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5" r:id="rId2"/>
    <p:sldId id="273" r:id="rId3"/>
    <p:sldId id="315" r:id="rId4"/>
    <p:sldId id="342" r:id="rId5"/>
    <p:sldId id="346" r:id="rId6"/>
    <p:sldId id="335" r:id="rId7"/>
    <p:sldId id="347" r:id="rId8"/>
    <p:sldId id="341" r:id="rId9"/>
    <p:sldId id="343" r:id="rId10"/>
    <p:sldId id="348" r:id="rId11"/>
    <p:sldId id="339" r:id="rId12"/>
    <p:sldId id="349" r:id="rId13"/>
    <p:sldId id="350" r:id="rId14"/>
    <p:sldId id="351" r:id="rId15"/>
    <p:sldId id="352" r:id="rId16"/>
    <p:sldId id="356" r:id="rId17"/>
    <p:sldId id="353" r:id="rId18"/>
    <p:sldId id="354" r:id="rId19"/>
    <p:sldId id="355" r:id="rId20"/>
    <p:sldId id="34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q.sinajs.cn/list=sh60051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221990" y="47053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311156" y="2299039"/>
            <a:ext cx="9112468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</a:rPr>
              <a:t>轻量级股票应用手机程序（</a:t>
            </a:r>
            <a:r>
              <a:rPr lang="en-US" altLang="zh-CN" sz="3600" b="1" dirty="0" err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</a:rPr>
              <a:t>MyStock</a:t>
            </a:r>
            <a:r>
              <a:rPr lang="zh-CN" altLang="en-US" sz="36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</a:rPr>
              <a:t>）</a:t>
            </a:r>
            <a:endParaRPr lang="en-US" altLang="zh-CN" sz="36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ea"/>
            </a:endParaRPr>
          </a:p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产品方案设计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00188" y="4278304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Group B12</a:t>
            </a:r>
          </a:p>
          <a:p>
            <a:r>
              <a:rPr lang="zh-CN" altLang="en-US" sz="2400" dirty="0"/>
              <a:t>组长：方梓恒</a:t>
            </a:r>
            <a:endParaRPr lang="en-US" altLang="zh-CN" sz="2400" dirty="0"/>
          </a:p>
          <a:p>
            <a:r>
              <a:rPr lang="zh-CN" altLang="en-US" sz="2400" dirty="0"/>
              <a:t>组员：陈泽权</a:t>
            </a:r>
            <a:endParaRPr lang="en-US" altLang="zh-CN" sz="2400" dirty="0"/>
          </a:p>
          <a:p>
            <a:r>
              <a:rPr lang="en-US" altLang="zh-CN" sz="2400" dirty="0"/>
              <a:t>             </a:t>
            </a:r>
            <a:r>
              <a:rPr lang="zh-CN" altLang="en-US" sz="2400" dirty="0"/>
              <a:t>黄智晖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-112385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4066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173121" y="3371850"/>
            <a:ext cx="4883150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/>
              <a:t>技术解决方案</a:t>
            </a:r>
            <a:endParaRPr lang="zh-CN" altLang="zh-CN" sz="2800" dirty="0"/>
          </a:p>
          <a:p>
            <a:endParaRPr lang="zh-CN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65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3060" y="1859339"/>
            <a:ext cx="9811882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股票数据获取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数据获取，这里使用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sina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提供的接口来实时获取股票数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据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例子：获取贵州茅台的数据接口：</a:t>
            </a: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http://hq.sinajs.cn/list=sh600519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 get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请求，股票代码为参数，返回股票信息</a:t>
            </a: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indent="266700" algn="just"/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开源图表图形库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线图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StockApp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MPAndroidChart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的股票图，包括分线图和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线图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Kline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（样化次选择，到时再决定，列表排名分先后）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 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MPAndroidChart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	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Kchart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for Android,	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StockChart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-112385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4066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05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173121" y="3371850"/>
            <a:ext cx="4883150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推广与运营</a:t>
            </a:r>
            <a:endParaRPr lang="zh-CN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840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06033" y="795180"/>
            <a:ext cx="10034695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zh-CN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推广方案</a:t>
            </a:r>
            <a:endParaRPr lang="en-US" altLang="zh-CN" sz="18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前期，首先推出测试版，从身边的小群体开始推广应用，例如华师校内、初高中同学、朋友亲戚圈子，获得初步的用户体验，总结第一版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的优劣，为即将在市场上推广的正式版做好优化准备。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中期，推出正式版，并投放到应用市场上。针对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用户，其应用获取渠道有限，因此要专注做好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AppStore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ASO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优化。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用户的获取渠道则非常分散，因此初期只需要针对几个主流的市场进行细化的策略投放，例如百度、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等。并且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用户还可以通过网站直接获取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，因此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优化是非常重要的一环，主要也是针对主流的搜索引擎，例如百度、谷歌、必应等。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后期，在达到期望的小目标后，例如期望用户数、期望下载量等，开始找合作方或赞助谈商业合作，获取更多的经济支持或推广帮助，持续优化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，提高在市场的知名度，逐步扩大影响力。</a:t>
            </a: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4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06033" y="795180"/>
            <a:ext cx="100346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zh-CN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运营规划</a:t>
            </a:r>
            <a:endParaRPr lang="en-US" altLang="zh-CN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8FE02-9349-4E07-9028-C4213A2377FB}"/>
              </a:ext>
            </a:extLst>
          </p:cNvPr>
          <p:cNvSpPr txBox="1"/>
          <p:nvPr/>
        </p:nvSpPr>
        <p:spPr>
          <a:xfrm>
            <a:off x="1344298" y="2761312"/>
            <a:ext cx="96268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DAU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是指日活跃用户数量，作为衡量运营人工作成果的一项重要指标，我们的运营策略将围绕“如何提高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DAU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”这个核心目的。</a:t>
            </a:r>
          </a:p>
        </p:txBody>
      </p:sp>
    </p:spTree>
    <p:extLst>
      <p:ext uri="{BB962C8B-B14F-4D97-AF65-F5344CB8AC3E}">
        <p14:creationId xmlns:p14="http://schemas.microsoft.com/office/powerpoint/2010/main" val="25851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06033" y="625093"/>
            <a:ext cx="100346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策略作用的目标用户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8FE02-9349-4E07-9028-C4213A2377FB}"/>
              </a:ext>
            </a:extLst>
          </p:cNvPr>
          <p:cNvSpPr txBox="1"/>
          <p:nvPr/>
        </p:nvSpPr>
        <p:spPr>
          <a:xfrm>
            <a:off x="1282589" y="1206847"/>
            <a:ext cx="96268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以提升日活为出发点的策略，目标用户是当日登陆产品的用户，这些用户包含当日新增用户，当日回流用户（如果投放中有包含针对沉默用户的投放策略）和当日主动登陆产品的用户。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这个出发点和流失干预及提升中低活用户的活跃度不同，只有当用户来到产品后，才能被我们的活跃策略覆盖，而不是设计去唤起相对不活跃的用户来一次产品。</a:t>
            </a:r>
          </a:p>
          <a:p>
            <a:pPr indent="266700" algn="just"/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75BF4-8074-410A-961C-48E32933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81" y="2763374"/>
            <a:ext cx="4390823" cy="380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7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06033" y="795180"/>
            <a:ext cx="100346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策略作用的目标用户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8FE02-9349-4E07-9028-C4213A2377FB}"/>
              </a:ext>
            </a:extLst>
          </p:cNvPr>
          <p:cNvSpPr txBox="1"/>
          <p:nvPr/>
        </p:nvSpPr>
        <p:spPr>
          <a:xfrm>
            <a:off x="1282589" y="1582340"/>
            <a:ext cx="96268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为什么要以当日登陆用户为目标呢？</a:t>
            </a: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首先，必须认知到即使是今天来过的用户，无论之前用户有多活跃，他们都有可能随时不再登陆产品。所以一定需要设计策略，能够有效引导他们明天（下次）再登陆产品。</a:t>
            </a: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其次，当日登陆的用户无论是主动登陆还是通过分享的被动拉起，一定都是对产品具有诉求的用户，可能是好奇，可能是对产品价值的认可。这种主动态的用户心理，相比较沉默用户，往往会事半功倍。</a:t>
            </a: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所以，扩大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DAU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绝不是说立足于缩小流失用户量就够了，真正需要的是从当日登陆的用户入手。也绝不是满足于当日用户的登陆量，而是需要对当日登陆的用户进行分层，进入精细化运营，设计持续登陆的策略和抓手。</a:t>
            </a:r>
          </a:p>
        </p:txBody>
      </p:sp>
    </p:spTree>
    <p:extLst>
      <p:ext uri="{BB962C8B-B14F-4D97-AF65-F5344CB8AC3E}">
        <p14:creationId xmlns:p14="http://schemas.microsoft.com/office/powerpoint/2010/main" val="370862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05056" y="698489"/>
            <a:ext cx="100346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建立用户在产品中的行为图谱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8FE02-9349-4E07-9028-C4213A2377FB}"/>
              </a:ext>
            </a:extLst>
          </p:cNvPr>
          <p:cNvSpPr txBox="1"/>
          <p:nvPr/>
        </p:nvSpPr>
        <p:spPr>
          <a:xfrm>
            <a:off x="1282589" y="1952830"/>
            <a:ext cx="96268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DAU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增长策略，目的不是让今天的产品登陆用户冲到一个峰值，而是能够确保接下来的一段时间内，每天登陆产品的用户能够稳中有升，所以在什么样的行为路径上去引导，引导用户在产品中做什么样的行为，都会影响到用户明天还会不会主动登陆产品。</a:t>
            </a:r>
          </a:p>
          <a:p>
            <a:pPr indent="266700" algn="just"/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kern="1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原则上是细分产品行为，为每个用户建立自己的行为图谱，然后用用户最感兴趣的行为指标去引导用户，陆续为每种用户建立第一价值下的优先引导，和第一价值映射到的范围内的行为为下一步引导。</a:t>
            </a:r>
          </a:p>
        </p:txBody>
      </p:sp>
    </p:spTree>
    <p:extLst>
      <p:ext uri="{BB962C8B-B14F-4D97-AF65-F5344CB8AC3E}">
        <p14:creationId xmlns:p14="http://schemas.microsoft.com/office/powerpoint/2010/main" val="2798564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05056" y="698489"/>
            <a:ext cx="100346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在行为路径中设置引导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8FE02-9349-4E07-9028-C4213A2377FB}"/>
              </a:ext>
            </a:extLst>
          </p:cNvPr>
          <p:cNvSpPr txBox="1"/>
          <p:nvPr/>
        </p:nvSpPr>
        <p:spPr>
          <a:xfrm>
            <a:off x="1132817" y="1944947"/>
            <a:ext cx="96268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有了策略，什么样的引导方式也同样重要。很多人会认为，无论是引导用户优化宝贝，还是加入鱼塘，还是进行关注，都可以用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（消息体系）进行触达，如果希望有持续的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DAU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，那么就将不同的策略挨个连续几天触达用户。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我们认为，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是必要的，但如果仅有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这一种方式是不够的，况且有很多策略以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的方式触达效果不一定是最好的。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我们应该优先在产品内部，用户的主行为路径上设置引导，而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仅作为补充手段。</a:t>
            </a:r>
          </a:p>
        </p:txBody>
      </p:sp>
    </p:spTree>
    <p:extLst>
      <p:ext uri="{BB962C8B-B14F-4D97-AF65-F5344CB8AC3E}">
        <p14:creationId xmlns:p14="http://schemas.microsoft.com/office/powerpoint/2010/main" val="207761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40361" y="590019"/>
            <a:ext cx="100346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基于以上思考，我们制定了以下运营策略。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8FE02-9349-4E07-9028-C4213A2377FB}"/>
              </a:ext>
            </a:extLst>
          </p:cNvPr>
          <p:cNvSpPr txBox="1"/>
          <p:nvPr/>
        </p:nvSpPr>
        <p:spPr>
          <a:xfrm>
            <a:off x="1046106" y="1223362"/>
            <a:ext cx="9626821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一、产品初创期</a:t>
            </a:r>
          </a:p>
          <a:p>
            <a:pPr indent="266700"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我们的目标人群是准备步入或刚刚步入股市的新手股民，以及一些仅仅关注股市情况而不深入进行其他操作的股民。因此运营战略就是抓住我们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的特点——“你的第一款轻量级股市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”，吸引这部分群体的注意，并以此建立用户基础。</a:t>
            </a:r>
            <a:endParaRPr lang="en-US" altLang="zh-CN" sz="16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16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二、产品发展期</a:t>
            </a:r>
          </a:p>
          <a:p>
            <a:pPr indent="266700"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收集前期体验使用过我们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的用户的评价反馈，逐步将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完善至正式版，这个阶段以完善现有功能为主要目标，并尝试留下对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后续发展有期望的用户，将体验用户发展为长期用户，也就是每个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都会有的“元老用户”。</a:t>
            </a:r>
            <a:endParaRPr lang="en-US" altLang="zh-CN" sz="16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16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三、产品成熟期</a:t>
            </a:r>
          </a:p>
          <a:p>
            <a:pPr indent="266700"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这个阶段应该已经积累了一定的知名度和基础用户，需要长期对产品进行维护，积极收集用户的反馈，争取实现定期更新一次版本，以提高用户的使用体验为主要目标。同时开始谈商业合作，铺开渠道，进行全面推广，优化搜索排名，甚至可以考虑投放广告，如果有一定运营资金基础。并开始招募团队成员，扩大开发队伍。</a:t>
            </a:r>
          </a:p>
          <a:p>
            <a:pPr indent="266700"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前两个阶段尚未考虑的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DAU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指标，此时开始成为我们的核心目标。</a:t>
            </a:r>
          </a:p>
          <a:p>
            <a:pPr indent="266700"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要开始提高设法稳定用户访问量，也就是稳定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DAU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。内容方面，尝试加入签到之类的互动元素，激励用户以提高当日主动登录用户量；还可以尝试加入社交元素，激励用户与用户之间交互，提高用户对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的参与感，提高当日用户回流量。软件方面，优化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、提高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响应速度等，提高用户体验，以此提高用户使用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时间。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1048" y="1934407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835156" y="3301025"/>
            <a:ext cx="5008880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zh-CN" sz="2800" b="1" dirty="0"/>
              <a:t>项目实施可行性报告</a:t>
            </a:r>
            <a:endParaRPr lang="zh-CN" altLang="en-US" sz="13800" b="1" dirty="0">
              <a:solidFill>
                <a:schemeClr val="bg1">
                  <a:lumMod val="50000"/>
                </a:schemeClr>
              </a:solidFill>
              <a:latin typeface="华文行楷" panose="02010800040101010101" charset="-122"/>
              <a:ea typeface="华文行楷" panose="020108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475990" y="5810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4592778" y="2490432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Thank you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15000" y="352742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成功不是一蹴而就的，一定要有经验的积累，才会事半功倍。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67028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50965" y="590847"/>
            <a:ext cx="50513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行业市场分析：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40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8070" y="1251585"/>
            <a:ext cx="2242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人口数量庞大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04266" y="1711960"/>
            <a:ext cx="416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《中国互联网统计报告》显示，截至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月，我国使用手机上网炒股的用户规模达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67330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万人，同比增长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7.2%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59325" y="3015899"/>
            <a:ext cx="4556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l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手机炒股网民数量连年稳定增长，牛市之后，手机炒股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数量攀升。根据中国证券登记结算有限公司统计：截止到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月，投资者数量已达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1.6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亿。而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年证券服务应用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活跃用户数接近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亿。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根据以上数据，可以大致估算我们的轻量级股票数据查看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的市场空间为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亿中国股民，非常有发展潜力。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6463EF6-4C93-4FCF-9DB1-DAFAF20467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79" y="1572617"/>
            <a:ext cx="4867932" cy="2886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23060" y="613381"/>
            <a:ext cx="272382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竞争对手或同类产品分析</a:t>
            </a:r>
            <a:endParaRPr lang="zh-CN" altLang="en-US" sz="4000" dirty="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80045" y="1800865"/>
            <a:ext cx="355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根据相关统计数据可知，市场上存在的炒股类型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数量已经过百。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345701" y="4140045"/>
            <a:ext cx="9624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l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可以看到，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top5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的炒股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的月独立设备均在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万以上。总结来讲，少数的几个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吸引了市场中的绝大部分用户。</a:t>
            </a:r>
          </a:p>
          <a:p>
            <a:pPr indent="266700" algn="l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以上的竞争对手针对到股民各项关心点，从而不断在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上增添各项功能，虽然面面俱到了，但也突显出了一个问题，就是并不需要那么多的功能。在股市新人看来，多余的功能，以及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对于手机内存较大的占用等都是弊端，从而降低他们对证券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的使用热情。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95B5D0-C2B8-462A-90DF-85A1831AFF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20" y="664245"/>
            <a:ext cx="51911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23060" y="613381"/>
            <a:ext cx="156966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自身条件分析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83992" y="1615469"/>
            <a:ext cx="9624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体积小，占用极小的手机内存，可以使每一台手机都能运载我们的应用，同时减少因手机性能较差而对股市望而却步的用户。</a:t>
            </a:r>
            <a:endParaRPr lang="en-US" altLang="zh-CN" sz="20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endParaRPr lang="en-US" altLang="zh-CN" sz="2000" kern="1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endParaRPr lang="zh-CN" altLang="zh-CN" sz="20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界面简洁，最简洁的界面才是让用户享受最为舒服的应用体验。</a:t>
            </a:r>
            <a:endParaRPr lang="en-US" altLang="zh-CN" sz="20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endParaRPr lang="en-US" altLang="zh-CN" sz="2000" kern="1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endParaRPr lang="zh-CN" altLang="zh-CN" sz="20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功能直击股市新人的关心点。我们的功能瞄准在查看实时盘口数据以及实时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线图的走向呈现，通过最为直接的功能来向用户呈现最为直观的股市。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8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1315" y="-215255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9771" y="1631950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3530859" y="3228551"/>
            <a:ext cx="6030382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0019" y="275651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40052" y="310483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产品定位及目标（用户群分析等）</a:t>
            </a:r>
            <a:endParaRPr lang="zh-CN" altLang="en-US" sz="166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23060" y="613381"/>
            <a:ext cx="370005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产品定位及目标（用户群分析等）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83992" y="1615469"/>
            <a:ext cx="9624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产品定位：入股市的第一款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（了解股市从我们开始）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用户群分析：主要针对一下两种用户：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每个股民都是从新手小白一步步成长起来的，对于新人抑或是对股市成观望状态的用户，他们不能盲目的一开始就投入，而是需要先了解股市的数据，学会分析各项数据，学会看盘口和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线图等。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老年用户。有一些老年用户对于股市是一种了解即可的状态，再加之他们所使用的手机性能一般，对于股市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的要求不高，可以看看盘口走向等既可以满足。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33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-112385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4066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236795" y="3188653"/>
            <a:ext cx="4883150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/>
              <a:t>应用流程规划</a:t>
            </a:r>
            <a:endParaRPr lang="zh-CN" altLang="zh-CN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2590165" y="340995"/>
            <a:ext cx="4418965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47208" y="465574"/>
            <a:ext cx="582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根据产品功能需求，我们绘制了以下应用流程图。</a:t>
            </a:r>
          </a:p>
        </p:txBody>
      </p:sp>
      <p:pic>
        <p:nvPicPr>
          <p:cNvPr id="16" name="图片 15" descr="图示&#10;&#10;描述已自动生成">
            <a:extLst>
              <a:ext uri="{FF2B5EF4-FFF2-40B4-BE49-F238E27FC236}">
                <a16:creationId xmlns:a16="http://schemas.microsoft.com/office/drawing/2014/main" id="{EA0C16BB-EF8C-4C5D-A627-5932337B83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79" y="959485"/>
            <a:ext cx="6919749" cy="557648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1789</Words>
  <Application>Microsoft Office PowerPoint</Application>
  <PresentationFormat>宽屏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仿宋</vt:lpstr>
      <vt:lpstr>华文行楷</vt:lpstr>
      <vt:lpstr>Arial</vt:lpstr>
      <vt:lpstr>Calibri</vt:lpstr>
      <vt:lpstr>Calibri Light</vt:lpstr>
      <vt:lpstr>Verdana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_ Hz</cp:lastModifiedBy>
  <cp:revision>72</cp:revision>
  <dcterms:created xsi:type="dcterms:W3CDTF">2018-07-10T18:03:00Z</dcterms:created>
  <dcterms:modified xsi:type="dcterms:W3CDTF">2021-01-10T06:06:20Z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  <property fmtid="{D5CDD505-2E9C-101B-9397-08002B2CF9AE}" pid="3" name="KSORubyTemplateID">
    <vt:lpwstr>2</vt:lpwstr>
  </property>
</Properties>
</file>