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58" r:id="rId5"/>
    <p:sldId id="257"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0.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2.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30.xml"/><Relationship Id="rId15" Type="http://schemas.openxmlformats.org/officeDocument/2006/relationships/tags" Target="../tags/tag39.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image" Target="file:///C:\Users\1V994W2\Documents\Tencent%20Files\574576071\FileRecv\&#25340;&#35013;&#32032;&#26448;\forleft%201-23\\18\subject_holdright_40,65,115_0_staid_full_0.png" TargetMode="External"/><Relationship Id="rId3" Type="http://schemas.openxmlformats.org/officeDocument/2006/relationships/image" Target="../media/image5.png"/><Relationship Id="rId2" Type="http://schemas.openxmlformats.org/officeDocument/2006/relationships/tags" Target="../tags/tag40.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49.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7.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4.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70.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6.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3.xml"/><Relationship Id="rId2" Type="http://schemas.openxmlformats.org/officeDocument/2006/relationships/tags" Target="../tags/tag82.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1.xml"/><Relationship Id="rId2" Type="http://schemas.openxmlformats.org/officeDocument/2006/relationships/tags" Target="../tags/tag90.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9.xml"/><Relationship Id="rId2" Type="http://schemas.openxmlformats.org/officeDocument/2006/relationships/tags" Target="../tags/tag98.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8.xml"/><Relationship Id="rId2" Type="http://schemas.openxmlformats.org/officeDocument/2006/relationships/tags" Target="../tags/tag107.xml"/><Relationship Id="rId14" Type="http://schemas.openxmlformats.org/officeDocument/2006/relationships/tags" Target="../tags/tag115.xml"/><Relationship Id="rId13" Type="http://schemas.openxmlformats.org/officeDocument/2006/relationships/tags" Target="../tags/tag114.xml"/><Relationship Id="rId12" Type="http://schemas.openxmlformats.org/officeDocument/2006/relationships/tags" Target="../tags/tag113.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7.xml"/><Relationship Id="rId2" Type="http://schemas.openxmlformats.org/officeDocument/2006/relationships/tags" Target="../tags/tag116.xml"/><Relationship Id="rId16" Type="http://schemas.openxmlformats.org/officeDocument/2006/relationships/tags" Target="../tags/tag126.xml"/><Relationship Id="rId15" Type="http://schemas.openxmlformats.org/officeDocument/2006/relationships/tags" Target="../tags/tag125.xml"/><Relationship Id="rId14" Type="http://schemas.openxmlformats.org/officeDocument/2006/relationships/tags" Target="../tags/tag124.xml"/><Relationship Id="rId13" Type="http://schemas.openxmlformats.org/officeDocument/2006/relationships/tags" Target="../tags/tag123.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28.xml"/><Relationship Id="rId2" Type="http://schemas.openxmlformats.org/officeDocument/2006/relationships/tags" Target="../tags/tag127.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8"/>
            </p:custDataLst>
          </p:nvPr>
        </p:nvSpPr>
        <p:spPr>
          <a:xfrm>
            <a:off x="989330" y="4318635"/>
            <a:ext cx="1705610" cy="408940"/>
          </a:xfrm>
          <a:prstGeom prst="rect">
            <a:avLst/>
          </a:prstGeom>
        </p:spPr>
        <p:txBody>
          <a:bodyPr vert="horz" wrap="square" lIns="90170" tIns="46990" rIns="90170" bIns="4699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bg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9"/>
            </p:custDataLst>
          </p:nvPr>
        </p:nvSpPr>
        <p:spPr>
          <a:xfrm>
            <a:off x="989330" y="4727575"/>
            <a:ext cx="1705610" cy="408940"/>
          </a:xfrm>
          <a:prstGeom prst="rect">
            <a:avLst/>
          </a:prstGeom>
        </p:spPr>
        <p:txBody>
          <a:bodyPr vert="horz" wrap="square" lIns="90170" tIns="46990" rIns="90170" bIns="4699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bg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0"/>
            </p:custDataLst>
          </p:nvPr>
        </p:nvSpPr>
        <p:spPr>
          <a:xfrm>
            <a:off x="989330" y="2360930"/>
            <a:ext cx="4509135" cy="970915"/>
          </a:xfrm>
        </p:spPr>
        <p:txBody>
          <a:bodyPr vert="horz" wrap="square" lIns="90170" tIns="46990" rIns="90170" bIns="4699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bg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1"/>
            </p:custDataLst>
          </p:nvPr>
        </p:nvSpPr>
        <p:spPr>
          <a:xfrm>
            <a:off x="989330" y="3568065"/>
            <a:ext cx="4403725" cy="370205"/>
          </a:xfrm>
        </p:spPr>
        <p:txBody>
          <a:bodyPr vert="horz" wrap="square" lIns="90170" tIns="46990" rIns="90170" bIns="4699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bg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cxnSp>
        <p:nvCxnSpPr>
          <p:cNvPr id="10" name="直接连接符 9"/>
          <p:cNvCxnSpPr/>
          <p:nvPr userDrawn="1">
            <p:custDataLst>
              <p:tags r:id="rId12"/>
            </p:custDataLst>
          </p:nvPr>
        </p:nvCxnSpPr>
        <p:spPr>
          <a:xfrm>
            <a:off x="989330" y="4122738"/>
            <a:ext cx="450913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175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1754"/>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1397000"/>
            <a:ext cx="3612445" cy="4064000"/>
          </a:xfrm>
          <a:prstGeom prst="rect">
            <a:avLst/>
          </a:prstGeom>
        </p:spPr>
      </p:pic>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ctrTitle" idx="13" hasCustomPrompt="1"/>
            <p:custDataLst>
              <p:tags r:id="rId8"/>
            </p:custDataLst>
          </p:nvPr>
        </p:nvSpPr>
        <p:spPr>
          <a:xfrm>
            <a:off x="3254375" y="2543224"/>
            <a:ext cx="5683250" cy="971550"/>
          </a:xfrm>
        </p:spPr>
        <p:txBody>
          <a:bodyPr vert="horz" wrap="square" lIns="90170" tIns="46990" rIns="90170" bIns="46990" anchor="ctr" anchorCtr="0">
            <a:normAutofit/>
          </a:bodyPr>
          <a:lstStyle>
            <a:lvl1pPr marL="0" marR="0" indent="0" algn="ctr"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1754"/>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1754"/>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1754"/>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1754"/>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6" name="矩形 5"/>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2" name="标题 1"/>
          <p:cNvSpPr>
            <a:spLocks noGrp="1"/>
          </p:cNvSpPr>
          <p:nvPr>
            <p:ph type="title"/>
            <p:custDataLst>
              <p:tags r:id="rId6"/>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1754"/>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1754"/>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175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1754"/>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1754"/>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1754"/>
          </a:xfrm>
          <a:prstGeom prst="rect">
            <a:avLst/>
          </a:prstGeom>
        </p:spPr>
      </p:pic>
      <p:sp>
        <p:nvSpPr>
          <p:cNvPr id="3"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1305560" y="4144010"/>
            <a:ext cx="4000500" cy="445770"/>
          </a:xfrm>
        </p:spPr>
        <p:txBody>
          <a:bodyPr vert="horz" wrap="square" lIns="90170" tIns="46990" rIns="90170" bIns="46990" anchor="t" anchorCtr="0">
            <a:normAutofit/>
          </a:bodyPr>
          <a:lstStyle>
            <a:lvl1pPr marL="457200" marR="0" indent="-45720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bg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a:t>单击此处编辑文本</a:t>
            </a:r>
            <a:endParaRPr lang="zh-CN" altLang="en-US"/>
          </a:p>
        </p:txBody>
      </p:sp>
      <p:sp>
        <p:nvSpPr>
          <p:cNvPr id="2" name="标题 1"/>
          <p:cNvSpPr>
            <a:spLocks noGrp="1"/>
          </p:cNvSpPr>
          <p:nvPr>
            <p:ph type="title" idx="13" hasCustomPrompt="1"/>
            <p:custDataLst>
              <p:tags r:id="rId9"/>
            </p:custDataLst>
          </p:nvPr>
        </p:nvSpPr>
        <p:spPr>
          <a:xfrm>
            <a:off x="1305560" y="2842895"/>
            <a:ext cx="4000500" cy="1172210"/>
          </a:xfrm>
        </p:spPr>
        <p:txBody>
          <a:bodyPr vert="horz" wrap="square" lIns="90170" tIns="46990" rIns="90170" bIns="46990" anchor="b"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bg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01754"/>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01754"/>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0175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01754"/>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01754"/>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0175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01754"/>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0175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01754"/>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56246"/>
            <a:ext cx="720090" cy="601754"/>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56246"/>
            <a:ext cx="720090" cy="601754"/>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504055"/>
            <a:ext cx="1620202" cy="1353945"/>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504055"/>
            <a:ext cx="1620202" cy="1353945"/>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40.xml"/><Relationship Id="rId23" Type="http://schemas.openxmlformats.org/officeDocument/2006/relationships/tags" Target="../tags/tag139.xml"/><Relationship Id="rId22" Type="http://schemas.openxmlformats.org/officeDocument/2006/relationships/tags" Target="../tags/tag138.xml"/><Relationship Id="rId21" Type="http://schemas.openxmlformats.org/officeDocument/2006/relationships/tags" Target="../tags/tag137.xml"/><Relationship Id="rId20" Type="http://schemas.openxmlformats.org/officeDocument/2006/relationships/tags" Target="../tags/tag136.xml"/><Relationship Id="rId2" Type="http://schemas.openxmlformats.org/officeDocument/2006/relationships/slideLayout" Target="../slideLayouts/slideLayout13.xml"/><Relationship Id="rId19" Type="http://schemas.openxmlformats.org/officeDocument/2006/relationships/tags" Target="../tags/tag135.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image" Target="../media/image6.jpeg"/><Relationship Id="rId1" Type="http://schemas.openxmlformats.org/officeDocument/2006/relationships/tags" Target="../tags/tag14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4.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ags" Target="../tags/tag166.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4.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tags" Target="../tags/tag17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4.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tags" Target="../tags/tag178.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tags" Target="../tags/tag184.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4.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tags" Target="../tags/tag190.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4.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image" Target="../media/image6.jpeg"/><Relationship Id="rId1" Type="http://schemas.openxmlformats.org/officeDocument/2006/relationships/tags" Target="../tags/tag19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50.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4.xml"/><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15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4.xml"/><Relationship Id="rId2" Type="http://schemas.openxmlformats.org/officeDocument/2006/relationships/tags" Target="../tags/tag15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4.xml"/><Relationship Id="rId2" Type="http://schemas.openxmlformats.org/officeDocument/2006/relationships/tags" Target="../tags/tag158.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tags" Target="../tags/tag159.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1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矩形 13"/>
          <p:cNvSpPr/>
          <p:nvPr>
            <p:custDataLst>
              <p:tags r:id="rId3"/>
            </p:custDataLst>
          </p:nvPr>
        </p:nvSpPr>
        <p:spPr>
          <a:xfrm>
            <a:off x="-60325" y="0"/>
            <a:ext cx="12192000" cy="6858000"/>
          </a:xfrm>
          <a:prstGeom prst="rect">
            <a:avLst/>
          </a:prstGeom>
          <a:solidFill>
            <a:srgbClr val="000000">
              <a:alpha val="50000"/>
            </a:srgbClr>
          </a:solidFill>
          <a:ln>
            <a:noFill/>
          </a:ln>
        </p:spPr>
        <p:style>
          <a:lnRef idx="2">
            <a:srgbClr val="0DA3F9">
              <a:shade val="50000"/>
            </a:srgbClr>
          </a:lnRef>
          <a:fillRef idx="1">
            <a:srgbClr val="0DA3F9"/>
          </a:fillRef>
          <a:effectRef idx="0">
            <a:srgbClr val="0DA3F9"/>
          </a:effectRef>
          <a:fontRef idx="minor">
            <a:sysClr val="window" lastClr="FFFFFF"/>
          </a:fontRef>
        </p:style>
        <p:txBody>
          <a:bodyPr rtlCol="0" anchor="ctr"/>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endParaRPr>
          </a:p>
        </p:txBody>
      </p:sp>
      <p:sp>
        <p:nvSpPr>
          <p:cNvPr id="10" name="矩形 9"/>
          <p:cNvSpPr/>
          <p:nvPr>
            <p:custDataLst>
              <p:tags r:id="rId4"/>
            </p:custDataLst>
          </p:nvPr>
        </p:nvSpPr>
        <p:spPr>
          <a:xfrm>
            <a:off x="1401390" y="2183924"/>
            <a:ext cx="9756247" cy="2017860"/>
          </a:xfrm>
          <a:prstGeom prst="rect">
            <a:avLst/>
          </a:prstGeom>
          <a:effectLst/>
        </p:spPr>
        <p:txBody>
          <a:bodyPr wrap="square" anchor="ctr" anchorCtr="0">
            <a:normAutofit lnSpcReduction="10000"/>
          </a:bodyPr>
          <a:p>
            <a:pPr marL="0" marR="0" lvl="0" indent="0" algn="ctr" defTabSz="457200" rtl="0" eaLnBrk="1" fontAlgn="auto" latinLnBrk="0" hangingPunct="1">
              <a:lnSpc>
                <a:spcPct val="120000"/>
              </a:lnSpc>
              <a:spcBef>
                <a:spcPts val="0"/>
              </a:spcBef>
              <a:spcAft>
                <a:spcPts val="0"/>
              </a:spcAft>
              <a:buClrTx/>
              <a:buSzTx/>
              <a:buFontTx/>
              <a:buNone/>
              <a:defRPr/>
            </a:pPr>
            <a:r>
              <a:rPr kumimoji="0" lang="zh-CN" altLang="en-US" sz="5400" b="1" i="0" u="none" strike="noStrike" kern="1200" cap="none" spc="300" normalizeH="0" baseline="0" noProof="0" dirty="0">
                <a:ln>
                  <a:noFill/>
                </a:ln>
                <a:solidFill>
                  <a:sysClr val="window" lastClr="FFFFFF"/>
                </a:solidFill>
                <a:effectLst/>
                <a:uLnTx/>
                <a:uFillTx/>
                <a:latin typeface="Arial" panose="020B0604020202020204" pitchFamily="34" charset="0"/>
                <a:ea typeface="微软雅黑" panose="020B0503020204020204" charset="-122"/>
                <a:cs typeface="苹方 粗体"/>
              </a:rPr>
              <a:t>基于</a:t>
            </a:r>
            <a:r>
              <a:rPr kumimoji="0" lang="en-US" altLang="zh-CN" sz="5400" b="1" i="0" u="none" strike="noStrike" kern="1200" cap="none" spc="300" normalizeH="0" baseline="0" noProof="0" dirty="0">
                <a:ln>
                  <a:noFill/>
                </a:ln>
                <a:solidFill>
                  <a:sysClr val="window" lastClr="FFFFFF"/>
                </a:solidFill>
                <a:effectLst/>
                <a:uLnTx/>
                <a:uFillTx/>
                <a:latin typeface="Arial" panose="020B0604020202020204" pitchFamily="34" charset="0"/>
                <a:ea typeface="微软雅黑" panose="020B0503020204020204" charset="-122"/>
                <a:cs typeface="苹方 粗体"/>
              </a:rPr>
              <a:t>“</a:t>
            </a:r>
            <a:r>
              <a:rPr kumimoji="0" lang="zh-CN" altLang="en-US" sz="5400" b="1" i="0" u="none" strike="noStrike" kern="1200" cap="none" spc="300" normalizeH="0" baseline="0" noProof="0" dirty="0">
                <a:ln>
                  <a:noFill/>
                </a:ln>
                <a:solidFill>
                  <a:sysClr val="window" lastClr="FFFFFF"/>
                </a:solidFill>
                <a:effectLst/>
                <a:uLnTx/>
                <a:uFillTx/>
                <a:latin typeface="Arial" panose="020B0604020202020204" pitchFamily="34" charset="0"/>
                <a:ea typeface="微软雅黑" panose="020B0503020204020204" charset="-122"/>
                <a:cs typeface="苹方 粗体"/>
              </a:rPr>
              <a:t>知识图谱</a:t>
            </a:r>
            <a:r>
              <a:rPr kumimoji="0" lang="en-US" altLang="zh-CN" sz="5400" b="1" i="0" u="none" strike="noStrike" kern="1200" cap="none" spc="300" normalizeH="0" baseline="0" noProof="0" dirty="0">
                <a:ln>
                  <a:noFill/>
                </a:ln>
                <a:solidFill>
                  <a:sysClr val="window" lastClr="FFFFFF"/>
                </a:solidFill>
                <a:effectLst/>
                <a:uLnTx/>
                <a:uFillTx/>
                <a:latin typeface="Arial" panose="020B0604020202020204" pitchFamily="34" charset="0"/>
                <a:ea typeface="微软雅黑" panose="020B0503020204020204" charset="-122"/>
                <a:cs typeface="苹方 粗体"/>
              </a:rPr>
              <a:t>”</a:t>
            </a:r>
            <a:r>
              <a:rPr kumimoji="0" lang="zh-CN" altLang="en-US" sz="5400" b="1" i="0" u="none" strike="noStrike" kern="1200" cap="none" spc="300" normalizeH="0" baseline="0" noProof="0" dirty="0">
                <a:ln>
                  <a:noFill/>
                </a:ln>
                <a:solidFill>
                  <a:sysClr val="window" lastClr="FFFFFF"/>
                </a:solidFill>
                <a:effectLst/>
                <a:uLnTx/>
                <a:uFillTx/>
                <a:latin typeface="Arial" panose="020B0604020202020204" pitchFamily="34" charset="0"/>
                <a:ea typeface="微软雅黑" panose="020B0503020204020204" charset="-122"/>
                <a:cs typeface="苹方 粗体"/>
              </a:rPr>
              <a:t>的</a:t>
            </a:r>
            <a:r>
              <a:rPr kumimoji="0" lang="en-US" altLang="zh-CN" sz="5400" b="1" i="0" u="none" strike="noStrike" kern="1200" cap="none" spc="300" normalizeH="0" baseline="0" noProof="0" dirty="0">
                <a:ln>
                  <a:noFill/>
                </a:ln>
                <a:solidFill>
                  <a:sysClr val="window" lastClr="FFFFFF"/>
                </a:solidFill>
                <a:effectLst/>
                <a:uLnTx/>
                <a:uFillTx/>
                <a:latin typeface="Arial" panose="020B0604020202020204" pitchFamily="34" charset="0"/>
                <a:ea typeface="微软雅黑" panose="020B0503020204020204" charset="-122"/>
                <a:cs typeface="苹方 粗体"/>
              </a:rPr>
              <a:t>python</a:t>
            </a:r>
            <a:r>
              <a:rPr kumimoji="0" lang="zh-CN" altLang="en-US" sz="5400" b="1" i="0" u="none" strike="noStrike" kern="1200" cap="none" spc="300" normalizeH="0" baseline="0" noProof="0" dirty="0">
                <a:ln>
                  <a:noFill/>
                </a:ln>
                <a:solidFill>
                  <a:sysClr val="window" lastClr="FFFFFF"/>
                </a:solidFill>
                <a:effectLst/>
                <a:uLnTx/>
                <a:uFillTx/>
                <a:latin typeface="Arial" panose="020B0604020202020204" pitchFamily="34" charset="0"/>
                <a:ea typeface="微软雅黑" panose="020B0503020204020204" charset="-122"/>
                <a:cs typeface="苹方 粗体"/>
              </a:rPr>
              <a:t>学习平台</a:t>
            </a:r>
            <a:endParaRPr kumimoji="0" lang="zh-CN" altLang="en-US" sz="5400" b="1" i="0" u="none" strike="noStrike" kern="1200" cap="none" spc="300" normalizeH="0" baseline="0" noProof="0" dirty="0">
              <a:ln>
                <a:noFill/>
              </a:ln>
              <a:solidFill>
                <a:sysClr val="window" lastClr="FFFFFF"/>
              </a:solidFill>
              <a:effectLst/>
              <a:uLnTx/>
              <a:uFillTx/>
              <a:latin typeface="Arial" panose="020B0604020202020204" pitchFamily="34" charset="0"/>
              <a:ea typeface="微软雅黑" panose="020B0503020204020204" charset="-122"/>
              <a:cs typeface="苹方 粗体"/>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custDataLst>
              <p:tags r:id="rId1"/>
            </p:custDataLst>
          </p:nvPr>
        </p:nvSpPr>
        <p:spPr>
          <a:xfrm>
            <a:off x="4650740" y="2007235"/>
            <a:ext cx="3222625" cy="786765"/>
          </a:xfrm>
          <a:prstGeom prst="rect">
            <a:avLst/>
          </a:prstGeom>
          <a:noFill/>
        </p:spPr>
        <p:txBody>
          <a:bodyPr wrap="square" lIns="90170" tIns="46990" rIns="90170" bIns="46990" rtlCol="0" anchor="b" anchorCtr="0">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20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rPr>
              <a:t>产品定位及目标</a:t>
            </a:r>
            <a:endParaRPr kumimoji="0" lang="zh-CN" altLang="en-US" sz="320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endParaRPr>
          </a:p>
        </p:txBody>
      </p:sp>
      <p:sp>
        <p:nvSpPr>
          <p:cNvPr id="40" name="矩形 39"/>
          <p:cNvSpPr/>
          <p:nvPr>
            <p:custDataLst>
              <p:tags r:id="rId2"/>
            </p:custDataLst>
          </p:nvPr>
        </p:nvSpPr>
        <p:spPr>
          <a:xfrm>
            <a:off x="4800649" y="2893544"/>
            <a:ext cx="2782570" cy="307975"/>
          </a:xfrm>
          <a:prstGeom prst="rect">
            <a:avLst/>
          </a:prstGeom>
        </p:spPr>
        <p:txBody>
          <a:bodyPr wrap="square">
            <a:norm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rPr>
              <a:t>PART THREE</a:t>
            </a:r>
            <a:endParaRPr kumimoji="0" lang="en-US" altLang="zh-CN" sz="1400" b="0" i="0" spc="200" baseline="0" noProof="0" dirty="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endParaRPr>
          </a:p>
        </p:txBody>
      </p:sp>
      <p:cxnSp>
        <p:nvCxnSpPr>
          <p:cNvPr id="42" name="直接连接符 41"/>
          <p:cNvCxnSpPr/>
          <p:nvPr>
            <p:custDataLst>
              <p:tags r:id="rId3"/>
            </p:custDataLst>
          </p:nvPr>
        </p:nvCxnSpPr>
        <p:spPr>
          <a:xfrm>
            <a:off x="3487469" y="2400784"/>
            <a:ext cx="755015" cy="0"/>
          </a:xfrm>
          <a:prstGeom prst="line">
            <a:avLst/>
          </a:prstGeom>
          <a:noFill/>
          <a:ln w="6350" cap="flat" cmpd="sng" algn="ctr">
            <a:solidFill>
              <a:schemeClr val="accent1"/>
            </a:solidFill>
            <a:prstDash val="solid"/>
            <a:miter lim="800000"/>
          </a:ln>
          <a:effectLst/>
        </p:spPr>
      </p:cxnSp>
      <p:cxnSp>
        <p:nvCxnSpPr>
          <p:cNvPr id="43" name="直接连接符 42"/>
          <p:cNvCxnSpPr/>
          <p:nvPr>
            <p:custDataLst>
              <p:tags r:id="rId4"/>
            </p:custDataLst>
          </p:nvPr>
        </p:nvCxnSpPr>
        <p:spPr>
          <a:xfrm>
            <a:off x="8152179" y="2400149"/>
            <a:ext cx="755015" cy="0"/>
          </a:xfrm>
          <a:prstGeom prst="line">
            <a:avLst/>
          </a:prstGeom>
          <a:noFill/>
          <a:ln w="6350" cap="flat" cmpd="sng" algn="ctr">
            <a:solidFill>
              <a:schemeClr val="accent1"/>
            </a:solidFill>
            <a:prstDash val="solid"/>
            <a:miter lim="800000"/>
          </a:ln>
          <a:effectLst/>
        </p:spPr>
      </p:cxn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6565" y="1167765"/>
            <a:ext cx="9335770" cy="5262245"/>
          </a:xfrm>
          <a:prstGeom prst="rect">
            <a:avLst/>
          </a:prstGeom>
          <a:noFill/>
        </p:spPr>
        <p:txBody>
          <a:bodyPr wrap="square" rtlCol="0">
            <a:spAutoFit/>
          </a:bodyPr>
          <a:p>
            <a:r>
              <a:rPr sz="2400"/>
              <a:t>本产品定位为学习类型，适合想要学习Python知识的用户群体。无论用户是零基础入门Python，还是想深入了解Python，都可以在该平台满足用户的需求。同时，该平台也是Python爱好者的聚集地，在平台上能互相讨论。</a:t>
            </a:r>
            <a:endParaRPr sz="2400"/>
          </a:p>
          <a:p>
            <a:endParaRPr sz="2400"/>
          </a:p>
          <a:p>
            <a:r>
              <a:rPr sz="2400"/>
              <a:t>综合各种原因，本产品的目标用户应具备以下特点和个性：</a:t>
            </a:r>
            <a:endParaRPr sz="2400"/>
          </a:p>
          <a:p>
            <a:r>
              <a:rPr sz="2400"/>
              <a:t>1、从未接触过编程或者从未学习Python语言，但想要从零开始入门Python；有过一定Python使用经验，但是想要深入学习尚未掌握的Python知识。</a:t>
            </a:r>
            <a:endParaRPr sz="2400"/>
          </a:p>
          <a:p>
            <a:r>
              <a:rPr sz="2400"/>
              <a:t>2、想要搜索学习Python相关方面知识，比如爬虫、WEB开发、数据分析、人工智能等等。</a:t>
            </a:r>
            <a:endParaRPr sz="2400"/>
          </a:p>
          <a:p>
            <a:r>
              <a:rPr sz="2400"/>
              <a:t>3、 熟悉手机的各种新型应用，经常使用学习类软件，能够持续每天学习。</a:t>
            </a:r>
            <a:endParaRPr sz="2400"/>
          </a:p>
          <a:p>
            <a:r>
              <a:rPr sz="2400"/>
              <a:t>4.、社交网络的忠实用户，喜欢使用网络交流。</a:t>
            </a:r>
            <a:endParaRPr sz="2400"/>
          </a:p>
        </p:txBody>
      </p:sp>
      <p:sp>
        <p:nvSpPr>
          <p:cNvPr id="6" name="文本框 5"/>
          <p:cNvSpPr txBox="1"/>
          <p:nvPr/>
        </p:nvSpPr>
        <p:spPr>
          <a:xfrm>
            <a:off x="1726565" y="193040"/>
            <a:ext cx="3770630" cy="706755"/>
          </a:xfrm>
          <a:prstGeom prst="rect">
            <a:avLst/>
          </a:prstGeom>
          <a:noFill/>
        </p:spPr>
        <p:txBody>
          <a:bodyPr wrap="square" rtlCol="0">
            <a:spAutoFit/>
          </a:bodyPr>
          <a:p>
            <a:r>
              <a:rPr lang="zh-CN" altLang="en-US" sz="4000">
                <a:latin typeface="+mn-ea"/>
              </a:rPr>
              <a:t>产品定位及目标</a:t>
            </a:r>
            <a:endParaRPr lang="zh-CN" altLang="en-US" sz="4000">
              <a:latin typeface="+mn-ea"/>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custDataLst>
              <p:tags r:id="rId1"/>
            </p:custDataLst>
          </p:nvPr>
        </p:nvSpPr>
        <p:spPr>
          <a:xfrm>
            <a:off x="4650740" y="2007235"/>
            <a:ext cx="3222625" cy="786765"/>
          </a:xfrm>
          <a:prstGeom prst="rect">
            <a:avLst/>
          </a:prstGeom>
          <a:noFill/>
        </p:spPr>
        <p:txBody>
          <a:bodyPr wrap="square" lIns="90170" tIns="46990" rIns="90170" bIns="46990" rtlCol="0" anchor="b" anchorCtr="0">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20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rPr>
              <a:t>产品内容策划</a:t>
            </a:r>
            <a:endParaRPr kumimoji="0" lang="zh-CN" altLang="en-US" sz="320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endParaRPr>
          </a:p>
        </p:txBody>
      </p:sp>
      <p:sp>
        <p:nvSpPr>
          <p:cNvPr id="40" name="矩形 39"/>
          <p:cNvSpPr/>
          <p:nvPr>
            <p:custDataLst>
              <p:tags r:id="rId2"/>
            </p:custDataLst>
          </p:nvPr>
        </p:nvSpPr>
        <p:spPr>
          <a:xfrm>
            <a:off x="4800649" y="2893544"/>
            <a:ext cx="2782570" cy="307975"/>
          </a:xfrm>
          <a:prstGeom prst="rect">
            <a:avLst/>
          </a:prstGeom>
        </p:spPr>
        <p:txBody>
          <a:bodyPr wrap="square">
            <a:norm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rPr>
              <a:t>PART FOUR</a:t>
            </a:r>
            <a:endParaRPr kumimoji="0" lang="en-US" altLang="zh-CN" sz="1400" b="0" i="0" spc="200" baseline="0" noProof="0" dirty="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endParaRPr>
          </a:p>
        </p:txBody>
      </p:sp>
      <p:cxnSp>
        <p:nvCxnSpPr>
          <p:cNvPr id="42" name="直接连接符 41"/>
          <p:cNvCxnSpPr/>
          <p:nvPr>
            <p:custDataLst>
              <p:tags r:id="rId3"/>
            </p:custDataLst>
          </p:nvPr>
        </p:nvCxnSpPr>
        <p:spPr>
          <a:xfrm>
            <a:off x="3487469" y="2400784"/>
            <a:ext cx="755015" cy="0"/>
          </a:xfrm>
          <a:prstGeom prst="line">
            <a:avLst/>
          </a:prstGeom>
          <a:noFill/>
          <a:ln w="6350" cap="flat" cmpd="sng" algn="ctr">
            <a:solidFill>
              <a:schemeClr val="accent1"/>
            </a:solidFill>
            <a:prstDash val="solid"/>
            <a:miter lim="800000"/>
          </a:ln>
          <a:effectLst/>
        </p:spPr>
      </p:cxnSp>
      <p:cxnSp>
        <p:nvCxnSpPr>
          <p:cNvPr id="43" name="直接连接符 42"/>
          <p:cNvCxnSpPr/>
          <p:nvPr>
            <p:custDataLst>
              <p:tags r:id="rId4"/>
            </p:custDataLst>
          </p:nvPr>
        </p:nvCxnSpPr>
        <p:spPr>
          <a:xfrm>
            <a:off x="8152179" y="2400149"/>
            <a:ext cx="755015" cy="0"/>
          </a:xfrm>
          <a:prstGeom prst="line">
            <a:avLst/>
          </a:prstGeom>
          <a:noFill/>
          <a:ln w="6350" cap="flat" cmpd="sng" algn="ctr">
            <a:solidFill>
              <a:schemeClr val="accent1"/>
            </a:solidFill>
            <a:prstDash val="solid"/>
            <a:miter lim="800000"/>
          </a:ln>
          <a:effectLst/>
        </p:spPr>
      </p:cxn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6565" y="1167765"/>
            <a:ext cx="9346565" cy="3784600"/>
          </a:xfrm>
          <a:prstGeom prst="rect">
            <a:avLst/>
          </a:prstGeom>
          <a:noFill/>
        </p:spPr>
        <p:txBody>
          <a:bodyPr wrap="square" rtlCol="0">
            <a:spAutoFit/>
          </a:bodyPr>
          <a:p>
            <a:r>
              <a:rPr sz="2400"/>
              <a:t>（1）个性化推荐</a:t>
            </a:r>
            <a:endParaRPr sz="2400"/>
          </a:p>
          <a:p>
            <a:r>
              <a:rPr sz="2400"/>
              <a:t>该功能通过用户曾经学习浏览过的知识点，从知识图谱中寻找该知识点，并智能推荐该用户可能感兴趣的知识点或下一阶段将要学习的知识点推荐给用户，在推荐页面供用户选择浏览。</a:t>
            </a:r>
            <a:endParaRPr sz="2400"/>
          </a:p>
          <a:p>
            <a:r>
              <a:rPr sz="2400"/>
              <a:t>（2）知识搜索</a:t>
            </a:r>
            <a:endParaRPr sz="2400"/>
          </a:p>
          <a:p>
            <a:r>
              <a:rPr sz="2400"/>
              <a:t>通过用户输入关键词，然后通过语义分析，在知识库中寻找相关知识，并返回给用户，供用户选择。</a:t>
            </a:r>
            <a:endParaRPr sz="2400"/>
          </a:p>
          <a:p>
            <a:r>
              <a:rPr sz="2400"/>
              <a:t>（3）交流论坛</a:t>
            </a:r>
            <a:endParaRPr sz="2400"/>
          </a:p>
          <a:p>
            <a:r>
              <a:rPr sz="2400"/>
              <a:t>用户群体可以再此进行沟通交流。用户可以在此进行提问，其他用户可以在其疑问后发言帮助解答。用户也可以在此分享学习心得体会。</a:t>
            </a:r>
            <a:endParaRPr sz="2400"/>
          </a:p>
        </p:txBody>
      </p:sp>
      <p:sp>
        <p:nvSpPr>
          <p:cNvPr id="6" name="文本框 5"/>
          <p:cNvSpPr txBox="1"/>
          <p:nvPr/>
        </p:nvSpPr>
        <p:spPr>
          <a:xfrm>
            <a:off x="1726565" y="193040"/>
            <a:ext cx="3770630" cy="706755"/>
          </a:xfrm>
          <a:prstGeom prst="rect">
            <a:avLst/>
          </a:prstGeom>
          <a:noFill/>
        </p:spPr>
        <p:txBody>
          <a:bodyPr wrap="square" rtlCol="0">
            <a:spAutoFit/>
          </a:bodyPr>
          <a:p>
            <a:r>
              <a:rPr lang="zh-CN" altLang="en-US" sz="4000">
                <a:latin typeface="+mn-ea"/>
              </a:rPr>
              <a:t>核心功能模块</a:t>
            </a:r>
            <a:endParaRPr lang="zh-CN" altLang="en-US" sz="4000">
              <a:latin typeface="+mn-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custDataLst>
              <p:tags r:id="rId1"/>
            </p:custDataLst>
          </p:nvPr>
        </p:nvSpPr>
        <p:spPr>
          <a:xfrm>
            <a:off x="4650740" y="2007235"/>
            <a:ext cx="3222625" cy="786765"/>
          </a:xfrm>
          <a:prstGeom prst="rect">
            <a:avLst/>
          </a:prstGeom>
          <a:noFill/>
        </p:spPr>
        <p:txBody>
          <a:bodyPr wrap="square" lIns="90170" tIns="46990" rIns="90170" bIns="46990" rtlCol="0" anchor="b" anchorCtr="0">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20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rPr>
              <a:t>技术解决方案</a:t>
            </a:r>
            <a:endParaRPr kumimoji="0" lang="zh-CN" altLang="en-US" sz="320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endParaRPr>
          </a:p>
        </p:txBody>
      </p:sp>
      <p:sp>
        <p:nvSpPr>
          <p:cNvPr id="40" name="矩形 39"/>
          <p:cNvSpPr/>
          <p:nvPr>
            <p:custDataLst>
              <p:tags r:id="rId2"/>
            </p:custDataLst>
          </p:nvPr>
        </p:nvSpPr>
        <p:spPr>
          <a:xfrm>
            <a:off x="4800649" y="2893544"/>
            <a:ext cx="2782570" cy="307975"/>
          </a:xfrm>
          <a:prstGeom prst="rect">
            <a:avLst/>
          </a:prstGeom>
        </p:spPr>
        <p:txBody>
          <a:bodyPr wrap="square">
            <a:norm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rPr>
              <a:t>PART FIVE</a:t>
            </a:r>
            <a:endParaRPr kumimoji="0" lang="en-US" altLang="zh-CN" sz="1400" b="0" i="0" spc="200" baseline="0" noProof="0" dirty="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endParaRPr>
          </a:p>
        </p:txBody>
      </p:sp>
      <p:cxnSp>
        <p:nvCxnSpPr>
          <p:cNvPr id="42" name="直接连接符 41"/>
          <p:cNvCxnSpPr/>
          <p:nvPr>
            <p:custDataLst>
              <p:tags r:id="rId3"/>
            </p:custDataLst>
          </p:nvPr>
        </p:nvCxnSpPr>
        <p:spPr>
          <a:xfrm>
            <a:off x="3487469" y="2400784"/>
            <a:ext cx="755015" cy="0"/>
          </a:xfrm>
          <a:prstGeom prst="line">
            <a:avLst/>
          </a:prstGeom>
          <a:noFill/>
          <a:ln w="6350" cap="flat" cmpd="sng" algn="ctr">
            <a:solidFill>
              <a:schemeClr val="accent1"/>
            </a:solidFill>
            <a:prstDash val="solid"/>
            <a:miter lim="800000"/>
          </a:ln>
          <a:effectLst/>
        </p:spPr>
      </p:cxnSp>
      <p:cxnSp>
        <p:nvCxnSpPr>
          <p:cNvPr id="43" name="直接连接符 42"/>
          <p:cNvCxnSpPr/>
          <p:nvPr>
            <p:custDataLst>
              <p:tags r:id="rId4"/>
            </p:custDataLst>
          </p:nvPr>
        </p:nvCxnSpPr>
        <p:spPr>
          <a:xfrm>
            <a:off x="8152179" y="2400149"/>
            <a:ext cx="755015" cy="0"/>
          </a:xfrm>
          <a:prstGeom prst="line">
            <a:avLst/>
          </a:prstGeom>
          <a:noFill/>
          <a:ln w="6350" cap="flat" cmpd="sng" algn="ctr">
            <a:solidFill>
              <a:schemeClr val="accent1"/>
            </a:solidFill>
            <a:prstDash val="solid"/>
            <a:miter lim="800000"/>
          </a:ln>
          <a:effectLst/>
        </p:spPr>
      </p:cxn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75105" y="899795"/>
            <a:ext cx="3331210" cy="1322070"/>
          </a:xfrm>
          <a:prstGeom prst="rect">
            <a:avLst/>
          </a:prstGeom>
          <a:noFill/>
        </p:spPr>
        <p:txBody>
          <a:bodyPr wrap="square" rtlCol="0">
            <a:spAutoFit/>
          </a:bodyPr>
          <a:p>
            <a:r>
              <a:rPr sz="2000"/>
              <a:t>（1）前端：</a:t>
            </a:r>
            <a:endParaRPr sz="2000"/>
          </a:p>
          <a:p>
            <a:r>
              <a:rPr sz="2000"/>
              <a:t>开发语言：Java</a:t>
            </a:r>
            <a:endParaRPr sz="2000"/>
          </a:p>
          <a:p>
            <a:r>
              <a:rPr sz="2000"/>
              <a:t>开发工具：Android Studio</a:t>
            </a:r>
            <a:endParaRPr sz="2000"/>
          </a:p>
          <a:p>
            <a:r>
              <a:rPr sz="2000"/>
              <a:t>Gradle版本：5.4.1</a:t>
            </a:r>
            <a:endParaRPr sz="2000"/>
          </a:p>
        </p:txBody>
      </p:sp>
      <p:sp>
        <p:nvSpPr>
          <p:cNvPr id="6" name="文本框 5"/>
          <p:cNvSpPr txBox="1"/>
          <p:nvPr/>
        </p:nvSpPr>
        <p:spPr>
          <a:xfrm>
            <a:off x="1726565" y="193040"/>
            <a:ext cx="3770630" cy="706755"/>
          </a:xfrm>
          <a:prstGeom prst="rect">
            <a:avLst/>
          </a:prstGeom>
          <a:noFill/>
        </p:spPr>
        <p:txBody>
          <a:bodyPr wrap="square" rtlCol="0">
            <a:spAutoFit/>
          </a:bodyPr>
          <a:p>
            <a:r>
              <a:rPr lang="zh-CN" altLang="en-US" sz="4000">
                <a:latin typeface="+mn-ea"/>
              </a:rPr>
              <a:t>技术解决方案</a:t>
            </a:r>
            <a:endParaRPr lang="zh-CN" altLang="en-US" sz="4000">
              <a:latin typeface="+mn-ea"/>
            </a:endParaRPr>
          </a:p>
        </p:txBody>
      </p:sp>
      <p:sp>
        <p:nvSpPr>
          <p:cNvPr id="2" name="文本框 1"/>
          <p:cNvSpPr txBox="1"/>
          <p:nvPr/>
        </p:nvSpPr>
        <p:spPr>
          <a:xfrm>
            <a:off x="4806315" y="899795"/>
            <a:ext cx="6067425" cy="1014730"/>
          </a:xfrm>
          <a:prstGeom prst="rect">
            <a:avLst/>
          </a:prstGeom>
          <a:noFill/>
        </p:spPr>
        <p:txBody>
          <a:bodyPr wrap="square" rtlCol="0">
            <a:spAutoFit/>
          </a:bodyPr>
          <a:p>
            <a:r>
              <a:rPr sz="2000">
                <a:sym typeface="+mn-ea"/>
              </a:rPr>
              <a:t>（2）后端：</a:t>
            </a:r>
            <a:endParaRPr sz="2000">
              <a:sym typeface="+mn-ea"/>
            </a:endParaRPr>
          </a:p>
          <a:p>
            <a:r>
              <a:rPr sz="2000">
                <a:sym typeface="+mn-ea"/>
              </a:rPr>
              <a:t>服务器框架：Spring Boot</a:t>
            </a:r>
            <a:endParaRPr sz="2000">
              <a:sym typeface="+mn-ea"/>
            </a:endParaRPr>
          </a:p>
          <a:p>
            <a:endParaRPr lang="zh-CN" altLang="en-US" sz="2000">
              <a:sym typeface="+mn-ea"/>
            </a:endParaRPr>
          </a:p>
        </p:txBody>
      </p:sp>
      <p:sp>
        <p:nvSpPr>
          <p:cNvPr id="4" name="文本框 3"/>
          <p:cNvSpPr txBox="1"/>
          <p:nvPr/>
        </p:nvSpPr>
        <p:spPr>
          <a:xfrm>
            <a:off x="1475105" y="2221865"/>
            <a:ext cx="10632440" cy="4769485"/>
          </a:xfrm>
          <a:prstGeom prst="rect">
            <a:avLst/>
          </a:prstGeom>
          <a:noFill/>
        </p:spPr>
        <p:txBody>
          <a:bodyPr wrap="square" rtlCol="0">
            <a:spAutoFit/>
          </a:bodyPr>
          <a:p>
            <a:pPr algn="l"/>
            <a:r>
              <a:rPr sz="1900">
                <a:sym typeface="+mn-ea"/>
              </a:rPr>
              <a:t>①数据库管理系统：</a:t>
            </a:r>
            <a:endParaRPr sz="1900">
              <a:sym typeface="+mn-ea"/>
            </a:endParaRPr>
          </a:p>
          <a:p>
            <a:pPr algn="l"/>
            <a:r>
              <a:rPr sz="1900">
                <a:sym typeface="+mn-ea"/>
              </a:rPr>
              <a:t>1.MySQL：用于存储用户信息、论坛内容</a:t>
            </a:r>
            <a:endParaRPr sz="1900">
              <a:sym typeface="+mn-ea"/>
            </a:endParaRPr>
          </a:p>
          <a:p>
            <a:pPr algn="l"/>
            <a:r>
              <a:rPr sz="1900">
                <a:sym typeface="+mn-ea"/>
              </a:rPr>
              <a:t>2.Neo4j：图数据库，用于存储知识图谱</a:t>
            </a:r>
            <a:endParaRPr sz="1900">
              <a:sym typeface="+mn-ea"/>
            </a:endParaRPr>
          </a:p>
          <a:p>
            <a:pPr algn="l"/>
            <a:endParaRPr sz="1900">
              <a:sym typeface="+mn-ea"/>
            </a:endParaRPr>
          </a:p>
          <a:p>
            <a:pPr algn="l"/>
            <a:r>
              <a:rPr sz="1900">
                <a:sym typeface="+mn-ea"/>
              </a:rPr>
              <a:t>②知识图谱构建方法：</a:t>
            </a:r>
            <a:endParaRPr sz="1900">
              <a:sym typeface="+mn-ea"/>
            </a:endParaRPr>
          </a:p>
          <a:p>
            <a:pPr algn="l"/>
            <a:r>
              <a:rPr sz="1900">
                <a:sym typeface="+mn-ea"/>
              </a:rPr>
              <a:t>1.使用Python爬虫爬取有关Python的知识内容</a:t>
            </a:r>
            <a:endParaRPr sz="1900">
              <a:sym typeface="+mn-ea"/>
            </a:endParaRPr>
          </a:p>
          <a:p>
            <a:pPr algn="l"/>
            <a:r>
              <a:rPr sz="1900">
                <a:sym typeface="+mn-ea"/>
              </a:rPr>
              <a:t>2.使用基于预训练Bert神经网络模型的Bert-BiLSTM-CRF从第一步中爬取到的内容进行实体抽取</a:t>
            </a:r>
            <a:endParaRPr sz="1900">
              <a:sym typeface="+mn-ea"/>
            </a:endParaRPr>
          </a:p>
          <a:p>
            <a:pPr algn="l"/>
            <a:r>
              <a:rPr sz="1900">
                <a:sym typeface="+mn-ea"/>
              </a:rPr>
              <a:t>3.使用K-Means聚类方法分析知识点间的关系，并对知识点进行分类。</a:t>
            </a:r>
            <a:endParaRPr sz="1900">
              <a:sym typeface="+mn-ea"/>
            </a:endParaRPr>
          </a:p>
          <a:p>
            <a:pPr algn="l"/>
            <a:r>
              <a:rPr sz="1900">
                <a:sym typeface="+mn-ea"/>
              </a:rPr>
              <a:t>4.将数据处理成csv格式文件，导入Neo4j图数据库。</a:t>
            </a:r>
            <a:endParaRPr sz="1900">
              <a:sym typeface="+mn-ea"/>
            </a:endParaRPr>
          </a:p>
          <a:p>
            <a:pPr algn="l"/>
            <a:endParaRPr sz="1900">
              <a:sym typeface="+mn-ea"/>
            </a:endParaRPr>
          </a:p>
          <a:p>
            <a:pPr algn="l"/>
            <a:r>
              <a:rPr sz="1900">
                <a:sym typeface="+mn-ea"/>
              </a:rPr>
              <a:t>③智能搜索：</a:t>
            </a:r>
            <a:endParaRPr sz="1900">
              <a:sym typeface="+mn-ea"/>
            </a:endParaRPr>
          </a:p>
          <a:p>
            <a:pPr algn="l"/>
            <a:r>
              <a:rPr sz="1900">
                <a:sym typeface="+mn-ea"/>
              </a:rPr>
              <a:t>1.对用户输入的查询语句进行分词处理，提取关键词</a:t>
            </a:r>
            <a:endParaRPr sz="1900">
              <a:sym typeface="+mn-ea"/>
            </a:endParaRPr>
          </a:p>
          <a:p>
            <a:pPr algn="l"/>
            <a:r>
              <a:rPr sz="1900">
                <a:sym typeface="+mn-ea"/>
              </a:rPr>
              <a:t>2.对关键词进行同义转换，通过用户输入的关键词匹配图数据库中的具体节点</a:t>
            </a:r>
            <a:endParaRPr sz="1900">
              <a:sym typeface="+mn-ea"/>
            </a:endParaRPr>
          </a:p>
          <a:p>
            <a:pPr algn="l"/>
            <a:r>
              <a:rPr sz="1900">
                <a:sym typeface="+mn-ea"/>
              </a:rPr>
              <a:t>3.若不能匹配到对应的节点，则利用词汇相似性算法匹配与关键词相似度最高的概念作为搜索结果。</a:t>
            </a:r>
            <a:endParaRPr sz="1900">
              <a:sym typeface="+mn-ea"/>
            </a:endParaRPr>
          </a:p>
          <a:p>
            <a:pPr algn="l"/>
            <a:endParaRPr lang="zh-CN" altLang="en-US" sz="1900"/>
          </a:p>
          <a:p>
            <a:endParaRPr lang="zh-CN" altLang="en-US" sz="190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custDataLst>
              <p:tags r:id="rId1"/>
            </p:custDataLst>
          </p:nvPr>
        </p:nvSpPr>
        <p:spPr>
          <a:xfrm>
            <a:off x="4650740" y="2007235"/>
            <a:ext cx="3222625" cy="786765"/>
          </a:xfrm>
          <a:prstGeom prst="rect">
            <a:avLst/>
          </a:prstGeom>
          <a:noFill/>
        </p:spPr>
        <p:txBody>
          <a:bodyPr wrap="square" lIns="90170" tIns="46990" rIns="90170" bIns="46990" rtlCol="0" anchor="b" anchorCtr="0">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20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rPr>
              <a:t>推广方案</a:t>
            </a:r>
            <a:endParaRPr kumimoji="0" lang="zh-CN" altLang="en-US" sz="320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endParaRPr>
          </a:p>
        </p:txBody>
      </p:sp>
      <p:sp>
        <p:nvSpPr>
          <p:cNvPr id="40" name="矩形 39"/>
          <p:cNvSpPr/>
          <p:nvPr>
            <p:custDataLst>
              <p:tags r:id="rId2"/>
            </p:custDataLst>
          </p:nvPr>
        </p:nvSpPr>
        <p:spPr>
          <a:xfrm>
            <a:off x="4800649" y="2893544"/>
            <a:ext cx="2782570" cy="307975"/>
          </a:xfrm>
          <a:prstGeom prst="rect">
            <a:avLst/>
          </a:prstGeom>
        </p:spPr>
        <p:txBody>
          <a:bodyPr wrap="square">
            <a:norm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rPr>
              <a:t>PART SIX</a:t>
            </a:r>
            <a:endParaRPr kumimoji="0" lang="en-US" altLang="zh-CN" sz="1400" b="0" i="0" spc="200" baseline="0" noProof="0" dirty="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endParaRPr>
          </a:p>
        </p:txBody>
      </p:sp>
      <p:cxnSp>
        <p:nvCxnSpPr>
          <p:cNvPr id="42" name="直接连接符 41"/>
          <p:cNvCxnSpPr/>
          <p:nvPr>
            <p:custDataLst>
              <p:tags r:id="rId3"/>
            </p:custDataLst>
          </p:nvPr>
        </p:nvCxnSpPr>
        <p:spPr>
          <a:xfrm>
            <a:off x="3487469" y="2400784"/>
            <a:ext cx="755015" cy="0"/>
          </a:xfrm>
          <a:prstGeom prst="line">
            <a:avLst/>
          </a:prstGeom>
          <a:noFill/>
          <a:ln w="6350" cap="flat" cmpd="sng" algn="ctr">
            <a:solidFill>
              <a:schemeClr val="accent1"/>
            </a:solidFill>
            <a:prstDash val="solid"/>
            <a:miter lim="800000"/>
          </a:ln>
          <a:effectLst/>
        </p:spPr>
      </p:cxnSp>
      <p:cxnSp>
        <p:nvCxnSpPr>
          <p:cNvPr id="43" name="直接连接符 42"/>
          <p:cNvCxnSpPr/>
          <p:nvPr>
            <p:custDataLst>
              <p:tags r:id="rId4"/>
            </p:custDataLst>
          </p:nvPr>
        </p:nvCxnSpPr>
        <p:spPr>
          <a:xfrm>
            <a:off x="8152179" y="2400149"/>
            <a:ext cx="755015" cy="0"/>
          </a:xfrm>
          <a:prstGeom prst="line">
            <a:avLst/>
          </a:prstGeom>
          <a:noFill/>
          <a:ln w="6350" cap="flat" cmpd="sng" algn="ctr">
            <a:solidFill>
              <a:schemeClr val="accent1"/>
            </a:solidFill>
            <a:prstDash val="solid"/>
            <a:miter lim="800000"/>
          </a:ln>
          <a:effectLst/>
        </p:spPr>
      </p:cxn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26565" y="193040"/>
            <a:ext cx="3770630" cy="706755"/>
          </a:xfrm>
          <a:prstGeom prst="rect">
            <a:avLst/>
          </a:prstGeom>
          <a:noFill/>
        </p:spPr>
        <p:txBody>
          <a:bodyPr wrap="square" rtlCol="0">
            <a:spAutoFit/>
          </a:bodyPr>
          <a:p>
            <a:r>
              <a:rPr lang="zh-CN" altLang="en-US" sz="4000">
                <a:latin typeface="+mn-ea"/>
              </a:rPr>
              <a:t>推广方案</a:t>
            </a:r>
            <a:endParaRPr lang="zh-CN" altLang="en-US" sz="4000">
              <a:latin typeface="+mn-ea"/>
            </a:endParaRPr>
          </a:p>
        </p:txBody>
      </p:sp>
      <p:sp>
        <p:nvSpPr>
          <p:cNvPr id="4" name="文本框 3"/>
          <p:cNvSpPr txBox="1"/>
          <p:nvPr/>
        </p:nvSpPr>
        <p:spPr>
          <a:xfrm>
            <a:off x="1726565" y="1551305"/>
            <a:ext cx="8109585" cy="3046095"/>
          </a:xfrm>
          <a:prstGeom prst="rect">
            <a:avLst/>
          </a:prstGeom>
          <a:noFill/>
        </p:spPr>
        <p:txBody>
          <a:bodyPr wrap="square" rtlCol="0">
            <a:spAutoFit/>
          </a:bodyPr>
          <a:p>
            <a:pPr algn="l"/>
            <a:r>
              <a:rPr sz="2400">
                <a:sym typeface="+mn-ea"/>
              </a:rPr>
              <a:t>为了使更多志同道合的用户加入该平台，现备有如下推广方案：</a:t>
            </a:r>
            <a:endParaRPr sz="2400">
              <a:sym typeface="+mn-ea"/>
            </a:endParaRPr>
          </a:p>
          <a:p>
            <a:pPr algn="l"/>
            <a:r>
              <a:rPr sz="2400">
                <a:sym typeface="+mn-ea"/>
              </a:rPr>
              <a:t>1、在高校内推广：在学生之间推广，为学生提供一个沟通学习的平台，利用小圈子逐步扩散，逐渐让更多学生了解到该平台。</a:t>
            </a:r>
            <a:endParaRPr sz="2400">
              <a:sym typeface="+mn-ea"/>
            </a:endParaRPr>
          </a:p>
          <a:p>
            <a:pPr algn="l"/>
            <a:r>
              <a:rPr sz="2400">
                <a:sym typeface="+mn-ea"/>
              </a:rPr>
              <a:t>2、</a:t>
            </a:r>
            <a:r>
              <a:rPr lang="zh-CN" sz="2400">
                <a:sym typeface="+mn-ea"/>
              </a:rPr>
              <a:t>相关</a:t>
            </a:r>
            <a:r>
              <a:rPr sz="2400">
                <a:sym typeface="+mn-ea"/>
              </a:rPr>
              <a:t>平台互推：联合其他的学习平台进行互推。</a:t>
            </a:r>
            <a:endParaRPr sz="2400">
              <a:sym typeface="+mn-ea"/>
            </a:endParaRPr>
          </a:p>
          <a:p>
            <a:pPr algn="l"/>
            <a:r>
              <a:rPr sz="2400">
                <a:sym typeface="+mn-ea"/>
              </a:rPr>
              <a:t>3、平台内推广：通过一定的奖励机制，鼓励用户将平台分享到互联网上，吸引新的用户。</a:t>
            </a:r>
            <a:endParaRPr sz="2400">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custDataLst>
              <p:tags r:id="rId1"/>
            </p:custDataLst>
          </p:nvPr>
        </p:nvSpPr>
        <p:spPr>
          <a:xfrm>
            <a:off x="4650740" y="2007235"/>
            <a:ext cx="3222625" cy="786765"/>
          </a:xfrm>
          <a:prstGeom prst="rect">
            <a:avLst/>
          </a:prstGeom>
          <a:noFill/>
        </p:spPr>
        <p:txBody>
          <a:bodyPr wrap="square" lIns="90170" tIns="46990" rIns="90170" bIns="46990" rtlCol="0" anchor="b" anchorCtr="0">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20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rPr>
              <a:t>运营策划书</a:t>
            </a:r>
            <a:endParaRPr kumimoji="0" lang="zh-CN" altLang="en-US" sz="320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endParaRPr>
          </a:p>
        </p:txBody>
      </p:sp>
      <p:sp>
        <p:nvSpPr>
          <p:cNvPr id="40" name="矩形 39"/>
          <p:cNvSpPr/>
          <p:nvPr>
            <p:custDataLst>
              <p:tags r:id="rId2"/>
            </p:custDataLst>
          </p:nvPr>
        </p:nvSpPr>
        <p:spPr>
          <a:xfrm>
            <a:off x="4800649" y="2893544"/>
            <a:ext cx="2782570" cy="307975"/>
          </a:xfrm>
          <a:prstGeom prst="rect">
            <a:avLst/>
          </a:prstGeom>
        </p:spPr>
        <p:txBody>
          <a:bodyPr wrap="square">
            <a:norm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rPr>
              <a:t>PART SEVEN</a:t>
            </a:r>
            <a:endParaRPr kumimoji="0" lang="en-US" altLang="zh-CN" sz="1400" b="0" i="0" spc="200" baseline="0" noProof="0" dirty="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endParaRPr>
          </a:p>
        </p:txBody>
      </p:sp>
      <p:cxnSp>
        <p:nvCxnSpPr>
          <p:cNvPr id="42" name="直接连接符 41"/>
          <p:cNvCxnSpPr/>
          <p:nvPr>
            <p:custDataLst>
              <p:tags r:id="rId3"/>
            </p:custDataLst>
          </p:nvPr>
        </p:nvCxnSpPr>
        <p:spPr>
          <a:xfrm>
            <a:off x="3487469" y="2400784"/>
            <a:ext cx="755015" cy="0"/>
          </a:xfrm>
          <a:prstGeom prst="line">
            <a:avLst/>
          </a:prstGeom>
          <a:noFill/>
          <a:ln w="6350" cap="flat" cmpd="sng" algn="ctr">
            <a:solidFill>
              <a:schemeClr val="accent1"/>
            </a:solidFill>
            <a:prstDash val="solid"/>
            <a:miter lim="800000"/>
          </a:ln>
          <a:effectLst/>
        </p:spPr>
      </p:cxnSp>
      <p:cxnSp>
        <p:nvCxnSpPr>
          <p:cNvPr id="43" name="直接连接符 42"/>
          <p:cNvCxnSpPr/>
          <p:nvPr>
            <p:custDataLst>
              <p:tags r:id="rId4"/>
            </p:custDataLst>
          </p:nvPr>
        </p:nvCxnSpPr>
        <p:spPr>
          <a:xfrm>
            <a:off x="8152179" y="2400149"/>
            <a:ext cx="755015" cy="0"/>
          </a:xfrm>
          <a:prstGeom prst="line">
            <a:avLst/>
          </a:prstGeom>
          <a:noFill/>
          <a:ln w="6350" cap="flat" cmpd="sng" algn="ctr">
            <a:solidFill>
              <a:schemeClr val="accent1"/>
            </a:solidFill>
            <a:prstDash val="solid"/>
            <a:miter lim="800000"/>
          </a:ln>
          <a:effectLst/>
        </p:spPr>
      </p:cxnSp>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640840" y="439420"/>
            <a:ext cx="3770630" cy="706755"/>
          </a:xfrm>
          <a:prstGeom prst="rect">
            <a:avLst/>
          </a:prstGeom>
          <a:noFill/>
        </p:spPr>
        <p:txBody>
          <a:bodyPr wrap="square" rtlCol="0">
            <a:spAutoFit/>
          </a:bodyPr>
          <a:p>
            <a:r>
              <a:rPr lang="zh-CN" altLang="en-US" sz="4000">
                <a:latin typeface="+mn-ea"/>
              </a:rPr>
              <a:t>运营策划书</a:t>
            </a:r>
            <a:endParaRPr lang="zh-CN" altLang="en-US" sz="4000">
              <a:latin typeface="+mn-ea"/>
            </a:endParaRPr>
          </a:p>
        </p:txBody>
      </p:sp>
      <p:sp>
        <p:nvSpPr>
          <p:cNvPr id="4" name="文本框 3"/>
          <p:cNvSpPr txBox="1"/>
          <p:nvPr/>
        </p:nvSpPr>
        <p:spPr>
          <a:xfrm>
            <a:off x="1726565" y="1551305"/>
            <a:ext cx="8228330" cy="3415030"/>
          </a:xfrm>
          <a:prstGeom prst="rect">
            <a:avLst/>
          </a:prstGeom>
          <a:noFill/>
        </p:spPr>
        <p:txBody>
          <a:bodyPr wrap="square" rtlCol="0">
            <a:spAutoFit/>
          </a:bodyPr>
          <a:p>
            <a:pPr algn="l"/>
            <a:r>
              <a:rPr sz="2400">
                <a:sym typeface="+mn-ea"/>
              </a:rPr>
              <a:t>本产品为普通的学习用户提供免费服务，商业运营模式如下：</a:t>
            </a:r>
            <a:endParaRPr sz="2400">
              <a:sym typeface="+mn-ea"/>
            </a:endParaRPr>
          </a:p>
          <a:p>
            <a:pPr algn="l"/>
            <a:r>
              <a:rPr sz="2400">
                <a:sym typeface="+mn-ea"/>
              </a:rPr>
              <a:t>1、广告服务</a:t>
            </a:r>
            <a:endParaRPr sz="2400">
              <a:sym typeface="+mn-ea"/>
            </a:endParaRPr>
          </a:p>
          <a:p>
            <a:pPr algn="l"/>
            <a:r>
              <a:rPr sz="2400">
                <a:sym typeface="+mn-ea"/>
              </a:rPr>
              <a:t>收取定广告费用，为各类学习平台和学习机构做广告推广，使更多用户涌入到企业的商业活动。帮助企业发现忠诚用户和发展潜在的用户，扩张产品服务的营销渠道，提高产品影响力。</a:t>
            </a:r>
            <a:endParaRPr sz="2400">
              <a:sym typeface="+mn-ea"/>
            </a:endParaRPr>
          </a:p>
          <a:p>
            <a:pPr algn="l"/>
            <a:r>
              <a:rPr sz="2400">
                <a:sym typeface="+mn-ea"/>
              </a:rPr>
              <a:t>2、用户会员</a:t>
            </a:r>
            <a:endParaRPr sz="2400">
              <a:sym typeface="+mn-ea"/>
            </a:endParaRPr>
          </a:p>
          <a:p>
            <a:pPr algn="l"/>
            <a:r>
              <a:rPr sz="2400">
                <a:sym typeface="+mn-ea"/>
              </a:rPr>
              <a:t>用户可以选择开通会员获取更好的服务，如学习计划的制订，学习内容的多元化推荐、更多的个人论坛等。</a:t>
            </a:r>
            <a:endParaRPr sz="2400">
              <a:sym typeface="+mn-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custDataLst>
              <p:tags r:id="rId1"/>
            </p:custDataLst>
          </p:nvPr>
        </p:nvSpPr>
        <p:spPr>
          <a:xfrm>
            <a:off x="4800649" y="2007719"/>
            <a:ext cx="2783205" cy="786765"/>
          </a:xfrm>
          <a:prstGeom prst="rect">
            <a:avLst/>
          </a:prstGeom>
          <a:noFill/>
        </p:spPr>
        <p:txBody>
          <a:bodyPr wrap="square" lIns="90170" tIns="46990" rIns="90170" bIns="46990" rtlCol="0" anchor="b" anchorCtr="0">
            <a:normAutofit fontScale="90000"/>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rPr>
              <a:t>背景</a:t>
            </a:r>
            <a:endParaRPr kumimoji="0" lang="zh-CN" altLang="en-US" sz="440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endParaRPr>
          </a:p>
        </p:txBody>
      </p:sp>
      <p:sp>
        <p:nvSpPr>
          <p:cNvPr id="40" name="矩形 39"/>
          <p:cNvSpPr/>
          <p:nvPr>
            <p:custDataLst>
              <p:tags r:id="rId2"/>
            </p:custDataLst>
          </p:nvPr>
        </p:nvSpPr>
        <p:spPr>
          <a:xfrm>
            <a:off x="4800649" y="2893544"/>
            <a:ext cx="2782570" cy="307975"/>
          </a:xfrm>
          <a:prstGeom prst="rect">
            <a:avLst/>
          </a:prstGeom>
        </p:spPr>
        <p:txBody>
          <a:bodyPr wrap="square">
            <a:norm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rPr>
              <a:t>PART ONE</a:t>
            </a:r>
            <a:endParaRPr kumimoji="0" lang="en-US" altLang="zh-CN" sz="1400" b="0" i="0" spc="200" baseline="0" noProof="0" dirty="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endParaRPr>
          </a:p>
        </p:txBody>
      </p:sp>
      <p:cxnSp>
        <p:nvCxnSpPr>
          <p:cNvPr id="42" name="直接连接符 41"/>
          <p:cNvCxnSpPr/>
          <p:nvPr>
            <p:custDataLst>
              <p:tags r:id="rId3"/>
            </p:custDataLst>
          </p:nvPr>
        </p:nvCxnSpPr>
        <p:spPr>
          <a:xfrm>
            <a:off x="3808144" y="2400784"/>
            <a:ext cx="755015" cy="0"/>
          </a:xfrm>
          <a:prstGeom prst="line">
            <a:avLst/>
          </a:prstGeom>
          <a:noFill/>
          <a:ln w="6350" cap="flat" cmpd="sng" algn="ctr">
            <a:solidFill>
              <a:schemeClr val="accent1"/>
            </a:solidFill>
            <a:prstDash val="solid"/>
            <a:miter lim="800000"/>
          </a:ln>
          <a:effectLst/>
        </p:spPr>
      </p:cxnSp>
      <p:cxnSp>
        <p:nvCxnSpPr>
          <p:cNvPr id="43" name="直接连接符 42"/>
          <p:cNvCxnSpPr/>
          <p:nvPr>
            <p:custDataLst>
              <p:tags r:id="rId4"/>
            </p:custDataLst>
          </p:nvPr>
        </p:nvCxnSpPr>
        <p:spPr>
          <a:xfrm>
            <a:off x="7820709" y="2400784"/>
            <a:ext cx="755015" cy="0"/>
          </a:xfrm>
          <a:prstGeom prst="line">
            <a:avLst/>
          </a:prstGeom>
          <a:noFill/>
          <a:ln w="6350" cap="flat" cmpd="sng" algn="ctr">
            <a:solidFill>
              <a:schemeClr val="accent1"/>
            </a:solidFill>
            <a:prstDash val="solid"/>
            <a:miter lim="800000"/>
          </a:ln>
          <a:effectLst/>
        </p:spPr>
      </p:cxn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矩形 13"/>
          <p:cNvSpPr/>
          <p:nvPr>
            <p:custDataLst>
              <p:tags r:id="rId3"/>
            </p:custDataLst>
          </p:nvPr>
        </p:nvSpPr>
        <p:spPr>
          <a:xfrm>
            <a:off x="-60325" y="0"/>
            <a:ext cx="12192000" cy="6858000"/>
          </a:xfrm>
          <a:prstGeom prst="rect">
            <a:avLst/>
          </a:prstGeom>
          <a:solidFill>
            <a:srgbClr val="000000">
              <a:alpha val="50000"/>
            </a:srgbClr>
          </a:solidFill>
          <a:ln>
            <a:noFill/>
          </a:ln>
        </p:spPr>
        <p:style>
          <a:lnRef idx="2">
            <a:srgbClr val="0DA3F9">
              <a:shade val="50000"/>
            </a:srgbClr>
          </a:lnRef>
          <a:fillRef idx="1">
            <a:srgbClr val="0DA3F9"/>
          </a:fillRef>
          <a:effectRef idx="0">
            <a:srgbClr val="0DA3F9"/>
          </a:effectRef>
          <a:fontRef idx="minor">
            <a:sysClr val="window" lastClr="FFFFFF"/>
          </a:fontRef>
        </p:style>
        <p:txBody>
          <a:bodyPr rtlCol="0" anchor="ctr"/>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endParaRPr>
          </a:p>
        </p:txBody>
      </p:sp>
      <p:sp>
        <p:nvSpPr>
          <p:cNvPr id="10" name="矩形 9"/>
          <p:cNvSpPr/>
          <p:nvPr>
            <p:custDataLst>
              <p:tags r:id="rId4"/>
            </p:custDataLst>
          </p:nvPr>
        </p:nvSpPr>
        <p:spPr>
          <a:xfrm>
            <a:off x="1401390" y="2183924"/>
            <a:ext cx="9756247" cy="2017860"/>
          </a:xfrm>
          <a:prstGeom prst="rect">
            <a:avLst/>
          </a:prstGeom>
          <a:effectLst/>
        </p:spPr>
        <p:txBody>
          <a:bodyPr wrap="square" anchor="ctr" anchorCtr="0">
            <a:normAutofit lnSpcReduction="10000"/>
          </a:bodyPr>
          <a:p>
            <a:pPr marL="0" marR="0" lvl="0" indent="0" algn="ctr" defTabSz="457200" rtl="0" eaLnBrk="1" fontAlgn="auto" latinLnBrk="0" hangingPunct="1">
              <a:lnSpc>
                <a:spcPct val="120000"/>
              </a:lnSpc>
              <a:spcBef>
                <a:spcPts val="0"/>
              </a:spcBef>
              <a:spcAft>
                <a:spcPts val="0"/>
              </a:spcAft>
              <a:buClrTx/>
              <a:buSzTx/>
              <a:buFontTx/>
              <a:buNone/>
              <a:defRPr/>
            </a:pPr>
            <a:r>
              <a:rPr kumimoji="0" lang="zh-CN" altLang="en-US" sz="5400" b="1" i="0" u="none" strike="noStrike" kern="1200" cap="none" spc="300" normalizeH="0" baseline="0" noProof="0" dirty="0">
                <a:ln>
                  <a:noFill/>
                </a:ln>
                <a:solidFill>
                  <a:sysClr val="window" lastClr="FFFFFF"/>
                </a:solidFill>
                <a:effectLst/>
                <a:uLnTx/>
                <a:uFillTx/>
                <a:latin typeface="Arial" panose="020B0604020202020204" pitchFamily="34" charset="0"/>
                <a:ea typeface="微软雅黑" panose="020B0503020204020204" charset="-122"/>
                <a:cs typeface="苹方 粗体"/>
              </a:rPr>
              <a:t>谢谢聆听</a:t>
            </a:r>
            <a:endParaRPr kumimoji="0" lang="zh-CN" altLang="en-US" sz="5400" b="1" i="0" u="none" strike="noStrike" kern="1200" cap="none" spc="300" normalizeH="0" baseline="0" noProof="0" dirty="0">
              <a:ln>
                <a:noFill/>
              </a:ln>
              <a:solidFill>
                <a:sysClr val="window" lastClr="FFFFFF"/>
              </a:solidFill>
              <a:effectLst/>
              <a:uLnTx/>
              <a:uFillTx/>
              <a:latin typeface="Arial" panose="020B0604020202020204" pitchFamily="34" charset="0"/>
              <a:ea typeface="微软雅黑" panose="020B0503020204020204" charset="-122"/>
              <a:cs typeface="苹方 粗体"/>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84985" y="1130935"/>
            <a:ext cx="8875395" cy="1106805"/>
          </a:xfrm>
          <a:prstGeom prst="rect">
            <a:avLst/>
          </a:prstGeom>
          <a:noFill/>
        </p:spPr>
        <p:txBody>
          <a:bodyPr wrap="square" rtlCol="0">
            <a:spAutoFit/>
          </a:bodyPr>
          <a:p>
            <a:r>
              <a:rPr lang="zh-CN" altLang="en-US" sz="2200"/>
              <a:t>知识图谱的基本概念：知识图谱本质上是语义网络，是一种基于图的数据结构，由节点和边组成。知识图谱是把所有不同种类的信息连接在一起而得到的一个关系网络，提供了从</a:t>
            </a:r>
            <a:r>
              <a:rPr lang="en-US" altLang="zh-CN" sz="2200"/>
              <a:t>“</a:t>
            </a:r>
            <a:r>
              <a:rPr lang="zh-CN" altLang="en-US" sz="2200"/>
              <a:t>关系</a:t>
            </a:r>
            <a:r>
              <a:rPr lang="en-US" altLang="zh-CN" sz="2200"/>
              <a:t>”</a:t>
            </a:r>
            <a:r>
              <a:rPr lang="zh-CN" altLang="en-US" sz="2200"/>
              <a:t>的角度去分析问题的能力。</a:t>
            </a:r>
            <a:endParaRPr lang="zh-CN" altLang="en-US" sz="2200"/>
          </a:p>
        </p:txBody>
      </p:sp>
      <p:sp>
        <p:nvSpPr>
          <p:cNvPr id="4" name="文本框 3"/>
          <p:cNvSpPr txBox="1"/>
          <p:nvPr/>
        </p:nvSpPr>
        <p:spPr>
          <a:xfrm>
            <a:off x="1726565" y="2468245"/>
            <a:ext cx="8992235" cy="1106805"/>
          </a:xfrm>
          <a:prstGeom prst="rect">
            <a:avLst/>
          </a:prstGeom>
          <a:noFill/>
        </p:spPr>
        <p:txBody>
          <a:bodyPr wrap="square" rtlCol="0">
            <a:spAutoFit/>
          </a:bodyPr>
          <a:p>
            <a:r>
              <a:rPr lang="zh-CN" altLang="en-US" sz="2200"/>
              <a:t>使用可视化技术展现知识图谱，描述知识资源及其结构关系，使用户更清晰地了解领域知识的脉络和走向。然而目前网络学习平台很少有利用知识图谱进行数据组织。</a:t>
            </a:r>
            <a:endParaRPr lang="zh-CN" altLang="en-US" sz="2200"/>
          </a:p>
        </p:txBody>
      </p:sp>
      <p:sp>
        <p:nvSpPr>
          <p:cNvPr id="5" name="文本框 4"/>
          <p:cNvSpPr txBox="1"/>
          <p:nvPr/>
        </p:nvSpPr>
        <p:spPr>
          <a:xfrm>
            <a:off x="1726565" y="3667125"/>
            <a:ext cx="8992870" cy="2461260"/>
          </a:xfrm>
          <a:prstGeom prst="rect">
            <a:avLst/>
          </a:prstGeom>
          <a:noFill/>
        </p:spPr>
        <p:txBody>
          <a:bodyPr wrap="square" rtlCol="0">
            <a:spAutoFit/>
          </a:bodyPr>
          <a:p>
            <a:r>
              <a:rPr lang="zh-CN" altLang="en-US" sz="2200"/>
              <a:t>由于Python语言的简洁性、易读性以及可扩展性，Python在国内外受到IT行业人员的热烈追捧。截止至2019年9月，Python已荣登IT行业编程语言排行榜第三名。国内外的大学也都纷纷开设起Python课程。</a:t>
            </a:r>
            <a:endParaRPr lang="zh-CN" altLang="en-US" sz="2200"/>
          </a:p>
          <a:p>
            <a:endParaRPr lang="zh-CN" altLang="en-US" sz="2200"/>
          </a:p>
          <a:p>
            <a:r>
              <a:rPr lang="zh-CN" altLang="en-US" sz="2200"/>
              <a:t>将知识图谱与Python学习平台相结合，能更好地帮助用户了解学习Python课程。Python学习平台，旨在为想学习Python的用户群体，提供更好的帮助和更加便利的支持。</a:t>
            </a:r>
            <a:endParaRPr lang="zh-CN" altLang="en-US" sz="2200"/>
          </a:p>
        </p:txBody>
      </p:sp>
      <p:sp>
        <p:nvSpPr>
          <p:cNvPr id="6" name="文本框 5"/>
          <p:cNvSpPr txBox="1"/>
          <p:nvPr/>
        </p:nvSpPr>
        <p:spPr>
          <a:xfrm>
            <a:off x="1726565" y="193040"/>
            <a:ext cx="1949450" cy="706755"/>
          </a:xfrm>
          <a:prstGeom prst="rect">
            <a:avLst/>
          </a:prstGeom>
          <a:noFill/>
        </p:spPr>
        <p:txBody>
          <a:bodyPr wrap="square" rtlCol="0">
            <a:spAutoFit/>
          </a:bodyPr>
          <a:p>
            <a:r>
              <a:rPr lang="zh-CN" altLang="en-US" sz="4000">
                <a:latin typeface="+mn-ea"/>
              </a:rPr>
              <a:t>背景</a:t>
            </a:r>
            <a:endParaRPr lang="zh-CN" altLang="en-US" sz="4000">
              <a:latin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custDataLst>
              <p:tags r:id="rId1"/>
            </p:custDataLst>
          </p:nvPr>
        </p:nvSpPr>
        <p:spPr>
          <a:xfrm>
            <a:off x="4800649" y="2007719"/>
            <a:ext cx="2783205" cy="786765"/>
          </a:xfrm>
          <a:prstGeom prst="rect">
            <a:avLst/>
          </a:prstGeom>
          <a:noFill/>
        </p:spPr>
        <p:txBody>
          <a:bodyPr wrap="square" lIns="90170" tIns="46990" rIns="90170" bIns="46990" rtlCol="0" anchor="b" anchorCtr="0">
            <a:normAutofit fontScale="80000"/>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rPr>
              <a:t>可行性报告</a:t>
            </a:r>
            <a:endParaRPr kumimoji="0" lang="zh-CN" altLang="en-US" sz="440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endParaRPr>
          </a:p>
        </p:txBody>
      </p:sp>
      <p:sp>
        <p:nvSpPr>
          <p:cNvPr id="40" name="矩形 39"/>
          <p:cNvSpPr/>
          <p:nvPr>
            <p:custDataLst>
              <p:tags r:id="rId2"/>
            </p:custDataLst>
          </p:nvPr>
        </p:nvSpPr>
        <p:spPr>
          <a:xfrm>
            <a:off x="4800649" y="2893544"/>
            <a:ext cx="2782570" cy="307975"/>
          </a:xfrm>
          <a:prstGeom prst="rect">
            <a:avLst/>
          </a:prstGeom>
        </p:spPr>
        <p:txBody>
          <a:bodyPr wrap="square">
            <a:norm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spc="20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rPr>
              <a:t>PART TWO</a:t>
            </a:r>
            <a:endParaRPr kumimoji="0" lang="en-US" altLang="zh-CN" sz="1400" b="0" i="0" spc="200" baseline="0" noProof="0" dirty="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endParaRPr>
          </a:p>
        </p:txBody>
      </p:sp>
      <p:cxnSp>
        <p:nvCxnSpPr>
          <p:cNvPr id="42" name="直接连接符 41"/>
          <p:cNvCxnSpPr/>
          <p:nvPr>
            <p:custDataLst>
              <p:tags r:id="rId3"/>
            </p:custDataLst>
          </p:nvPr>
        </p:nvCxnSpPr>
        <p:spPr>
          <a:xfrm>
            <a:off x="3808144" y="2400784"/>
            <a:ext cx="755015" cy="0"/>
          </a:xfrm>
          <a:prstGeom prst="line">
            <a:avLst/>
          </a:prstGeom>
          <a:noFill/>
          <a:ln w="6350" cap="flat" cmpd="sng" algn="ctr">
            <a:solidFill>
              <a:schemeClr val="accent1"/>
            </a:solidFill>
            <a:prstDash val="solid"/>
            <a:miter lim="800000"/>
          </a:ln>
          <a:effectLst/>
        </p:spPr>
      </p:cxnSp>
      <p:cxnSp>
        <p:nvCxnSpPr>
          <p:cNvPr id="43" name="直接连接符 42"/>
          <p:cNvCxnSpPr/>
          <p:nvPr>
            <p:custDataLst>
              <p:tags r:id="rId4"/>
            </p:custDataLst>
          </p:nvPr>
        </p:nvCxnSpPr>
        <p:spPr>
          <a:xfrm>
            <a:off x="7820709" y="2400784"/>
            <a:ext cx="755015" cy="0"/>
          </a:xfrm>
          <a:prstGeom prst="line">
            <a:avLst/>
          </a:prstGeom>
          <a:noFill/>
          <a:ln w="6350" cap="flat" cmpd="sng" algn="ctr">
            <a:solidFill>
              <a:schemeClr val="accent1"/>
            </a:solidFill>
            <a:prstDash val="solid"/>
            <a:miter lim="800000"/>
          </a:ln>
          <a:effectLst/>
        </p:spPr>
      </p:cxn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6565" y="1223010"/>
            <a:ext cx="8288020" cy="4492625"/>
          </a:xfrm>
          <a:prstGeom prst="rect">
            <a:avLst/>
          </a:prstGeom>
          <a:noFill/>
        </p:spPr>
        <p:txBody>
          <a:bodyPr wrap="square" rtlCol="0">
            <a:spAutoFit/>
          </a:bodyPr>
          <a:p>
            <a:r>
              <a:rPr sz="2200"/>
              <a:t>随着python语言使用率的提高以及信息化建造的推动，越来越多的线上python学习平台app出现。</a:t>
            </a:r>
            <a:endParaRPr sz="2200"/>
          </a:p>
          <a:p>
            <a:endParaRPr sz="2200"/>
          </a:p>
          <a:p>
            <a:r>
              <a:rPr sz="2200"/>
              <a:t>在传统的python线上学习平台中，往往知识点比较散，知识点间的关联不够紧密，用户很难通过搜索精确找到自己所需的知识点；并且它们往往功能比较混杂，通常是几个板块混在一起。大多数平台更注重的是问题的问答和求解功能，而不是基础知识的普及功能。虽然也有部分平台有基础知识教程，但是也缺少相关的搜索和推荐功能</a:t>
            </a:r>
            <a:r>
              <a:rPr lang="zh-CN" sz="2200"/>
              <a:t>。</a:t>
            </a:r>
            <a:endParaRPr lang="zh-CN" sz="2200"/>
          </a:p>
          <a:p>
            <a:endParaRPr lang="zh-CN" sz="2200"/>
          </a:p>
          <a:p>
            <a:r>
              <a:rPr lang="zh-CN" sz="2200"/>
              <a:t>因此，只要我们能发挥好优势，利用知识图谱进行数据组织，做出智能搜索和个性化推荐功能板块，我相信我们的产品还是有比较好的前景。</a:t>
            </a:r>
            <a:endParaRPr lang="zh-CN" sz="2200"/>
          </a:p>
        </p:txBody>
      </p:sp>
      <p:sp>
        <p:nvSpPr>
          <p:cNvPr id="6" name="文本框 5"/>
          <p:cNvSpPr txBox="1"/>
          <p:nvPr/>
        </p:nvSpPr>
        <p:spPr>
          <a:xfrm>
            <a:off x="1726565" y="193040"/>
            <a:ext cx="3770630" cy="706755"/>
          </a:xfrm>
          <a:prstGeom prst="rect">
            <a:avLst/>
          </a:prstGeom>
          <a:noFill/>
        </p:spPr>
        <p:txBody>
          <a:bodyPr wrap="square" rtlCol="0">
            <a:spAutoFit/>
          </a:bodyPr>
          <a:p>
            <a:r>
              <a:rPr lang="zh-CN" altLang="en-US" sz="4000">
                <a:latin typeface="+mn-ea"/>
              </a:rPr>
              <a:t>行业市场分析</a:t>
            </a:r>
            <a:endParaRPr lang="zh-CN" altLang="en-US" sz="4000">
              <a:latin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83665" y="1769110"/>
            <a:ext cx="5860415" cy="3169285"/>
          </a:xfrm>
          <a:prstGeom prst="rect">
            <a:avLst/>
          </a:prstGeom>
          <a:noFill/>
        </p:spPr>
        <p:txBody>
          <a:bodyPr wrap="square" rtlCol="0">
            <a:spAutoFit/>
          </a:bodyPr>
          <a:p>
            <a:r>
              <a:rPr sz="2000"/>
              <a:t>①Python编程狮：</a:t>
            </a:r>
            <a:endParaRPr sz="2000"/>
          </a:p>
          <a:p>
            <a:r>
              <a:rPr sz="2000"/>
              <a:t>“Python编程狮”是W3Cschool编程狮旗下专门为零基础Python编程爱好者打造的一款入门工具App，致力于帮助初学者入门Python编程语言。</a:t>
            </a:r>
            <a:endParaRPr sz="2000"/>
          </a:p>
          <a:p>
            <a:endParaRPr sz="2000"/>
          </a:p>
          <a:p>
            <a:r>
              <a:rPr sz="2000"/>
              <a:t>主要功能</a:t>
            </a:r>
            <a:r>
              <a:rPr lang="zh-CN" sz="2000"/>
              <a:t>有：</a:t>
            </a:r>
            <a:endParaRPr lang="zh-CN" sz="2000"/>
          </a:p>
          <a:p>
            <a:r>
              <a:rPr sz="2000"/>
              <a:t>1.微课即学即练：游戏化闯关学习，为初学者打造。</a:t>
            </a:r>
            <a:endParaRPr sz="2000"/>
          </a:p>
          <a:p>
            <a:r>
              <a:rPr sz="2000"/>
              <a:t>2.丰富教程：Python内容、知识点丰富。</a:t>
            </a:r>
            <a:endParaRPr sz="2000"/>
          </a:p>
          <a:p>
            <a:r>
              <a:rPr sz="2000"/>
              <a:t>3.Python题库：在练习中巩固，查缺补漏。</a:t>
            </a:r>
            <a:endParaRPr sz="2000"/>
          </a:p>
          <a:p>
            <a:r>
              <a:rPr sz="2000"/>
              <a:t>4.在线编译：实现手机端写代码。</a:t>
            </a:r>
            <a:endParaRPr sz="2000"/>
          </a:p>
        </p:txBody>
      </p:sp>
      <p:sp>
        <p:nvSpPr>
          <p:cNvPr id="6" name="文本框 5"/>
          <p:cNvSpPr txBox="1"/>
          <p:nvPr/>
        </p:nvSpPr>
        <p:spPr>
          <a:xfrm>
            <a:off x="1383665" y="193040"/>
            <a:ext cx="3770630" cy="706755"/>
          </a:xfrm>
          <a:prstGeom prst="rect">
            <a:avLst/>
          </a:prstGeom>
          <a:noFill/>
        </p:spPr>
        <p:txBody>
          <a:bodyPr wrap="square" rtlCol="0">
            <a:spAutoFit/>
          </a:bodyPr>
          <a:p>
            <a:r>
              <a:rPr lang="zh-CN" altLang="en-US" sz="4000">
                <a:latin typeface="+mn-ea"/>
              </a:rPr>
              <a:t>竞争对手分析</a:t>
            </a:r>
            <a:endParaRPr lang="zh-CN" altLang="en-US" sz="4000">
              <a:latin typeface="+mn-ea"/>
            </a:endParaRPr>
          </a:p>
        </p:txBody>
      </p:sp>
      <p:pic>
        <p:nvPicPr>
          <p:cNvPr id="4" name="图片 3"/>
          <p:cNvPicPr>
            <a:picLocks noChangeAspect="1"/>
          </p:cNvPicPr>
          <p:nvPr/>
        </p:nvPicPr>
        <p:blipFill>
          <a:blip r:embed="rId1"/>
          <a:stretch>
            <a:fillRect/>
          </a:stretch>
        </p:blipFill>
        <p:spPr>
          <a:xfrm>
            <a:off x="8094345" y="132715"/>
            <a:ext cx="3042920" cy="6591935"/>
          </a:xfrm>
          <a:prstGeom prst="rect">
            <a:avLst/>
          </a:prstGeom>
        </p:spPr>
      </p:pic>
      <p:sp>
        <p:nvSpPr>
          <p:cNvPr id="5" name="文本框 4"/>
          <p:cNvSpPr txBox="1"/>
          <p:nvPr/>
        </p:nvSpPr>
        <p:spPr>
          <a:xfrm>
            <a:off x="1318895" y="996315"/>
            <a:ext cx="6315710" cy="1014730"/>
          </a:xfrm>
          <a:prstGeom prst="rect">
            <a:avLst/>
          </a:prstGeom>
          <a:noFill/>
        </p:spPr>
        <p:txBody>
          <a:bodyPr wrap="square" rtlCol="0">
            <a:spAutoFit/>
          </a:bodyPr>
          <a:p>
            <a:r>
              <a:rPr sz="2000">
                <a:sym typeface="+mn-ea"/>
              </a:rPr>
              <a:t>目前市面上比较典型的python学习平台应用有：Python编程狮、python教程、Python学习通。</a:t>
            </a:r>
            <a:endParaRPr sz="2000"/>
          </a:p>
          <a:p>
            <a:endParaRPr lang="zh-CN" altLang="en-US" sz="2000"/>
          </a:p>
        </p:txBody>
      </p:sp>
      <p:sp>
        <p:nvSpPr>
          <p:cNvPr id="7" name="文本框 6"/>
          <p:cNvSpPr txBox="1"/>
          <p:nvPr/>
        </p:nvSpPr>
        <p:spPr>
          <a:xfrm>
            <a:off x="1383665" y="5094605"/>
            <a:ext cx="4426585" cy="1630045"/>
          </a:xfrm>
          <a:prstGeom prst="rect">
            <a:avLst/>
          </a:prstGeom>
          <a:noFill/>
        </p:spPr>
        <p:txBody>
          <a:bodyPr wrap="square" rtlCol="0">
            <a:spAutoFit/>
          </a:bodyPr>
          <a:p>
            <a:r>
              <a:rPr lang="zh-CN" altLang="en-US" sz="2000"/>
              <a:t>优势：功能丰富，界面美观。有编译器功能。</a:t>
            </a:r>
            <a:endParaRPr lang="zh-CN" altLang="en-US" sz="2000"/>
          </a:p>
          <a:p>
            <a:endParaRPr lang="zh-CN" altLang="en-US" sz="2000"/>
          </a:p>
          <a:p>
            <a:r>
              <a:rPr lang="zh-CN" altLang="en-US" sz="2000"/>
              <a:t>劣势：功能比较混杂，不太适合初学者；没有问答交流功能。</a:t>
            </a:r>
            <a:endParaRPr lang="zh-CN" altLang="en-US" sz="200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59230" y="113665"/>
            <a:ext cx="5284470" cy="3138170"/>
          </a:xfrm>
          <a:prstGeom prst="rect">
            <a:avLst/>
          </a:prstGeom>
          <a:noFill/>
        </p:spPr>
        <p:txBody>
          <a:bodyPr wrap="square" rtlCol="0">
            <a:spAutoFit/>
          </a:bodyPr>
          <a:p>
            <a:r>
              <a:rPr sz="2200"/>
              <a:t>②python教程：</a:t>
            </a:r>
            <a:endParaRPr sz="2200"/>
          </a:p>
          <a:p>
            <a:r>
              <a:rPr sz="2200"/>
              <a:t>“python教程”应用是一款带视频功能的python入门学习苹果应用，另有图文并茂教程。教程的内容从最基础到高级阶段。</a:t>
            </a:r>
            <a:endParaRPr sz="2200"/>
          </a:p>
          <a:p>
            <a:endParaRPr sz="2200"/>
          </a:p>
          <a:p>
            <a:r>
              <a:rPr sz="2200"/>
              <a:t>主要功能有：</a:t>
            </a:r>
            <a:endParaRPr sz="2200"/>
          </a:p>
          <a:p>
            <a:r>
              <a:rPr sz="2200"/>
              <a:t>1.带视频教程学习</a:t>
            </a:r>
            <a:endParaRPr sz="2200"/>
          </a:p>
          <a:p>
            <a:r>
              <a:rPr sz="2200"/>
              <a:t>2.图文并茂教程学习</a:t>
            </a:r>
            <a:endParaRPr sz="2200"/>
          </a:p>
          <a:p>
            <a:r>
              <a:rPr sz="2200"/>
              <a:t>3.视频收藏功能。</a:t>
            </a:r>
            <a:endParaRPr sz="2200"/>
          </a:p>
        </p:txBody>
      </p:sp>
      <p:pic>
        <p:nvPicPr>
          <p:cNvPr id="2" name="图片 1"/>
          <p:cNvPicPr>
            <a:picLocks noChangeAspect="1"/>
          </p:cNvPicPr>
          <p:nvPr/>
        </p:nvPicPr>
        <p:blipFill>
          <a:blip r:embed="rId1"/>
          <a:stretch>
            <a:fillRect/>
          </a:stretch>
        </p:blipFill>
        <p:spPr>
          <a:xfrm>
            <a:off x="7208520" y="113665"/>
            <a:ext cx="3623310" cy="6461125"/>
          </a:xfrm>
          <a:prstGeom prst="rect">
            <a:avLst/>
          </a:prstGeom>
        </p:spPr>
      </p:pic>
      <p:sp>
        <p:nvSpPr>
          <p:cNvPr id="4" name="文本框 3"/>
          <p:cNvSpPr txBox="1"/>
          <p:nvPr/>
        </p:nvSpPr>
        <p:spPr>
          <a:xfrm>
            <a:off x="1459230" y="3743960"/>
            <a:ext cx="4334510" cy="1568450"/>
          </a:xfrm>
          <a:prstGeom prst="rect">
            <a:avLst/>
          </a:prstGeom>
          <a:noFill/>
        </p:spPr>
        <p:txBody>
          <a:bodyPr wrap="square" rtlCol="0">
            <a:spAutoFit/>
          </a:bodyPr>
          <a:p>
            <a:r>
              <a:rPr lang="zh-CN" altLang="en-US" sz="2400"/>
              <a:t>优势：有视频教程功能。</a:t>
            </a:r>
            <a:endParaRPr lang="zh-CN" altLang="en-US" sz="2400"/>
          </a:p>
          <a:p>
            <a:endParaRPr lang="zh-CN" altLang="en-US" sz="2400"/>
          </a:p>
          <a:p>
            <a:r>
              <a:rPr lang="zh-CN" altLang="en-US" sz="2400"/>
              <a:t>劣势：界面简陋；功能也比较单一。</a:t>
            </a:r>
            <a:endParaRPr lang="zh-CN" altLang="en-US" sz="240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05255" y="428625"/>
            <a:ext cx="5284470" cy="2799715"/>
          </a:xfrm>
          <a:prstGeom prst="rect">
            <a:avLst/>
          </a:prstGeom>
          <a:noFill/>
        </p:spPr>
        <p:txBody>
          <a:bodyPr wrap="square" rtlCol="0">
            <a:spAutoFit/>
          </a:bodyPr>
          <a:p>
            <a:r>
              <a:rPr sz="2200"/>
              <a:t>③Python学习通：</a:t>
            </a:r>
            <a:endParaRPr sz="2200"/>
          </a:p>
          <a:p>
            <a:r>
              <a:rPr sz="2200"/>
              <a:t>“Python”学习通包含以下主要内容：1.Python编程基础，面向对象编程学习资料。</a:t>
            </a:r>
            <a:endParaRPr sz="2200"/>
          </a:p>
          <a:p>
            <a:r>
              <a:rPr sz="2200"/>
              <a:t>2.Python数据处理，Python Numpy和Python Panda学习资料。</a:t>
            </a:r>
            <a:endParaRPr sz="2200"/>
          </a:p>
          <a:p>
            <a:r>
              <a:rPr sz="2200"/>
              <a:t>3.测试题库，提供对Python编程的知识点和技术点进行全面测试的题目。</a:t>
            </a:r>
            <a:endParaRPr sz="2200"/>
          </a:p>
        </p:txBody>
      </p:sp>
      <p:pic>
        <p:nvPicPr>
          <p:cNvPr id="4" name="图片 3"/>
          <p:cNvPicPr>
            <a:picLocks noChangeAspect="1"/>
          </p:cNvPicPr>
          <p:nvPr/>
        </p:nvPicPr>
        <p:blipFill>
          <a:blip r:embed="rId1"/>
          <a:stretch>
            <a:fillRect/>
          </a:stretch>
        </p:blipFill>
        <p:spPr>
          <a:xfrm>
            <a:off x="7534910" y="191770"/>
            <a:ext cx="3062605" cy="6474460"/>
          </a:xfrm>
          <a:prstGeom prst="rect">
            <a:avLst/>
          </a:prstGeom>
        </p:spPr>
      </p:pic>
      <p:sp>
        <p:nvSpPr>
          <p:cNvPr id="5" name="文本框 4"/>
          <p:cNvSpPr txBox="1"/>
          <p:nvPr/>
        </p:nvSpPr>
        <p:spPr>
          <a:xfrm>
            <a:off x="1405255" y="3787140"/>
            <a:ext cx="3617595" cy="1568450"/>
          </a:xfrm>
          <a:prstGeom prst="rect">
            <a:avLst/>
          </a:prstGeom>
          <a:noFill/>
        </p:spPr>
        <p:txBody>
          <a:bodyPr wrap="square" rtlCol="0">
            <a:spAutoFit/>
          </a:bodyPr>
          <a:p>
            <a:r>
              <a:rPr lang="zh-CN" altLang="en-US" sz="2400"/>
              <a:t>优势：有测试题库。</a:t>
            </a:r>
            <a:endParaRPr lang="zh-CN" altLang="en-US" sz="2400"/>
          </a:p>
          <a:p>
            <a:endParaRPr lang="zh-CN" altLang="en-US" sz="2400"/>
          </a:p>
          <a:p>
            <a:r>
              <a:rPr lang="zh-CN" altLang="en-US" sz="2400"/>
              <a:t>劣势：提供的知识点比较少，功能比较单一。</a:t>
            </a:r>
            <a:endParaRPr lang="zh-CN" altLang="en-US" sz="24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6565" y="1167765"/>
            <a:ext cx="9186545" cy="4892675"/>
          </a:xfrm>
          <a:prstGeom prst="rect">
            <a:avLst/>
          </a:prstGeom>
          <a:noFill/>
        </p:spPr>
        <p:txBody>
          <a:bodyPr wrap="square" rtlCol="0">
            <a:spAutoFit/>
          </a:bodyPr>
          <a:p>
            <a:r>
              <a:rPr sz="2400"/>
              <a:t>我们的组员都是来自计算机学院的学生，都对python的知识有一定的学习了解，能更好地作为学生从用户得角度去做需求分析。</a:t>
            </a:r>
            <a:endParaRPr sz="2400"/>
          </a:p>
          <a:p>
            <a:endParaRPr sz="2400"/>
          </a:p>
          <a:p>
            <a:r>
              <a:rPr sz="2400"/>
              <a:t>在技术层面上我们已经初步构建好了知识图谱，有组员熟悉服务器的搭建过程，也有组员有安卓开发的基础，小组的分工也比较明确，采用迭代式开发方法，前端和后端并行开发。</a:t>
            </a:r>
            <a:endParaRPr sz="2400"/>
          </a:p>
          <a:p>
            <a:endParaRPr sz="2400"/>
          </a:p>
          <a:p>
            <a:r>
              <a:rPr sz="2400"/>
              <a:t>在时间上，组内组员本学期课程都不多，时间较充足，如果有多的时间可能会新加功能板块。</a:t>
            </a:r>
            <a:endParaRPr sz="2400"/>
          </a:p>
          <a:p>
            <a:endParaRPr sz="2400"/>
          </a:p>
          <a:p>
            <a:r>
              <a:rPr sz="2400"/>
              <a:t>不过现网上能找到</a:t>
            </a:r>
            <a:r>
              <a:rPr lang="zh-CN" altLang="en-US" sz="2400">
                <a:sym typeface="+mn-ea"/>
              </a:rPr>
              <a:t>利用知识图谱进行数据组织从而构建学习平台的应用</a:t>
            </a:r>
            <a:r>
              <a:rPr lang="zh-CN" altLang="en-US" sz="2400">
                <a:sym typeface="+mn-ea"/>
              </a:rPr>
              <a:t>并不多</a:t>
            </a:r>
            <a:r>
              <a:rPr lang="zh-CN" altLang="en-US" sz="2400">
                <a:sym typeface="+mn-ea"/>
              </a:rPr>
              <a:t>。</a:t>
            </a:r>
            <a:r>
              <a:rPr sz="2400"/>
              <a:t>相关资料和参考文献比较少，这可能是需要我们去克服的一个难点</a:t>
            </a:r>
            <a:r>
              <a:rPr sz="2200"/>
              <a:t>。</a:t>
            </a:r>
            <a:endParaRPr sz="2200"/>
          </a:p>
        </p:txBody>
      </p:sp>
      <p:sp>
        <p:nvSpPr>
          <p:cNvPr id="6" name="文本框 5"/>
          <p:cNvSpPr txBox="1"/>
          <p:nvPr/>
        </p:nvSpPr>
        <p:spPr>
          <a:xfrm>
            <a:off x="1726565" y="193040"/>
            <a:ext cx="3770630" cy="706755"/>
          </a:xfrm>
          <a:prstGeom prst="rect">
            <a:avLst/>
          </a:prstGeom>
          <a:noFill/>
        </p:spPr>
        <p:txBody>
          <a:bodyPr wrap="square" rtlCol="0">
            <a:spAutoFit/>
          </a:bodyPr>
          <a:p>
            <a:r>
              <a:rPr lang="zh-CN" altLang="en-US" sz="4000">
                <a:latin typeface="+mn-ea"/>
              </a:rPr>
              <a:t>自身条件分析</a:t>
            </a:r>
            <a:endParaRPr lang="zh-CN" altLang="en-US" sz="4000">
              <a:latin typeface="+mn-ea"/>
            </a:endParaRPr>
          </a:p>
        </p:txBody>
      </p:sp>
    </p:spTree>
    <p:custDataLst>
      <p:tags r:id="rId1"/>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1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44"/>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44"/>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TEMPLATE_THUMBS_INDEX" val="1、4、7、9、12、15、16、18、19、20、21、24、29、33、36、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444"/>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1371_1*i*4"/>
  <p:tag name="KSO_WM_TEMPLATE_CATEGORY" val="diagram"/>
  <p:tag name="KSO_WM_TEMPLATE_INDEX" val="2020137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1371_1*i*1"/>
  <p:tag name="KSO_WM_TEMPLATE_CATEGORY" val="diagram"/>
  <p:tag name="KSO_WM_TEMPLATE_INDEX" val="20201371"/>
  <p:tag name="KSO_WM_UNIT_LAYERLEVEL" val="1"/>
  <p:tag name="KSO_WM_TAG_VERSION" val="1.0"/>
  <p:tag name="KSO_WM_BEAUTIFY_FLAG" val="#wm#"/>
</p:tagLst>
</file>

<file path=ppt/tags/tag143.xml><?xml version="1.0" encoding="utf-8"?>
<p:tagLst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01371_1*a*1"/>
  <p:tag name="KSO_WM_TEMPLATE_CATEGORY" val="diagram"/>
  <p:tag name="KSO_WM_TEMPLATE_INDEX" val="20201371"/>
  <p:tag name="KSO_WM_UNIT_LAYERLEVEL" val="1"/>
  <p:tag name="KSO_WM_TAG_VERSION" val="1.0"/>
  <p:tag name="KSO_WM_BEAUTIFY_FLAG" val="#wm#"/>
  <p:tag name="KSO_WM_UNIT_PRESET_TEXT" val="产品更新换代较快&#13;如何持续的研发新产品？"/>
  <p:tag name="KSO_WM_UNIT_ISNUMDGMTITLE" val="0"/>
</p:tagLst>
</file>

<file path=ppt/tags/tag144.xml><?xml version="1.0" encoding="utf-8"?>
<p:tagLst xmlns:p="http://schemas.openxmlformats.org/presentationml/2006/main">
  <p:tag name="KSO_WM_SLIDE_ID" val="diagram20201371_1"/>
  <p:tag name="KSO_WM_TEMPLATE_SUBCATEGORY" val="0"/>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1371"/>
  <p:tag name="KSO_WM_SLIDE_LAYOUT" val="a"/>
  <p:tag name="KSO_WM_SLIDE_LAYOUT_CNT" val="1"/>
  <p:tag name="KSO_WM_TEMPLATE_MASTER_TYPE" val="0"/>
  <p:tag name="KSO_WM_TEMPLATE_COLOR_TYPE" val="1"/>
</p:tagLst>
</file>

<file path=ppt/tags/tag145.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444_7*e*1"/>
  <p:tag name="KSO_WM_TEMPLATE_CATEGORY" val="custom"/>
  <p:tag name="KSO_WM_TEMPLATE_INDEX" val="20204444"/>
  <p:tag name="KSO_WM_UNIT_LAYERLEVEL" val="1"/>
  <p:tag name="KSO_WM_TAG_VERSION" val="1.0"/>
  <p:tag name="KSO_WM_BEAUTIFY_FLAG" val="#wm#"/>
  <p:tag name="KSO_WM_UNIT_PRESET_TEXT" val="第一章节"/>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44_7*i*1"/>
  <p:tag name="KSO_WM_TEMPLATE_CATEGORY" val="custom"/>
  <p:tag name="KSO_WM_TEMPLATE_INDEX" val="2020444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44_7*i*2"/>
  <p:tag name="KSO_WM_TEMPLATE_CATEGORY" val="custom"/>
  <p:tag name="KSO_WM_TEMPLATE_INDEX" val="20204444"/>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4444_7*i*3"/>
  <p:tag name="KSO_WM_TEMPLATE_CATEGORY" val="custom"/>
  <p:tag name="KSO_WM_TEMPLATE_INDEX" val="20204444"/>
  <p:tag name="KSO_WM_UNIT_LAYERLEVEL" val="1"/>
  <p:tag name="KSO_WM_TAG_VERSION" val="1.0"/>
  <p:tag name="KSO_WM_BEAUTIFY_FLAG" val="#wm#"/>
</p:tagLst>
</file>

<file path=ppt/tags/tag149.xml><?xml version="1.0" encoding="utf-8"?>
<p:tagLst xmlns:p="http://schemas.openxmlformats.org/presentationml/2006/main">
  <p:tag name="KSO_WM_SLIDE_ID" val="custom202044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4"/>
  <p:tag name="KSO_WM_SLIDE_LAYOUT" val="a_e"/>
  <p:tag name="KSO_WM_SLIDE_LAYOUT_CNT" val="1_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ID" val="custom202044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4"/>
  <p:tag name="KSO_WM_SLIDE_LAYOUT" val="a_e"/>
  <p:tag name="KSO_WM_SLIDE_LAYOUT_CNT" val="1_1"/>
</p:tagLst>
</file>

<file path=ppt/tags/tag151.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444_7*e*1"/>
  <p:tag name="KSO_WM_TEMPLATE_CATEGORY" val="custom"/>
  <p:tag name="KSO_WM_TEMPLATE_INDEX" val="20204444"/>
  <p:tag name="KSO_WM_UNIT_LAYERLEVEL" val="1"/>
  <p:tag name="KSO_WM_TAG_VERSION" val="1.0"/>
  <p:tag name="KSO_WM_BEAUTIFY_FLAG" val="#wm#"/>
  <p:tag name="KSO_WM_UNIT_PRESET_TEXT" val="第一章节"/>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44_7*i*1"/>
  <p:tag name="KSO_WM_TEMPLATE_CATEGORY" val="custom"/>
  <p:tag name="KSO_WM_TEMPLATE_INDEX" val="20204444"/>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44_7*i*2"/>
  <p:tag name="KSO_WM_TEMPLATE_CATEGORY" val="custom"/>
  <p:tag name="KSO_WM_TEMPLATE_INDEX" val="20204444"/>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4444_7*i*3"/>
  <p:tag name="KSO_WM_TEMPLATE_CATEGORY" val="custom"/>
  <p:tag name="KSO_WM_TEMPLATE_INDEX" val="20204444"/>
  <p:tag name="KSO_WM_UNIT_LAYERLEVEL" val="1"/>
  <p:tag name="KSO_WM_TAG_VERSION" val="1.0"/>
  <p:tag name="KSO_WM_BEAUTIFY_FLAG" val="#wm#"/>
</p:tagLst>
</file>

<file path=ppt/tags/tag155.xml><?xml version="1.0" encoding="utf-8"?>
<p:tagLst xmlns:p="http://schemas.openxmlformats.org/presentationml/2006/main">
  <p:tag name="KSO_WM_SLIDE_ID" val="custom202044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4"/>
  <p:tag name="KSO_WM_SLIDE_LAYOUT" val="a_e"/>
  <p:tag name="KSO_WM_SLIDE_LAYOUT_CNT" val="1_1"/>
</p:tagLst>
</file>

<file path=ppt/tags/tag156.xml><?xml version="1.0" encoding="utf-8"?>
<p:tagLst xmlns:p="http://schemas.openxmlformats.org/presentationml/2006/main">
  <p:tag name="KSO_WM_SLIDE_ID" val="custom202044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4"/>
  <p:tag name="KSO_WM_SLIDE_LAYOUT" val="a_e"/>
  <p:tag name="KSO_WM_SLIDE_LAYOUT_CNT" val="1_1"/>
</p:tagLst>
</file>

<file path=ppt/tags/tag157.xml><?xml version="1.0" encoding="utf-8"?>
<p:tagLst xmlns:p="http://schemas.openxmlformats.org/presentationml/2006/main">
  <p:tag name="KSO_WM_SLIDE_ID" val="custom202044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4"/>
  <p:tag name="KSO_WM_SLIDE_LAYOUT" val="a_e"/>
  <p:tag name="KSO_WM_SLIDE_LAYOUT_CNT" val="1_1"/>
</p:tagLst>
</file>

<file path=ppt/tags/tag158.xml><?xml version="1.0" encoding="utf-8"?>
<p:tagLst xmlns:p="http://schemas.openxmlformats.org/presentationml/2006/main">
  <p:tag name="KSO_WM_SLIDE_ID" val="custom202044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4"/>
  <p:tag name="KSO_WM_SLIDE_LAYOUT" val="a_e"/>
  <p:tag name="KSO_WM_SLIDE_LAYOUT_CNT" val="1_1"/>
</p:tagLst>
</file>

<file path=ppt/tags/tag159.xml><?xml version="1.0" encoding="utf-8"?>
<p:tagLst xmlns:p="http://schemas.openxmlformats.org/presentationml/2006/main">
  <p:tag name="KSO_WM_SLIDE_ID" val="custom202044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4"/>
  <p:tag name="KSO_WM_SLIDE_LAYOUT" val="a_e"/>
  <p:tag name="KSO_WM_SLIDE_LAYOUT_CNT" val="1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SLIDE_ID" val="custom202044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4"/>
  <p:tag name="KSO_WM_SLIDE_LAYOUT" val="a_e"/>
  <p:tag name="KSO_WM_SLIDE_LAYOUT_CNT" val="1_1"/>
</p:tagLst>
</file>

<file path=ppt/tags/tag161.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444_7*e*1"/>
  <p:tag name="KSO_WM_TEMPLATE_CATEGORY" val="custom"/>
  <p:tag name="KSO_WM_TEMPLATE_INDEX" val="20204444"/>
  <p:tag name="KSO_WM_UNIT_LAYERLEVEL" val="1"/>
  <p:tag name="KSO_WM_TAG_VERSION" val="1.0"/>
  <p:tag name="KSO_WM_BEAUTIFY_FLAG" val="#wm#"/>
  <p:tag name="KSO_WM_UNIT_PRESET_TEXT" val="第一章节"/>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44_7*i*1"/>
  <p:tag name="KSO_WM_TEMPLATE_CATEGORY" val="custom"/>
  <p:tag name="KSO_WM_TEMPLATE_INDEX" val="20204444"/>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44_7*i*2"/>
  <p:tag name="KSO_WM_TEMPLATE_CATEGORY" val="custom"/>
  <p:tag name="KSO_WM_TEMPLATE_INDEX" val="20204444"/>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4444_7*i*3"/>
  <p:tag name="KSO_WM_TEMPLATE_CATEGORY" val="custom"/>
  <p:tag name="KSO_WM_TEMPLATE_INDEX" val="20204444"/>
  <p:tag name="KSO_WM_UNIT_LAYERLEVEL" val="1"/>
  <p:tag name="KSO_WM_TAG_VERSION" val="1.0"/>
  <p:tag name="KSO_WM_BEAUTIFY_FLAG" val="#wm#"/>
</p:tagLst>
</file>

<file path=ppt/tags/tag165.xml><?xml version="1.0" encoding="utf-8"?>
<p:tagLst xmlns:p="http://schemas.openxmlformats.org/presentationml/2006/main">
  <p:tag name="KSO_WM_SLIDE_ID" val="custom202044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4"/>
  <p:tag name="KSO_WM_SLIDE_LAYOUT" val="a_e"/>
  <p:tag name="KSO_WM_SLIDE_LAYOUT_CNT" val="1_1"/>
</p:tagLst>
</file>

<file path=ppt/tags/tag166.xml><?xml version="1.0" encoding="utf-8"?>
<p:tagLst xmlns:p="http://schemas.openxmlformats.org/presentationml/2006/main">
  <p:tag name="KSO_WM_SLIDE_ID" val="custom202044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4"/>
  <p:tag name="KSO_WM_SLIDE_LAYOUT" val="a_e"/>
  <p:tag name="KSO_WM_SLIDE_LAYOUT_CNT" val="1_1"/>
</p:tagLst>
</file>

<file path=ppt/tags/tag167.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444_7*e*1"/>
  <p:tag name="KSO_WM_TEMPLATE_CATEGORY" val="custom"/>
  <p:tag name="KSO_WM_TEMPLATE_INDEX" val="20204444"/>
  <p:tag name="KSO_WM_UNIT_LAYERLEVEL" val="1"/>
  <p:tag name="KSO_WM_TAG_VERSION" val="1.0"/>
  <p:tag name="KSO_WM_BEAUTIFY_FLAG" val="#wm#"/>
  <p:tag name="KSO_WM_UNIT_PRESET_TEXT" val="第一章节"/>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44_7*i*1"/>
  <p:tag name="KSO_WM_TEMPLATE_CATEGORY" val="custom"/>
  <p:tag name="KSO_WM_TEMPLATE_INDEX" val="20204444"/>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44_7*i*2"/>
  <p:tag name="KSO_WM_TEMPLATE_CATEGORY" val="custom"/>
  <p:tag name="KSO_WM_TEMPLATE_INDEX" val="2020444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4444_7*i*3"/>
  <p:tag name="KSO_WM_TEMPLATE_CATEGORY" val="custom"/>
  <p:tag name="KSO_WM_TEMPLATE_INDEX" val="20204444"/>
  <p:tag name="KSO_WM_UNIT_LAYERLEVEL" val="1"/>
  <p:tag name="KSO_WM_TAG_VERSION" val="1.0"/>
  <p:tag name="KSO_WM_BEAUTIFY_FLAG" val="#wm#"/>
</p:tagLst>
</file>

<file path=ppt/tags/tag171.xml><?xml version="1.0" encoding="utf-8"?>
<p:tagLst xmlns:p="http://schemas.openxmlformats.org/presentationml/2006/main">
  <p:tag name="KSO_WM_SLIDE_ID" val="custom202044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4"/>
  <p:tag name="KSO_WM_SLIDE_LAYOUT" val="a_e"/>
  <p:tag name="KSO_WM_SLIDE_LAYOUT_CNT" val="1_1"/>
</p:tagLst>
</file>

<file path=ppt/tags/tag172.xml><?xml version="1.0" encoding="utf-8"?>
<p:tagLst xmlns:p="http://schemas.openxmlformats.org/presentationml/2006/main">
  <p:tag name="KSO_WM_SLIDE_ID" val="custom202044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4"/>
  <p:tag name="KSO_WM_SLIDE_LAYOUT" val="a_e"/>
  <p:tag name="KSO_WM_SLIDE_LAYOUT_CNT" val="1_1"/>
</p:tagLst>
</file>

<file path=ppt/tags/tag173.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444_7*e*1"/>
  <p:tag name="KSO_WM_TEMPLATE_CATEGORY" val="custom"/>
  <p:tag name="KSO_WM_TEMPLATE_INDEX" val="20204444"/>
  <p:tag name="KSO_WM_UNIT_LAYERLEVEL" val="1"/>
  <p:tag name="KSO_WM_TAG_VERSION" val="1.0"/>
  <p:tag name="KSO_WM_BEAUTIFY_FLAG" val="#wm#"/>
  <p:tag name="KSO_WM_UNIT_PRESET_TEXT" val="第一章节"/>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44_7*i*1"/>
  <p:tag name="KSO_WM_TEMPLATE_CATEGORY" val="custom"/>
  <p:tag name="KSO_WM_TEMPLATE_INDEX" val="20204444"/>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44_7*i*2"/>
  <p:tag name="KSO_WM_TEMPLATE_CATEGORY" val="custom"/>
  <p:tag name="KSO_WM_TEMPLATE_INDEX" val="20204444"/>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4444_7*i*3"/>
  <p:tag name="KSO_WM_TEMPLATE_CATEGORY" val="custom"/>
  <p:tag name="KSO_WM_TEMPLATE_INDEX" val="20204444"/>
  <p:tag name="KSO_WM_UNIT_LAYERLEVEL" val="1"/>
  <p:tag name="KSO_WM_TAG_VERSION" val="1.0"/>
  <p:tag name="KSO_WM_BEAUTIFY_FLAG" val="#wm#"/>
</p:tagLst>
</file>

<file path=ppt/tags/tag177.xml><?xml version="1.0" encoding="utf-8"?>
<p:tagLst xmlns:p="http://schemas.openxmlformats.org/presentationml/2006/main">
  <p:tag name="KSO_WM_SLIDE_ID" val="custom202044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4"/>
  <p:tag name="KSO_WM_SLIDE_LAYOUT" val="a_e"/>
  <p:tag name="KSO_WM_SLIDE_LAYOUT_CNT" val="1_1"/>
</p:tagLst>
</file>

<file path=ppt/tags/tag178.xml><?xml version="1.0" encoding="utf-8"?>
<p:tagLst xmlns:p="http://schemas.openxmlformats.org/presentationml/2006/main">
  <p:tag name="KSO_WM_SLIDE_ID" val="custom202044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4"/>
  <p:tag name="KSO_WM_SLIDE_LAYOUT" val="a_e"/>
  <p:tag name="KSO_WM_SLIDE_LAYOUT_CNT" val="1_1"/>
</p:tagLst>
</file>

<file path=ppt/tags/tag179.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444_7*e*1"/>
  <p:tag name="KSO_WM_TEMPLATE_CATEGORY" val="custom"/>
  <p:tag name="KSO_WM_TEMPLATE_INDEX" val="20204444"/>
  <p:tag name="KSO_WM_UNIT_LAYERLEVEL" val="1"/>
  <p:tag name="KSO_WM_TAG_VERSION" val="1.0"/>
  <p:tag name="KSO_WM_BEAUTIFY_FLAG" val="#wm#"/>
  <p:tag name="KSO_WM_UNIT_PRESET_TEXT" val="第一章节"/>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44_7*i*1"/>
  <p:tag name="KSO_WM_TEMPLATE_CATEGORY" val="custom"/>
  <p:tag name="KSO_WM_TEMPLATE_INDEX" val="20204444"/>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44_7*i*2"/>
  <p:tag name="KSO_WM_TEMPLATE_CATEGORY" val="custom"/>
  <p:tag name="KSO_WM_TEMPLATE_INDEX" val="20204444"/>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4444_7*i*3"/>
  <p:tag name="KSO_WM_TEMPLATE_CATEGORY" val="custom"/>
  <p:tag name="KSO_WM_TEMPLATE_INDEX" val="20204444"/>
  <p:tag name="KSO_WM_UNIT_LAYERLEVEL" val="1"/>
  <p:tag name="KSO_WM_TAG_VERSION" val="1.0"/>
  <p:tag name="KSO_WM_BEAUTIFY_FLAG" val="#wm#"/>
</p:tagLst>
</file>

<file path=ppt/tags/tag183.xml><?xml version="1.0" encoding="utf-8"?>
<p:tagLst xmlns:p="http://schemas.openxmlformats.org/presentationml/2006/main">
  <p:tag name="KSO_WM_SLIDE_ID" val="custom202044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4"/>
  <p:tag name="KSO_WM_SLIDE_LAYOUT" val="a_e"/>
  <p:tag name="KSO_WM_SLIDE_LAYOUT_CNT" val="1_1"/>
</p:tagLst>
</file>

<file path=ppt/tags/tag184.xml><?xml version="1.0" encoding="utf-8"?>
<p:tagLst xmlns:p="http://schemas.openxmlformats.org/presentationml/2006/main">
  <p:tag name="KSO_WM_SLIDE_ID" val="custom202044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4"/>
  <p:tag name="KSO_WM_SLIDE_LAYOUT" val="a_e"/>
  <p:tag name="KSO_WM_SLIDE_LAYOUT_CNT" val="1_1"/>
</p:tagLst>
</file>

<file path=ppt/tags/tag185.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444_7*e*1"/>
  <p:tag name="KSO_WM_TEMPLATE_CATEGORY" val="custom"/>
  <p:tag name="KSO_WM_TEMPLATE_INDEX" val="20204444"/>
  <p:tag name="KSO_WM_UNIT_LAYERLEVEL" val="1"/>
  <p:tag name="KSO_WM_TAG_VERSION" val="1.0"/>
  <p:tag name="KSO_WM_BEAUTIFY_FLAG" val="#wm#"/>
  <p:tag name="KSO_WM_UNIT_PRESET_TEXT" val="第一章节"/>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44_7*i*1"/>
  <p:tag name="KSO_WM_TEMPLATE_CATEGORY" val="custom"/>
  <p:tag name="KSO_WM_TEMPLATE_INDEX" val="20204444"/>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444_7*i*2"/>
  <p:tag name="KSO_WM_TEMPLATE_CATEGORY" val="custom"/>
  <p:tag name="KSO_WM_TEMPLATE_INDEX" val="20204444"/>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4444_7*i*3"/>
  <p:tag name="KSO_WM_TEMPLATE_CATEGORY" val="custom"/>
  <p:tag name="KSO_WM_TEMPLATE_INDEX" val="20204444"/>
  <p:tag name="KSO_WM_UNIT_LAYERLEVEL" val="1"/>
  <p:tag name="KSO_WM_TAG_VERSION" val="1.0"/>
  <p:tag name="KSO_WM_BEAUTIFY_FLAG" val="#wm#"/>
</p:tagLst>
</file>

<file path=ppt/tags/tag189.xml><?xml version="1.0" encoding="utf-8"?>
<p:tagLst xmlns:p="http://schemas.openxmlformats.org/presentationml/2006/main">
  <p:tag name="KSO_WM_SLIDE_ID" val="custom202044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4"/>
  <p:tag name="KSO_WM_SLIDE_LAYOUT" val="a_e"/>
  <p:tag name="KSO_WM_SLIDE_LAYOUT_CNT" val="1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SLIDE_ID" val="custom20204444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44"/>
  <p:tag name="KSO_WM_SLIDE_LAYOUT" val="a_e"/>
  <p:tag name="KSO_WM_SLIDE_LAYOUT_CNT" val="1_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1371_1*i*4"/>
  <p:tag name="KSO_WM_TEMPLATE_CATEGORY" val="diagram"/>
  <p:tag name="KSO_WM_TEMPLATE_INDEX" val="20201371"/>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1371_1*i*1"/>
  <p:tag name="KSO_WM_TEMPLATE_CATEGORY" val="diagram"/>
  <p:tag name="KSO_WM_TEMPLATE_INDEX" val="20201371"/>
  <p:tag name="KSO_WM_UNIT_LAYERLEVEL" val="1"/>
  <p:tag name="KSO_WM_TAG_VERSION" val="1.0"/>
  <p:tag name="KSO_WM_BEAUTIFY_FLAG" val="#wm#"/>
</p:tagLst>
</file>

<file path=ppt/tags/tag193.xml><?xml version="1.0" encoding="utf-8"?>
<p:tagLst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01371_1*a*1"/>
  <p:tag name="KSO_WM_TEMPLATE_CATEGORY" val="diagram"/>
  <p:tag name="KSO_WM_TEMPLATE_INDEX" val="20201371"/>
  <p:tag name="KSO_WM_UNIT_LAYERLEVEL" val="1"/>
  <p:tag name="KSO_WM_TAG_VERSION" val="1.0"/>
  <p:tag name="KSO_WM_BEAUTIFY_FLAG" val="#wm#"/>
  <p:tag name="KSO_WM_UNIT_PRESET_TEXT" val="产品更新换代较快&#13;如何持续的研发新产品？"/>
  <p:tag name="KSO_WM_UNIT_ISNUMDGMTITLE" val="0"/>
</p:tagLst>
</file>

<file path=ppt/tags/tag194.xml><?xml version="1.0" encoding="utf-8"?>
<p:tagLst xmlns:p="http://schemas.openxmlformats.org/presentationml/2006/main">
  <p:tag name="KSO_WM_SLIDE_ID" val="diagram20201371_1"/>
  <p:tag name="KSO_WM_TEMPLATE_SUBCATEGORY" val="0"/>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1371"/>
  <p:tag name="KSO_WM_SLIDE_LAYOUT" val="a"/>
  <p:tag name="KSO_WM_SLIDE_LAYOUT_CNT" val="1"/>
  <p:tag name="KSO_WM_TEMPLATE_MASTER_TYPE" val="0"/>
  <p:tag name="KSO_WM_TEMPLATE_COLOR_TYPE" val="1"/>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4444">
      <a:dk1>
        <a:srgbClr val="000000"/>
      </a:dk1>
      <a:lt1>
        <a:srgbClr val="FFFFFF"/>
      </a:lt1>
      <a:dk2>
        <a:srgbClr val="EAECEF"/>
      </a:dk2>
      <a:lt2>
        <a:srgbClr val="FBFBFC"/>
      </a:lt2>
      <a:accent1>
        <a:srgbClr val="1E3768"/>
      </a:accent1>
      <a:accent2>
        <a:srgbClr val="2D3959"/>
      </a:accent2>
      <a:accent3>
        <a:srgbClr val="3C2F4A"/>
      </a:accent3>
      <a:accent4>
        <a:srgbClr val="4A2C3C"/>
      </a:accent4>
      <a:accent5>
        <a:srgbClr val="59282D"/>
      </a:accent5>
      <a:accent6>
        <a:srgbClr val="68241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2824</Words>
  <Application>WPS 演示</Application>
  <PresentationFormat>宽屏</PresentationFormat>
  <Paragraphs>161</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20</vt:i4>
      </vt:variant>
    </vt:vector>
  </HeadingPairs>
  <TitlesOfParts>
    <vt:vector size="32" baseType="lpstr">
      <vt:lpstr>Arial</vt:lpstr>
      <vt:lpstr>宋体</vt:lpstr>
      <vt:lpstr>Wingdings</vt:lpstr>
      <vt:lpstr>Arial Unicode MS</vt:lpstr>
      <vt:lpstr>微软雅黑</vt:lpstr>
      <vt:lpstr>Calibri</vt:lpstr>
      <vt:lpstr>苹方 粗体</vt:lpstr>
      <vt:lpstr>Segoe Print</vt:lpstr>
      <vt:lpstr>汉仪旗黑-85S</vt:lpstr>
      <vt:lpstr>黑体</vt:lpstr>
      <vt:lpstr>Office 主题</vt:lpstr>
      <vt:lpstr>1_Office 主题​​</vt:lpstr>
      <vt:lpstr>PowerPoint 演示文稿</vt:lpstr>
      <vt:lpstr>单击此处添加标题</vt:lpstr>
      <vt:lpstr>单击此处添加标题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Ryam</cp:lastModifiedBy>
  <cp:revision>38</cp:revision>
  <dcterms:created xsi:type="dcterms:W3CDTF">2020-10-22T10:47:09Z</dcterms:created>
  <dcterms:modified xsi:type="dcterms:W3CDTF">2020-10-22T12:03:08Z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