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95" r:id="rId3"/>
    <p:sldId id="784" r:id="rId5"/>
    <p:sldId id="785" r:id="rId6"/>
    <p:sldId id="787" r:id="rId7"/>
    <p:sldId id="789" r:id="rId8"/>
    <p:sldId id="790" r:id="rId9"/>
    <p:sldId id="791" r:id="rId10"/>
    <p:sldId id="792" r:id="rId11"/>
    <p:sldId id="793" r:id="rId12"/>
    <p:sldId id="795" r:id="rId13"/>
    <p:sldId id="796" r:id="rId14"/>
    <p:sldId id="797" r:id="rId15"/>
    <p:sldId id="798" r:id="rId16"/>
    <p:sldId id="799" r:id="rId17"/>
    <p:sldId id="800" r:id="rId18"/>
    <p:sldId id="801" r:id="rId19"/>
    <p:sldId id="802" r:id="rId20"/>
    <p:sldId id="803" r:id="rId21"/>
    <p:sldId id="804" r:id="rId22"/>
    <p:sldId id="805" r:id="rId23"/>
    <p:sldId id="806" r:id="rId24"/>
    <p:sldId id="807" r:id="rId25"/>
    <p:sldId id="629" r:id="rId26"/>
    <p:sldId id="744" r:id="rId27"/>
    <p:sldId id="679" r:id="rId28"/>
    <p:sldId id="748" r:id="rId29"/>
    <p:sldId id="775" r:id="rId30"/>
    <p:sldId id="776" r:id="rId31"/>
    <p:sldId id="630" r:id="rId32"/>
    <p:sldId id="749" r:id="rId33"/>
    <p:sldId id="631" r:id="rId34"/>
    <p:sldId id="771" r:id="rId35"/>
    <p:sldId id="772" r:id="rId36"/>
    <p:sldId id="633" r:id="rId37"/>
    <p:sldId id="608" r:id="rId38"/>
  </p:sldIdLst>
  <p:sldSz cx="9144000" cy="514477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15661"/>
    <a:srgbClr val="DA8D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660"/>
  </p:normalViewPr>
  <p:slideViewPr>
    <p:cSldViewPr snapToGrid="0">
      <p:cViewPr varScale="1">
        <p:scale>
          <a:sx n="169" d="100"/>
          <a:sy n="169" d="100"/>
        </p:scale>
        <p:origin x="420" y="132"/>
      </p:cViewPr>
      <p:guideLst>
        <p:guide orient="horz" pos="1645"/>
        <p:guide pos="2856"/>
      </p:guideLst>
    </p:cSldViewPr>
  </p:slideViewPr>
  <p:notesTextViewPr>
    <p:cViewPr>
      <p:scale>
        <a:sx n="1" d="1"/>
        <a:sy n="1" d="1"/>
      </p:scale>
      <p:origin x="0" y="0"/>
    </p:cViewPr>
  </p:notesTextViewPr>
  <p:sorterViewPr>
    <p:cViewPr>
      <p:scale>
        <a:sx n="42" d="100"/>
        <a:sy n="42"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AB2D6-7D2D-4045-A876-D8AE1F9EAC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B0147-15CD-4249-B4BC-D92A282CE29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9C252-B8D0-45BC-8B32-1871FD7C782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C912DA0-E78C-4199-8837-248ABF5A4FC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p:spPr>
      </p:sp>
      <p:sp>
        <p:nvSpPr>
          <p:cNvPr id="43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382588" y="685800"/>
            <a:ext cx="6092825" cy="3429000"/>
          </a:xfrm>
        </p:spPr>
      </p:sp>
      <p:sp>
        <p:nvSpPr>
          <p:cNvPr id="430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8DA9C252-B8D0-45BC-8B32-1871FD7C782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110D1F4-EE84-4270-98B3-B0E23E81FA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928"/>
            <a:ext cx="5800725" cy="436022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任意多边形: 形状 1"/>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advTm="0">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2710" y="3522"/>
            <a:ext cx="9140036" cy="5141270"/>
          </a:xfrm>
          <a:prstGeom prst="rect">
            <a:avLst/>
          </a:prstGeom>
        </p:spPr>
      </p:pic>
      <p:sp>
        <p:nvSpPr>
          <p:cNvPr id="7" name="矩形 6"/>
          <p:cNvSpPr/>
          <p:nvPr userDrawn="1"/>
        </p:nvSpPr>
        <p:spPr>
          <a:xfrm>
            <a:off x="195943" y="205271"/>
            <a:ext cx="8696130" cy="4711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p:cNvSpPr/>
          <p:nvPr userDrawn="1"/>
        </p:nvSpPr>
        <p:spPr>
          <a:xfrm>
            <a:off x="7996335" y="-65314"/>
            <a:ext cx="1156996" cy="142758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00">
              <a:defRPr/>
            </a:pPr>
            <a:r>
              <a:rPr lang="zh-CN" altLang="en-US" sz="18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18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cxnSp>
        <p:nvCxnSpPr>
          <p:cNvPr id="6" name="直接连接符 5"/>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Tree>
  </p:cSld>
  <p:clrMapOvr>
    <a:masterClrMapping/>
  </p:clrMapOvr>
  <p:transition spd="slow" advClick="0" advTm="0">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81500" y="4870367"/>
            <a:ext cx="381000" cy="274722"/>
          </a:xfrm>
          <a:prstGeom prst="rect">
            <a:avLst/>
          </a:prstGeom>
        </p:spPr>
        <p:txBody>
          <a:bodyPr vert="horz" lIns="91440" tIns="45720" rIns="91440" bIns="45720" rtlCol="0" anchor="ctr"/>
          <a:lstStyle>
            <a:lvl1pPr algn="ctr">
              <a:defRPr sz="1000">
                <a:solidFill>
                  <a:srgbClr val="FFFFFF"/>
                </a:solidFill>
                <a:latin typeface="Glegoo"/>
                <a:cs typeface="Glegoo"/>
              </a:defRPr>
            </a:lvl1pPr>
          </a:lstStyle>
          <a:p>
            <a:fld id="{4F30D5C1-D155-2E40-A967-511B3BD0F2AE}" type="slidenum">
              <a:rPr lang="en-US" smtClean="0"/>
            </a:fld>
            <a:endParaRPr lang="en-US" dirty="0"/>
          </a:p>
        </p:txBody>
      </p:sp>
      <p:sp>
        <p:nvSpPr>
          <p:cNvPr id="10" name="Title 1"/>
          <p:cNvSpPr>
            <a:spLocks noGrp="1"/>
          </p:cNvSpPr>
          <p:nvPr>
            <p:ph type="title"/>
          </p:nvPr>
        </p:nvSpPr>
        <p:spPr>
          <a:xfrm>
            <a:off x="457201" y="285839"/>
            <a:ext cx="8229600" cy="857515"/>
          </a:xfrm>
        </p:spPr>
        <p:txBody>
          <a:bodyPr>
            <a:normAutofit/>
          </a:bodyPr>
          <a:lstStyle>
            <a:lvl1pPr>
              <a:defRPr sz="2800">
                <a:solidFill>
                  <a:srgbClr val="48597F"/>
                </a:solidFill>
                <a:latin typeface="Lato Light"/>
                <a:cs typeface="Lato Light"/>
              </a:defRPr>
            </a:lvl1pPr>
          </a:lstStyle>
          <a:p>
            <a:r>
              <a:rPr lang="en-US" dirty="0"/>
              <a:t>Click to edit Master title style</a:t>
            </a:r>
            <a:endParaRPr lang="en-US" dirty="0"/>
          </a:p>
        </p:txBody>
      </p:sp>
      <p:sp>
        <p:nvSpPr>
          <p:cNvPr id="11" name="Text Placeholder 17"/>
          <p:cNvSpPr>
            <a:spLocks noGrp="1"/>
          </p:cNvSpPr>
          <p:nvPr>
            <p:ph type="body" sz="quarter" idx="23"/>
          </p:nvPr>
        </p:nvSpPr>
        <p:spPr>
          <a:xfrm>
            <a:off x="2057401" y="876571"/>
            <a:ext cx="5029200" cy="323950"/>
          </a:xfrm>
        </p:spPr>
        <p:txBody>
          <a:bodyPr>
            <a:noAutofit/>
          </a:bodyPr>
          <a:lstStyle>
            <a:lvl1pPr marL="0" indent="0" algn="ctr">
              <a:buFontTx/>
              <a:buNone/>
              <a:defRPr sz="1200" i="0">
                <a:solidFill>
                  <a:srgbClr val="1399EE"/>
                </a:solidFill>
                <a:latin typeface="Glegoo"/>
                <a:cs typeface="Glegoo"/>
              </a:defRPr>
            </a:lvl1pPr>
            <a:lvl2pPr marL="457200" indent="0">
              <a:buFontTx/>
              <a:buNone/>
              <a:defRPr sz="1050">
                <a:latin typeface="Mission Gothic Regular" pitchFamily="50" charset="0"/>
              </a:defRPr>
            </a:lvl2pPr>
            <a:lvl3pPr marL="914400" indent="0">
              <a:buFontTx/>
              <a:buNone/>
              <a:defRPr sz="1050">
                <a:latin typeface="Mission Gothic Regular" pitchFamily="50" charset="0"/>
              </a:defRPr>
            </a:lvl3pPr>
            <a:lvl4pPr marL="1371600" indent="0">
              <a:buFontTx/>
              <a:buNone/>
              <a:defRPr sz="1050">
                <a:latin typeface="Mission Gothic Regular" pitchFamily="50" charset="0"/>
              </a:defRPr>
            </a:lvl4pPr>
            <a:lvl5pPr marL="1828800" indent="0">
              <a:buFontTx/>
              <a:buNone/>
              <a:defRPr sz="1050">
                <a:latin typeface="Mission Gothic Regular" pitchFamily="50" charset="0"/>
              </a:defRPr>
            </a:lvl5pPr>
          </a:lstStyle>
          <a:p>
            <a:pPr lvl="0"/>
            <a:endParaRPr lang="en-US" dirty="0"/>
          </a:p>
        </p:txBody>
      </p:sp>
    </p:spTree>
  </p:cSld>
  <p:clrMapOvr>
    <a:masterClrMapping/>
  </p:clrMapOvr>
  <p:transition spd="slow" advClick="0" advTm="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
        <p:nvSpPr>
          <p:cNvPr id="2" name="矩形 1"/>
          <p:cNvSpPr/>
          <p:nvPr userDrawn="1"/>
        </p:nvSpPr>
        <p:spPr>
          <a:xfrm>
            <a:off x="0" y="0"/>
            <a:ext cx="9144000" cy="5145088"/>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p>
        </p:txBody>
      </p:sp>
      <p:sp>
        <p:nvSpPr>
          <p:cNvPr id="3" name="TextBox 1"/>
          <p:cNvSpPr txBox="1"/>
          <p:nvPr userDrawn="1"/>
        </p:nvSpPr>
        <p:spPr>
          <a:xfrm>
            <a:off x="3865651" y="368823"/>
            <a:ext cx="1292662" cy="300175"/>
          </a:xfrm>
          <a:prstGeom prst="rect">
            <a:avLst/>
          </a:prstGeom>
          <a:noFill/>
        </p:spPr>
        <p:txBody>
          <a:bodyPr wrap="none" lIns="68589" tIns="34295" rIns="68589" bIns="34295" rtlCol="0">
            <a:spAutoFit/>
          </a:bodyPr>
          <a:lstStyle/>
          <a:p>
            <a:pPr lvl="0" algn="ctr"/>
            <a:r>
              <a:rPr lang="zh-CN" altLang="en-US"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15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3274748" y="710767"/>
            <a:ext cx="2562232" cy="346356"/>
          </a:xfrm>
          <a:prstGeom prst="rect">
            <a:avLst/>
          </a:prstGeom>
          <a:noFill/>
        </p:spPr>
        <p:txBody>
          <a:bodyPr wrap="square" lIns="68589" tIns="34295" rIns="68589" bIns="34295" rtlCol="0">
            <a:spAutoFit/>
          </a:bodyPr>
          <a:lstStyle/>
          <a:p>
            <a:pPr algn="ctr"/>
            <a:r>
              <a:rPr lang="zh-CN" alt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9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advClick="0" advTm="0">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3 New Product">
    <p:spTree>
      <p:nvGrpSpPr>
        <p:cNvPr id="1" name=""/>
        <p:cNvGrpSpPr/>
        <p:nvPr/>
      </p:nvGrpSpPr>
      <p:grpSpPr>
        <a:xfrm>
          <a:off x="0" y="0"/>
          <a:ext cx="0" cy="0"/>
          <a:chOff x="0" y="0"/>
          <a:chExt cx="0" cy="0"/>
        </a:xfrm>
      </p:grpSpPr>
      <p:sp>
        <p:nvSpPr>
          <p:cNvPr id="6" name="Picture Placeholder 47"/>
          <p:cNvSpPr>
            <a:spLocks noGrp="1"/>
          </p:cNvSpPr>
          <p:nvPr>
            <p:ph type="pic" sz="quarter" idx="10"/>
          </p:nvPr>
        </p:nvSpPr>
        <p:spPr>
          <a:xfrm>
            <a:off x="685800" y="1202903"/>
            <a:ext cx="2464594" cy="1628087"/>
          </a:xfrm>
          <a:prstGeom prst="rect">
            <a:avLst/>
          </a:prstGeom>
          <a:solidFill>
            <a:schemeClr val="bg1">
              <a:lumMod val="85000"/>
            </a:schemeClr>
          </a:solidFill>
        </p:spPr>
        <p:txBody>
          <a:bodyPr/>
          <a:lstStyle/>
          <a:p>
            <a:endParaRPr lang="en-US"/>
          </a:p>
        </p:txBody>
      </p:sp>
      <p:sp>
        <p:nvSpPr>
          <p:cNvPr id="7" name="Picture Placeholder 47"/>
          <p:cNvSpPr>
            <a:spLocks noGrp="1"/>
          </p:cNvSpPr>
          <p:nvPr>
            <p:ph type="pic" sz="quarter" idx="11"/>
          </p:nvPr>
        </p:nvSpPr>
        <p:spPr>
          <a:xfrm>
            <a:off x="3339454" y="1202903"/>
            <a:ext cx="2464594" cy="1628087"/>
          </a:xfrm>
          <a:prstGeom prst="rect">
            <a:avLst/>
          </a:prstGeom>
          <a:solidFill>
            <a:schemeClr val="bg1">
              <a:lumMod val="85000"/>
            </a:schemeClr>
          </a:solidFill>
        </p:spPr>
        <p:txBody>
          <a:bodyPr/>
          <a:lstStyle/>
          <a:p>
            <a:endParaRPr lang="en-US"/>
          </a:p>
        </p:txBody>
      </p:sp>
      <p:sp>
        <p:nvSpPr>
          <p:cNvPr id="8" name="Picture Placeholder 47"/>
          <p:cNvSpPr>
            <a:spLocks noGrp="1"/>
          </p:cNvSpPr>
          <p:nvPr>
            <p:ph type="pic" sz="quarter" idx="12"/>
          </p:nvPr>
        </p:nvSpPr>
        <p:spPr>
          <a:xfrm>
            <a:off x="5993108" y="1207173"/>
            <a:ext cx="2464594" cy="1628087"/>
          </a:xfrm>
          <a:prstGeom prst="rect">
            <a:avLst/>
          </a:prstGeom>
          <a:solidFill>
            <a:schemeClr val="bg1">
              <a:lumMod val="85000"/>
            </a:schemeClr>
          </a:solidFill>
        </p:spPr>
        <p:txBody>
          <a:bodyPr/>
          <a:lstStyle/>
          <a:p>
            <a:endParaRPr lang="en-US"/>
          </a:p>
        </p:txBody>
      </p:sp>
    </p:spTree>
  </p:cSld>
  <p:clrMapOvr>
    <a:masterClrMapping/>
  </p:clrMapOvr>
  <p:transition advClick="0" advTm="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仅标题">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两栏内容">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508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0">
        <p15:prstTrans prst="pageCurlDouble"/>
      </p:transition>
    </mc:Choice>
    <mc:Fallback>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69642"/>
            <a:ext cx="3886200" cy="326451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9386"/>
            <a:ext cx="3868340"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9386"/>
            <a:ext cx="3887391" cy="276429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B452C926-1AF6-4C84-925A-B6B02113653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DBAA99D-0B2A-4248-B920-D9E6984CC9CA}" type="slidenum">
              <a:rPr lang="zh-CN" altLang="en-US" smtClean="0"/>
            </a:fld>
            <a:endParaRPr lang="zh-CN" altLang="en-US"/>
          </a:p>
        </p:txBody>
      </p:sp>
    </p:spTree>
  </p:cSld>
  <p:clrMapOvr>
    <a:masterClrMapping/>
  </p:clrMapOvr>
  <p:transition spd="slow"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B452C926-1AF6-4C84-925A-B6B02113653E}" type="datetimeFigureOut">
              <a:rPr lang="zh-CN" altLang="en-US" smtClean="0"/>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9DBAA99D-0B2A-4248-B920-D9E6984CC9C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transition spd="slow" advClick="0" advTm="0">
    <p:split orient="vert"/>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2.xml"/><Relationship Id="rId2" Type="http://schemas.openxmlformats.org/officeDocument/2006/relationships/image" Target="../media/image7.jpe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tags" Target="../tags/tag8.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emf"/></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4.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2.emf"/></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2.emf"/><Relationship Id="rId2" Type="http://schemas.openxmlformats.org/officeDocument/2006/relationships/image" Target="../media/image20.pn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2075" y="-288"/>
            <a:ext cx="9140036" cy="5141270"/>
          </a:xfrm>
          <a:prstGeom prst="rect">
            <a:avLst/>
          </a:prstGeom>
        </p:spPr>
      </p:pic>
      <p:sp>
        <p:nvSpPr>
          <p:cNvPr id="12" name="矩形 11"/>
          <p:cNvSpPr/>
          <p:nvPr/>
        </p:nvSpPr>
        <p:spPr>
          <a:xfrm>
            <a:off x="527222" y="2936160"/>
            <a:ext cx="4992130" cy="706755"/>
          </a:xfrm>
          <a:prstGeom prst="rect">
            <a:avLst/>
          </a:prstGeom>
        </p:spPr>
        <p:txBody>
          <a:bodyPr wrap="square">
            <a:spAutoFit/>
          </a:bodyPr>
          <a:lstStyle/>
          <a:p>
            <a:pPr algn="dist">
              <a:defRPr/>
            </a:pPr>
            <a:r>
              <a:rPr lang="zh-CN" altLang="en-US" sz="4000">
                <a:sym typeface="+mn-ea"/>
              </a:rPr>
              <a:t>智能日程管理助手</a:t>
            </a:r>
            <a:endParaRPr lang="zh-CN" altLang="en-US" sz="4000"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p:nvPr/>
        </p:nvSpPr>
        <p:spPr>
          <a:xfrm>
            <a:off x="688580" y="1255811"/>
            <a:ext cx="4461551" cy="1106805"/>
          </a:xfrm>
          <a:prstGeom prst="rect">
            <a:avLst/>
          </a:prstGeom>
        </p:spPr>
        <p:txBody>
          <a:bodyPr wrap="square">
            <a:spAutoFit/>
          </a:bodyPr>
          <a:lstStyle/>
          <a:p>
            <a:pPr algn="dist">
              <a:defRPr/>
            </a:pPr>
            <a:r>
              <a:rPr lang="en-US" altLang="zh-CN" sz="6600" spc="300" dirty="0" smtClean="0">
                <a:solidFill>
                  <a:schemeClr val="bg1"/>
                </a:solidFill>
                <a:latin typeface="方正姚体" panose="02010601030101010101" pitchFamily="2" charset="-122"/>
                <a:ea typeface="方正姚体" panose="02010601030101010101" pitchFamily="2" charset="-122"/>
                <a:sym typeface="微软雅黑" panose="020B0503020204020204" pitchFamily="34" charset="-122"/>
              </a:rPr>
              <a:t>Teamical</a:t>
            </a:r>
            <a:endParaRPr lang="zh-CN" altLang="en-US" sz="6600" spc="300" dirty="0">
              <a:solidFill>
                <a:schemeClr val="bg1"/>
              </a:solidFill>
              <a:latin typeface="方正姚体" panose="02010601030101010101" pitchFamily="2" charset="-122"/>
              <a:ea typeface="方正姚体" panose="02010601030101010101" pitchFamily="2" charset="-122"/>
              <a:sym typeface="微软雅黑" panose="020B0503020204020204" pitchFamily="34" charset="-122"/>
            </a:endParaRPr>
          </a:p>
        </p:txBody>
      </p:sp>
      <p:sp>
        <p:nvSpPr>
          <p:cNvPr id="3" name="矩形 2"/>
          <p:cNvSpPr/>
          <p:nvPr/>
        </p:nvSpPr>
        <p:spPr>
          <a:xfrm>
            <a:off x="527347" y="4216688"/>
            <a:ext cx="3129280" cy="306705"/>
          </a:xfrm>
          <a:prstGeom prst="rect">
            <a:avLst/>
          </a:prstGeom>
        </p:spPr>
        <p:txBody>
          <a:bodyPr wrap="none">
            <a:spAutoFit/>
          </a:bodyPr>
          <a:lstStyle/>
          <a:p>
            <a:pPr>
              <a:defRPr/>
            </a:pP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汇报人</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B3</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小组</a:t>
            </a:r>
            <a:r>
              <a:rPr lang="zh-CN" altLang="en-US" sz="14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时间：</a:t>
            </a:r>
            <a:r>
              <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2020.1.10</a:t>
            </a:r>
            <a:endParaRPr 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9"/>
                                        </p:tgtEl>
                                      </p:cBhvr>
                                    </p:animEffect>
                                  </p:childTnLst>
                                </p:cTn>
                              </p:par>
                            </p:childTnLst>
                          </p:cTn>
                        </p:par>
                        <p:par>
                          <p:cTn id="12" fill="hold">
                            <p:stCondLst>
                              <p:cond delay="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2"/>
                                        </p:tgtEl>
                                        <p:attrNameLst>
                                          <p:attrName>ppt_y</p:attrName>
                                        </p:attrNameLst>
                                      </p:cBhvr>
                                      <p:tavLst>
                                        <p:tav tm="0">
                                          <p:val>
                                            <p:strVal val="#ppt_y"/>
                                          </p:val>
                                        </p:tav>
                                        <p:tav tm="100000">
                                          <p:val>
                                            <p:strVal val="#ppt_y"/>
                                          </p:val>
                                        </p:tav>
                                      </p:tavLst>
                                    </p:anim>
                                    <p:anim calcmode="lin" valueType="num">
                                      <p:cBhvr>
                                        <p:cTn id="1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04</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功能需求</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个人日程管理模块</a:t>
            </a:r>
            <a:endParaRPr lang="zh-CN" altLang="en-US" sz="1350"/>
          </a:p>
        </p:txBody>
      </p:sp>
      <p:sp>
        <p:nvSpPr>
          <p:cNvPr id="4" name="文本框 3"/>
          <p:cNvSpPr txBox="1"/>
          <p:nvPr/>
        </p:nvSpPr>
        <p:spPr>
          <a:xfrm>
            <a:off x="3413125" y="1429385"/>
            <a:ext cx="3535680" cy="2030095"/>
          </a:xfrm>
          <a:prstGeom prst="rect">
            <a:avLst/>
          </a:prstGeom>
          <a:noFill/>
        </p:spPr>
        <p:txBody>
          <a:bodyPr wrap="square" rtlCol="0">
            <a:spAutoFit/>
          </a:bodyPr>
          <a:p>
            <a:pPr marL="285750" indent="-285750">
              <a:buFont typeface="Arial" panose="020B0604020202020204" pitchFamily="34" charset="0"/>
              <a:buChar char="•"/>
            </a:pPr>
            <a:r>
              <a:rPr lang="zh-CN" altLang="en-US"/>
              <a:t>添加日程</a:t>
            </a:r>
            <a:endParaRPr lang="zh-CN" altLang="en-US"/>
          </a:p>
          <a:p>
            <a:pPr marL="285750" indent="-285750">
              <a:buFont typeface="Arial" panose="020B0604020202020204" pitchFamily="34" charset="0"/>
              <a:buChar char="•"/>
            </a:pPr>
            <a:r>
              <a:rPr lang="zh-CN" altLang="en-US"/>
              <a:t>查看日程</a:t>
            </a:r>
            <a:endParaRPr lang="zh-CN" altLang="en-US"/>
          </a:p>
          <a:p>
            <a:pPr marL="285750" indent="-285750">
              <a:buFont typeface="Arial" panose="020B0604020202020204" pitchFamily="34" charset="0"/>
              <a:buChar char="•"/>
            </a:pPr>
            <a:r>
              <a:rPr lang="zh-CN" altLang="en-US"/>
              <a:t>删除日程</a:t>
            </a:r>
            <a:endParaRPr lang="zh-CN" altLang="en-US"/>
          </a:p>
          <a:p>
            <a:pPr marL="285750" indent="-285750">
              <a:buFont typeface="Arial" panose="020B0604020202020204" pitchFamily="34" charset="0"/>
              <a:buChar char="•"/>
            </a:pPr>
            <a:r>
              <a:rPr lang="zh-CN" altLang="en-US"/>
              <a:t>编辑日程</a:t>
            </a:r>
            <a:endParaRPr lang="zh-CN" altLang="en-US"/>
          </a:p>
          <a:p>
            <a:pPr indent="0">
              <a:buFont typeface="Arial" panose="020B0604020202020204" pitchFamily="34" charset="0"/>
              <a:buNone/>
            </a:pP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日程提醒</a:t>
            </a: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团队日程管理模块</a:t>
            </a:r>
            <a:endParaRPr lang="zh-CN" altLang="en-US" sz="1350"/>
          </a:p>
        </p:txBody>
      </p:sp>
      <p:sp>
        <p:nvSpPr>
          <p:cNvPr id="4" name="文本框 3"/>
          <p:cNvSpPr txBox="1"/>
          <p:nvPr/>
        </p:nvSpPr>
        <p:spPr>
          <a:xfrm>
            <a:off x="3413125" y="1429385"/>
            <a:ext cx="3983990" cy="2306955"/>
          </a:xfrm>
          <a:prstGeom prst="rect">
            <a:avLst/>
          </a:prstGeom>
          <a:noFill/>
        </p:spPr>
        <p:txBody>
          <a:bodyPr wrap="square" rtlCol="0">
            <a:spAutoFit/>
          </a:bodyPr>
          <a:p>
            <a:pPr marL="285750" indent="-285750">
              <a:buFont typeface="Arial" panose="020B0604020202020204" pitchFamily="34" charset="0"/>
              <a:buChar char="•"/>
            </a:pPr>
            <a:r>
              <a:rPr lang="zh-CN" altLang="en-US"/>
              <a:t>团队负责人-创建团队</a:t>
            </a:r>
            <a:endParaRPr lang="zh-CN" altLang="en-US"/>
          </a:p>
          <a:p>
            <a:pPr marL="285750" indent="-285750">
              <a:buFont typeface="Arial" panose="020B0604020202020204" pitchFamily="34" charset="0"/>
              <a:buChar char="•"/>
            </a:pPr>
            <a:r>
              <a:rPr lang="zh-CN" altLang="en-US"/>
              <a:t>团队负责人-团队管理</a:t>
            </a:r>
            <a:endParaRPr lang="zh-CN" altLang="en-US"/>
          </a:p>
          <a:p>
            <a:pPr marL="285750" indent="-285750">
              <a:buFont typeface="Arial" panose="020B0604020202020204" pitchFamily="34" charset="0"/>
              <a:buChar char="•"/>
            </a:pPr>
            <a:r>
              <a:rPr lang="zh-CN" altLang="en-US"/>
              <a:t>团队负责人-发布邀请链接</a:t>
            </a:r>
            <a:endParaRPr lang="zh-CN" altLang="en-US"/>
          </a:p>
          <a:p>
            <a:pPr marL="285750" indent="-285750">
              <a:buFont typeface="Arial" panose="020B0604020202020204" pitchFamily="34" charset="0"/>
              <a:buChar char="•"/>
            </a:pPr>
            <a:r>
              <a:rPr lang="zh-CN" altLang="en-US"/>
              <a:t>团队负责人-创建团队日程</a:t>
            </a:r>
            <a:endParaRPr lang="zh-CN" altLang="en-US"/>
          </a:p>
          <a:p>
            <a:pPr indent="0">
              <a:buFont typeface="Arial" panose="020B0604020202020204" pitchFamily="34" charset="0"/>
              <a:buNone/>
            </a:pPr>
            <a:endParaRPr lang="zh-CN" altLang="en-US"/>
          </a:p>
          <a:p>
            <a:pPr marL="285750" indent="-285750">
              <a:buFont typeface="Arial" panose="020B0604020202020204" pitchFamily="34" charset="0"/>
              <a:buChar char="•"/>
            </a:pPr>
            <a:r>
              <a:rPr lang="zh-CN" altLang="en-US"/>
              <a:t>团队成员-加入团队</a:t>
            </a:r>
            <a:endParaRPr lang="zh-CN" altLang="en-US"/>
          </a:p>
          <a:p>
            <a:pPr marL="285750" indent="-285750">
              <a:buFont typeface="Arial" panose="020B0604020202020204" pitchFamily="34" charset="0"/>
              <a:buChar char="•"/>
            </a:pPr>
            <a:r>
              <a:rPr lang="zh-CN" altLang="en-US"/>
              <a:t>团队成员-查看团队日程</a:t>
            </a:r>
            <a:endParaRPr lang="zh-CN" altLang="en-US"/>
          </a:p>
          <a:p>
            <a:pPr marL="285750" indent="-285750">
              <a:buFont typeface="Arial" panose="020B0604020202020204" pitchFamily="34" charset="0"/>
              <a:buChar char="•"/>
            </a:pP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05</a:t>
              </a:r>
              <a:endParaRPr lang="en-GB" sz="3600" b="1" dirty="0">
                <a:solidFill>
                  <a:schemeClr val="bg2"/>
                </a:solidFill>
                <a:cs typeface="+mn-ea"/>
                <a:sym typeface="+mn-lt"/>
              </a:endParaRPr>
            </a:p>
          </p:txBody>
        </p:sp>
      </p:grpSp>
      <p:sp>
        <p:nvSpPr>
          <p:cNvPr id="19" name="TextBox 72"/>
          <p:cNvSpPr txBox="1"/>
          <p:nvPr/>
        </p:nvSpPr>
        <p:spPr>
          <a:xfrm>
            <a:off x="2914650" y="2351405"/>
            <a:ext cx="19608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非功能需求</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性能需求</a:t>
            </a:r>
            <a:endParaRPr lang="zh-CN" altLang="en-US" sz="1350"/>
          </a:p>
        </p:txBody>
      </p:sp>
      <p:sp>
        <p:nvSpPr>
          <p:cNvPr id="4" name="文本框 3"/>
          <p:cNvSpPr txBox="1"/>
          <p:nvPr/>
        </p:nvSpPr>
        <p:spPr>
          <a:xfrm>
            <a:off x="3413125" y="1429385"/>
            <a:ext cx="4624705" cy="2799715"/>
          </a:xfrm>
          <a:prstGeom prst="rect">
            <a:avLst/>
          </a:prstGeom>
          <a:noFill/>
        </p:spPr>
        <p:txBody>
          <a:bodyPr wrap="square" rtlCol="0">
            <a:spAutoFit/>
          </a:bodyPr>
          <a:p>
            <a:pPr marL="285750" indent="-285750">
              <a:buFont typeface="Arial" panose="020B0604020202020204" pitchFamily="34" charset="0"/>
              <a:buChar char="•"/>
            </a:pPr>
            <a:r>
              <a:rPr lang="zh-CN" altLang="en-US" sz="1600"/>
              <a:t>该软件需满足到分钟的精度，意味着用户发送预处理的信息到该软件，后台必须在60s内实现数据的处理并且数据的往返传输。</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该软件的硬件拟选用可靠的云服务商，大概率保证了硬件设施的可靠性。</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通过大量测试确保软件在交付的时候不会出现致命错误，达到良好的软件可靠性。数据库支持超过500个用户的并发访问能力。</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系统</a:t>
            </a:r>
            <a:r>
              <a:rPr lang="zh-CN" altLang="en-US" sz="1350"/>
              <a:t>需求</a:t>
            </a:r>
            <a:endParaRPr lang="zh-CN" altLang="en-US" sz="1350"/>
          </a:p>
        </p:txBody>
      </p:sp>
      <p:sp>
        <p:nvSpPr>
          <p:cNvPr id="4" name="文本框 3"/>
          <p:cNvSpPr txBox="1"/>
          <p:nvPr/>
        </p:nvSpPr>
        <p:spPr>
          <a:xfrm>
            <a:off x="3413125" y="1429385"/>
            <a:ext cx="4624705" cy="3046095"/>
          </a:xfrm>
          <a:prstGeom prst="rect">
            <a:avLst/>
          </a:prstGeom>
          <a:noFill/>
        </p:spPr>
        <p:txBody>
          <a:bodyPr wrap="square" rtlCol="0">
            <a:spAutoFit/>
          </a:bodyPr>
          <a:p>
            <a:pPr marL="285750" indent="-285750">
              <a:buFont typeface="Arial" panose="020B0604020202020204" pitchFamily="34" charset="0"/>
              <a:buChar char="•"/>
            </a:pPr>
            <a:r>
              <a:rPr lang="zh-CN" altLang="en-US" sz="1600"/>
              <a:t>该软件呈现了用户最近的日程，降低用户的时间管理成本，避免用户错过一些重要的活动。还帮助团队管理人员了解团队进展，加强团队间的沟通协作。该软件还提供了接口供部分有二次开发需求的用户调用。</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软件的设计简洁且易于上手，尽量减少完成某个功能的操作步骤，提高用户的使用体验。</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作为一款日程工具类的软件，应用的体积不宜过大，尽量控制在10MB以内。</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系统</a:t>
            </a:r>
            <a:r>
              <a:rPr lang="zh-CN" altLang="en-US" sz="1350"/>
              <a:t>需求</a:t>
            </a:r>
            <a:endParaRPr lang="zh-CN" altLang="en-US" sz="1350"/>
          </a:p>
        </p:txBody>
      </p:sp>
      <p:sp>
        <p:nvSpPr>
          <p:cNvPr id="4" name="文本框 3"/>
          <p:cNvSpPr txBox="1"/>
          <p:nvPr/>
        </p:nvSpPr>
        <p:spPr>
          <a:xfrm>
            <a:off x="3413125" y="1429385"/>
            <a:ext cx="4624705" cy="2061210"/>
          </a:xfrm>
          <a:prstGeom prst="rect">
            <a:avLst/>
          </a:prstGeom>
          <a:noFill/>
        </p:spPr>
        <p:txBody>
          <a:bodyPr wrap="square" rtlCol="0">
            <a:spAutoFit/>
          </a:bodyPr>
          <a:p>
            <a:pPr marL="285750" indent="-285750">
              <a:buFont typeface="Arial" panose="020B0604020202020204" pitchFamily="34" charset="0"/>
              <a:buChar char="•"/>
            </a:pPr>
            <a:r>
              <a:rPr lang="zh-CN" altLang="en-US" sz="1600"/>
              <a:t>系统需合理的利用资源，保证前后台数据操作的效率，以及在数据响应和界面承载方面都要达到不会出现界面混乱、数据报错、触发按钮功能缺失、操作频繁或者快速容易崩溃的问题。</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为</a:t>
            </a:r>
            <a:r>
              <a:rPr lang="zh-CN" altLang="en-US" sz="1600"/>
              <a:t>了进一步方便用户使用，软件应尽可能支持不同平台间的跨平台数据同步。</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运营</a:t>
            </a:r>
            <a:r>
              <a:rPr lang="zh-CN" altLang="en-US" sz="1350"/>
              <a:t>需求</a:t>
            </a:r>
            <a:endParaRPr lang="zh-CN" altLang="en-US" sz="1350"/>
          </a:p>
        </p:txBody>
      </p:sp>
      <p:sp>
        <p:nvSpPr>
          <p:cNvPr id="4" name="文本框 3"/>
          <p:cNvSpPr txBox="1"/>
          <p:nvPr/>
        </p:nvSpPr>
        <p:spPr>
          <a:xfrm>
            <a:off x="3413125" y="1429385"/>
            <a:ext cx="4624705" cy="2799715"/>
          </a:xfrm>
          <a:prstGeom prst="rect">
            <a:avLst/>
          </a:prstGeom>
          <a:noFill/>
        </p:spPr>
        <p:txBody>
          <a:bodyPr wrap="square" rtlCol="0">
            <a:spAutoFit/>
          </a:bodyPr>
          <a:p>
            <a:pPr marL="285750" indent="-285750">
              <a:buFont typeface="Arial" panose="020B0604020202020204" pitchFamily="34" charset="0"/>
              <a:buChar char="•"/>
            </a:pPr>
            <a:r>
              <a:rPr lang="zh-CN" altLang="en-US" sz="1600"/>
              <a:t>该软件的采取低耦合高内聚的设计模式，保证软件的可扩充性，以适应技术变化和业务变化所带来的的影响。</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采用模块化的思想，提高模块的可重用性，降低后期的维护成本。该软件应当可以在多平台中使用，具有良好的可移植性。</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系统应具备高性价比，能对系统资源的使用进行优化，在实现系统功能的前提下，尽量节省硬件资源的开销。	</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3258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非</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功能需求</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矩形 12"/>
          <p:cNvSpPr/>
          <p:nvPr/>
        </p:nvSpPr>
        <p:spPr>
          <a:xfrm>
            <a:off x="3350552" y="831215"/>
            <a:ext cx="2857925" cy="320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350"/>
              <a:t>安全</a:t>
            </a:r>
            <a:r>
              <a:rPr lang="zh-CN" altLang="en-US" sz="1350"/>
              <a:t>需求</a:t>
            </a:r>
            <a:endParaRPr lang="zh-CN" altLang="en-US" sz="1350"/>
          </a:p>
        </p:txBody>
      </p:sp>
      <p:sp>
        <p:nvSpPr>
          <p:cNvPr id="4" name="文本框 3"/>
          <p:cNvSpPr txBox="1"/>
          <p:nvPr/>
        </p:nvSpPr>
        <p:spPr>
          <a:xfrm>
            <a:off x="3291205" y="1236980"/>
            <a:ext cx="4624705" cy="3538220"/>
          </a:xfrm>
          <a:prstGeom prst="rect">
            <a:avLst/>
          </a:prstGeom>
          <a:noFill/>
        </p:spPr>
        <p:txBody>
          <a:bodyPr wrap="square" rtlCol="0">
            <a:spAutoFit/>
          </a:bodyPr>
          <a:p>
            <a:pPr marL="285750" indent="-285750">
              <a:buFont typeface="Arial" panose="020B0604020202020204" pitchFamily="34" charset="0"/>
              <a:buChar char="•"/>
            </a:pPr>
            <a:r>
              <a:rPr lang="zh-CN" altLang="en-US" sz="1600"/>
              <a:t>由于日程安排信息往往涉及到用户隐私相关的内容，所以系统需要具备有良好的安全性，防止用户隐私泄露。</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该软件记录的日程会经过鉴权之后才会被访问，充分保护数据的安全性。</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此外，团队中不同权限的用户看到的日程信息也是不同的，不同的角色对应不同权限应该仅能查看自己所属组别的信息。</a:t>
            </a:r>
            <a:endParaRPr lang="zh-CN" altLang="en-US" sz="1600"/>
          </a:p>
          <a:p>
            <a:pPr marL="285750" indent="-285750">
              <a:buFont typeface="Arial" panose="020B0604020202020204" pitchFamily="34" charset="0"/>
              <a:buChar char="•"/>
            </a:pPr>
            <a:endParaRPr lang="zh-CN" altLang="en-US" sz="1600"/>
          </a:p>
          <a:p>
            <a:pPr marL="285750" indent="-285750">
              <a:buFont typeface="Arial" panose="020B0604020202020204" pitchFamily="34" charset="0"/>
              <a:buChar char="•"/>
            </a:pPr>
            <a:r>
              <a:rPr lang="zh-CN" altLang="en-US" sz="1600"/>
              <a:t>团队中的日程信息有的时候涉及到其他一些商业机密的内容，为此可以考虑引入盲水印等手段溯源截图泄露信息的情况发生。</a:t>
            </a:r>
            <a:endParaRPr lang="zh-CN" altLang="en-US" sz="160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53434"/>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06</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技术方案</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6331"/>
            <a:chOff x="4928372" y="1811168"/>
            <a:chExt cx="978408" cy="525799"/>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37722" y="1811168"/>
              <a:ext cx="531015" cy="525799"/>
            </a:xfrm>
            <a:prstGeom prst="rect">
              <a:avLst/>
            </a:prstGeom>
            <a:noFill/>
          </p:spPr>
          <p:txBody>
            <a:bodyPr wrap="none" rtlCol="0">
              <a:spAutoFit/>
            </a:bodyPr>
            <a:lstStyle/>
            <a:p>
              <a:pPr algn="ctr"/>
              <a:r>
                <a:rPr lang="en-US" sz="3600" b="1" dirty="0">
                  <a:solidFill>
                    <a:schemeClr val="bg2"/>
                  </a:solidFill>
                  <a:cs typeface="+mn-ea"/>
                  <a:sym typeface="+mn-lt"/>
                </a:rPr>
                <a:t>01</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用户场景</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6518464" y="1505972"/>
            <a:ext cx="2164512" cy="2649464"/>
            <a:chOff x="8699749" y="2006902"/>
            <a:chExt cx="2886016" cy="3532619"/>
          </a:xfrm>
          <a:effectLst>
            <a:outerShdw blurRad="50800" dist="38100" dir="2700000" algn="tl" rotWithShape="0">
              <a:prstClr val="black">
                <a:alpha val="40000"/>
              </a:prstClr>
            </a:outerShdw>
          </a:effectLst>
        </p:grpSpPr>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b="9277"/>
            <a:stretch>
              <a:fillRect/>
            </a:stretch>
          </p:blipFill>
          <p:spPr>
            <a:xfrm>
              <a:off x="8709273" y="2006902"/>
              <a:ext cx="2876492" cy="1738745"/>
            </a:xfrm>
            <a:prstGeom prst="rect">
              <a:avLst/>
            </a:prstGeom>
          </p:spPr>
        </p:pic>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r="14087" b="22132"/>
            <a:stretch>
              <a:fillRect/>
            </a:stretch>
          </p:blipFill>
          <p:spPr>
            <a:xfrm>
              <a:off x="8699749" y="3815950"/>
              <a:ext cx="2854142" cy="1723571"/>
            </a:xfrm>
            <a:prstGeom prst="rect">
              <a:avLst/>
            </a:prstGeom>
          </p:spPr>
        </p:pic>
      </p:grpSp>
      <p:grpSp>
        <p:nvGrpSpPr>
          <p:cNvPr id="27" name="组合 26"/>
          <p:cNvGrpSpPr/>
          <p:nvPr/>
        </p:nvGrpSpPr>
        <p:grpSpPr>
          <a:xfrm>
            <a:off x="726440" y="1025525"/>
            <a:ext cx="3720465" cy="2921029"/>
            <a:chOff x="1047751" y="3562350"/>
            <a:chExt cx="4038600" cy="3894774"/>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222470"/>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defTabSz="658495">
                <a:lnSpc>
                  <a:spcPct val="120000"/>
                </a:lnSpc>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客户端开发拟采用安卓原生开发，选用java为开发语言，运用google官方推荐的IDE Android Studio进行开发。</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defTabSz="658495">
                <a:lnSpc>
                  <a:spcPct val="120000"/>
                </a:lnSpc>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defTabSz="658495">
                <a:lnSpc>
                  <a:spcPct val="120000"/>
                </a:lnSpc>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尽管google推荐使用最新的kotlin作为下一代的的安卓应用开发语言，但我们经过考虑后认为目前情况下kotlin的技术支持还不够丰富，故选择了具备更多参考资料的java作为项目开发语言。</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743" y="3562350"/>
              <a:ext cx="2780720" cy="42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500" b="1" spc="225" dirty="0">
                  <a:solidFill>
                    <a:schemeClr val="bg1"/>
                  </a:solidFill>
                  <a:latin typeface="微软雅黑" panose="020B0503020204020204" pitchFamily="34" charset="-122"/>
                  <a:ea typeface="微软雅黑" panose="020B0503020204020204" pitchFamily="34" charset="-122"/>
                  <a:cs typeface="Lato Regular"/>
                </a:rPr>
                <a:t>客户端开发</a:t>
              </a:r>
              <a:endParaRPr lang="zh-CN" altLang="en-US"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19175"/>
            <a:ext cx="5091430" cy="3437912"/>
            <a:chOff x="1047751" y="3562350"/>
            <a:chExt cx="4038600" cy="4584029"/>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3911725"/>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与直接使用原生的安卓组件开发相比，运用现有的组件库能够较为方便快捷的开发出美观的界面，同时兼顾开发质量和开发效率。</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defTabSz="658495">
                <a:lnSpc>
                  <a:spcPct val="120000"/>
                </a:lnSpc>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XUI组件库提供了许多常用的组件，如轮播条组件、常用布局组件、按钮组件等，基本覆盖了我们项目的实际需要。</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XUI组件库支持高度定制化，仅通过修改少量的顶层样式就可以控制整体的UI风格，能够方便的根据项目的实际开发需要修改组件的样式。</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lang="zh-CN" altLang="en-US" sz="1500" b="1" spc="225" dirty="0">
                  <a:solidFill>
                    <a:schemeClr val="bg1"/>
                  </a:solidFill>
                  <a:latin typeface="微软雅黑" panose="020B0503020204020204" pitchFamily="34" charset="-122"/>
                  <a:ea typeface="微软雅黑" panose="020B0503020204020204" pitchFamily="34" charset="-122"/>
                  <a:cs typeface="Lato Regular"/>
                </a:rPr>
                <a:t>前端框架</a:t>
              </a:r>
              <a:r>
                <a:rPr lang="en-US" altLang="zh-CN" sz="1500" b="1" spc="225" dirty="0">
                  <a:solidFill>
                    <a:schemeClr val="bg1"/>
                  </a:solidFill>
                  <a:latin typeface="微软雅黑" panose="020B0503020204020204" pitchFamily="34" charset="-122"/>
                  <a:ea typeface="微软雅黑" panose="020B0503020204020204" pitchFamily="34" charset="-122"/>
                  <a:cs typeface="Lato Regular"/>
                </a:rPr>
                <a:t>: XUI</a:t>
              </a:r>
              <a:endParaRPr lang="en-US" altLang="zh-CN"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图片 3"/>
          <p:cNvPicPr>
            <a:picLocks noChangeAspect="1"/>
          </p:cNvPicPr>
          <p:nvPr/>
        </p:nvPicPr>
        <p:blipFill>
          <a:blip r:embed="rId1"/>
          <a:stretch>
            <a:fillRect/>
          </a:stretch>
        </p:blipFill>
        <p:spPr>
          <a:xfrm>
            <a:off x="6588443" y="1404620"/>
            <a:ext cx="1580515" cy="283210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726440" y="1025525"/>
            <a:ext cx="7147560" cy="2145683"/>
            <a:chOff x="1047751" y="3562350"/>
            <a:chExt cx="4038600" cy="2861025"/>
          </a:xfrm>
        </p:grpSpPr>
        <p:sp>
          <p:nvSpPr>
            <p:cNvPr id="13" name="矩形 12"/>
            <p:cNvSpPr/>
            <p:nvPr/>
          </p:nvSpPr>
          <p:spPr>
            <a:xfrm>
              <a:off x="1104900" y="3562350"/>
              <a:ext cx="2266950" cy="427298"/>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8" name="文本框 17"/>
            <p:cNvSpPr txBox="1"/>
            <p:nvPr/>
          </p:nvSpPr>
          <p:spPr bwMode="auto">
            <a:xfrm>
              <a:off x="1047751" y="4234654"/>
              <a:ext cx="4038600" cy="2188721"/>
            </a:xfrm>
            <a:prstGeom prst="rect">
              <a:avLst/>
            </a:prstGeom>
            <a:noFill/>
          </p:spPr>
          <p:txBody>
            <a:bodyPr wrap="square">
              <a:spAutoFit/>
            </a:bodyPr>
            <a:lstStyle>
              <a:defPPr>
                <a:defRPr lang="zh-CN"/>
              </a:defPPr>
              <a:lvl1pPr>
                <a:lnSpc>
                  <a:spcPts val="1200"/>
                </a:lnSpc>
                <a:defRPr sz="900">
                  <a:solidFill>
                    <a:schemeClr val="tx1">
                      <a:lumMod val="85000"/>
                      <a:lumOff val="15000"/>
                    </a:schemeClr>
                  </a:solidFill>
                  <a:latin typeface="Arial" panose="020B0604020202020204" pitchFamily="34" charset="0"/>
                  <a:ea typeface="微软雅黑" panose="020B0503020204020204" pitchFamily="34" charset="-122"/>
                  <a:cs typeface="Arial" panose="020B0604020202020204" pitchFamily="34" charset="0"/>
                </a:defRPr>
              </a:lvl1pPr>
            </a:lstStyle>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由于java语言自身的特性，编译所产生的字节码如果不经过任何特殊处理可以非常轻松的反编译出源码。</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a:p>
              <a:pPr marL="285750" indent="-285750" defTabSz="658495">
                <a:lnSpc>
                  <a:spcPct val="120000"/>
                </a:lnSpc>
                <a:buFont typeface="Arial" panose="020B0604020202020204" pitchFamily="34" charset="0"/>
                <a:buChar char="•"/>
                <a:defRPr/>
              </a:pPr>
              <a:r>
                <a:rPr lang="zh-CN" altLang="en-US" sz="1400" spc="225" dirty="0">
                  <a:solidFill>
                    <a:schemeClr val="bg1">
                      <a:lumMod val="50000"/>
                    </a:schemeClr>
                  </a:solidFill>
                  <a:latin typeface="Impact" panose="020B0806030902050204" pitchFamily="34" charset="0"/>
                  <a:sym typeface="微软雅黑" panose="020B0503020204020204" pitchFamily="34" charset="-122"/>
                </a:rPr>
                <a:t>为了避免这种情况发生，我们考虑将编译产生的apk进行加壳保护。市面上所提供的免费加壳服务有梆梆加固、360加固等，届时将视实际情况进行选择。</a:t>
              </a:r>
              <a:endParaRPr lang="zh-CN" altLang="en-US" sz="1400" spc="225" dirty="0">
                <a:solidFill>
                  <a:schemeClr val="bg1">
                    <a:lumMod val="50000"/>
                  </a:schemeClr>
                </a:solidFill>
                <a:latin typeface="Impact" panose="020B0806030902050204" pitchFamily="34" charset="0"/>
                <a:sym typeface="微软雅黑" panose="020B0503020204020204" pitchFamily="34" charset="-122"/>
              </a:endParaRPr>
            </a:p>
          </p:txBody>
        </p:sp>
        <p:sp>
          <p:nvSpPr>
            <p:cNvPr id="26" name="文本框 24"/>
            <p:cNvSpPr txBox="1">
              <a:spLocks noChangeArrowheads="1"/>
            </p:cNvSpPr>
            <p:nvPr/>
          </p:nvSpPr>
          <p:spPr bwMode="auto">
            <a:xfrm>
              <a:off x="1167630" y="3562350"/>
              <a:ext cx="2003686" cy="42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r>
                <a:rPr sz="1500" b="1" spc="225" dirty="0">
                  <a:solidFill>
                    <a:schemeClr val="bg1"/>
                  </a:solidFill>
                  <a:latin typeface="微软雅黑" panose="020B0503020204020204" pitchFamily="34" charset="-122"/>
                  <a:ea typeface="微软雅黑" panose="020B0503020204020204" pitchFamily="34" charset="-122"/>
                  <a:cs typeface="Lato Regular"/>
                </a:rPr>
                <a:t>客户端安全</a:t>
              </a:r>
              <a:endParaRPr sz="1500" b="1" spc="225" dirty="0">
                <a:solidFill>
                  <a:schemeClr val="bg1"/>
                </a:solidFill>
                <a:latin typeface="微软雅黑" panose="020B0503020204020204" pitchFamily="34" charset="-122"/>
                <a:ea typeface="微软雅黑" panose="020B0503020204020204" pitchFamily="34" charset="-122"/>
                <a:cs typeface="Lato Regular"/>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技术方案</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图片 3" descr="p2"/>
          <p:cNvPicPr>
            <a:picLocks noChangeAspect="1"/>
          </p:cNvPicPr>
          <p:nvPr/>
        </p:nvPicPr>
        <p:blipFill>
          <a:blip r:embed="rId1"/>
          <a:stretch>
            <a:fillRect/>
          </a:stretch>
        </p:blipFill>
        <p:spPr>
          <a:xfrm>
            <a:off x="2512060" y="3171190"/>
            <a:ext cx="3378835" cy="13366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07</a:t>
              </a:r>
              <a:endParaRPr lang="en-GB" sz="3600" b="1" dirty="0">
                <a:solidFill>
                  <a:schemeClr val="bg2"/>
                </a:solidFill>
                <a:cs typeface="+mn-ea"/>
                <a:sym typeface="+mn-lt"/>
              </a:endParaRPr>
            </a:p>
          </p:txBody>
        </p:sp>
      </p:grpSp>
      <p:sp>
        <p:nvSpPr>
          <p:cNvPr id="19" name="TextBox 72"/>
          <p:cNvSpPr txBox="1"/>
          <p:nvPr/>
        </p:nvSpPr>
        <p:spPr>
          <a:xfrm>
            <a:off x="2914650" y="2351405"/>
            <a:ext cx="23164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登录注册页面</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23945" y="271780"/>
            <a:ext cx="1873885" cy="368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1184910" y="782320"/>
            <a:ext cx="2157730" cy="3580130"/>
          </a:xfrm>
          <a:prstGeom prst="rect">
            <a:avLst/>
          </a:prstGeom>
        </p:spPr>
      </p:pic>
      <p:pic>
        <p:nvPicPr>
          <p:cNvPr id="4" name="图片 3"/>
          <p:cNvPicPr>
            <a:picLocks noChangeAspect="1"/>
          </p:cNvPicPr>
          <p:nvPr/>
        </p:nvPicPr>
        <p:blipFill>
          <a:blip r:embed="rId3"/>
          <a:srcRect l="1780" t="3325" r="-1780" b="-355"/>
          <a:stretch>
            <a:fillRect/>
          </a:stretch>
        </p:blipFill>
        <p:spPr>
          <a:xfrm>
            <a:off x="5636260" y="782320"/>
            <a:ext cx="2176145" cy="3547110"/>
          </a:xfrm>
          <a:prstGeom prst="rect">
            <a:avLst/>
          </a:prstGeom>
        </p:spPr>
      </p:pic>
      <p:sp>
        <p:nvSpPr>
          <p:cNvPr id="6" name="文本框 5"/>
          <p:cNvSpPr txBox="1"/>
          <p:nvPr/>
        </p:nvSpPr>
        <p:spPr>
          <a:xfrm>
            <a:off x="3669030" y="271780"/>
            <a:ext cx="1783080" cy="368300"/>
          </a:xfrm>
          <a:prstGeom prst="rect">
            <a:avLst/>
          </a:prstGeom>
          <a:noFill/>
        </p:spPr>
        <p:txBody>
          <a:bodyPr wrap="none" rtlCol="0">
            <a:spAutoFit/>
            <a:scene3d>
              <a:camera prst="orthographicFront"/>
              <a:lightRig rig="threePt" dir="t"/>
            </a:scene3d>
          </a:bodyPr>
          <a:p>
            <a:r>
              <a:rPr lang="zh-CN">
                <a:ln w="10160">
                  <a:solidFill>
                    <a:schemeClr val="accent5"/>
                  </a:solidFill>
                  <a:prstDash val="solid"/>
                </a:ln>
                <a:solidFill>
                  <a:srgbClr val="FFFFFF"/>
                </a:solidFill>
                <a:effectLst>
                  <a:outerShdw blurRad="38100" dist="22860" dir="5400000" algn="tl" rotWithShape="0">
                    <a:srgbClr val="000000">
                      <a:alpha val="30000"/>
                    </a:srgbClr>
                  </a:outerShdw>
                </a:effectLst>
              </a:rPr>
              <a:t>登录与注册页面</a:t>
            </a:r>
            <a:endParaRPr lang="zh-CN">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08</a:t>
              </a:r>
              <a:endParaRPr lang="en-GB" sz="3600" b="1" dirty="0">
                <a:solidFill>
                  <a:schemeClr val="bg2"/>
                </a:solidFill>
                <a:cs typeface="+mn-ea"/>
                <a:sym typeface="+mn-lt"/>
              </a:endParaRPr>
            </a:p>
          </p:txBody>
        </p:sp>
      </p:grpSp>
      <p:sp>
        <p:nvSpPr>
          <p:cNvPr id="19" name="TextBox 72"/>
          <p:cNvSpPr txBox="1"/>
          <p:nvPr/>
        </p:nvSpPr>
        <p:spPr>
          <a:xfrm>
            <a:off x="2914650" y="2351405"/>
            <a:ext cx="2316480" cy="521970"/>
          </a:xfrm>
          <a:prstGeom prst="rect">
            <a:avLst/>
          </a:prstGeom>
          <a:noFill/>
        </p:spPr>
        <p:txBody>
          <a:bodyPr wrap="none" rtlCol="0">
            <a:spAutoFit/>
          </a:bodyPr>
          <a:lstStyle/>
          <a:p>
            <a:pPr algn="l"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主页与侧边栏</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26790" y="226695"/>
            <a:ext cx="197675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3526790" y="205105"/>
            <a:ext cx="1760220" cy="368300"/>
          </a:xfrm>
          <a:prstGeom prst="rect">
            <a:avLst/>
          </a:prstGeom>
          <a:noFill/>
        </p:spPr>
        <p:txBody>
          <a:bodyPr wrap="none" rtlCol="0">
            <a:spAutoFit/>
            <a:scene3d>
              <a:camera prst="orthographicFront"/>
              <a:lightRig rig="threePt" dir="t"/>
            </a:scene3d>
          </a:bodyPr>
          <a:lstStyle/>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主页与侧边栏</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图片 6"/>
          <p:cNvPicPr>
            <a:picLocks noChangeAspect="1"/>
          </p:cNvPicPr>
          <p:nvPr/>
        </p:nvPicPr>
        <p:blipFill>
          <a:blip r:embed="rId1"/>
          <a:stretch>
            <a:fillRect/>
          </a:stretch>
        </p:blipFill>
        <p:spPr>
          <a:xfrm>
            <a:off x="4340210" y="2048342"/>
            <a:ext cx="83850" cy="932833"/>
          </a:xfrm>
          <a:prstGeom prst="rect">
            <a:avLst/>
          </a:prstGeom>
        </p:spPr>
      </p:pic>
      <p:pic>
        <p:nvPicPr>
          <p:cNvPr id="8" name="图片 7"/>
          <p:cNvPicPr>
            <a:picLocks noChangeAspect="1"/>
          </p:cNvPicPr>
          <p:nvPr/>
        </p:nvPicPr>
        <p:blipFill>
          <a:blip r:embed="rId1"/>
          <a:stretch>
            <a:fillRect/>
          </a:stretch>
        </p:blipFill>
        <p:spPr>
          <a:xfrm>
            <a:off x="4530075" y="2258527"/>
            <a:ext cx="83850" cy="932833"/>
          </a:xfrm>
          <a:prstGeom prst="rect">
            <a:avLst/>
          </a:prstGeom>
        </p:spPr>
      </p:pic>
      <p:pic>
        <p:nvPicPr>
          <p:cNvPr id="9" name="图片 8"/>
          <p:cNvPicPr>
            <a:picLocks noChangeAspect="1"/>
          </p:cNvPicPr>
          <p:nvPr/>
        </p:nvPicPr>
        <p:blipFill>
          <a:blip r:embed="rId2"/>
          <a:stretch>
            <a:fillRect/>
          </a:stretch>
        </p:blipFill>
        <p:spPr>
          <a:xfrm>
            <a:off x="1387475" y="908050"/>
            <a:ext cx="2139315" cy="3546475"/>
          </a:xfrm>
          <a:prstGeom prst="rect">
            <a:avLst/>
          </a:prstGeom>
        </p:spPr>
      </p:pic>
      <p:pic>
        <p:nvPicPr>
          <p:cNvPr id="10" name="图片 9"/>
          <p:cNvPicPr>
            <a:picLocks noChangeAspect="1"/>
          </p:cNvPicPr>
          <p:nvPr/>
        </p:nvPicPr>
        <p:blipFill>
          <a:blip r:embed="rId3"/>
          <a:stretch>
            <a:fillRect/>
          </a:stretch>
        </p:blipFill>
        <p:spPr>
          <a:xfrm>
            <a:off x="5381625" y="892175"/>
            <a:ext cx="2134235" cy="3562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09</a:t>
              </a:r>
              <a:endParaRPr lang="en-GB" sz="3600" b="1" dirty="0">
                <a:solidFill>
                  <a:schemeClr val="bg2"/>
                </a:solidFill>
                <a:cs typeface="+mn-ea"/>
                <a:sym typeface="+mn-lt"/>
              </a:endParaRPr>
            </a:p>
          </p:txBody>
        </p:sp>
      </p:grpSp>
      <p:sp>
        <p:nvSpPr>
          <p:cNvPr id="19" name="TextBox 72"/>
          <p:cNvSpPr txBox="1"/>
          <p:nvPr/>
        </p:nvSpPr>
        <p:spPr>
          <a:xfrm>
            <a:off x="2914650" y="2351405"/>
            <a:ext cx="23164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日程添加页面</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26790" y="226695"/>
            <a:ext cx="197675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3526790" y="205105"/>
            <a:ext cx="1760220" cy="368300"/>
          </a:xfrm>
          <a:prstGeom prst="rect">
            <a:avLst/>
          </a:prstGeom>
          <a:noFill/>
        </p:spPr>
        <p:txBody>
          <a:bodyPr wrap="none" rtlCol="0">
            <a:spAutoFit/>
            <a:scene3d>
              <a:camera prst="orthographicFront"/>
              <a:lightRig rig="threePt" dir="t"/>
            </a:scene3d>
          </a:bodyPr>
          <a:lstStyle/>
          <a:p>
            <a:r>
              <a:rPr lang="en-US" altLang="zh-CN">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日程添加页面</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7" name="图片 6"/>
          <p:cNvPicPr>
            <a:picLocks noChangeAspect="1"/>
          </p:cNvPicPr>
          <p:nvPr/>
        </p:nvPicPr>
        <p:blipFill>
          <a:blip r:embed="rId1"/>
          <a:stretch>
            <a:fillRect/>
          </a:stretch>
        </p:blipFill>
        <p:spPr>
          <a:xfrm rot="15360000">
            <a:off x="4197350" y="1732915"/>
            <a:ext cx="238125" cy="2552065"/>
          </a:xfrm>
          <a:prstGeom prst="rect">
            <a:avLst/>
          </a:prstGeom>
        </p:spPr>
      </p:pic>
      <p:pic>
        <p:nvPicPr>
          <p:cNvPr id="2" name="图片 1"/>
          <p:cNvPicPr>
            <a:picLocks noChangeAspect="1"/>
          </p:cNvPicPr>
          <p:nvPr/>
        </p:nvPicPr>
        <p:blipFill>
          <a:blip r:embed="rId2"/>
          <a:srcRect b="543"/>
          <a:stretch>
            <a:fillRect/>
          </a:stretch>
        </p:blipFill>
        <p:spPr>
          <a:xfrm>
            <a:off x="1129665" y="826770"/>
            <a:ext cx="2104390" cy="3491230"/>
          </a:xfrm>
          <a:prstGeom prst="rect">
            <a:avLst/>
          </a:prstGeom>
        </p:spPr>
      </p:pic>
      <p:pic>
        <p:nvPicPr>
          <p:cNvPr id="3" name="图片 2"/>
          <p:cNvPicPr>
            <a:picLocks noChangeAspect="1"/>
          </p:cNvPicPr>
          <p:nvPr/>
        </p:nvPicPr>
        <p:blipFill>
          <a:blip r:embed="rId3"/>
          <a:srcRect b="520"/>
          <a:stretch>
            <a:fillRect/>
          </a:stretch>
        </p:blipFill>
        <p:spPr>
          <a:xfrm>
            <a:off x="5582920" y="728980"/>
            <a:ext cx="2200275" cy="3674745"/>
          </a:xfrm>
          <a:prstGeom prst="rect">
            <a:avLst/>
          </a:prstGeom>
        </p:spPr>
      </p:pic>
      <p:sp>
        <p:nvSpPr>
          <p:cNvPr id="4" name="文本框 3"/>
          <p:cNvSpPr txBox="1"/>
          <p:nvPr/>
        </p:nvSpPr>
        <p:spPr>
          <a:xfrm rot="20700000">
            <a:off x="3616325" y="2567940"/>
            <a:ext cx="1554480" cy="368300"/>
          </a:xfrm>
          <a:prstGeom prst="rect">
            <a:avLst/>
          </a:prstGeom>
          <a:noFill/>
        </p:spPr>
        <p:txBody>
          <a:bodyPr wrap="none" rtlCol="0">
            <a:spAutoFit/>
          </a:bodyPr>
          <a:p>
            <a:r>
              <a:rPr lang="zh-CN" altLang="en-US">
                <a:solidFill>
                  <a:schemeClr val="accent1"/>
                </a:solidFill>
                <a:effectLst>
                  <a:outerShdw blurRad="38100" dist="25400" dir="5400000" algn="ctr" rotWithShape="0">
                    <a:srgbClr val="6E747A">
                      <a:alpha val="43000"/>
                    </a:srgbClr>
                  </a:outerShdw>
                </a:effectLst>
              </a:rPr>
              <a:t>点击普通添加</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altLang="en-GB" sz="3600" b="1" dirty="0">
                  <a:solidFill>
                    <a:schemeClr val="bg2"/>
                  </a:solidFill>
                  <a:cs typeface="+mn-ea"/>
                  <a:sym typeface="+mn-lt"/>
                </a:rPr>
                <a:t>10</a:t>
              </a:r>
              <a:endParaRPr lang="en-US" alt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统计页面</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p:cNvSpPr/>
          <p:nvPr/>
        </p:nvSpPr>
        <p:spPr>
          <a:xfrm>
            <a:off x="1093471" y="980482"/>
            <a:ext cx="359494" cy="359562"/>
          </a:xfrm>
          <a:prstGeom prst="ellipse">
            <a:avLst/>
          </a:prstGeom>
          <a:solidFill>
            <a:schemeClr val="accent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用户场景</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555115" y="980440"/>
            <a:ext cx="3150870" cy="1198880"/>
          </a:xfrm>
          <a:prstGeom prst="rect">
            <a:avLst/>
          </a:prstGeom>
          <a:noFill/>
        </p:spPr>
        <p:txBody>
          <a:bodyPr wrap="square" rtlCol="0">
            <a:spAutoFit/>
          </a:bodyPr>
          <a:p>
            <a:r>
              <a:rPr lang="zh-CN" altLang="en-US"/>
              <a:t>当商务人员出行或者在外出差时，由于与之前办公环境的不同，可能会导致某些事件的遗漏</a:t>
            </a:r>
            <a:r>
              <a:rPr lang="en-US" altLang="zh-CN"/>
              <a:t>...</a:t>
            </a:r>
            <a:endParaRPr lang="en-US" altLang="zh-CN"/>
          </a:p>
        </p:txBody>
      </p:sp>
      <p:sp>
        <p:nvSpPr>
          <p:cNvPr id="7" name="Oval 27"/>
          <p:cNvSpPr/>
          <p:nvPr/>
        </p:nvSpPr>
        <p:spPr>
          <a:xfrm>
            <a:off x="1038226" y="2767372"/>
            <a:ext cx="359494" cy="359562"/>
          </a:xfrm>
          <a:prstGeom prst="ellipse">
            <a:avLst/>
          </a:prstGeom>
          <a:solidFill>
            <a:schemeClr val="accent4"/>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文本框 7"/>
          <p:cNvSpPr txBox="1"/>
          <p:nvPr/>
        </p:nvSpPr>
        <p:spPr>
          <a:xfrm>
            <a:off x="1576070" y="2820670"/>
            <a:ext cx="3179445" cy="1198880"/>
          </a:xfrm>
          <a:prstGeom prst="rect">
            <a:avLst/>
          </a:prstGeom>
          <a:noFill/>
        </p:spPr>
        <p:txBody>
          <a:bodyPr wrap="square" rtlCol="0">
            <a:spAutoFit/>
          </a:bodyPr>
          <a:p>
            <a:r>
              <a:rPr lang="zh-CN" altLang="en-US"/>
              <a:t>客户经理每天可能要接受很多的订单，与某些重要客户进行会谈，往往要花很多时间去整理日程以防丢失客户</a:t>
            </a:r>
            <a:r>
              <a:rPr lang="en-US" altLang="zh-CN"/>
              <a:t>...</a:t>
            </a:r>
            <a:endParaRPr lang="en-US" altLang="zh-CN"/>
          </a:p>
        </p:txBody>
      </p:sp>
      <p:pic>
        <p:nvPicPr>
          <p:cNvPr id="9" name="图片 8" descr="1563354317211619"/>
          <p:cNvPicPr>
            <a:picLocks noChangeAspect="1"/>
          </p:cNvPicPr>
          <p:nvPr/>
        </p:nvPicPr>
        <p:blipFill>
          <a:blip r:embed="rId1"/>
          <a:stretch>
            <a:fillRect/>
          </a:stretch>
        </p:blipFill>
        <p:spPr>
          <a:xfrm>
            <a:off x="5285105" y="873760"/>
            <a:ext cx="2546985" cy="1696720"/>
          </a:xfrm>
          <a:prstGeom prst="rect">
            <a:avLst/>
          </a:prstGeom>
        </p:spPr>
      </p:pic>
      <p:pic>
        <p:nvPicPr>
          <p:cNvPr id="10" name="图片 9" descr="a606060139bd45d1a9f8ba6d3ff4e489"/>
          <p:cNvPicPr>
            <a:picLocks noChangeAspect="1"/>
          </p:cNvPicPr>
          <p:nvPr/>
        </p:nvPicPr>
        <p:blipFill>
          <a:blip r:embed="rId2"/>
          <a:stretch>
            <a:fillRect/>
          </a:stretch>
        </p:blipFill>
        <p:spPr>
          <a:xfrm>
            <a:off x="5285105" y="2820670"/>
            <a:ext cx="2547620" cy="16764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900" decel="100000" fill="hold"/>
                                        <p:tgtEl>
                                          <p:spTgt spid="7"/>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7"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4003040" y="1245235"/>
            <a:ext cx="1118235" cy="1490980"/>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4199255" y="2839085"/>
            <a:ext cx="726440" cy="662940"/>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4126230" y="1590040"/>
            <a:ext cx="799465" cy="583565"/>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4023995" y="271780"/>
            <a:ext cx="1097280" cy="368300"/>
          </a:xfrm>
          <a:prstGeom prst="rect">
            <a:avLst/>
          </a:prstGeom>
          <a:noFill/>
        </p:spPr>
        <p:txBody>
          <a:bodyPr wrap="none" rtlCol="0">
            <a:spAutoFit/>
          </a:bodyPr>
          <a:lstStyle/>
          <a:p>
            <a:r>
              <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rPr>
              <a:t>统计页面</a:t>
            </a:r>
            <a:endParaRPr lang="zh-CN"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4" name="图片 3"/>
          <p:cNvPicPr>
            <a:picLocks noChangeAspect="1"/>
          </p:cNvPicPr>
          <p:nvPr/>
        </p:nvPicPr>
        <p:blipFill>
          <a:blip r:embed="rId1"/>
          <a:stretch>
            <a:fillRect/>
          </a:stretch>
        </p:blipFill>
        <p:spPr>
          <a:xfrm>
            <a:off x="1111250" y="755650"/>
            <a:ext cx="2271395" cy="3742690"/>
          </a:xfrm>
          <a:prstGeom prst="rect">
            <a:avLst/>
          </a:prstGeom>
        </p:spPr>
      </p:pic>
      <p:pic>
        <p:nvPicPr>
          <p:cNvPr id="7" name="图片 6"/>
          <p:cNvPicPr>
            <a:picLocks noChangeAspect="1"/>
          </p:cNvPicPr>
          <p:nvPr/>
        </p:nvPicPr>
        <p:blipFill>
          <a:blip r:embed="rId2"/>
          <a:stretch>
            <a:fillRect/>
          </a:stretch>
        </p:blipFill>
        <p:spPr>
          <a:xfrm>
            <a:off x="5673725" y="755650"/>
            <a:ext cx="2308225" cy="378714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altLang="en-GB" sz="3600" b="1" dirty="0">
                  <a:solidFill>
                    <a:schemeClr val="bg2"/>
                  </a:solidFill>
                  <a:cs typeface="+mn-ea"/>
                  <a:sym typeface="+mn-lt"/>
                </a:rPr>
                <a:t>11</a:t>
              </a:r>
              <a:endParaRPr lang="en-US" altLang="en-GB" sz="3600" b="1" dirty="0">
                <a:solidFill>
                  <a:schemeClr val="bg2"/>
                </a:solidFill>
                <a:cs typeface="+mn-ea"/>
                <a:sym typeface="+mn-lt"/>
              </a:endParaRPr>
            </a:p>
          </p:txBody>
        </p:sp>
      </p:grpSp>
      <p:sp>
        <p:nvSpPr>
          <p:cNvPr id="19" name="TextBox 72"/>
          <p:cNvSpPr txBox="1"/>
          <p:nvPr/>
        </p:nvSpPr>
        <p:spPr>
          <a:xfrm>
            <a:off x="2914650" y="2351405"/>
            <a:ext cx="48056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团队管理页面与消息处理页面</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89978" y="604753"/>
            <a:ext cx="68580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742055" y="271780"/>
            <a:ext cx="169481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812540" y="271780"/>
            <a:ext cx="1554480" cy="368300"/>
          </a:xfrm>
          <a:prstGeom prst="rect">
            <a:avLst/>
          </a:prstGeom>
          <a:noFill/>
        </p:spPr>
        <p:txBody>
          <a:bodyPr wrap="none" rtlCol="0">
            <a:spAutoFit/>
          </a:bodyPr>
          <a:p>
            <a:pPr algn="l"/>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团队管理页面</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2" name="图片 1"/>
          <p:cNvPicPr>
            <a:picLocks noChangeAspect="1"/>
          </p:cNvPicPr>
          <p:nvPr/>
        </p:nvPicPr>
        <p:blipFill>
          <a:blip r:embed="rId1"/>
          <a:stretch>
            <a:fillRect/>
          </a:stretch>
        </p:blipFill>
        <p:spPr>
          <a:xfrm>
            <a:off x="1090295" y="741045"/>
            <a:ext cx="2272665" cy="3777615"/>
          </a:xfrm>
          <a:prstGeom prst="rect">
            <a:avLst/>
          </a:prstGeom>
        </p:spPr>
      </p:pic>
      <p:pic>
        <p:nvPicPr>
          <p:cNvPr id="5" name="图片 4"/>
          <p:cNvPicPr>
            <a:picLocks noChangeAspect="1"/>
          </p:cNvPicPr>
          <p:nvPr/>
        </p:nvPicPr>
        <p:blipFill>
          <a:blip r:embed="rId2"/>
          <a:srcRect b="1751"/>
          <a:stretch>
            <a:fillRect/>
          </a:stretch>
        </p:blipFill>
        <p:spPr>
          <a:xfrm>
            <a:off x="5494655" y="741045"/>
            <a:ext cx="2178685" cy="3599180"/>
          </a:xfrm>
          <a:prstGeom prst="rect">
            <a:avLst/>
          </a:prstGeom>
        </p:spPr>
      </p:pic>
      <p:pic>
        <p:nvPicPr>
          <p:cNvPr id="7" name="图片 6"/>
          <p:cNvPicPr>
            <a:picLocks noChangeAspect="1"/>
          </p:cNvPicPr>
          <p:nvPr/>
        </p:nvPicPr>
        <p:blipFill>
          <a:blip r:embed="rId3"/>
          <a:stretch>
            <a:fillRect/>
          </a:stretch>
        </p:blipFill>
        <p:spPr>
          <a:xfrm>
            <a:off x="4340210" y="2048342"/>
            <a:ext cx="83850" cy="932833"/>
          </a:xfrm>
          <a:prstGeom prst="rect">
            <a:avLst/>
          </a:prstGeom>
        </p:spPr>
      </p:pic>
      <p:pic>
        <p:nvPicPr>
          <p:cNvPr id="8" name="图片 7"/>
          <p:cNvPicPr>
            <a:picLocks noChangeAspect="1"/>
          </p:cNvPicPr>
          <p:nvPr/>
        </p:nvPicPr>
        <p:blipFill>
          <a:blip r:embed="rId3"/>
          <a:stretch>
            <a:fillRect/>
          </a:stretch>
        </p:blipFill>
        <p:spPr>
          <a:xfrm>
            <a:off x="4530075" y="2258527"/>
            <a:ext cx="83850" cy="932833"/>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 name="矩形 2"/>
          <p:cNvSpPr/>
          <p:nvPr/>
        </p:nvSpPr>
        <p:spPr>
          <a:xfrm>
            <a:off x="3684270" y="271780"/>
            <a:ext cx="1927860" cy="36830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870960" y="271780"/>
            <a:ext cx="15544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消息处理页面</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5" name="图片 4"/>
          <p:cNvPicPr>
            <a:picLocks noChangeAspect="1"/>
          </p:cNvPicPr>
          <p:nvPr/>
        </p:nvPicPr>
        <p:blipFill>
          <a:blip r:embed="rId1"/>
          <a:stretch>
            <a:fillRect/>
          </a:stretch>
        </p:blipFill>
        <p:spPr>
          <a:xfrm>
            <a:off x="4867910" y="885190"/>
            <a:ext cx="2174875" cy="365569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altLang="en-GB" sz="3600" b="1" dirty="0">
                  <a:solidFill>
                    <a:schemeClr val="bg2"/>
                  </a:solidFill>
                  <a:cs typeface="+mn-ea"/>
                  <a:sym typeface="+mn-lt"/>
                </a:rPr>
                <a:t>12</a:t>
              </a:r>
              <a:endParaRPr lang="en-US" altLang="en-GB" sz="3600" b="1" dirty="0">
                <a:solidFill>
                  <a:schemeClr val="bg2"/>
                </a:solidFill>
                <a:cs typeface="+mn-ea"/>
                <a:sym typeface="+mn-lt"/>
              </a:endParaRPr>
            </a:p>
          </p:txBody>
        </p:sp>
      </p:grpSp>
      <p:sp>
        <p:nvSpPr>
          <p:cNvPr id="19" name="TextBox 72"/>
          <p:cNvSpPr txBox="1"/>
          <p:nvPr/>
        </p:nvSpPr>
        <p:spPr>
          <a:xfrm>
            <a:off x="2914650" y="2351405"/>
            <a:ext cx="23164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软件视频演示</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70" y="3522"/>
            <a:ext cx="9140036" cy="5141270"/>
          </a:xfrm>
          <a:prstGeom prst="rect">
            <a:avLst/>
          </a:prstGeom>
        </p:spPr>
      </p:pic>
      <p:sp>
        <p:nvSpPr>
          <p:cNvPr id="12" name="矩形 11"/>
          <p:cNvSpPr/>
          <p:nvPr/>
        </p:nvSpPr>
        <p:spPr>
          <a:xfrm>
            <a:off x="480867" y="3912790"/>
            <a:ext cx="4992130" cy="706755"/>
          </a:xfrm>
          <a:prstGeom prst="rect">
            <a:avLst/>
          </a:prstGeom>
        </p:spPr>
        <p:txBody>
          <a:bodyPr wrap="square">
            <a:spAutoFit/>
          </a:bodyPr>
          <a:lstStyle/>
          <a:p>
            <a:pPr algn="dist">
              <a:defRPr/>
            </a:pPr>
            <a:r>
              <a:rPr lang="de-DE" sz="4000" dirty="0">
                <a:solidFill>
                  <a:schemeClr val="bg1"/>
                </a:solidFill>
                <a:latin typeface="Century Gothic" panose="020B0502020202020204" pitchFamily="34" charset="0"/>
                <a:sym typeface="微软雅黑" panose="020B0503020204020204" pitchFamily="34" charset="-122"/>
              </a:rPr>
              <a:t>演讲完毕 谢谢观看</a:t>
            </a:r>
            <a:endParaRPr lang="de-DE" altLang="en-US" sz="4000" spc="300" dirty="0">
              <a:solidFill>
                <a:schemeClr val="bg1"/>
              </a:solidFill>
              <a:latin typeface="Century Gothic" panose="020B0502020202020204" pitchFamily="34" charset="0"/>
              <a:ea typeface="微软雅黑" panose="020B0503020204020204" pitchFamily="34" charset="-122"/>
              <a:sym typeface="微软雅黑" panose="020B0503020204020204" pitchFamily="34" charset="-122"/>
            </a:endParaRPr>
          </a:p>
        </p:txBody>
      </p:sp>
      <p:sp>
        <p:nvSpPr>
          <p:cNvPr id="2" name="矩形 1"/>
          <p:cNvSpPr/>
          <p:nvPr/>
        </p:nvSpPr>
        <p:spPr>
          <a:xfrm>
            <a:off x="688580" y="1255811"/>
            <a:ext cx="4461551" cy="1106805"/>
          </a:xfrm>
          <a:prstGeom prst="rect">
            <a:avLst/>
          </a:prstGeom>
        </p:spPr>
        <p:txBody>
          <a:bodyPr wrap="square">
            <a:spAutoFit/>
          </a:bodyPr>
          <a:p>
            <a:pPr algn="dist">
              <a:defRPr/>
            </a:pPr>
            <a:r>
              <a:rPr lang="en-US" altLang="zh-CN" sz="6600" spc="300" dirty="0" smtClean="0">
                <a:solidFill>
                  <a:schemeClr val="bg1"/>
                </a:solidFill>
                <a:latin typeface="方正姚体" panose="02010601030101010101" pitchFamily="2" charset="-122"/>
                <a:ea typeface="方正姚体" panose="02010601030101010101" pitchFamily="2" charset="-122"/>
                <a:sym typeface="微软雅黑" panose="020B0503020204020204" pitchFamily="34" charset="-122"/>
              </a:rPr>
              <a:t>Teamical</a:t>
            </a:r>
            <a:endParaRPr lang="zh-CN" altLang="en-US" sz="6600" spc="300" dirty="0">
              <a:solidFill>
                <a:schemeClr val="bg1"/>
              </a:solidFill>
              <a:latin typeface="方正姚体" panose="02010601030101010101" pitchFamily="2" charset="-122"/>
              <a:ea typeface="方正姚体" panose="02010601030101010101" pitchFamily="2" charset="-122"/>
              <a:sym typeface="微软雅黑" panose="020B0503020204020204" pitchFamily="34" charset="-122"/>
            </a:endParaRPr>
          </a:p>
        </p:txBody>
      </p:sp>
      <p:sp>
        <p:nvSpPr>
          <p:cNvPr id="3" name="矩形 2"/>
          <p:cNvSpPr/>
          <p:nvPr/>
        </p:nvSpPr>
        <p:spPr>
          <a:xfrm>
            <a:off x="527222" y="2936160"/>
            <a:ext cx="4992130" cy="706755"/>
          </a:xfrm>
          <a:prstGeom prst="rect">
            <a:avLst/>
          </a:prstGeom>
        </p:spPr>
        <p:txBody>
          <a:bodyPr wrap="square">
            <a:spAutoFit/>
          </a:bodyPr>
          <a:p>
            <a:pPr algn="dist">
              <a:defRPr/>
            </a:pPr>
            <a:r>
              <a:rPr lang="zh-CN" altLang="en-US" sz="4000">
                <a:sym typeface="+mn-ea"/>
              </a:rPr>
              <a:t>智能日程管理助手</a:t>
            </a:r>
            <a:endParaRPr lang="zh-CN" altLang="en-US" sz="4000" spc="3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anim calcmode="lin" valueType="num">
                                      <p:cBhvr>
                                        <p:cTn id="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2"/>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
                                        </p:tgtEl>
                                        <p:attrNameLst>
                                          <p:attrName>ppt_y</p:attrName>
                                        </p:attrNameLst>
                                      </p:cBhvr>
                                      <p:tavLst>
                                        <p:tav tm="0">
                                          <p:val>
                                            <p:strVal val="#ppt_y"/>
                                          </p:val>
                                        </p:tav>
                                        <p:tav tm="100000">
                                          <p:val>
                                            <p:strVal val="#ppt_y"/>
                                          </p:val>
                                        </p:tav>
                                      </p:tavLst>
                                    </p:anim>
                                    <p:anim calcmode="lin" valueType="num">
                                      <p:cBhvr>
                                        <p:cTn id="1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
                                        </p:tgtEl>
                                      </p:cBhvr>
                                    </p:animEffect>
                                  </p:childTnLst>
                                </p:cTn>
                              </p:par>
                            </p:childTnLst>
                          </p:cTn>
                        </p:par>
                        <p:par>
                          <p:cTn id="19" fill="hold">
                            <p:stCondLst>
                              <p:cond delay="899"/>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
                                        </p:tgtEl>
                                        <p:attrNameLst>
                                          <p:attrName>ppt_y</p:attrName>
                                        </p:attrNameLst>
                                      </p:cBhvr>
                                      <p:tavLst>
                                        <p:tav tm="0">
                                          <p:val>
                                            <p:strVal val="#ppt_y"/>
                                          </p:val>
                                        </p:tav>
                                        <p:tav tm="100000">
                                          <p:val>
                                            <p:strVal val="#ppt_y"/>
                                          </p:val>
                                        </p:tav>
                                      </p:tavLst>
                                    </p:anim>
                                    <p:anim calcmode="lin" valueType="num">
                                      <p:cBhvr>
                                        <p:cTn id="24"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3"/>
          <p:cNvSpPr>
            <a:spLocks noEditPoints="1"/>
          </p:cNvSpPr>
          <p:nvPr/>
        </p:nvSpPr>
        <p:spPr bwMode="auto">
          <a:xfrm>
            <a:off x="1098503" y="1151629"/>
            <a:ext cx="1835290" cy="2170204"/>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chemeClr val="accent2"/>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16"/>
          <p:cNvSpPr>
            <a:spLocks noEditPoints="1"/>
          </p:cNvSpPr>
          <p:nvPr/>
        </p:nvSpPr>
        <p:spPr bwMode="auto">
          <a:xfrm>
            <a:off x="1521752" y="3421873"/>
            <a:ext cx="937993" cy="75252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chemeClr val="accent3"/>
          </a:solidFill>
          <a:ln>
            <a:noFill/>
          </a:ln>
        </p:spPr>
        <p:txBody>
          <a:bodyPr vert="horz" wrap="square" lIns="68573" tIns="34287" rIns="68573" bIns="34287"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2"/>
          <p:cNvGrpSpPr/>
          <p:nvPr/>
        </p:nvGrpSpPr>
        <p:grpSpPr>
          <a:xfrm>
            <a:off x="1257499" y="1429441"/>
            <a:ext cx="1517299" cy="1358311"/>
            <a:chOff x="8169276" y="952501"/>
            <a:chExt cx="3781424" cy="3384550"/>
          </a:xfrm>
          <a:solidFill>
            <a:schemeClr val="accent1"/>
          </a:solidFill>
        </p:grpSpPr>
        <p:sp>
          <p:nvSpPr>
            <p:cNvPr id="14" name="Freeform 10"/>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1"/>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p:spPr>
          <p:txBody>
            <a:bodyPr vert="horz" wrap="square" lIns="96418" tIns="48210" rIns="96418" bIns="48210" numCol="1" anchor="t" anchorCtr="0" compatLnSpc="1"/>
            <a:lstStyle/>
            <a:p>
              <a:pPr algn="just">
                <a:lnSpc>
                  <a:spcPct val="120000"/>
                </a:lnSpc>
              </a:pPr>
              <a:endParaRPr lang="id-ID" sz="6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 name="Oval 4"/>
          <p:cNvSpPr/>
          <p:nvPr/>
        </p:nvSpPr>
        <p:spPr>
          <a:xfrm>
            <a:off x="3375661" y="849498"/>
            <a:ext cx="359494" cy="359562"/>
          </a:xfrm>
          <a:prstGeom prst="ellipse">
            <a:avLst/>
          </a:prstGeom>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01</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Rectangle 18"/>
          <p:cNvSpPr/>
          <p:nvPr/>
        </p:nvSpPr>
        <p:spPr>
          <a:xfrm>
            <a:off x="3859530" y="762000"/>
            <a:ext cx="4279265" cy="3100705"/>
          </a:xfrm>
          <a:prstGeom prst="rect">
            <a:avLst/>
          </a:prstGeom>
        </p:spPr>
        <p:txBody>
          <a:bodyPr wrap="square" lIns="0" tIns="0" rIns="0" bIns="0">
            <a:spAutoFit/>
          </a:bodyPr>
          <a:lstStyle/>
          <a:p>
            <a:pPr algn="just">
              <a:lnSpc>
                <a:spcPct val="120000"/>
              </a:lnSpc>
            </a:pPr>
            <a:r>
              <a:rPr lang="en-US" altLang="zh-CN"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作为团队负责人，我希望可以创建一个组织，我可以发布日程给我的团队成员，以便整个团队可以密切配合推进进度</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作为</a:t>
            </a: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团队负责人，我希望可以自主的选择添加或删除成员信息，以便管理团队。同时，还可以提供方便的方式由成员自主申请加入团队，并由负责人审核。</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r>
              <a:rPr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作为团队成员，我希望对于团队的日程我能够有选择的标注是否重要，以便于我更好的管理自己的时间</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a:p>
            <a:pPr algn="just">
              <a:lnSpc>
                <a:spcPct val="120000"/>
              </a:lnSpc>
            </a:pPr>
            <a:r>
              <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      </a:t>
            </a:r>
            <a:endParaRPr lang="zh-CN" altLang="en-US" sz="14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19"/>
          <p:cNvSpPr/>
          <p:nvPr/>
        </p:nvSpPr>
        <p:spPr>
          <a:xfrm>
            <a:off x="3375661" y="1858542"/>
            <a:ext cx="359494" cy="359562"/>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02</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用户场景</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Oval 19"/>
          <p:cNvSpPr/>
          <p:nvPr/>
        </p:nvSpPr>
        <p:spPr>
          <a:xfrm>
            <a:off x="3376296" y="2787547"/>
            <a:ext cx="359494" cy="359562"/>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lnSpc>
                <a:spcPct val="120000"/>
              </a:lnSpc>
            </a:pPr>
            <a:r>
              <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03</a:t>
            </a:r>
            <a:endParaRPr lang="en-US" sz="10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childTnLst>
                          </p:cTn>
                        </p:par>
                        <p:par>
                          <p:cTn id="20" fill="hold">
                            <p:stCondLst>
                              <p:cond delay="2000"/>
                            </p:stCondLst>
                            <p:childTnLst>
                              <p:par>
                                <p:cTn id="21" presetID="37"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900" decel="100000" fill="hold"/>
                                        <p:tgtEl>
                                          <p:spTgt spid="5"/>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7" fill="hold">
                            <p:stCondLst>
                              <p:cond delay="3000"/>
                            </p:stCondLst>
                            <p:childTnLst>
                              <p:par>
                                <p:cTn id="28" presetID="1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ppt_x</p:attrName>
                                        </p:attrNameLst>
                                      </p:cBhvr>
                                      <p:tavLst>
                                        <p:tav tm="0">
                                          <p:val>
                                            <p:strVal val="#ppt_x-#ppt_w*1.125000"/>
                                          </p:val>
                                        </p:tav>
                                        <p:tav tm="100000">
                                          <p:val>
                                            <p:strVal val="#ppt_x"/>
                                          </p:val>
                                        </p:tav>
                                      </p:tavLst>
                                    </p:anim>
                                    <p:animEffect transition="in" filter="wipe(right)">
                                      <p:cBhvr>
                                        <p:cTn id="31" dur="500"/>
                                        <p:tgtEl>
                                          <p:spTgt spid="19"/>
                                        </p:tgtEl>
                                      </p:cBhvr>
                                    </p:animEffect>
                                  </p:childTnLst>
                                </p:cTn>
                              </p:par>
                            </p:childTnLst>
                          </p:cTn>
                        </p:par>
                        <p:par>
                          <p:cTn id="32" fill="hold">
                            <p:stCondLst>
                              <p:cond delay="3500"/>
                            </p:stCondLst>
                            <p:childTnLst>
                              <p:par>
                                <p:cTn id="33" presetID="37"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900" decel="100000" fill="hold"/>
                                        <p:tgtEl>
                                          <p:spTgt spid="20"/>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0"/>
                                        </p:tgtEl>
                                        <p:attrNameLst>
                                          <p:attrName>ppt_y</p:attrName>
                                        </p:attrNameLst>
                                      </p:cBhvr>
                                      <p:tavLst>
                                        <p:tav tm="0">
                                          <p:val>
                                            <p:strVal val="#ppt_y-.03"/>
                                          </p:val>
                                        </p:tav>
                                        <p:tav tm="100000">
                                          <p:val>
                                            <p:strVal val="#ppt_y"/>
                                          </p:val>
                                        </p:tav>
                                      </p:tavLst>
                                    </p:anim>
                                  </p:childTnLst>
                                </p:cTn>
                              </p:par>
                            </p:childTnLst>
                          </p:cTn>
                        </p:par>
                        <p:par>
                          <p:cTn id="39" fill="hold">
                            <p:stCondLst>
                              <p:cond delay="4500"/>
                            </p:stCondLst>
                            <p:childTnLst>
                              <p:par>
                                <p:cTn id="40" presetID="37" presetClass="entr" presetSubtype="0"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900" decel="100000" fill="hold"/>
                                        <p:tgtEl>
                                          <p:spTgt spid="4"/>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5" grpId="0" bldLvl="0" animBg="1"/>
      <p:bldP spid="19" grpId="0"/>
      <p:bldP spid="20" grpId="0" bldLvl="0" animBg="1"/>
      <p:bldP spid="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02</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产品目标</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1019493" y="1834113"/>
            <a:ext cx="68580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产品目标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741045" y="1139190"/>
            <a:ext cx="7655560" cy="2306955"/>
          </a:xfrm>
          <a:prstGeom prst="rect">
            <a:avLst/>
          </a:prstGeom>
          <a:noFill/>
        </p:spPr>
        <p:txBody>
          <a:bodyPr wrap="square" rtlCol="0">
            <a:spAutoFit/>
          </a:bodyPr>
          <a:p>
            <a:pPr algn="l"/>
            <a:r>
              <a:rPr lang="zh-CN" altLang="en-US"/>
              <a:t> 我们希望我们设计的这款日程管理APP可以为不同类型的用户提供便捷的日程时间管理安排，满足用户的各类需求。</a:t>
            </a:r>
            <a:endParaRPr lang="zh-CN" altLang="en-US"/>
          </a:p>
          <a:p>
            <a:pPr algn="l"/>
            <a:endParaRPr lang="zh-CN" altLang="en-US"/>
          </a:p>
          <a:p>
            <a:pPr algn="l"/>
            <a:endParaRPr lang="zh-CN" altLang="en-US"/>
          </a:p>
          <a:p>
            <a:pPr algn="l"/>
            <a:r>
              <a:rPr lang="zh-CN" altLang="en-US"/>
              <a:t>         服务对象：服务对象全面，既包含普通个人用户，也可以服务团队负责人及成员</a:t>
            </a:r>
            <a:endParaRPr lang="zh-CN" altLang="en-US"/>
          </a:p>
          <a:p>
            <a:pPr algn="l"/>
            <a:endParaRPr lang="zh-CN" altLang="en-US"/>
          </a:p>
          <a:p>
            <a:pPr algn="l"/>
            <a:endParaRPr lang="zh-CN" altLang="en-US"/>
          </a:p>
        </p:txBody>
      </p:sp>
      <p:grpSp>
        <p:nvGrpSpPr>
          <p:cNvPr id="5" name="Group 4"/>
          <p:cNvGrpSpPr/>
          <p:nvPr/>
        </p:nvGrpSpPr>
        <p:grpSpPr bwMode="auto">
          <a:xfrm>
            <a:off x="290195" y="1833880"/>
            <a:ext cx="450850" cy="303530"/>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ln>
            <a:extLst>
              <a:ext uri="{909E8E84-426E-40DD-AFC4-6F175D3DCCD1}">
                <a14:hiddenFill xmlns:a14="http://schemas.microsoft.com/office/drawing/2010/main">
                  <a:noFill/>
                </a14:hiddenFill>
              </a:ext>
            </a:extLst>
          </p:spPr>
          <p:txBody>
            <a:bodyPr/>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1" name="Freeform 103"/>
          <p:cNvSpPr>
            <a:spLocks noChangeAspect="1" noEditPoints="1"/>
          </p:cNvSpPr>
          <p:nvPr/>
        </p:nvSpPr>
        <p:spPr bwMode="auto">
          <a:xfrm>
            <a:off x="618037" y="2215046"/>
            <a:ext cx="232330" cy="34221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2" name="Freeform 181"/>
          <p:cNvSpPr>
            <a:spLocks noChangeAspect="1"/>
          </p:cNvSpPr>
          <p:nvPr/>
        </p:nvSpPr>
        <p:spPr bwMode="auto">
          <a:xfrm>
            <a:off x="641471" y="3312647"/>
            <a:ext cx="185850" cy="350376"/>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2"/>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9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产品目标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134745" y="979170"/>
            <a:ext cx="6882130" cy="3138170"/>
          </a:xfrm>
          <a:prstGeom prst="rect">
            <a:avLst/>
          </a:prstGeom>
          <a:noFill/>
        </p:spPr>
        <p:txBody>
          <a:bodyPr wrap="square" rtlCol="0">
            <a:spAutoFit/>
          </a:bodyPr>
          <a:p>
            <a:pPr algn="l"/>
            <a:r>
              <a:rPr lang="zh-CN" altLang="en-US"/>
              <a:t> </a:t>
            </a:r>
            <a:endParaRPr lang="zh-CN" altLang="en-US"/>
          </a:p>
          <a:p>
            <a:pPr algn="l"/>
            <a:r>
              <a:rPr lang="zh-CN" altLang="en-US"/>
              <a:t>         时间规划：根据用户提供的空闲提供适合个人用户或团队的时间规划安排</a:t>
            </a:r>
            <a:endParaRPr lang="zh-CN" altLang="en-US"/>
          </a:p>
          <a:p>
            <a:pPr algn="l"/>
            <a:endParaRPr lang="zh-CN" altLang="en-US"/>
          </a:p>
          <a:p>
            <a:pPr algn="l"/>
            <a:r>
              <a:rPr lang="zh-CN" altLang="en-US"/>
              <a:t>        时间提醒：对用户的工作任务安排进行提醒，避免用户遗忘带来不便</a:t>
            </a:r>
            <a:endParaRPr lang="zh-CN" altLang="en-US"/>
          </a:p>
          <a:p>
            <a:pPr algn="l"/>
            <a:endParaRPr lang="zh-CN" altLang="en-US"/>
          </a:p>
          <a:p>
            <a:pPr algn="l"/>
            <a:r>
              <a:rPr lang="zh-CN" altLang="en-US"/>
              <a:t>      任务分配：对于团队负责人用户可以对团队合作项目进行任务分配，团队成员获取任务信息进行分工合作</a:t>
            </a:r>
            <a:endParaRPr lang="zh-CN" altLang="en-US"/>
          </a:p>
          <a:p>
            <a:pPr algn="l"/>
            <a:endParaRPr lang="zh-CN" altLang="en-US"/>
          </a:p>
          <a:p>
            <a:pPr algn="l"/>
            <a:r>
              <a:rPr lang="zh-CN" altLang="en-US"/>
              <a:t>      日志记录：用户可以看到任务工作完成进度</a:t>
            </a:r>
            <a:endParaRPr lang="zh-CN" altLang="en-US"/>
          </a:p>
        </p:txBody>
      </p:sp>
      <p:grpSp>
        <p:nvGrpSpPr>
          <p:cNvPr id="5" name="Group 4"/>
          <p:cNvGrpSpPr/>
          <p:nvPr/>
        </p:nvGrpSpPr>
        <p:grpSpPr bwMode="auto">
          <a:xfrm>
            <a:off x="290195" y="1833880"/>
            <a:ext cx="450850" cy="303530"/>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ln>
            <a:extLst>
              <a:ext uri="{909E8E84-426E-40DD-AFC4-6F175D3DCCD1}">
                <a14:hiddenFill xmlns:a14="http://schemas.microsoft.com/office/drawing/2010/main">
                  <a:noFill/>
                </a14:hiddenFill>
              </a:ext>
            </a:extLst>
          </p:spPr>
          <p:txBody>
            <a:bodyPr/>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1" name="Freeform 103"/>
          <p:cNvSpPr>
            <a:spLocks noChangeAspect="1" noEditPoints="1"/>
          </p:cNvSpPr>
          <p:nvPr/>
        </p:nvSpPr>
        <p:spPr bwMode="auto">
          <a:xfrm>
            <a:off x="861877" y="1209206"/>
            <a:ext cx="232330" cy="34221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2" name="Freeform 181"/>
          <p:cNvSpPr>
            <a:spLocks noChangeAspect="1"/>
          </p:cNvSpPr>
          <p:nvPr/>
        </p:nvSpPr>
        <p:spPr bwMode="auto">
          <a:xfrm>
            <a:off x="861816" y="2137262"/>
            <a:ext cx="185850" cy="350376"/>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accent2"/>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6" name="Freeform 157"/>
          <p:cNvSpPr>
            <a:spLocks noChangeAspect="1" noEditPoints="1"/>
          </p:cNvSpPr>
          <p:nvPr/>
        </p:nvSpPr>
        <p:spPr bwMode="auto">
          <a:xfrm>
            <a:off x="833546" y="2998706"/>
            <a:ext cx="213892" cy="236944"/>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17" name="Freeform 157"/>
          <p:cNvSpPr>
            <a:spLocks noChangeAspect="1" noEditPoints="1"/>
          </p:cNvSpPr>
          <p:nvPr/>
        </p:nvSpPr>
        <p:spPr bwMode="auto">
          <a:xfrm>
            <a:off x="1047467" y="3074147"/>
            <a:ext cx="145447" cy="161122"/>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chemeClr val="accent1"/>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
        <p:nvSpPr>
          <p:cNvPr id="2" name="Freeform 217"/>
          <p:cNvSpPr>
            <a:spLocks noChangeAspect="1" noEditPoints="1"/>
          </p:cNvSpPr>
          <p:nvPr/>
        </p:nvSpPr>
        <p:spPr bwMode="auto">
          <a:xfrm>
            <a:off x="861557" y="3792929"/>
            <a:ext cx="291646" cy="218801"/>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accent3"/>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1"/>
          <a:srcRect t="27336"/>
          <a:stretch>
            <a:fillRect/>
          </a:stretch>
        </p:blipFill>
        <p:spPr>
          <a:xfrm>
            <a:off x="335902" y="746449"/>
            <a:ext cx="8528180" cy="3735870"/>
          </a:xfrm>
          <a:prstGeom prst="rect">
            <a:avLst/>
          </a:prstGeom>
        </p:spPr>
      </p:pic>
      <p:sp>
        <p:nvSpPr>
          <p:cNvPr id="14" name="Oval 55"/>
          <p:cNvSpPr/>
          <p:nvPr/>
        </p:nvSpPr>
        <p:spPr>
          <a:xfrm>
            <a:off x="2619352" y="2518409"/>
            <a:ext cx="218517" cy="218517"/>
          </a:xfrm>
          <a:prstGeom prst="ellipse">
            <a:avLst/>
          </a:prstGeom>
          <a:solidFill>
            <a:schemeClr val="accent1"/>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grpSp>
        <p:nvGrpSpPr>
          <p:cNvPr id="15" name="Group 59"/>
          <p:cNvGrpSpPr/>
          <p:nvPr/>
        </p:nvGrpSpPr>
        <p:grpSpPr>
          <a:xfrm>
            <a:off x="1128876" y="2318375"/>
            <a:ext cx="1202694" cy="645160"/>
            <a:chOff x="4928372" y="1811168"/>
            <a:chExt cx="978408" cy="524846"/>
          </a:xfrm>
        </p:grpSpPr>
        <p:sp>
          <p:nvSpPr>
            <p:cNvPr id="16"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cs typeface="+mn-ea"/>
                <a:sym typeface="+mn-lt"/>
              </a:endParaRPr>
            </a:p>
          </p:txBody>
        </p:sp>
        <p:sp>
          <p:nvSpPr>
            <p:cNvPr id="17" name="TextBox 61"/>
            <p:cNvSpPr txBox="1"/>
            <p:nvPr/>
          </p:nvSpPr>
          <p:spPr>
            <a:xfrm>
              <a:off x="5040290" y="1811168"/>
              <a:ext cx="525880" cy="524846"/>
            </a:xfrm>
            <a:prstGeom prst="rect">
              <a:avLst/>
            </a:prstGeom>
            <a:noFill/>
          </p:spPr>
          <p:txBody>
            <a:bodyPr wrap="none" rtlCol="0">
              <a:spAutoFit/>
            </a:bodyPr>
            <a:lstStyle/>
            <a:p>
              <a:pPr algn="ctr"/>
              <a:r>
                <a:rPr lang="en-US" sz="3600" b="1" dirty="0">
                  <a:solidFill>
                    <a:schemeClr val="bg2"/>
                  </a:solidFill>
                  <a:cs typeface="+mn-ea"/>
                  <a:sym typeface="+mn-lt"/>
                </a:rPr>
                <a:t>03</a:t>
              </a:r>
              <a:endParaRPr lang="en-GB" sz="3600" b="1" dirty="0">
                <a:solidFill>
                  <a:schemeClr val="bg2"/>
                </a:solidFill>
                <a:cs typeface="+mn-ea"/>
                <a:sym typeface="+mn-lt"/>
              </a:endParaRPr>
            </a:p>
          </p:txBody>
        </p:sp>
      </p:grpSp>
      <p:sp>
        <p:nvSpPr>
          <p:cNvPr id="19" name="TextBox 72"/>
          <p:cNvSpPr txBox="1"/>
          <p:nvPr/>
        </p:nvSpPr>
        <p:spPr>
          <a:xfrm>
            <a:off x="2914650" y="2351405"/>
            <a:ext cx="1605280" cy="521970"/>
          </a:xfrm>
          <a:prstGeom prst="rect">
            <a:avLst/>
          </a:prstGeom>
          <a:noFill/>
        </p:spPr>
        <p:txBody>
          <a:bodyPr wrap="none" rtlCol="0">
            <a:spAutoFit/>
          </a:bodyPr>
          <a:lstStyle/>
          <a:p>
            <a:pPr defTabSz="685800">
              <a:defRPr/>
            </a:pPr>
            <a:r>
              <a:rPr lang="zh-CN" altLang="en-US" sz="2800" b="1" dirty="0">
                <a:solidFill>
                  <a:schemeClr val="accent1"/>
                </a:solidFill>
                <a:latin typeface="微软雅黑" panose="020B0503020204020204" pitchFamily="34" charset="-122"/>
                <a:ea typeface="微软雅黑" panose="020B0503020204020204" pitchFamily="34" charset="-122"/>
              </a:rPr>
              <a:t>产品定位</a:t>
            </a:r>
            <a:endParaRPr lang="zh-CN" altLang="en-US" sz="2800" b="1" dirty="0">
              <a:solidFill>
                <a:schemeClr val="accent1"/>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9530" y="271780"/>
            <a:ext cx="1425575" cy="3244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 name="文本框 5"/>
          <p:cNvSpPr txBox="1"/>
          <p:nvPr/>
        </p:nvSpPr>
        <p:spPr>
          <a:xfrm>
            <a:off x="3985260" y="271780"/>
            <a:ext cx="1097280" cy="368300"/>
          </a:xfrm>
          <a:prstGeom prst="rect">
            <a:avLst/>
          </a:prstGeom>
          <a:noFill/>
        </p:spPr>
        <p:txBody>
          <a:bodyPr wrap="none" rtlCol="0">
            <a:spAutoFit/>
          </a:bodyPr>
          <a:p>
            <a:r>
              <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产品目标</a:t>
            </a:r>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文本框 3"/>
          <p:cNvSpPr txBox="1"/>
          <p:nvPr/>
        </p:nvSpPr>
        <p:spPr>
          <a:xfrm>
            <a:off x="1134745" y="979170"/>
            <a:ext cx="6882130" cy="1198880"/>
          </a:xfrm>
          <a:prstGeom prst="rect">
            <a:avLst/>
          </a:prstGeom>
          <a:noFill/>
        </p:spPr>
        <p:txBody>
          <a:bodyPr wrap="square" rtlCol="0">
            <a:spAutoFit/>
          </a:bodyPr>
          <a:p>
            <a:r>
              <a:rPr lang="zh-CN" altLang="en-US"/>
              <a:t>通过对现有较多人使用的日程管理APP的调查了解，相类似的日程管理APP虽然某些方面的功能如时间提醒，时间规划等功能有着较好的用户体验，但它们的功能不是特别全面，服务的对象人群较为单一。</a:t>
            </a:r>
            <a:endParaRPr lang="zh-CN" altLang="en-US"/>
          </a:p>
        </p:txBody>
      </p:sp>
      <p:grpSp>
        <p:nvGrpSpPr>
          <p:cNvPr id="5" name="Group 4"/>
          <p:cNvGrpSpPr/>
          <p:nvPr/>
        </p:nvGrpSpPr>
        <p:grpSpPr bwMode="auto">
          <a:xfrm>
            <a:off x="861695" y="2184400"/>
            <a:ext cx="450850" cy="303530"/>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ln>
            <a:extLst>
              <a:ext uri="{909E8E84-426E-40DD-AFC4-6F175D3DCCD1}">
                <a14:hiddenFill xmlns:a14="http://schemas.microsoft.com/office/drawing/2010/main">
                  <a:noFill/>
                </a14:hiddenFill>
              </a:ext>
            </a:extLst>
          </p:spPr>
          <p:txBody>
            <a:bodyPr/>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p>
              <a:endParaRPr lang="zh-CN" altLang="en-US"/>
            </a:p>
          </p:txBody>
        </p:sp>
      </p:grpSp>
      <p:sp>
        <p:nvSpPr>
          <p:cNvPr id="11" name="Freeform 103"/>
          <p:cNvSpPr>
            <a:spLocks noChangeAspect="1" noEditPoints="1"/>
          </p:cNvSpPr>
          <p:nvPr/>
        </p:nvSpPr>
        <p:spPr bwMode="auto">
          <a:xfrm>
            <a:off x="815522" y="1042201"/>
            <a:ext cx="232330" cy="342216"/>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accent4"/>
          </a:solidFill>
          <a:ln w="9525">
            <a:noFill/>
            <a:round/>
          </a:ln>
        </p:spPr>
        <p:txBody>
          <a:bodyPr vert="horz" wrap="square" lIns="91440" tIns="45720" rIns="91440" bIns="45720" numCol="1" anchor="t" anchorCtr="0" compatLnSpc="1"/>
          <a:p>
            <a:endParaRPr lang="en-US" dirty="0">
              <a:latin typeface="微软雅黑" panose="020B0503020204020204" pitchFamily="34" charset="-122"/>
            </a:endParaRPr>
          </a:p>
        </p:txBody>
      </p:sp>
      <p:graphicFrame>
        <p:nvGraphicFramePr>
          <p:cNvPr id="7" name="表格 6"/>
          <p:cNvGraphicFramePr/>
          <p:nvPr>
            <p:custDataLst>
              <p:tags r:id="rId1"/>
            </p:custDataLst>
          </p:nvPr>
        </p:nvGraphicFramePr>
        <p:xfrm>
          <a:off x="1134745" y="2358390"/>
          <a:ext cx="6623050" cy="1838325"/>
        </p:xfrm>
        <a:graphic>
          <a:graphicData uri="http://schemas.openxmlformats.org/drawingml/2006/table">
            <a:tbl>
              <a:tblPr firstRow="1" bandRow="1">
                <a:tableStyleId>{5940675A-B579-460E-94D1-54222C63F5DA}</a:tableStyleId>
              </a:tblPr>
              <a:tblGrid>
                <a:gridCol w="949960"/>
                <a:gridCol w="944880"/>
                <a:gridCol w="945515"/>
                <a:gridCol w="946150"/>
                <a:gridCol w="945515"/>
                <a:gridCol w="945515"/>
                <a:gridCol w="945515"/>
              </a:tblGrid>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APP类型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服务对象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个人定制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时间规划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时间提醒</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任务分配</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日志记录</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Worktile</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较全面</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Ticktick</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单一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日程吧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单一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良</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时光序</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单一</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差</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   优</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412112603"/>
  <p:tag name="MH_LIBRARY" val="GRAPHIC"/>
</p:tagLst>
</file>

<file path=ppt/tags/tag10.xml><?xml version="1.0" encoding="utf-8"?>
<p:tagLst xmlns:p="http://schemas.openxmlformats.org/presentationml/2006/main">
  <p:tag name="MH" val="20170412112603"/>
  <p:tag name="MH_LIBRARY" val="GRAPHIC"/>
</p:tagLst>
</file>

<file path=ppt/tags/tag11.xml><?xml version="1.0" encoding="utf-8"?>
<p:tagLst xmlns:p="http://schemas.openxmlformats.org/presentationml/2006/main">
  <p:tag name="MH" val="20170412112603"/>
  <p:tag name="MH_LIBRARY" val="GRAPHIC"/>
</p:tagLst>
</file>

<file path=ppt/tags/tag12.xml><?xml version="1.0" encoding="utf-8"?>
<p:tagLst xmlns:p="http://schemas.openxmlformats.org/presentationml/2006/main">
  <p:tag name="MH" val="20170412112603"/>
  <p:tag name="MH_LIBRARY" val="GRAPHIC"/>
</p:tagLst>
</file>

<file path=ppt/tags/tag13.xml><?xml version="1.0" encoding="utf-8"?>
<p:tagLst xmlns:p="http://schemas.openxmlformats.org/presentationml/2006/main">
  <p:tag name="MH" val="20170412112603"/>
  <p:tag name="MH_LIBRARY" val="GRAPHIC"/>
</p:tagLst>
</file>

<file path=ppt/tags/tag14.xml><?xml version="1.0" encoding="utf-8"?>
<p:tagLst xmlns:p="http://schemas.openxmlformats.org/presentationml/2006/main">
  <p:tag name="MH" val="20170412112603"/>
  <p:tag name="MH_LIBRARY" val="GRAPHIC"/>
</p:tagLst>
</file>

<file path=ppt/tags/tag2.xml><?xml version="1.0" encoding="utf-8"?>
<p:tagLst xmlns:p="http://schemas.openxmlformats.org/presentationml/2006/main">
  <p:tag name="MH" val="20170412112603"/>
  <p:tag name="MH_LIBRARY" val="GRAPHIC"/>
</p:tagLst>
</file>

<file path=ppt/tags/tag3.xml><?xml version="1.0" encoding="utf-8"?>
<p:tagLst xmlns:p="http://schemas.openxmlformats.org/presentationml/2006/main">
  <p:tag name="MH" val="20170412112603"/>
  <p:tag name="MH_LIBRARY" val="GRAPHIC"/>
</p:tagLst>
</file>

<file path=ppt/tags/tag4.xml><?xml version="1.0" encoding="utf-8"?>
<p:tagLst xmlns:p="http://schemas.openxmlformats.org/presentationml/2006/main">
  <p:tag name="KSO_WM_UNIT_TABLE_BEAUTIFY" val="smartTable{4e89a22e-e94d-4182-aa35-ba2911c0fee1}"/>
</p:tagLst>
</file>

<file path=ppt/tags/tag5.xml><?xml version="1.0" encoding="utf-8"?>
<p:tagLst xmlns:p="http://schemas.openxmlformats.org/presentationml/2006/main">
  <p:tag name="MH" val="20170412112603"/>
  <p:tag name="MH_LIBRARY" val="GRAPHIC"/>
</p:tagLst>
</file>

<file path=ppt/tags/tag6.xml><?xml version="1.0" encoding="utf-8"?>
<p:tagLst xmlns:p="http://schemas.openxmlformats.org/presentationml/2006/main">
  <p:tag name="MH" val="20170412112603"/>
  <p:tag name="MH_LIBRARY" val="GRAPHIC"/>
</p:tagLst>
</file>

<file path=ppt/tags/tag7.xml><?xml version="1.0" encoding="utf-8"?>
<p:tagLst xmlns:p="http://schemas.openxmlformats.org/presentationml/2006/main">
  <p:tag name="MH" val="20170412112603"/>
  <p:tag name="MH_LIBRARY" val="GRAPHIC"/>
</p:tagLst>
</file>

<file path=ppt/tags/tag8.xml><?xml version="1.0" encoding="utf-8"?>
<p:tagLst xmlns:p="http://schemas.openxmlformats.org/presentationml/2006/main">
  <p:tag name="MH" val="20170412112603"/>
  <p:tag name="MH_LIBRARY" val="GRAPHIC"/>
</p:tagLst>
</file>

<file path=ppt/tags/tag9.xml><?xml version="1.0" encoding="utf-8"?>
<p:tagLst xmlns:p="http://schemas.openxmlformats.org/presentationml/2006/main">
  <p:tag name="KSO_WM_UNIT_PLACING_PICTURE_USER_VIEWPORT" val="{&quot;height&quot;:7344,&quot;width&quot;:4428}"/>
</p:tagLst>
</file>

<file path=ppt/theme/theme1.xml><?xml version="1.0" encoding="utf-8"?>
<a:theme xmlns:a="http://schemas.openxmlformats.org/drawingml/2006/main" name="Office 主题​​">
  <a:themeElements>
    <a:clrScheme name="自定义 1870">
      <a:dk1>
        <a:sysClr val="windowText" lastClr="000000"/>
      </a:dk1>
      <a:lt1>
        <a:sysClr val="window" lastClr="FFFFFF"/>
      </a:lt1>
      <a:dk2>
        <a:srgbClr val="464646"/>
      </a:dk2>
      <a:lt2>
        <a:srgbClr val="DEF5FA"/>
      </a:lt2>
      <a:accent1>
        <a:srgbClr val="86B6BD"/>
      </a:accent1>
      <a:accent2>
        <a:srgbClr val="86B6BD"/>
      </a:accent2>
      <a:accent3>
        <a:srgbClr val="86B6BD"/>
      </a:accent3>
      <a:accent4>
        <a:srgbClr val="86B6BD"/>
      </a:accent4>
      <a:accent5>
        <a:srgbClr val="86B6BD"/>
      </a:accent5>
      <a:accent6>
        <a:srgbClr val="86B6BD"/>
      </a:accent6>
      <a:hlink>
        <a:srgbClr val="FF8119"/>
      </a:hlink>
      <a:folHlink>
        <a:srgbClr val="44B9E8"/>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2402</Words>
  <Application>WPS 演示</Application>
  <PresentationFormat>自定义</PresentationFormat>
  <Paragraphs>298</Paragraphs>
  <Slides>35</Slides>
  <Notes>18</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35</vt:i4>
      </vt:variant>
    </vt:vector>
  </HeadingPairs>
  <TitlesOfParts>
    <vt:vector size="54" baseType="lpstr">
      <vt:lpstr>Arial</vt:lpstr>
      <vt:lpstr>宋体</vt:lpstr>
      <vt:lpstr>Wingdings</vt:lpstr>
      <vt:lpstr>微软雅黑</vt:lpstr>
      <vt:lpstr>Glegoo</vt:lpstr>
      <vt:lpstr>Segoe Print</vt:lpstr>
      <vt:lpstr>Lato Light</vt:lpstr>
      <vt:lpstr>Mission Gothic Regular</vt:lpstr>
      <vt:lpstr>Open Sans</vt:lpstr>
      <vt:lpstr>方正姚体</vt:lpstr>
      <vt:lpstr>Century Gothic</vt:lpstr>
      <vt:lpstr>等线</vt:lpstr>
      <vt:lpstr>Arial Unicode MS</vt:lpstr>
      <vt:lpstr>Calibri Light</vt:lpstr>
      <vt:lpstr>等线 Light</vt:lpstr>
      <vt:lpstr>Calibri</vt:lpstr>
      <vt:lpstr>Impact</vt:lpstr>
      <vt:lpstr>Lato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001</dc:title>
  <dc:creator>Administrator</dc:creator>
  <cp:lastModifiedBy>sjl</cp:lastModifiedBy>
  <cp:revision>504</cp:revision>
  <dcterms:created xsi:type="dcterms:W3CDTF">2017-06-23T03:09:00Z</dcterms:created>
  <dcterms:modified xsi:type="dcterms:W3CDTF">2021-01-10T09:46:52Z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