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595" r:id="rId3"/>
    <p:sldId id="569" r:id="rId5"/>
    <p:sldId id="572" r:id="rId6"/>
    <p:sldId id="681" r:id="rId7"/>
    <p:sldId id="627" r:id="rId8"/>
    <p:sldId id="625" r:id="rId9"/>
    <p:sldId id="628" r:id="rId10"/>
    <p:sldId id="629" r:id="rId11"/>
    <p:sldId id="636" r:id="rId12"/>
    <p:sldId id="637" r:id="rId13"/>
    <p:sldId id="679" r:id="rId14"/>
    <p:sldId id="682" r:id="rId15"/>
    <p:sldId id="680" r:id="rId16"/>
    <p:sldId id="630" r:id="rId17"/>
    <p:sldId id="645" r:id="rId18"/>
    <p:sldId id="646" r:id="rId19"/>
    <p:sldId id="631" r:id="rId20"/>
    <p:sldId id="647" r:id="rId21"/>
    <p:sldId id="648" r:id="rId22"/>
    <p:sldId id="649" r:id="rId23"/>
    <p:sldId id="650" r:id="rId24"/>
    <p:sldId id="651" r:id="rId25"/>
    <p:sldId id="633" r:id="rId26"/>
    <p:sldId id="652" r:id="rId27"/>
    <p:sldId id="667" r:id="rId28"/>
    <p:sldId id="668" r:id="rId29"/>
    <p:sldId id="634" r:id="rId30"/>
    <p:sldId id="606" r:id="rId31"/>
    <p:sldId id="638" r:id="rId32"/>
    <p:sldId id="639" r:id="rId33"/>
    <p:sldId id="640" r:id="rId34"/>
    <p:sldId id="641" r:id="rId35"/>
    <p:sldId id="644" r:id="rId36"/>
    <p:sldId id="642" r:id="rId37"/>
    <p:sldId id="643" r:id="rId38"/>
    <p:sldId id="608" r:id="rId39"/>
  </p:sldIdLst>
  <p:sldSz cx="9144000" cy="514477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415661"/>
    <a:srgbClr val="DA8D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70" autoAdjust="0"/>
    <p:restoredTop sz="94660"/>
  </p:normalViewPr>
  <p:slideViewPr>
    <p:cSldViewPr snapToGrid="0">
      <p:cViewPr varScale="1">
        <p:scale>
          <a:sx n="169" d="100"/>
          <a:sy n="169" d="100"/>
        </p:scale>
        <p:origin x="420" y="132"/>
      </p:cViewPr>
      <p:guideLst>
        <p:guide orient="horz" pos="1567"/>
        <p:guide pos="2882"/>
      </p:guideLst>
    </p:cSldViewPr>
  </p:slideViewPr>
  <p:notesTextViewPr>
    <p:cViewPr>
      <p:scale>
        <a:sx n="1" d="1"/>
        <a:sy n="1" d="1"/>
      </p:scale>
      <p:origin x="0" y="0"/>
    </p:cViewPr>
  </p:notesTextViewPr>
  <p:sorterViewPr>
    <p:cViewPr>
      <p:scale>
        <a:sx n="42" d="100"/>
        <a:sy n="42" d="100"/>
      </p:scale>
      <p:origin x="0" y="0"/>
    </p:cViewPr>
  </p:sorterViewPr>
  <p:gridSpacing cx="36004" cy="36004"/>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CAB2D6-7D2D-4045-A876-D8AE1F9EACE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EB0147-15CD-4249-B4BC-D92A282CE29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DA9C252-B8D0-45BC-8B32-1871FD7C7829}"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382588" y="685800"/>
            <a:ext cx="6092825" cy="3429000"/>
          </a:xfrm>
        </p:spPr>
      </p:sp>
      <p:sp>
        <p:nvSpPr>
          <p:cNvPr id="4301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110D1F4-EE84-4270-98B3-B0E23E81FA6E}"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110D1F4-EE84-4270-98B3-B0E23E81FA6E}"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1F7B19A-EDBD-432A-9EB2-33ED3789B438}" type="slidenum">
              <a:rPr lang="en-US" smtClean="0"/>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110D1F4-EE84-4270-98B3-B0E23E81FA6E}"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110D1F4-EE84-4270-98B3-B0E23E81FA6E}"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C912DA0-E78C-4199-8837-248ABF5A4FC4}"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C912DA0-E78C-4199-8837-248ABF5A4FC4}"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C912DA0-E78C-4199-8837-248ABF5A4FC4}"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C912DA0-E78C-4199-8837-248ABF5A4FC4}"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RabiitMQ是一套开源的消息队列服务软件，同时提供了各编程语言实现的调用接口。在本项目中，我们会将服务端作为消息队列的生产者，同时另外实现一个推送信息发送程序作为消费者，生产者根据用户提供的日程计划将日程信息添加进消息队列，推送消息发送程序定时读取消息队列中的待处理消息，并对符合条件的日程项发送推送消息，及时提醒用户。</a:t>
            </a:r>
            <a:endParaRPr lang="zh-CN" altLang="en-US"/>
          </a:p>
        </p:txBody>
      </p:sp>
      <p:sp>
        <p:nvSpPr>
          <p:cNvPr id="4" name="灯片编号占位符 3"/>
          <p:cNvSpPr>
            <a:spLocks noGrp="1"/>
          </p:cNvSpPr>
          <p:nvPr>
            <p:ph type="sldNum" sz="quarter" idx="10"/>
          </p:nvPr>
        </p:nvSpPr>
        <p:spPr/>
        <p:txBody>
          <a:bodyPr/>
          <a:lstStyle/>
          <a:p>
            <a:fld id="{5C912DA0-E78C-4199-8837-248ABF5A4FC4}"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C912DA0-E78C-4199-8837-248ABF5A4FC4}"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DevOps（Development和Operations的组合词）是一组过程、方法与系统的统称，用于促进开发（应用程序/软件工程）、技术运营和质量保障（QA）部门之间的沟通、协作与整合。</a:t>
            </a:r>
            <a:endParaRPr lang="zh-CN" altLang="en-US"/>
          </a:p>
          <a:p>
            <a:r>
              <a:rPr lang="zh-CN" altLang="en-US"/>
              <a:t>它是一种重视“软件开发人员（Dev）”和“IT运维技术人员（Ops）”之间沟通合作的文化、运动或惯例。透过自动化“软件交付”和“架构变更”的流程，来使得构建、测试、发布软件能够更加地快捷、频繁和可靠。</a:t>
            </a:r>
            <a:endParaRPr lang="zh-CN" altLang="en-US"/>
          </a:p>
        </p:txBody>
      </p:sp>
      <p:sp>
        <p:nvSpPr>
          <p:cNvPr id="4" name="灯片编号占位符 3"/>
          <p:cNvSpPr>
            <a:spLocks noGrp="1"/>
          </p:cNvSpPr>
          <p:nvPr>
            <p:ph type="sldNum" sz="quarter" idx="10"/>
          </p:nvPr>
        </p:nvSpPr>
        <p:spPr/>
        <p:txBody>
          <a:bodyPr/>
          <a:lstStyle/>
          <a:p>
            <a:fld id="{5C912DA0-E78C-4199-8837-248ABF5A4FC4}"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C912DA0-E78C-4199-8837-248ABF5A4FC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110D1F4-EE84-4270-98B3-B0E23E81FA6E}"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DA9C252-B8D0-45BC-8B32-1871FD7C7829}"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110D1F4-EE84-4270-98B3-B0E23E81FA6E}"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110D1F4-EE84-4270-98B3-B0E23E81FA6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2032"/>
            <a:ext cx="6858000" cy="1791253"/>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143000" y="2702363"/>
            <a:ext cx="6858000" cy="1242205"/>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B452C926-1AF6-4C84-925A-B6B02113653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DBAA99D-0B2A-4248-B920-D9E6984CC9CA}" type="slidenum">
              <a:rPr lang="zh-CN" altLang="en-US" smtClean="0"/>
            </a:fld>
            <a:endParaRPr lang="zh-CN" altLang="en-US"/>
          </a:p>
        </p:txBody>
      </p:sp>
    </p:spTree>
  </p:cSld>
  <p:clrMapOvr>
    <a:masterClrMapping/>
  </p:clrMapOvr>
  <p:transition spd="slow" advClick="0" advTm="0">
    <p:split orient="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B452C926-1AF6-4C84-925A-B6B02113653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DBAA99D-0B2A-4248-B920-D9E6984CC9CA}" type="slidenum">
              <a:rPr lang="zh-CN" altLang="en-US" smtClean="0"/>
            </a:fld>
            <a:endParaRPr lang="zh-CN" altLang="en-US"/>
          </a:p>
        </p:txBody>
      </p:sp>
    </p:spTree>
  </p:cSld>
  <p:clrMapOvr>
    <a:masterClrMapping/>
  </p:clrMapOvr>
  <p:transition spd="slow" advClick="0" advTm="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928"/>
            <a:ext cx="1971675" cy="4360224"/>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273928"/>
            <a:ext cx="5800725" cy="4360224"/>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B452C926-1AF6-4C84-925A-B6B02113653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DBAA99D-0B2A-4248-B920-D9E6984CC9CA}" type="slidenum">
              <a:rPr lang="zh-CN" altLang="en-US" smtClean="0"/>
            </a:fld>
            <a:endParaRPr lang="zh-CN" altLang="en-US"/>
          </a:p>
        </p:txBody>
      </p:sp>
    </p:spTree>
  </p:cSld>
  <p:clrMapOvr>
    <a:masterClrMapping/>
  </p:clrMapOvr>
  <p:transition spd="slow" advClick="0" advTm="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stretch>
            <a:fillRect/>
          </a:stretch>
        </p:blipFill>
        <p:spPr>
          <a:xfrm>
            <a:off x="2710" y="3522"/>
            <a:ext cx="9140036" cy="5141270"/>
          </a:xfrm>
          <a:prstGeom prst="rect">
            <a:avLst/>
          </a:prstGeom>
        </p:spPr>
      </p:pic>
      <p:sp>
        <p:nvSpPr>
          <p:cNvPr id="7" name="矩形 6"/>
          <p:cNvSpPr/>
          <p:nvPr userDrawn="1"/>
        </p:nvSpPr>
        <p:spPr>
          <a:xfrm>
            <a:off x="195943" y="205271"/>
            <a:ext cx="8696130" cy="4711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37"/>
          <p:cNvSpPr txBox="1"/>
          <p:nvPr userDrawn="1"/>
        </p:nvSpPr>
        <p:spPr>
          <a:xfrm>
            <a:off x="4094834" y="203130"/>
            <a:ext cx="1061795" cy="346232"/>
          </a:xfrm>
          <a:prstGeom prst="rect">
            <a:avLst/>
          </a:prstGeom>
          <a:noFill/>
        </p:spPr>
        <p:txBody>
          <a:bodyPr wrap="none" lIns="68563" tIns="34282" rIns="68563" bIns="34282" rtlCol="0">
            <a:spAutoFit/>
          </a:bodyPr>
          <a:lstStyle/>
          <a:p>
            <a:pPr lvl="0" defTabSz="685800">
              <a:defRPr/>
            </a:pPr>
            <a:r>
              <a:rPr lang="zh-CN" altLang="en-US" sz="1800" b="0" dirty="0">
                <a:solidFill>
                  <a:schemeClr val="accent1"/>
                </a:solidFill>
                <a:latin typeface="微软雅黑" panose="020B0503020204020204" pitchFamily="34" charset="-122"/>
                <a:ea typeface="微软雅黑" panose="020B0503020204020204" pitchFamily="34" charset="-122"/>
              </a:rPr>
              <a:t>项目介绍</a:t>
            </a:r>
            <a:endParaRPr kumimoji="0" lang="zh-CN" altLang="en-US" sz="18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cxnSp>
        <p:nvCxnSpPr>
          <p:cNvPr id="6" name="直接连接符 5"/>
          <p:cNvCxnSpPr/>
          <p:nvPr userDrawn="1"/>
        </p:nvCxnSpPr>
        <p:spPr>
          <a:xfrm>
            <a:off x="286" y="376300"/>
            <a:ext cx="363826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nvCxnSpPr>
        <p:spPr>
          <a:xfrm>
            <a:off x="5505736" y="376300"/>
            <a:ext cx="363826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 name="任意多边形: 形状 1"/>
          <p:cNvSpPr/>
          <p:nvPr userDrawn="1"/>
        </p:nvSpPr>
        <p:spPr>
          <a:xfrm>
            <a:off x="7996335" y="-65314"/>
            <a:ext cx="1156996" cy="1427583"/>
          </a:xfrm>
          <a:custGeom>
            <a:avLst/>
            <a:gdLst>
              <a:gd name="connsiteX0" fmla="*/ 0 w 1156996"/>
              <a:gd name="connsiteY0" fmla="*/ 0 h 1427583"/>
              <a:gd name="connsiteX1" fmla="*/ 1156996 w 1156996"/>
              <a:gd name="connsiteY1" fmla="*/ 1427583 h 1427583"/>
              <a:gd name="connsiteX2" fmla="*/ 1138334 w 1156996"/>
              <a:gd name="connsiteY2" fmla="*/ 755779 h 1427583"/>
              <a:gd name="connsiteX3" fmla="*/ 541175 w 1156996"/>
              <a:gd name="connsiteY3" fmla="*/ 65314 h 1427583"/>
              <a:gd name="connsiteX4" fmla="*/ 37322 w 1156996"/>
              <a:gd name="connsiteY4" fmla="*/ 55983 h 1427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6996" h="1427583">
                <a:moveTo>
                  <a:pt x="0" y="0"/>
                </a:moveTo>
                <a:lnTo>
                  <a:pt x="1156996" y="1427583"/>
                </a:lnTo>
                <a:lnTo>
                  <a:pt x="1138334" y="755779"/>
                </a:lnTo>
                <a:lnTo>
                  <a:pt x="541175" y="65314"/>
                </a:lnTo>
                <a:lnTo>
                  <a:pt x="37322" y="55983"/>
                </a:lnTo>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advClick="0" advTm="0">
    <p:split orient="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stretch>
            <a:fillRect/>
          </a:stretch>
        </p:blipFill>
        <p:spPr>
          <a:xfrm>
            <a:off x="2710" y="3522"/>
            <a:ext cx="9140036" cy="5141270"/>
          </a:xfrm>
          <a:prstGeom prst="rect">
            <a:avLst/>
          </a:prstGeom>
        </p:spPr>
      </p:pic>
      <p:sp>
        <p:nvSpPr>
          <p:cNvPr id="7" name="矩形 6"/>
          <p:cNvSpPr/>
          <p:nvPr userDrawn="1"/>
        </p:nvSpPr>
        <p:spPr>
          <a:xfrm>
            <a:off x="195943" y="205271"/>
            <a:ext cx="8696130" cy="4711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形状 7"/>
          <p:cNvSpPr/>
          <p:nvPr userDrawn="1"/>
        </p:nvSpPr>
        <p:spPr>
          <a:xfrm>
            <a:off x="7996335" y="-65314"/>
            <a:ext cx="1156996" cy="1427583"/>
          </a:xfrm>
          <a:custGeom>
            <a:avLst/>
            <a:gdLst>
              <a:gd name="connsiteX0" fmla="*/ 0 w 1156996"/>
              <a:gd name="connsiteY0" fmla="*/ 0 h 1427583"/>
              <a:gd name="connsiteX1" fmla="*/ 1156996 w 1156996"/>
              <a:gd name="connsiteY1" fmla="*/ 1427583 h 1427583"/>
              <a:gd name="connsiteX2" fmla="*/ 1138334 w 1156996"/>
              <a:gd name="connsiteY2" fmla="*/ 755779 h 1427583"/>
              <a:gd name="connsiteX3" fmla="*/ 541175 w 1156996"/>
              <a:gd name="connsiteY3" fmla="*/ 65314 h 1427583"/>
              <a:gd name="connsiteX4" fmla="*/ 37322 w 1156996"/>
              <a:gd name="connsiteY4" fmla="*/ 55983 h 1427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6996" h="1427583">
                <a:moveTo>
                  <a:pt x="0" y="0"/>
                </a:moveTo>
                <a:lnTo>
                  <a:pt x="1156996" y="1427583"/>
                </a:lnTo>
                <a:lnTo>
                  <a:pt x="1138334" y="755779"/>
                </a:lnTo>
                <a:lnTo>
                  <a:pt x="541175" y="65314"/>
                </a:lnTo>
                <a:lnTo>
                  <a:pt x="37322" y="55983"/>
                </a:lnTo>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37"/>
          <p:cNvSpPr txBox="1"/>
          <p:nvPr userDrawn="1"/>
        </p:nvSpPr>
        <p:spPr>
          <a:xfrm>
            <a:off x="4094834" y="203130"/>
            <a:ext cx="1061795" cy="346232"/>
          </a:xfrm>
          <a:prstGeom prst="rect">
            <a:avLst/>
          </a:prstGeom>
          <a:noFill/>
        </p:spPr>
        <p:txBody>
          <a:bodyPr wrap="none" lIns="68563" tIns="34282" rIns="68563" bIns="34282" rtlCol="0">
            <a:spAutoFit/>
          </a:bodyPr>
          <a:lstStyle/>
          <a:p>
            <a:pPr lvl="0" defTabSz="685800">
              <a:defRPr/>
            </a:pPr>
            <a:r>
              <a:rPr lang="zh-CN" altLang="en-US" sz="1800" b="0" dirty="0">
                <a:solidFill>
                  <a:schemeClr val="accent1"/>
                </a:solidFill>
                <a:latin typeface="微软雅黑" panose="020B0503020204020204" pitchFamily="34" charset="-122"/>
                <a:ea typeface="微软雅黑" panose="020B0503020204020204" pitchFamily="34" charset="-122"/>
              </a:rPr>
              <a:t>产品运行</a:t>
            </a:r>
            <a:endParaRPr kumimoji="0" lang="zh-CN" altLang="en-US" sz="18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cxnSp>
        <p:nvCxnSpPr>
          <p:cNvPr id="6" name="直接连接符 5"/>
          <p:cNvCxnSpPr/>
          <p:nvPr userDrawn="1"/>
        </p:nvCxnSpPr>
        <p:spPr>
          <a:xfrm>
            <a:off x="286" y="376300"/>
            <a:ext cx="363826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nvCxnSpPr>
        <p:spPr>
          <a:xfrm>
            <a:off x="5505736" y="376300"/>
            <a:ext cx="363826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Click="0" advTm="0">
    <p:split orient="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stretch>
            <a:fillRect/>
          </a:stretch>
        </p:blipFill>
        <p:spPr>
          <a:xfrm>
            <a:off x="2710" y="3522"/>
            <a:ext cx="9140036" cy="5141270"/>
          </a:xfrm>
          <a:prstGeom prst="rect">
            <a:avLst/>
          </a:prstGeom>
        </p:spPr>
      </p:pic>
      <p:sp>
        <p:nvSpPr>
          <p:cNvPr id="7" name="矩形 6"/>
          <p:cNvSpPr/>
          <p:nvPr userDrawn="1"/>
        </p:nvSpPr>
        <p:spPr>
          <a:xfrm>
            <a:off x="195943" y="205271"/>
            <a:ext cx="8696130" cy="4711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形状 7"/>
          <p:cNvSpPr/>
          <p:nvPr userDrawn="1"/>
        </p:nvSpPr>
        <p:spPr>
          <a:xfrm>
            <a:off x="7996335" y="-65314"/>
            <a:ext cx="1156996" cy="1427583"/>
          </a:xfrm>
          <a:custGeom>
            <a:avLst/>
            <a:gdLst>
              <a:gd name="connsiteX0" fmla="*/ 0 w 1156996"/>
              <a:gd name="connsiteY0" fmla="*/ 0 h 1427583"/>
              <a:gd name="connsiteX1" fmla="*/ 1156996 w 1156996"/>
              <a:gd name="connsiteY1" fmla="*/ 1427583 h 1427583"/>
              <a:gd name="connsiteX2" fmla="*/ 1138334 w 1156996"/>
              <a:gd name="connsiteY2" fmla="*/ 755779 h 1427583"/>
              <a:gd name="connsiteX3" fmla="*/ 541175 w 1156996"/>
              <a:gd name="connsiteY3" fmla="*/ 65314 h 1427583"/>
              <a:gd name="connsiteX4" fmla="*/ 37322 w 1156996"/>
              <a:gd name="connsiteY4" fmla="*/ 55983 h 1427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6996" h="1427583">
                <a:moveTo>
                  <a:pt x="0" y="0"/>
                </a:moveTo>
                <a:lnTo>
                  <a:pt x="1156996" y="1427583"/>
                </a:lnTo>
                <a:lnTo>
                  <a:pt x="1138334" y="755779"/>
                </a:lnTo>
                <a:lnTo>
                  <a:pt x="541175" y="65314"/>
                </a:lnTo>
                <a:lnTo>
                  <a:pt x="37322" y="55983"/>
                </a:lnTo>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37"/>
          <p:cNvSpPr txBox="1"/>
          <p:nvPr userDrawn="1"/>
        </p:nvSpPr>
        <p:spPr>
          <a:xfrm>
            <a:off x="4094834" y="203130"/>
            <a:ext cx="1061795" cy="346232"/>
          </a:xfrm>
          <a:prstGeom prst="rect">
            <a:avLst/>
          </a:prstGeom>
          <a:noFill/>
        </p:spPr>
        <p:txBody>
          <a:bodyPr wrap="none" lIns="68563" tIns="34282" rIns="68563" bIns="34282" rtlCol="0">
            <a:spAutoFit/>
          </a:bodyPr>
          <a:lstStyle/>
          <a:p>
            <a:pPr lvl="0" defTabSz="685800">
              <a:defRPr/>
            </a:pPr>
            <a:r>
              <a:rPr lang="zh-CN" altLang="en-US" sz="1800" b="0" dirty="0">
                <a:solidFill>
                  <a:schemeClr val="accent1"/>
                </a:solidFill>
                <a:latin typeface="微软雅黑" panose="020B0503020204020204" pitchFamily="34" charset="-122"/>
                <a:ea typeface="微软雅黑" panose="020B0503020204020204" pitchFamily="34" charset="-122"/>
              </a:rPr>
              <a:t>市场分析</a:t>
            </a:r>
            <a:endParaRPr kumimoji="0" lang="zh-CN" altLang="en-US" sz="18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cxnSp>
        <p:nvCxnSpPr>
          <p:cNvPr id="6" name="直接连接符 5"/>
          <p:cNvCxnSpPr/>
          <p:nvPr userDrawn="1"/>
        </p:nvCxnSpPr>
        <p:spPr>
          <a:xfrm>
            <a:off x="286" y="376300"/>
            <a:ext cx="363826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nvCxnSpPr>
        <p:spPr>
          <a:xfrm>
            <a:off x="5505736" y="376300"/>
            <a:ext cx="363826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Click="0" advTm="0">
    <p:split orient="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标题幻灯片">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stretch>
            <a:fillRect/>
          </a:stretch>
        </p:blipFill>
        <p:spPr>
          <a:xfrm>
            <a:off x="2710" y="3522"/>
            <a:ext cx="9140036" cy="5141270"/>
          </a:xfrm>
          <a:prstGeom prst="rect">
            <a:avLst/>
          </a:prstGeom>
        </p:spPr>
      </p:pic>
      <p:sp>
        <p:nvSpPr>
          <p:cNvPr id="7" name="矩形 6"/>
          <p:cNvSpPr/>
          <p:nvPr userDrawn="1"/>
        </p:nvSpPr>
        <p:spPr>
          <a:xfrm>
            <a:off x="195943" y="205271"/>
            <a:ext cx="8696130" cy="4711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形状 7"/>
          <p:cNvSpPr/>
          <p:nvPr userDrawn="1"/>
        </p:nvSpPr>
        <p:spPr>
          <a:xfrm>
            <a:off x="7996335" y="-65314"/>
            <a:ext cx="1156996" cy="1427583"/>
          </a:xfrm>
          <a:custGeom>
            <a:avLst/>
            <a:gdLst>
              <a:gd name="connsiteX0" fmla="*/ 0 w 1156996"/>
              <a:gd name="connsiteY0" fmla="*/ 0 h 1427583"/>
              <a:gd name="connsiteX1" fmla="*/ 1156996 w 1156996"/>
              <a:gd name="connsiteY1" fmla="*/ 1427583 h 1427583"/>
              <a:gd name="connsiteX2" fmla="*/ 1138334 w 1156996"/>
              <a:gd name="connsiteY2" fmla="*/ 755779 h 1427583"/>
              <a:gd name="connsiteX3" fmla="*/ 541175 w 1156996"/>
              <a:gd name="connsiteY3" fmla="*/ 65314 h 1427583"/>
              <a:gd name="connsiteX4" fmla="*/ 37322 w 1156996"/>
              <a:gd name="connsiteY4" fmla="*/ 55983 h 1427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6996" h="1427583">
                <a:moveTo>
                  <a:pt x="0" y="0"/>
                </a:moveTo>
                <a:lnTo>
                  <a:pt x="1156996" y="1427583"/>
                </a:lnTo>
                <a:lnTo>
                  <a:pt x="1138334" y="755779"/>
                </a:lnTo>
                <a:lnTo>
                  <a:pt x="541175" y="65314"/>
                </a:lnTo>
                <a:lnTo>
                  <a:pt x="37322" y="55983"/>
                </a:lnTo>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37"/>
          <p:cNvSpPr txBox="1"/>
          <p:nvPr userDrawn="1"/>
        </p:nvSpPr>
        <p:spPr>
          <a:xfrm>
            <a:off x="4094834" y="203130"/>
            <a:ext cx="1061795" cy="346232"/>
          </a:xfrm>
          <a:prstGeom prst="rect">
            <a:avLst/>
          </a:prstGeom>
          <a:noFill/>
        </p:spPr>
        <p:txBody>
          <a:bodyPr wrap="none" lIns="68563" tIns="34282" rIns="68563" bIns="34282" rtlCol="0">
            <a:spAutoFit/>
          </a:bodyPr>
          <a:lstStyle/>
          <a:p>
            <a:pPr lvl="0" defTabSz="685800">
              <a:defRPr/>
            </a:pPr>
            <a:r>
              <a:rPr lang="zh-CN" altLang="en-US" sz="1800" b="0" dirty="0">
                <a:solidFill>
                  <a:schemeClr val="accent1"/>
                </a:solidFill>
                <a:latin typeface="微软雅黑" panose="020B0503020204020204" pitchFamily="34" charset="-122"/>
                <a:ea typeface="微软雅黑" panose="020B0503020204020204" pitchFamily="34" charset="-122"/>
              </a:rPr>
              <a:t>投资回报</a:t>
            </a:r>
            <a:endParaRPr kumimoji="0" lang="zh-CN" altLang="en-US" sz="18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cxnSp>
        <p:nvCxnSpPr>
          <p:cNvPr id="6" name="直接连接符 5"/>
          <p:cNvCxnSpPr/>
          <p:nvPr userDrawn="1"/>
        </p:nvCxnSpPr>
        <p:spPr>
          <a:xfrm>
            <a:off x="286" y="376300"/>
            <a:ext cx="363826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nvCxnSpPr>
        <p:spPr>
          <a:xfrm>
            <a:off x="5505736" y="376300"/>
            <a:ext cx="363826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Click="0" advTm="0">
    <p:split orient="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比较">
    <p:spTree>
      <p:nvGrpSpPr>
        <p:cNvPr id="1" name=""/>
        <p:cNvGrpSpPr/>
        <p:nvPr/>
      </p:nvGrpSpPr>
      <p:grpSpPr>
        <a:xfrm>
          <a:off x="0" y="0"/>
          <a:ext cx="0" cy="0"/>
          <a:chOff x="0" y="0"/>
          <a:chExt cx="0" cy="0"/>
        </a:xfrm>
      </p:grpSpPr>
    </p:spTree>
  </p:cSld>
  <p:clrMapOvr>
    <a:masterClrMapping/>
  </p:clrMapOvr>
  <p:transition spd="slow" advClick="0" advTm="0">
    <p:split orient="ver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9" name="Slide Number Placeholder 5"/>
          <p:cNvSpPr>
            <a:spLocks noGrp="1"/>
          </p:cNvSpPr>
          <p:nvPr>
            <p:ph type="sldNum" sz="quarter" idx="4"/>
          </p:nvPr>
        </p:nvSpPr>
        <p:spPr>
          <a:xfrm>
            <a:off x="4381500" y="4870367"/>
            <a:ext cx="381000" cy="274722"/>
          </a:xfrm>
          <a:prstGeom prst="rect">
            <a:avLst/>
          </a:prstGeom>
        </p:spPr>
        <p:txBody>
          <a:bodyPr vert="horz" lIns="91440" tIns="45720" rIns="91440" bIns="45720" rtlCol="0" anchor="ctr"/>
          <a:lstStyle>
            <a:lvl1pPr algn="ctr">
              <a:defRPr sz="1000">
                <a:solidFill>
                  <a:srgbClr val="FFFFFF"/>
                </a:solidFill>
                <a:latin typeface="Glegoo"/>
                <a:cs typeface="Glegoo"/>
              </a:defRPr>
            </a:lvl1pPr>
          </a:lstStyle>
          <a:p>
            <a:fld id="{4F30D5C1-D155-2E40-A967-511B3BD0F2AE}" type="slidenum">
              <a:rPr lang="en-US" smtClean="0"/>
            </a:fld>
            <a:endParaRPr lang="en-US" dirty="0"/>
          </a:p>
        </p:txBody>
      </p:sp>
      <p:sp>
        <p:nvSpPr>
          <p:cNvPr id="10" name="Title 1"/>
          <p:cNvSpPr>
            <a:spLocks noGrp="1"/>
          </p:cNvSpPr>
          <p:nvPr>
            <p:ph type="title"/>
          </p:nvPr>
        </p:nvSpPr>
        <p:spPr>
          <a:xfrm>
            <a:off x="457201" y="285839"/>
            <a:ext cx="8229600" cy="857515"/>
          </a:xfrm>
        </p:spPr>
        <p:txBody>
          <a:bodyPr>
            <a:normAutofit/>
          </a:bodyPr>
          <a:lstStyle>
            <a:lvl1pPr>
              <a:defRPr sz="2800">
                <a:solidFill>
                  <a:srgbClr val="48597F"/>
                </a:solidFill>
                <a:latin typeface="Lato Light"/>
                <a:cs typeface="Lato Light"/>
              </a:defRPr>
            </a:lvl1pPr>
          </a:lstStyle>
          <a:p>
            <a:r>
              <a:rPr lang="en-US" dirty="0"/>
              <a:t>Click to edit Master title style</a:t>
            </a:r>
            <a:endParaRPr lang="en-US" dirty="0"/>
          </a:p>
        </p:txBody>
      </p:sp>
      <p:sp>
        <p:nvSpPr>
          <p:cNvPr id="11" name="Text Placeholder 17"/>
          <p:cNvSpPr>
            <a:spLocks noGrp="1"/>
          </p:cNvSpPr>
          <p:nvPr>
            <p:ph type="body" sz="quarter" idx="23"/>
          </p:nvPr>
        </p:nvSpPr>
        <p:spPr>
          <a:xfrm>
            <a:off x="2057401" y="876571"/>
            <a:ext cx="5029200" cy="3239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Tree>
  </p:cSld>
  <p:clrMapOvr>
    <a:masterClrMapping/>
  </p:clrMapOvr>
  <p:transition spd="slow" advClick="0" advTm="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Full Screen Image">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5088"/>
          </a:xfrm>
          <a:prstGeom prst="rect">
            <a:avLst/>
          </a:prstGeom>
        </p:spPr>
      </p:pic>
      <p:sp>
        <p:nvSpPr>
          <p:cNvPr id="2" name="矩形 1"/>
          <p:cNvSpPr/>
          <p:nvPr userDrawn="1"/>
        </p:nvSpPr>
        <p:spPr>
          <a:xfrm>
            <a:off x="0" y="0"/>
            <a:ext cx="9144000" cy="5145088"/>
          </a:xfrm>
          <a:prstGeom prst="rect">
            <a:avLst/>
          </a:prstGeom>
          <a:solidFill>
            <a:schemeClr val="bg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a:p>
        </p:txBody>
      </p:sp>
      <p:sp>
        <p:nvSpPr>
          <p:cNvPr id="3" name="TextBox 1"/>
          <p:cNvSpPr txBox="1"/>
          <p:nvPr userDrawn="1"/>
        </p:nvSpPr>
        <p:spPr>
          <a:xfrm>
            <a:off x="3865651" y="368823"/>
            <a:ext cx="1292662" cy="300175"/>
          </a:xfrm>
          <a:prstGeom prst="rect">
            <a:avLst/>
          </a:prstGeom>
          <a:noFill/>
        </p:spPr>
        <p:txBody>
          <a:bodyPr wrap="none" lIns="68589" tIns="34295" rIns="68589" bIns="34295" rtlCol="0">
            <a:spAutoFit/>
          </a:bodyPr>
          <a:lstStyle/>
          <a:p>
            <a:pPr lvl="0" algn="ctr"/>
            <a:r>
              <a:rPr lang="zh-CN" altLang="en-US" sz="1500" b="1" dirty="0">
                <a:solidFill>
                  <a:prstClr val="black">
                    <a:lumMod val="65000"/>
                    <a:lumOff val="35000"/>
                  </a:prstClr>
                </a:solidFill>
                <a:latin typeface="Arial" panose="020B0604020202020204" pitchFamily="34" charset="0"/>
                <a:ea typeface="微软雅黑" panose="020B0503020204020204" pitchFamily="34" charset="-122"/>
                <a:sym typeface="Arial" panose="020B0604020202020204" pitchFamily="34" charset="0"/>
              </a:rPr>
              <a:t>点击添加标题</a:t>
            </a:r>
            <a:endParaRPr lang="en-US" altLang="zh-CN" sz="1500" b="1" dirty="0">
              <a:solidFill>
                <a:prstClr val="black">
                  <a:lumMod val="65000"/>
                  <a:lumOff val="35000"/>
                </a:prst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TextBox 2"/>
          <p:cNvSpPr txBox="1"/>
          <p:nvPr userDrawn="1"/>
        </p:nvSpPr>
        <p:spPr>
          <a:xfrm>
            <a:off x="3274748" y="710767"/>
            <a:ext cx="2562232" cy="346356"/>
          </a:xfrm>
          <a:prstGeom prst="rect">
            <a:avLst/>
          </a:prstGeom>
          <a:noFill/>
        </p:spPr>
        <p:txBody>
          <a:bodyPr wrap="square" lIns="68589" tIns="34295" rIns="68589" bIns="34295" rtlCol="0">
            <a:spAutoFit/>
          </a:bodyPr>
          <a:lstStyle/>
          <a:p>
            <a:pPr algn="ctr"/>
            <a:r>
              <a:rPr lang="zh-CN" altLang="en-US" sz="900" dirty="0">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您的内容打在这里，或通过复制文本后在此选择粘贴，并选择只保留文字。</a:t>
            </a:r>
            <a:endParaRPr lang="en-US" sz="900" dirty="0">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Tree>
  </p:cSld>
  <p:clrMapOvr>
    <a:masterClrMapping/>
  </p:clrMapOvr>
  <p:transition advClick="0" advTm="0">
    <p:blinds dir="vert"/>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Tree>
  </p:cSld>
  <p:clrMapOvr>
    <a:masterClrMapping/>
  </p:clrMapOvr>
  <p:transition advClick="0" advTm="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B452C926-1AF6-4C84-925A-B6B02113653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DBAA99D-0B2A-4248-B920-D9E6984CC9CA}" type="slidenum">
              <a:rPr lang="zh-CN" altLang="en-US" smtClean="0"/>
            </a:fld>
            <a:endParaRPr lang="zh-CN" altLang="en-US"/>
          </a:p>
        </p:txBody>
      </p:sp>
    </p:spTree>
  </p:cSld>
  <p:clrMapOvr>
    <a:masterClrMapping/>
  </p:clrMapOvr>
  <p:transition spd="slow" advClick="0" advTm="0">
    <p:split orient="vert"/>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Tree>
  </p:cSld>
  <p:clrMapOvr>
    <a:masterClrMapping/>
  </p:clrMapOvr>
  <p:transition advClick="0" advTm="0"/>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3 New Product">
    <p:spTree>
      <p:nvGrpSpPr>
        <p:cNvPr id="1" name=""/>
        <p:cNvGrpSpPr/>
        <p:nvPr/>
      </p:nvGrpSpPr>
      <p:grpSpPr>
        <a:xfrm>
          <a:off x="0" y="0"/>
          <a:ext cx="0" cy="0"/>
          <a:chOff x="0" y="0"/>
          <a:chExt cx="0" cy="0"/>
        </a:xfrm>
      </p:grpSpPr>
      <p:sp>
        <p:nvSpPr>
          <p:cNvPr id="6" name="Picture Placeholder 47"/>
          <p:cNvSpPr>
            <a:spLocks noGrp="1"/>
          </p:cNvSpPr>
          <p:nvPr>
            <p:ph type="pic" sz="quarter" idx="10"/>
          </p:nvPr>
        </p:nvSpPr>
        <p:spPr>
          <a:xfrm>
            <a:off x="685800" y="1202903"/>
            <a:ext cx="2464594" cy="1628087"/>
          </a:xfrm>
          <a:prstGeom prst="rect">
            <a:avLst/>
          </a:prstGeom>
          <a:solidFill>
            <a:schemeClr val="bg1">
              <a:lumMod val="85000"/>
            </a:schemeClr>
          </a:solidFill>
        </p:spPr>
        <p:txBody>
          <a:bodyPr/>
          <a:lstStyle/>
          <a:p>
            <a:endParaRPr lang="en-US"/>
          </a:p>
        </p:txBody>
      </p:sp>
      <p:sp>
        <p:nvSpPr>
          <p:cNvPr id="7" name="Picture Placeholder 47"/>
          <p:cNvSpPr>
            <a:spLocks noGrp="1"/>
          </p:cNvSpPr>
          <p:nvPr>
            <p:ph type="pic" sz="quarter" idx="11"/>
          </p:nvPr>
        </p:nvSpPr>
        <p:spPr>
          <a:xfrm>
            <a:off x="3339454" y="1202903"/>
            <a:ext cx="2464594" cy="1628087"/>
          </a:xfrm>
          <a:prstGeom prst="rect">
            <a:avLst/>
          </a:prstGeom>
          <a:solidFill>
            <a:schemeClr val="bg1">
              <a:lumMod val="85000"/>
            </a:schemeClr>
          </a:solidFill>
        </p:spPr>
        <p:txBody>
          <a:bodyPr/>
          <a:lstStyle/>
          <a:p>
            <a:endParaRPr lang="en-US"/>
          </a:p>
        </p:txBody>
      </p:sp>
      <p:sp>
        <p:nvSpPr>
          <p:cNvPr id="8" name="Picture Placeholder 47"/>
          <p:cNvSpPr>
            <a:spLocks noGrp="1"/>
          </p:cNvSpPr>
          <p:nvPr>
            <p:ph type="pic" sz="quarter" idx="12"/>
          </p:nvPr>
        </p:nvSpPr>
        <p:spPr>
          <a:xfrm>
            <a:off x="5993108" y="1207173"/>
            <a:ext cx="2464594" cy="1628087"/>
          </a:xfrm>
          <a:prstGeom prst="rect">
            <a:avLst/>
          </a:prstGeom>
          <a:solidFill>
            <a:schemeClr val="bg1">
              <a:lumMod val="85000"/>
            </a:schemeClr>
          </a:solidFill>
        </p:spPr>
        <p:txBody>
          <a:bodyPr/>
          <a:lstStyle/>
          <a:p>
            <a:endParaRPr lang="en-US"/>
          </a:p>
        </p:txBody>
      </p:sp>
    </p:spTree>
  </p:cSld>
  <p:clrMapOvr>
    <a:masterClrMapping/>
  </p:clrMapOvr>
  <p:transition advClick="0" advTm="0"/>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8_仅标题">
    <p:spTree>
      <p:nvGrpSpPr>
        <p:cNvPr id="1" name=""/>
        <p:cNvGrpSpPr/>
        <p:nvPr/>
      </p:nvGrpSpPr>
      <p:grpSpPr>
        <a:xfrm>
          <a:off x="0" y="0"/>
          <a:ext cx="0" cy="0"/>
          <a:chOff x="0" y="0"/>
          <a:chExt cx="0" cy="0"/>
        </a:xfrm>
      </p:grpSpPr>
    </p:spTree>
  </p:cSld>
  <p:clrMapOvr>
    <a:masterClrMapping/>
  </p:clrMapOvr>
  <p:transition advClick="0" advTm="0"/>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两栏内容">
    <p:bg>
      <p:bgPr>
        <a:solidFill>
          <a:schemeClr val="bg1"/>
        </a:solidFill>
        <a:effectLst/>
      </p:bgPr>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5088"/>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0">
        <p15:prstTrans prst="pageCurlDouble"/>
      </p:transition>
    </mc:Choice>
    <mc:Fallback>
      <p:transition spd="slow" advClick="0"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700"/>
            <a:ext cx="7886700" cy="214021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3888" y="3443160"/>
            <a:ext cx="7886700" cy="1125488"/>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B452C926-1AF6-4C84-925A-B6B02113653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DBAA99D-0B2A-4248-B920-D9E6984CC9CA}" type="slidenum">
              <a:rPr lang="zh-CN" altLang="en-US" smtClean="0"/>
            </a:fld>
            <a:endParaRPr lang="zh-CN" altLang="en-US"/>
          </a:p>
        </p:txBody>
      </p:sp>
    </p:spTree>
  </p:cSld>
  <p:clrMapOvr>
    <a:masterClrMapping/>
  </p:clrMapOvr>
  <p:transition spd="slow" advClick="0" advTm="0">
    <p:split orient="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369642"/>
            <a:ext cx="3886200" cy="3264511"/>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4629150" y="1369642"/>
            <a:ext cx="3886200" cy="3264511"/>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B452C926-1AF6-4C84-925A-B6B02113653E}"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DBAA99D-0B2A-4248-B920-D9E6984CC9CA}" type="slidenum">
              <a:rPr lang="zh-CN" altLang="en-US" smtClean="0"/>
            </a:fld>
            <a:endParaRPr lang="zh-CN" altLang="en-US"/>
          </a:p>
        </p:txBody>
      </p:sp>
    </p:spTree>
  </p:cSld>
  <p:clrMapOvr>
    <a:masterClrMapping/>
  </p:clrMapOvr>
  <p:transition spd="slow" advClick="0" advTm="0">
    <p:split orient="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929"/>
            <a:ext cx="7886700" cy="994479"/>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261261"/>
            <a:ext cx="3868340" cy="61812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629842" y="1879386"/>
            <a:ext cx="3868340" cy="2764294"/>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4629150" y="1261261"/>
            <a:ext cx="3887391" cy="61812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4629150" y="1879386"/>
            <a:ext cx="3887391" cy="2764294"/>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B452C926-1AF6-4C84-925A-B6B02113653E}"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DBAA99D-0B2A-4248-B920-D9E6984CC9CA}" type="slidenum">
              <a:rPr lang="zh-CN" altLang="en-US" smtClean="0"/>
            </a:fld>
            <a:endParaRPr lang="zh-CN" altLang="en-US"/>
          </a:p>
        </p:txBody>
      </p:sp>
    </p:spTree>
  </p:cSld>
  <p:clrMapOvr>
    <a:masterClrMapping/>
  </p:clrMapOvr>
  <p:transition spd="slow" advClick="0" advTm="0">
    <p:split orient="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452C926-1AF6-4C84-925A-B6B02113653E}"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DBAA99D-0B2A-4248-B920-D9E6984CC9CA}" type="slidenum">
              <a:rPr lang="zh-CN" altLang="en-US" smtClean="0"/>
            </a:fld>
            <a:endParaRPr lang="zh-CN" altLang="en-US"/>
          </a:p>
        </p:txBody>
      </p:sp>
    </p:spTree>
  </p:cSld>
  <p:clrMapOvr>
    <a:masterClrMapping/>
  </p:clrMapOvr>
  <p:transition spd="slow" advClick="0" advTm="0">
    <p:split orient="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52C926-1AF6-4C84-925A-B6B02113653E}"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9DBAA99D-0B2A-4248-B920-D9E6984CC9CA}" type="slidenum">
              <a:rPr lang="zh-CN" altLang="en-US" smtClean="0"/>
            </a:fld>
            <a:endParaRPr lang="zh-CN" altLang="en-US"/>
          </a:p>
        </p:txBody>
      </p:sp>
    </p:spTree>
  </p:cSld>
  <p:clrMapOvr>
    <a:masterClrMapping/>
  </p:clrMapOvr>
  <p:transition spd="slow" advClick="0" advTm="0">
    <p:split orient="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3006"/>
            <a:ext cx="2949178" cy="1200521"/>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740798"/>
            <a:ext cx="4629150" cy="365634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629841" y="1543526"/>
            <a:ext cx="2949178" cy="285957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B452C926-1AF6-4C84-925A-B6B02113653E}"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DBAA99D-0B2A-4248-B920-D9E6984CC9CA}" type="slidenum">
              <a:rPr lang="zh-CN" altLang="en-US" smtClean="0"/>
            </a:fld>
            <a:endParaRPr lang="zh-CN" altLang="en-US"/>
          </a:p>
        </p:txBody>
      </p:sp>
    </p:spTree>
  </p:cSld>
  <p:clrMapOvr>
    <a:masterClrMapping/>
  </p:clrMapOvr>
  <p:transition spd="slow" advClick="0" advTm="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3006"/>
            <a:ext cx="2949178" cy="1200521"/>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798"/>
            <a:ext cx="4629150" cy="365634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29841" y="1543526"/>
            <a:ext cx="2949178" cy="285957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B452C926-1AF6-4C84-925A-B6B02113653E}"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DBAA99D-0B2A-4248-B920-D9E6984CC9CA}" type="slidenum">
              <a:rPr lang="zh-CN" altLang="en-US" smtClean="0"/>
            </a:fld>
            <a:endParaRPr lang="zh-CN" altLang="en-US"/>
          </a:p>
        </p:txBody>
      </p:sp>
    </p:spTree>
  </p:cSld>
  <p:clrMapOvr>
    <a:masterClrMapping/>
  </p:clrMapOvr>
  <p:transition spd="slow" advClick="0" advTm="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6" Type="http://schemas.openxmlformats.org/officeDocument/2006/relationships/theme" Target="../theme/theme1.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929"/>
            <a:ext cx="7886700" cy="994479"/>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642"/>
            <a:ext cx="7886700" cy="3264511"/>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628650" y="4768735"/>
            <a:ext cx="2057400" cy="273928"/>
          </a:xfrm>
          <a:prstGeom prst="rect">
            <a:avLst/>
          </a:prstGeom>
        </p:spPr>
        <p:txBody>
          <a:bodyPr vert="horz" lIns="91440" tIns="45720" rIns="91440" bIns="45720" rtlCol="0" anchor="ctr"/>
          <a:lstStyle>
            <a:lvl1pPr algn="l">
              <a:defRPr sz="900">
                <a:solidFill>
                  <a:schemeClr val="tx1">
                    <a:tint val="75000"/>
                  </a:schemeClr>
                </a:solidFill>
              </a:defRPr>
            </a:lvl1pPr>
          </a:lstStyle>
          <a:p>
            <a:fld id="{B452C926-1AF6-4C84-925A-B6B02113653E}" type="datetimeFigureOut">
              <a:rPr lang="zh-CN" altLang="en-US" smtClean="0"/>
            </a:fld>
            <a:endParaRPr lang="zh-CN" altLang="en-US"/>
          </a:p>
        </p:txBody>
      </p:sp>
      <p:sp>
        <p:nvSpPr>
          <p:cNvPr id="5" name="Footer Placeholder 4"/>
          <p:cNvSpPr>
            <a:spLocks noGrp="1"/>
          </p:cNvSpPr>
          <p:nvPr>
            <p:ph type="ftr" sz="quarter" idx="3"/>
          </p:nvPr>
        </p:nvSpPr>
        <p:spPr>
          <a:xfrm>
            <a:off x="3028950" y="4768735"/>
            <a:ext cx="3086100" cy="273928"/>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8735"/>
            <a:ext cx="2057400" cy="273928"/>
          </a:xfrm>
          <a:prstGeom prst="rect">
            <a:avLst/>
          </a:prstGeom>
        </p:spPr>
        <p:txBody>
          <a:bodyPr vert="horz" lIns="91440" tIns="45720" rIns="91440" bIns="45720" rtlCol="0" anchor="ctr"/>
          <a:lstStyle>
            <a:lvl1pPr algn="r">
              <a:defRPr sz="900">
                <a:solidFill>
                  <a:schemeClr val="tx1">
                    <a:tint val="75000"/>
                  </a:schemeClr>
                </a:solidFill>
              </a:defRPr>
            </a:lvl1pPr>
          </a:lstStyle>
          <a:p>
            <a:fld id="{9DBAA99D-0B2A-4248-B920-D9E6984CC9CA}"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transition spd="slow" advClick="0" advTm="0">
    <p:split orient="vert"/>
  </p:transition>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7.xml"/><Relationship Id="rId2" Type="http://schemas.openxmlformats.org/officeDocument/2006/relationships/tags" Target="../tags/tag3.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4.xml"/><Relationship Id="rId1" Type="http://schemas.openxmlformats.org/officeDocument/2006/relationships/image" Target="../media/image6.jpe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7.xml"/><Relationship Id="rId2" Type="http://schemas.openxmlformats.org/officeDocument/2006/relationships/tags" Target="../tags/tag5.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7.xml"/><Relationship Id="rId2" Type="http://schemas.openxmlformats.org/officeDocument/2006/relationships/tags" Target="../tags/tag6.xml"/><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7.xml"/><Relationship Id="rId2" Type="http://schemas.openxmlformats.org/officeDocument/2006/relationships/tags" Target="../tags/tag7.xml"/><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7.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8.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9.pn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7.xml"/><Relationship Id="rId2" Type="http://schemas.openxmlformats.org/officeDocument/2006/relationships/tags" Target="../tags/tag8.xml"/><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12.xml"/><Relationship Id="rId2" Type="http://schemas.openxmlformats.org/officeDocument/2006/relationships/image" Target="../media/image11.jpeg"/><Relationship Id="rId1" Type="http://schemas.openxmlformats.org/officeDocument/2006/relationships/image" Target="../media/image10.jpe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2.xml"/><Relationship Id="rId1" Type="http://schemas.openxmlformats.org/officeDocument/2006/relationships/image" Target="../media/image12.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tags" Target="../tags/tag1.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2.xml"/><Relationship Id="rId1" Type="http://schemas.openxmlformats.org/officeDocument/2006/relationships/image" Target="../media/image13.png"/></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12.xml"/><Relationship Id="rId2" Type="http://schemas.openxmlformats.org/officeDocument/2006/relationships/image" Target="../media/image15.jpeg"/><Relationship Id="rId1" Type="http://schemas.openxmlformats.org/officeDocument/2006/relationships/image" Target="../media/image14.png"/></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12.xml"/><Relationship Id="rId2" Type="http://schemas.openxmlformats.org/officeDocument/2006/relationships/image" Target="../media/image17.png"/><Relationship Id="rId1" Type="http://schemas.openxmlformats.org/officeDocument/2006/relationships/image" Target="../media/image16.jpe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2.xml"/><Relationship Id="rId1" Type="http://schemas.openxmlformats.org/officeDocument/2006/relationships/image" Target="../media/image18.png"/></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12.xml"/><Relationship Id="rId2" Type="http://schemas.openxmlformats.org/officeDocument/2006/relationships/image" Target="../media/image20.png"/><Relationship Id="rId1" Type="http://schemas.openxmlformats.org/officeDocument/2006/relationships/image" Target="../media/image19.jpe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2.xml"/><Relationship Id="rId1" Type="http://schemas.openxmlformats.org/officeDocument/2006/relationships/image" Target="../media/image21.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2.xml"/><Relationship Id="rId2" Type="http://schemas.openxmlformats.org/officeDocument/2006/relationships/image" Target="../media/image5.jpeg"/><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7.xml"/><Relationship Id="rId2" Type="http://schemas.openxmlformats.org/officeDocument/2006/relationships/tags" Target="../tags/tag2.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stretch>
            <a:fillRect/>
          </a:stretch>
        </p:blipFill>
        <p:spPr>
          <a:xfrm>
            <a:off x="2075" y="-288"/>
            <a:ext cx="9140036" cy="5141270"/>
          </a:xfrm>
          <a:prstGeom prst="rect">
            <a:avLst/>
          </a:prstGeom>
        </p:spPr>
      </p:pic>
      <p:sp>
        <p:nvSpPr>
          <p:cNvPr id="12" name="矩形 11"/>
          <p:cNvSpPr/>
          <p:nvPr/>
        </p:nvSpPr>
        <p:spPr>
          <a:xfrm>
            <a:off x="527222" y="2936160"/>
            <a:ext cx="4992130" cy="706755"/>
          </a:xfrm>
          <a:prstGeom prst="rect">
            <a:avLst/>
          </a:prstGeom>
        </p:spPr>
        <p:txBody>
          <a:bodyPr wrap="square">
            <a:spAutoFit/>
          </a:bodyPr>
          <a:lstStyle/>
          <a:p>
            <a:pPr algn="dist">
              <a:defRPr/>
            </a:pPr>
            <a:r>
              <a:rPr lang="zh-CN" altLang="en-US" sz="4000">
                <a:sym typeface="+mn-ea"/>
              </a:rPr>
              <a:t>智能日程管理助手</a:t>
            </a:r>
            <a:endParaRPr lang="zh-CN" altLang="en-US" sz="4000" spc="3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矩形 8"/>
          <p:cNvSpPr/>
          <p:nvPr/>
        </p:nvSpPr>
        <p:spPr>
          <a:xfrm>
            <a:off x="688580" y="1255811"/>
            <a:ext cx="4461551" cy="1106805"/>
          </a:xfrm>
          <a:prstGeom prst="rect">
            <a:avLst/>
          </a:prstGeom>
        </p:spPr>
        <p:txBody>
          <a:bodyPr wrap="square">
            <a:spAutoFit/>
          </a:bodyPr>
          <a:lstStyle/>
          <a:p>
            <a:pPr algn="dist">
              <a:defRPr/>
            </a:pPr>
            <a:r>
              <a:rPr lang="en-US" altLang="zh-CN" sz="6600" spc="300" dirty="0" smtClean="0">
                <a:solidFill>
                  <a:schemeClr val="bg1"/>
                </a:solidFill>
                <a:latin typeface="方正姚体" panose="02010601030101010101" pitchFamily="2" charset="-122"/>
                <a:ea typeface="方正姚体" panose="02010601030101010101" pitchFamily="2" charset="-122"/>
                <a:sym typeface="微软雅黑" panose="020B0503020204020204" pitchFamily="34" charset="-122"/>
              </a:rPr>
              <a:t>Teamical</a:t>
            </a:r>
            <a:endParaRPr lang="zh-CN" altLang="en-US" sz="6600" spc="300" dirty="0">
              <a:solidFill>
                <a:schemeClr val="bg1"/>
              </a:solidFill>
              <a:latin typeface="方正姚体" panose="02010601030101010101" pitchFamily="2" charset="-122"/>
              <a:ea typeface="方正姚体" panose="02010601030101010101" pitchFamily="2" charset="-122"/>
              <a:sym typeface="微软雅黑" panose="020B0503020204020204" pitchFamily="34" charset="-122"/>
            </a:endParaRPr>
          </a:p>
        </p:txBody>
      </p:sp>
      <p:sp>
        <p:nvSpPr>
          <p:cNvPr id="3" name="矩形 2"/>
          <p:cNvSpPr/>
          <p:nvPr/>
        </p:nvSpPr>
        <p:spPr>
          <a:xfrm>
            <a:off x="527347" y="4216688"/>
            <a:ext cx="3747770" cy="306705"/>
          </a:xfrm>
          <a:prstGeom prst="rect">
            <a:avLst/>
          </a:prstGeom>
        </p:spPr>
        <p:txBody>
          <a:bodyPr wrap="none">
            <a:spAutoFit/>
          </a:bodyPr>
          <a:lstStyle/>
          <a:p>
            <a:pPr>
              <a:defRPr/>
            </a:pPr>
            <a:r>
              <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汇报人</a:t>
            </a:r>
            <a:r>
              <a:rPr lang="zh-CN" altLang="en-US" sz="14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4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Teamical</a:t>
            </a:r>
            <a:r>
              <a:rPr lang="zh-CN" altLang="en-US" sz="14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小组      </a:t>
            </a:r>
            <a:r>
              <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时间：</a:t>
            </a:r>
            <a:r>
              <a:rPr 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2020.10.19</a:t>
            </a:r>
            <a:endParaRPr 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
                                        </p:tgtEl>
                                        <p:attrNameLst>
                                          <p:attrName>ppt_y</p:attrName>
                                        </p:attrNameLst>
                                      </p:cBhvr>
                                      <p:tavLst>
                                        <p:tav tm="0">
                                          <p:val>
                                            <p:strVal val="#ppt_y"/>
                                          </p:val>
                                        </p:tav>
                                        <p:tav tm="100000">
                                          <p:val>
                                            <p:strVal val="#ppt_y"/>
                                          </p:val>
                                        </p:tav>
                                      </p:tavLst>
                                    </p:anim>
                                    <p:anim calcmode="lin" valueType="num">
                                      <p:cBhvr>
                                        <p:cTn id="9"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
                                        </p:tgtEl>
                                      </p:cBhvr>
                                    </p:animEffect>
                                  </p:childTnLst>
                                </p:cTn>
                              </p:par>
                            </p:childTnLst>
                          </p:cTn>
                        </p:par>
                        <p:par>
                          <p:cTn id="12" fill="hold">
                            <p:stCondLst>
                              <p:cond delay="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12"/>
                                        </p:tgtEl>
                                        <p:attrNameLst>
                                          <p:attrName>style.visibility</p:attrName>
                                        </p:attrNameLst>
                                      </p:cBhvr>
                                      <p:to>
                                        <p:strVal val="visible"/>
                                      </p:to>
                                    </p:set>
                                    <p:anim calcmode="lin" valueType="num">
                                      <p:cBhvr>
                                        <p:cTn id="15"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12"/>
                                        </p:tgtEl>
                                        <p:attrNameLst>
                                          <p:attrName>ppt_y</p:attrName>
                                        </p:attrNameLst>
                                      </p:cBhvr>
                                      <p:tavLst>
                                        <p:tav tm="0">
                                          <p:val>
                                            <p:strVal val="#ppt_y"/>
                                          </p:val>
                                        </p:tav>
                                        <p:tav tm="100000">
                                          <p:val>
                                            <p:strVal val="#ppt_y"/>
                                          </p:val>
                                        </p:tav>
                                      </p:tavLst>
                                    </p:anim>
                                    <p:anim calcmode="lin" valueType="num">
                                      <p:cBhvr>
                                        <p:cTn id="17"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859530" y="271780"/>
            <a:ext cx="1425575" cy="32448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6" name="文本框 5"/>
          <p:cNvSpPr txBox="1"/>
          <p:nvPr/>
        </p:nvSpPr>
        <p:spPr>
          <a:xfrm>
            <a:off x="3985260" y="271780"/>
            <a:ext cx="1097280" cy="368300"/>
          </a:xfrm>
          <a:prstGeom prst="rect">
            <a:avLst/>
          </a:prstGeom>
          <a:noFill/>
        </p:spPr>
        <p:txBody>
          <a:bodyPr wrap="none" rtlCol="0">
            <a:spAutoFit/>
          </a:bodyPr>
          <a:p>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产品目标</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4" name="文本框 3"/>
          <p:cNvSpPr txBox="1"/>
          <p:nvPr/>
        </p:nvSpPr>
        <p:spPr>
          <a:xfrm>
            <a:off x="1134745" y="979170"/>
            <a:ext cx="6882130" cy="3138170"/>
          </a:xfrm>
          <a:prstGeom prst="rect">
            <a:avLst/>
          </a:prstGeom>
          <a:noFill/>
        </p:spPr>
        <p:txBody>
          <a:bodyPr wrap="square" rtlCol="0">
            <a:spAutoFit/>
          </a:bodyPr>
          <a:p>
            <a:pPr algn="l"/>
            <a:r>
              <a:rPr lang="zh-CN" altLang="en-US"/>
              <a:t> </a:t>
            </a:r>
            <a:endParaRPr lang="zh-CN" altLang="en-US"/>
          </a:p>
          <a:p>
            <a:pPr algn="l"/>
            <a:r>
              <a:rPr lang="zh-CN" altLang="en-US"/>
              <a:t>         时间规划：根据用户提供的空闲提供适合个人用户或团队的时间规划安排</a:t>
            </a:r>
            <a:endParaRPr lang="zh-CN" altLang="en-US"/>
          </a:p>
          <a:p>
            <a:pPr algn="l"/>
            <a:endParaRPr lang="zh-CN" altLang="en-US"/>
          </a:p>
          <a:p>
            <a:pPr algn="l"/>
            <a:r>
              <a:rPr lang="zh-CN" altLang="en-US"/>
              <a:t>        时间提醒：对用户的工作任务安排进行提醒，避免用户遗忘带来不便</a:t>
            </a:r>
            <a:endParaRPr lang="zh-CN" altLang="en-US"/>
          </a:p>
          <a:p>
            <a:pPr algn="l"/>
            <a:endParaRPr lang="zh-CN" altLang="en-US"/>
          </a:p>
          <a:p>
            <a:pPr algn="l"/>
            <a:r>
              <a:rPr lang="zh-CN" altLang="en-US"/>
              <a:t>      任务分配：对于团队负责人用户可以对团队合作项目进行任务分配，团队成员获取任务信息进行分工合作</a:t>
            </a:r>
            <a:endParaRPr lang="zh-CN" altLang="en-US"/>
          </a:p>
          <a:p>
            <a:pPr algn="l"/>
            <a:endParaRPr lang="zh-CN" altLang="en-US"/>
          </a:p>
          <a:p>
            <a:pPr algn="l"/>
            <a:r>
              <a:rPr lang="zh-CN" altLang="en-US"/>
              <a:t>      日志记录：用户可以看到任务工作完成进度</a:t>
            </a:r>
            <a:endParaRPr lang="zh-CN" altLang="en-US"/>
          </a:p>
        </p:txBody>
      </p:sp>
      <p:grpSp>
        <p:nvGrpSpPr>
          <p:cNvPr id="5" name="Group 4"/>
          <p:cNvGrpSpPr/>
          <p:nvPr/>
        </p:nvGrpSpPr>
        <p:grpSpPr bwMode="auto">
          <a:xfrm>
            <a:off x="290195" y="1833880"/>
            <a:ext cx="450850" cy="303530"/>
            <a:chOff x="0" y="0"/>
            <a:chExt cx="796" cy="747"/>
          </a:xfrm>
        </p:grpSpPr>
        <p:sp>
          <p:nvSpPr>
            <p:cNvPr id="13" name="Line 5"/>
            <p:cNvSpPr>
              <a:spLocks noChangeShapeType="1"/>
            </p:cNvSpPr>
            <p:nvPr/>
          </p:nvSpPr>
          <p:spPr bwMode="auto">
            <a:xfrm>
              <a:off x="0" y="0"/>
              <a:ext cx="0" cy="0"/>
            </a:xfrm>
            <a:prstGeom prst="line">
              <a:avLst/>
            </a:prstGeom>
            <a:noFill/>
            <a:ln w="15875">
              <a:solidFill>
                <a:srgbClr val="449FDB"/>
              </a:solidFill>
              <a:round/>
            </a:ln>
            <a:extLst>
              <a:ext uri="{909E8E84-426E-40DD-AFC4-6F175D3DCCD1}">
                <a14:hiddenFill xmlns:a14="http://schemas.microsoft.com/office/drawing/2010/main">
                  <a:noFill/>
                </a14:hiddenFill>
              </a:ext>
            </a:extLst>
          </p:spPr>
          <p:txBody>
            <a:bodyPr/>
            <a:p>
              <a:endParaRPr lang="zh-CN" altLang="en-US"/>
            </a:p>
          </p:txBody>
        </p:sp>
        <p:sp>
          <p:nvSpPr>
            <p:cNvPr id="14" name="Freeform 6"/>
            <p:cNvSpPr>
              <a:spLocks noEditPoints="1"/>
            </p:cNvSpPr>
            <p:nvPr/>
          </p:nvSpPr>
          <p:spPr bwMode="auto">
            <a:xfrm>
              <a:off x="0" y="50"/>
              <a:ext cx="796" cy="697"/>
            </a:xfrm>
            <a:custGeom>
              <a:avLst/>
              <a:gdLst>
                <a:gd name="T0" fmla="*/ 796 w 796"/>
                <a:gd name="T1" fmla="*/ 597 h 697"/>
                <a:gd name="T2" fmla="*/ 796 w 796"/>
                <a:gd name="T3" fmla="*/ 0 h 697"/>
                <a:gd name="T4" fmla="*/ 0 w 796"/>
                <a:gd name="T5" fmla="*/ 0 h 697"/>
                <a:gd name="T6" fmla="*/ 0 w 796"/>
                <a:gd name="T7" fmla="*/ 597 h 697"/>
                <a:gd name="T8" fmla="*/ 348 w 796"/>
                <a:gd name="T9" fmla="*/ 597 h 697"/>
                <a:gd name="T10" fmla="*/ 348 w 796"/>
                <a:gd name="T11" fmla="*/ 647 h 697"/>
                <a:gd name="T12" fmla="*/ 200 w 796"/>
                <a:gd name="T13" fmla="*/ 647 h 697"/>
                <a:gd name="T14" fmla="*/ 200 w 796"/>
                <a:gd name="T15" fmla="*/ 697 h 697"/>
                <a:gd name="T16" fmla="*/ 599 w 796"/>
                <a:gd name="T17" fmla="*/ 697 h 697"/>
                <a:gd name="T18" fmla="*/ 599 w 796"/>
                <a:gd name="T19" fmla="*/ 647 h 697"/>
                <a:gd name="T20" fmla="*/ 448 w 796"/>
                <a:gd name="T21" fmla="*/ 647 h 697"/>
                <a:gd name="T22" fmla="*/ 448 w 796"/>
                <a:gd name="T23" fmla="*/ 597 h 697"/>
                <a:gd name="T24" fmla="*/ 796 w 796"/>
                <a:gd name="T25" fmla="*/ 597 h 697"/>
                <a:gd name="T26" fmla="*/ 100 w 796"/>
                <a:gd name="T27" fmla="*/ 101 h 697"/>
                <a:gd name="T28" fmla="*/ 696 w 796"/>
                <a:gd name="T29" fmla="*/ 101 h 697"/>
                <a:gd name="T30" fmla="*/ 696 w 796"/>
                <a:gd name="T31" fmla="*/ 499 h 697"/>
                <a:gd name="T32" fmla="*/ 100 w 796"/>
                <a:gd name="T33" fmla="*/ 499 h 697"/>
                <a:gd name="T34" fmla="*/ 100 w 796"/>
                <a:gd name="T35" fmla="*/ 101 h 69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96" h="697">
                  <a:moveTo>
                    <a:pt x="796" y="597"/>
                  </a:moveTo>
                  <a:lnTo>
                    <a:pt x="796" y="0"/>
                  </a:lnTo>
                  <a:lnTo>
                    <a:pt x="0" y="0"/>
                  </a:lnTo>
                  <a:lnTo>
                    <a:pt x="0" y="597"/>
                  </a:lnTo>
                  <a:lnTo>
                    <a:pt x="348" y="597"/>
                  </a:lnTo>
                  <a:lnTo>
                    <a:pt x="348" y="647"/>
                  </a:lnTo>
                  <a:lnTo>
                    <a:pt x="200" y="647"/>
                  </a:lnTo>
                  <a:lnTo>
                    <a:pt x="200" y="697"/>
                  </a:lnTo>
                  <a:lnTo>
                    <a:pt x="599" y="697"/>
                  </a:lnTo>
                  <a:lnTo>
                    <a:pt x="599" y="647"/>
                  </a:lnTo>
                  <a:lnTo>
                    <a:pt x="448" y="647"/>
                  </a:lnTo>
                  <a:lnTo>
                    <a:pt x="448" y="597"/>
                  </a:lnTo>
                  <a:lnTo>
                    <a:pt x="796" y="597"/>
                  </a:lnTo>
                  <a:close/>
                  <a:moveTo>
                    <a:pt x="100" y="101"/>
                  </a:moveTo>
                  <a:lnTo>
                    <a:pt x="696" y="101"/>
                  </a:lnTo>
                  <a:lnTo>
                    <a:pt x="696" y="499"/>
                  </a:lnTo>
                  <a:lnTo>
                    <a:pt x="100" y="499"/>
                  </a:lnTo>
                  <a:lnTo>
                    <a:pt x="100" y="10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grpSp>
      <p:sp>
        <p:nvSpPr>
          <p:cNvPr id="11" name="Freeform 103"/>
          <p:cNvSpPr>
            <a:spLocks noChangeAspect="1" noEditPoints="1"/>
          </p:cNvSpPr>
          <p:nvPr/>
        </p:nvSpPr>
        <p:spPr bwMode="auto">
          <a:xfrm>
            <a:off x="861877" y="1209206"/>
            <a:ext cx="232330" cy="342216"/>
          </a:xfrm>
          <a:custGeom>
            <a:avLst/>
            <a:gdLst/>
            <a:ahLst/>
            <a:cxnLst>
              <a:cxn ang="0">
                <a:pos x="37" y="29"/>
              </a:cxn>
              <a:cxn ang="0">
                <a:pos x="31" y="41"/>
              </a:cxn>
              <a:cxn ang="0">
                <a:pos x="33" y="44"/>
              </a:cxn>
              <a:cxn ang="0">
                <a:pos x="32" y="47"/>
              </a:cxn>
              <a:cxn ang="0">
                <a:pos x="33" y="49"/>
              </a:cxn>
              <a:cxn ang="0">
                <a:pos x="31" y="53"/>
              </a:cxn>
              <a:cxn ang="0">
                <a:pos x="31" y="54"/>
              </a:cxn>
              <a:cxn ang="0">
                <a:pos x="27" y="58"/>
              </a:cxn>
              <a:cxn ang="0">
                <a:pos x="21" y="62"/>
              </a:cxn>
              <a:cxn ang="0">
                <a:pos x="15" y="58"/>
              </a:cxn>
              <a:cxn ang="0">
                <a:pos x="11" y="54"/>
              </a:cxn>
              <a:cxn ang="0">
                <a:pos x="11" y="53"/>
              </a:cxn>
              <a:cxn ang="0">
                <a:pos x="9" y="49"/>
              </a:cxn>
              <a:cxn ang="0">
                <a:pos x="10" y="47"/>
              </a:cxn>
              <a:cxn ang="0">
                <a:pos x="9" y="44"/>
              </a:cxn>
              <a:cxn ang="0">
                <a:pos x="11" y="41"/>
              </a:cxn>
              <a:cxn ang="0">
                <a:pos x="5" y="29"/>
              </a:cxn>
              <a:cxn ang="0">
                <a:pos x="0" y="18"/>
              </a:cxn>
              <a:cxn ang="0">
                <a:pos x="21" y="0"/>
              </a:cxn>
              <a:cxn ang="0">
                <a:pos x="42" y="18"/>
              </a:cxn>
              <a:cxn ang="0">
                <a:pos x="37" y="29"/>
              </a:cxn>
              <a:cxn ang="0">
                <a:pos x="21" y="6"/>
              </a:cxn>
              <a:cxn ang="0">
                <a:pos x="6" y="18"/>
              </a:cxn>
              <a:cxn ang="0">
                <a:pos x="8" y="26"/>
              </a:cxn>
              <a:cxn ang="0">
                <a:pos x="11" y="28"/>
              </a:cxn>
              <a:cxn ang="0">
                <a:pos x="16" y="40"/>
              </a:cxn>
              <a:cxn ang="0">
                <a:pos x="26" y="40"/>
              </a:cxn>
              <a:cxn ang="0">
                <a:pos x="31" y="28"/>
              </a:cxn>
              <a:cxn ang="0">
                <a:pos x="34" y="26"/>
              </a:cxn>
              <a:cxn ang="0">
                <a:pos x="36" y="18"/>
              </a:cxn>
              <a:cxn ang="0">
                <a:pos x="21" y="6"/>
              </a:cxn>
              <a:cxn ang="0">
                <a:pos x="29" y="20"/>
              </a:cxn>
              <a:cxn ang="0">
                <a:pos x="27" y="18"/>
              </a:cxn>
              <a:cxn ang="0">
                <a:pos x="21" y="15"/>
              </a:cxn>
              <a:cxn ang="0">
                <a:pos x="20" y="13"/>
              </a:cxn>
              <a:cxn ang="0">
                <a:pos x="21" y="12"/>
              </a:cxn>
              <a:cxn ang="0">
                <a:pos x="30" y="18"/>
              </a:cxn>
              <a:cxn ang="0">
                <a:pos x="29" y="20"/>
              </a:cxn>
            </a:cxnLst>
            <a:rect l="0" t="0" r="r" b="b"/>
            <a:pathLst>
              <a:path w="42" h="62">
                <a:moveTo>
                  <a:pt x="37" y="29"/>
                </a:moveTo>
                <a:cubicBezTo>
                  <a:pt x="35" y="32"/>
                  <a:pt x="31" y="37"/>
                  <a:pt x="31" y="41"/>
                </a:cubicBezTo>
                <a:cubicBezTo>
                  <a:pt x="32" y="42"/>
                  <a:pt x="33" y="43"/>
                  <a:pt x="33" y="44"/>
                </a:cubicBezTo>
                <a:cubicBezTo>
                  <a:pt x="33" y="45"/>
                  <a:pt x="32" y="46"/>
                  <a:pt x="32" y="47"/>
                </a:cubicBezTo>
                <a:cubicBezTo>
                  <a:pt x="32" y="47"/>
                  <a:pt x="33" y="48"/>
                  <a:pt x="33" y="49"/>
                </a:cubicBezTo>
                <a:cubicBezTo>
                  <a:pt x="33" y="51"/>
                  <a:pt x="32" y="52"/>
                  <a:pt x="31" y="53"/>
                </a:cubicBezTo>
                <a:cubicBezTo>
                  <a:pt x="31" y="53"/>
                  <a:pt x="31" y="54"/>
                  <a:pt x="31" y="54"/>
                </a:cubicBezTo>
                <a:cubicBezTo>
                  <a:pt x="31" y="57"/>
                  <a:pt x="29" y="58"/>
                  <a:pt x="27" y="58"/>
                </a:cubicBezTo>
                <a:cubicBezTo>
                  <a:pt x="26" y="61"/>
                  <a:pt x="24" y="62"/>
                  <a:pt x="21" y="62"/>
                </a:cubicBezTo>
                <a:cubicBezTo>
                  <a:pt x="19" y="62"/>
                  <a:pt x="16" y="61"/>
                  <a:pt x="15" y="58"/>
                </a:cubicBezTo>
                <a:cubicBezTo>
                  <a:pt x="13" y="58"/>
                  <a:pt x="11" y="57"/>
                  <a:pt x="11" y="54"/>
                </a:cubicBezTo>
                <a:cubicBezTo>
                  <a:pt x="11" y="54"/>
                  <a:pt x="11" y="53"/>
                  <a:pt x="11" y="53"/>
                </a:cubicBezTo>
                <a:cubicBezTo>
                  <a:pt x="10" y="52"/>
                  <a:pt x="9" y="51"/>
                  <a:pt x="9" y="49"/>
                </a:cubicBezTo>
                <a:cubicBezTo>
                  <a:pt x="9" y="48"/>
                  <a:pt x="10" y="47"/>
                  <a:pt x="10" y="47"/>
                </a:cubicBezTo>
                <a:cubicBezTo>
                  <a:pt x="10" y="46"/>
                  <a:pt x="9" y="45"/>
                  <a:pt x="9" y="44"/>
                </a:cubicBezTo>
                <a:cubicBezTo>
                  <a:pt x="9" y="43"/>
                  <a:pt x="10" y="42"/>
                  <a:pt x="11" y="41"/>
                </a:cubicBezTo>
                <a:cubicBezTo>
                  <a:pt x="11" y="37"/>
                  <a:pt x="7" y="32"/>
                  <a:pt x="5" y="29"/>
                </a:cubicBezTo>
                <a:cubicBezTo>
                  <a:pt x="2" y="26"/>
                  <a:pt x="0" y="23"/>
                  <a:pt x="0" y="18"/>
                </a:cubicBezTo>
                <a:cubicBezTo>
                  <a:pt x="0" y="8"/>
                  <a:pt x="11" y="0"/>
                  <a:pt x="21" y="0"/>
                </a:cubicBezTo>
                <a:cubicBezTo>
                  <a:pt x="31" y="0"/>
                  <a:pt x="42" y="8"/>
                  <a:pt x="42" y="18"/>
                </a:cubicBezTo>
                <a:cubicBezTo>
                  <a:pt x="42" y="23"/>
                  <a:pt x="40" y="26"/>
                  <a:pt x="37" y="29"/>
                </a:cubicBezTo>
                <a:close/>
                <a:moveTo>
                  <a:pt x="21" y="6"/>
                </a:moveTo>
                <a:cubicBezTo>
                  <a:pt x="14" y="6"/>
                  <a:pt x="6" y="10"/>
                  <a:pt x="6" y="18"/>
                </a:cubicBezTo>
                <a:cubicBezTo>
                  <a:pt x="6" y="21"/>
                  <a:pt x="7" y="24"/>
                  <a:pt x="8" y="26"/>
                </a:cubicBezTo>
                <a:cubicBezTo>
                  <a:pt x="9" y="27"/>
                  <a:pt x="10" y="27"/>
                  <a:pt x="11" y="28"/>
                </a:cubicBezTo>
                <a:cubicBezTo>
                  <a:pt x="14" y="32"/>
                  <a:pt x="16" y="36"/>
                  <a:pt x="16" y="40"/>
                </a:cubicBezTo>
                <a:cubicBezTo>
                  <a:pt x="26" y="40"/>
                  <a:pt x="26" y="40"/>
                  <a:pt x="26" y="40"/>
                </a:cubicBezTo>
                <a:cubicBezTo>
                  <a:pt x="26" y="36"/>
                  <a:pt x="28" y="32"/>
                  <a:pt x="31" y="28"/>
                </a:cubicBezTo>
                <a:cubicBezTo>
                  <a:pt x="32" y="27"/>
                  <a:pt x="33" y="27"/>
                  <a:pt x="34" y="26"/>
                </a:cubicBezTo>
                <a:cubicBezTo>
                  <a:pt x="35" y="24"/>
                  <a:pt x="36" y="21"/>
                  <a:pt x="36" y="18"/>
                </a:cubicBezTo>
                <a:cubicBezTo>
                  <a:pt x="36" y="10"/>
                  <a:pt x="28" y="6"/>
                  <a:pt x="21" y="6"/>
                </a:cubicBezTo>
                <a:close/>
                <a:moveTo>
                  <a:pt x="29" y="20"/>
                </a:moveTo>
                <a:cubicBezTo>
                  <a:pt x="28" y="20"/>
                  <a:pt x="27" y="19"/>
                  <a:pt x="27" y="18"/>
                </a:cubicBezTo>
                <a:cubicBezTo>
                  <a:pt x="27" y="16"/>
                  <a:pt x="23" y="15"/>
                  <a:pt x="21" y="15"/>
                </a:cubicBezTo>
                <a:cubicBezTo>
                  <a:pt x="20" y="15"/>
                  <a:pt x="20" y="14"/>
                  <a:pt x="20" y="13"/>
                </a:cubicBezTo>
                <a:cubicBezTo>
                  <a:pt x="20" y="13"/>
                  <a:pt x="20" y="12"/>
                  <a:pt x="21" y="12"/>
                </a:cubicBezTo>
                <a:cubicBezTo>
                  <a:pt x="25" y="12"/>
                  <a:pt x="30" y="14"/>
                  <a:pt x="30" y="18"/>
                </a:cubicBezTo>
                <a:cubicBezTo>
                  <a:pt x="30" y="19"/>
                  <a:pt x="29" y="20"/>
                  <a:pt x="29" y="20"/>
                </a:cubicBezTo>
                <a:close/>
              </a:path>
            </a:pathLst>
          </a:custGeom>
          <a:solidFill>
            <a:schemeClr val="accent4"/>
          </a:solidFill>
          <a:ln w="9525">
            <a:noFill/>
            <a:round/>
          </a:ln>
        </p:spPr>
        <p:txBody>
          <a:bodyPr vert="horz" wrap="square" lIns="91440" tIns="45720" rIns="91440" bIns="45720" numCol="1" anchor="t" anchorCtr="0" compatLnSpc="1"/>
          <a:p>
            <a:endParaRPr lang="en-US" dirty="0">
              <a:latin typeface="微软雅黑" panose="020B0503020204020204" pitchFamily="34" charset="-122"/>
            </a:endParaRPr>
          </a:p>
        </p:txBody>
      </p:sp>
      <p:sp>
        <p:nvSpPr>
          <p:cNvPr id="12" name="Freeform 181"/>
          <p:cNvSpPr>
            <a:spLocks noChangeAspect="1"/>
          </p:cNvSpPr>
          <p:nvPr/>
        </p:nvSpPr>
        <p:spPr bwMode="auto">
          <a:xfrm>
            <a:off x="861816" y="2137262"/>
            <a:ext cx="185850" cy="350376"/>
          </a:xfrm>
          <a:custGeom>
            <a:avLst/>
            <a:gdLst/>
            <a:ahLst/>
            <a:cxnLst>
              <a:cxn ang="0">
                <a:pos x="22" y="60"/>
              </a:cxn>
              <a:cxn ang="0">
                <a:pos x="22" y="67"/>
              </a:cxn>
              <a:cxn ang="0">
                <a:pos x="21" y="68"/>
              </a:cxn>
              <a:cxn ang="0">
                <a:pos x="16" y="68"/>
              </a:cxn>
              <a:cxn ang="0">
                <a:pos x="15" y="67"/>
              </a:cxn>
              <a:cxn ang="0">
                <a:pos x="15" y="60"/>
              </a:cxn>
              <a:cxn ang="0">
                <a:pos x="1" y="53"/>
              </a:cxn>
              <a:cxn ang="0">
                <a:pos x="1" y="52"/>
              </a:cxn>
              <a:cxn ang="0">
                <a:pos x="5" y="46"/>
              </a:cxn>
              <a:cxn ang="0">
                <a:pos x="6" y="46"/>
              </a:cxn>
              <a:cxn ang="0">
                <a:pos x="6" y="46"/>
              </a:cxn>
              <a:cxn ang="0">
                <a:pos x="19" y="51"/>
              </a:cxn>
              <a:cxn ang="0">
                <a:pos x="26" y="45"/>
              </a:cxn>
              <a:cxn ang="0">
                <a:pos x="17" y="38"/>
              </a:cxn>
              <a:cxn ang="0">
                <a:pos x="1" y="22"/>
              </a:cxn>
              <a:cxn ang="0">
                <a:pos x="15" y="8"/>
              </a:cxn>
              <a:cxn ang="0">
                <a:pos x="15" y="1"/>
              </a:cxn>
              <a:cxn ang="0">
                <a:pos x="16" y="0"/>
              </a:cxn>
              <a:cxn ang="0">
                <a:pos x="21" y="0"/>
              </a:cxn>
              <a:cxn ang="0">
                <a:pos x="22" y="1"/>
              </a:cxn>
              <a:cxn ang="0">
                <a:pos x="22" y="8"/>
              </a:cxn>
              <a:cxn ang="0">
                <a:pos x="34" y="13"/>
              </a:cxn>
              <a:cxn ang="0">
                <a:pos x="34" y="14"/>
              </a:cxn>
              <a:cxn ang="0">
                <a:pos x="31" y="20"/>
              </a:cxn>
              <a:cxn ang="0">
                <a:pos x="30" y="20"/>
              </a:cxn>
              <a:cxn ang="0">
                <a:pos x="29" y="20"/>
              </a:cxn>
              <a:cxn ang="0">
                <a:pos x="19" y="16"/>
              </a:cxn>
              <a:cxn ang="0">
                <a:pos x="11" y="22"/>
              </a:cxn>
              <a:cxn ang="0">
                <a:pos x="21" y="30"/>
              </a:cxn>
              <a:cxn ang="0">
                <a:pos x="36" y="45"/>
              </a:cxn>
              <a:cxn ang="0">
                <a:pos x="22" y="60"/>
              </a:cxn>
            </a:cxnLst>
            <a:rect l="0" t="0" r="r" b="b"/>
            <a:pathLst>
              <a:path w="36" h="68">
                <a:moveTo>
                  <a:pt x="22" y="60"/>
                </a:moveTo>
                <a:cubicBezTo>
                  <a:pt x="22" y="67"/>
                  <a:pt x="22" y="67"/>
                  <a:pt x="22" y="67"/>
                </a:cubicBezTo>
                <a:cubicBezTo>
                  <a:pt x="22" y="67"/>
                  <a:pt x="22" y="68"/>
                  <a:pt x="21" y="68"/>
                </a:cubicBezTo>
                <a:cubicBezTo>
                  <a:pt x="16" y="68"/>
                  <a:pt x="16" y="68"/>
                  <a:pt x="16" y="68"/>
                </a:cubicBezTo>
                <a:cubicBezTo>
                  <a:pt x="15" y="68"/>
                  <a:pt x="15" y="67"/>
                  <a:pt x="15" y="67"/>
                </a:cubicBezTo>
                <a:cubicBezTo>
                  <a:pt x="15" y="60"/>
                  <a:pt x="15" y="60"/>
                  <a:pt x="15" y="60"/>
                </a:cubicBezTo>
                <a:cubicBezTo>
                  <a:pt x="6" y="59"/>
                  <a:pt x="1" y="53"/>
                  <a:pt x="1" y="53"/>
                </a:cubicBezTo>
                <a:cubicBezTo>
                  <a:pt x="0" y="53"/>
                  <a:pt x="0" y="52"/>
                  <a:pt x="1" y="52"/>
                </a:cubicBezTo>
                <a:cubicBezTo>
                  <a:pt x="5" y="46"/>
                  <a:pt x="5" y="46"/>
                  <a:pt x="5" y="46"/>
                </a:cubicBezTo>
                <a:cubicBezTo>
                  <a:pt x="5" y="46"/>
                  <a:pt x="5" y="46"/>
                  <a:pt x="6" y="46"/>
                </a:cubicBezTo>
                <a:cubicBezTo>
                  <a:pt x="6" y="46"/>
                  <a:pt x="6" y="46"/>
                  <a:pt x="6" y="46"/>
                </a:cubicBezTo>
                <a:cubicBezTo>
                  <a:pt x="7" y="46"/>
                  <a:pt x="12" y="51"/>
                  <a:pt x="19" y="51"/>
                </a:cubicBezTo>
                <a:cubicBezTo>
                  <a:pt x="22" y="51"/>
                  <a:pt x="26" y="49"/>
                  <a:pt x="26" y="45"/>
                </a:cubicBezTo>
                <a:cubicBezTo>
                  <a:pt x="26" y="41"/>
                  <a:pt x="22" y="40"/>
                  <a:pt x="17" y="38"/>
                </a:cubicBezTo>
                <a:cubicBezTo>
                  <a:pt x="10" y="35"/>
                  <a:pt x="1" y="32"/>
                  <a:pt x="1" y="22"/>
                </a:cubicBezTo>
                <a:cubicBezTo>
                  <a:pt x="1" y="15"/>
                  <a:pt x="7" y="9"/>
                  <a:pt x="15" y="8"/>
                </a:cubicBezTo>
                <a:cubicBezTo>
                  <a:pt x="15" y="1"/>
                  <a:pt x="15" y="1"/>
                  <a:pt x="15" y="1"/>
                </a:cubicBezTo>
                <a:cubicBezTo>
                  <a:pt x="15" y="0"/>
                  <a:pt x="15" y="0"/>
                  <a:pt x="16" y="0"/>
                </a:cubicBezTo>
                <a:cubicBezTo>
                  <a:pt x="21" y="0"/>
                  <a:pt x="21" y="0"/>
                  <a:pt x="21" y="0"/>
                </a:cubicBezTo>
                <a:cubicBezTo>
                  <a:pt x="22" y="0"/>
                  <a:pt x="22" y="0"/>
                  <a:pt x="22" y="1"/>
                </a:cubicBezTo>
                <a:cubicBezTo>
                  <a:pt x="22" y="8"/>
                  <a:pt x="22" y="8"/>
                  <a:pt x="22" y="8"/>
                </a:cubicBezTo>
                <a:cubicBezTo>
                  <a:pt x="30" y="8"/>
                  <a:pt x="34" y="13"/>
                  <a:pt x="34" y="13"/>
                </a:cubicBezTo>
                <a:cubicBezTo>
                  <a:pt x="35" y="13"/>
                  <a:pt x="35" y="14"/>
                  <a:pt x="34" y="14"/>
                </a:cubicBezTo>
                <a:cubicBezTo>
                  <a:pt x="31" y="20"/>
                  <a:pt x="31" y="20"/>
                  <a:pt x="31" y="20"/>
                </a:cubicBezTo>
                <a:cubicBezTo>
                  <a:pt x="31" y="20"/>
                  <a:pt x="31" y="20"/>
                  <a:pt x="30" y="20"/>
                </a:cubicBezTo>
                <a:cubicBezTo>
                  <a:pt x="30" y="20"/>
                  <a:pt x="30" y="20"/>
                  <a:pt x="29" y="20"/>
                </a:cubicBezTo>
                <a:cubicBezTo>
                  <a:pt x="29" y="20"/>
                  <a:pt x="25" y="16"/>
                  <a:pt x="19" y="16"/>
                </a:cubicBezTo>
                <a:cubicBezTo>
                  <a:pt x="14" y="16"/>
                  <a:pt x="11" y="18"/>
                  <a:pt x="11" y="22"/>
                </a:cubicBezTo>
                <a:cubicBezTo>
                  <a:pt x="11" y="26"/>
                  <a:pt x="16" y="28"/>
                  <a:pt x="21" y="30"/>
                </a:cubicBezTo>
                <a:cubicBezTo>
                  <a:pt x="28" y="32"/>
                  <a:pt x="36" y="36"/>
                  <a:pt x="36" y="45"/>
                </a:cubicBezTo>
                <a:cubicBezTo>
                  <a:pt x="36" y="52"/>
                  <a:pt x="30" y="59"/>
                  <a:pt x="22" y="60"/>
                </a:cubicBezTo>
                <a:close/>
              </a:path>
            </a:pathLst>
          </a:custGeom>
          <a:solidFill>
            <a:schemeClr val="accent2"/>
          </a:solidFill>
          <a:ln w="9525">
            <a:noFill/>
            <a:round/>
          </a:ln>
        </p:spPr>
        <p:txBody>
          <a:bodyPr vert="horz" wrap="square" lIns="91440" tIns="45720" rIns="91440" bIns="45720" numCol="1" anchor="t" anchorCtr="0" compatLnSpc="1"/>
          <a:p>
            <a:endParaRPr lang="en-US" dirty="0">
              <a:latin typeface="微软雅黑" panose="020B0503020204020204" pitchFamily="34" charset="-122"/>
            </a:endParaRPr>
          </a:p>
        </p:txBody>
      </p:sp>
      <p:sp>
        <p:nvSpPr>
          <p:cNvPr id="16" name="Freeform 157"/>
          <p:cNvSpPr>
            <a:spLocks noChangeAspect="1" noEditPoints="1"/>
          </p:cNvSpPr>
          <p:nvPr/>
        </p:nvSpPr>
        <p:spPr bwMode="auto">
          <a:xfrm>
            <a:off x="833546" y="2998706"/>
            <a:ext cx="213892" cy="236944"/>
          </a:xfrm>
          <a:custGeom>
            <a:avLst/>
            <a:gdLst/>
            <a:ahLst/>
            <a:cxnLst>
              <a:cxn ang="0">
                <a:pos x="46" y="62"/>
              </a:cxn>
              <a:cxn ang="0">
                <a:pos x="10" y="62"/>
              </a:cxn>
              <a:cxn ang="0">
                <a:pos x="0" y="52"/>
              </a:cxn>
              <a:cxn ang="0">
                <a:pos x="14" y="29"/>
              </a:cxn>
              <a:cxn ang="0">
                <a:pos x="28" y="34"/>
              </a:cxn>
              <a:cxn ang="0">
                <a:pos x="42" y="29"/>
              </a:cxn>
              <a:cxn ang="0">
                <a:pos x="56" y="52"/>
              </a:cxn>
              <a:cxn ang="0">
                <a:pos x="46" y="62"/>
              </a:cxn>
              <a:cxn ang="0">
                <a:pos x="28" y="31"/>
              </a:cxn>
              <a:cxn ang="0">
                <a:pos x="13" y="16"/>
              </a:cxn>
              <a:cxn ang="0">
                <a:pos x="28" y="0"/>
              </a:cxn>
              <a:cxn ang="0">
                <a:pos x="43" y="16"/>
              </a:cxn>
              <a:cxn ang="0">
                <a:pos x="28" y="31"/>
              </a:cxn>
            </a:cxnLst>
            <a:rect l="0" t="0" r="r" b="b"/>
            <a:pathLst>
              <a:path w="56" h="62">
                <a:moveTo>
                  <a:pt x="46" y="62"/>
                </a:moveTo>
                <a:cubicBezTo>
                  <a:pt x="10" y="62"/>
                  <a:pt x="10" y="62"/>
                  <a:pt x="10" y="62"/>
                </a:cubicBezTo>
                <a:cubicBezTo>
                  <a:pt x="4" y="62"/>
                  <a:pt x="0" y="58"/>
                  <a:pt x="0" y="52"/>
                </a:cubicBezTo>
                <a:cubicBezTo>
                  <a:pt x="0" y="43"/>
                  <a:pt x="2" y="29"/>
                  <a:pt x="14" y="29"/>
                </a:cubicBezTo>
                <a:cubicBezTo>
                  <a:pt x="15" y="29"/>
                  <a:pt x="20" y="34"/>
                  <a:pt x="28" y="34"/>
                </a:cubicBezTo>
                <a:cubicBezTo>
                  <a:pt x="36" y="34"/>
                  <a:pt x="41" y="29"/>
                  <a:pt x="42" y="29"/>
                </a:cubicBezTo>
                <a:cubicBezTo>
                  <a:pt x="54" y="29"/>
                  <a:pt x="56" y="43"/>
                  <a:pt x="56" y="52"/>
                </a:cubicBezTo>
                <a:cubicBezTo>
                  <a:pt x="56" y="58"/>
                  <a:pt x="52" y="62"/>
                  <a:pt x="46" y="62"/>
                </a:cubicBezTo>
                <a:close/>
                <a:moveTo>
                  <a:pt x="28" y="31"/>
                </a:moveTo>
                <a:cubicBezTo>
                  <a:pt x="20" y="31"/>
                  <a:pt x="13" y="24"/>
                  <a:pt x="13" y="16"/>
                </a:cubicBezTo>
                <a:cubicBezTo>
                  <a:pt x="13" y="7"/>
                  <a:pt x="20" y="0"/>
                  <a:pt x="28" y="0"/>
                </a:cubicBezTo>
                <a:cubicBezTo>
                  <a:pt x="37" y="0"/>
                  <a:pt x="43" y="7"/>
                  <a:pt x="43" y="16"/>
                </a:cubicBezTo>
                <a:cubicBezTo>
                  <a:pt x="43" y="24"/>
                  <a:pt x="37" y="31"/>
                  <a:pt x="28" y="31"/>
                </a:cubicBezTo>
                <a:close/>
              </a:path>
            </a:pathLst>
          </a:custGeom>
          <a:solidFill>
            <a:schemeClr val="accent1"/>
          </a:solidFill>
          <a:ln w="9525">
            <a:noFill/>
            <a:round/>
          </a:ln>
        </p:spPr>
        <p:txBody>
          <a:bodyPr vert="horz" wrap="square" lIns="91440" tIns="45720" rIns="91440" bIns="45720" numCol="1" anchor="t" anchorCtr="0" compatLnSpc="1"/>
          <a:p>
            <a:endParaRPr lang="en-US" dirty="0">
              <a:latin typeface="微软雅黑" panose="020B0503020204020204" pitchFamily="34" charset="-122"/>
            </a:endParaRPr>
          </a:p>
        </p:txBody>
      </p:sp>
      <p:sp>
        <p:nvSpPr>
          <p:cNvPr id="17" name="Freeform 157"/>
          <p:cNvSpPr>
            <a:spLocks noChangeAspect="1" noEditPoints="1"/>
          </p:cNvSpPr>
          <p:nvPr/>
        </p:nvSpPr>
        <p:spPr bwMode="auto">
          <a:xfrm>
            <a:off x="1047467" y="3074147"/>
            <a:ext cx="145447" cy="161122"/>
          </a:xfrm>
          <a:custGeom>
            <a:avLst/>
            <a:gdLst/>
            <a:ahLst/>
            <a:cxnLst>
              <a:cxn ang="0">
                <a:pos x="46" y="62"/>
              </a:cxn>
              <a:cxn ang="0">
                <a:pos x="10" y="62"/>
              </a:cxn>
              <a:cxn ang="0">
                <a:pos x="0" y="52"/>
              </a:cxn>
              <a:cxn ang="0">
                <a:pos x="14" y="29"/>
              </a:cxn>
              <a:cxn ang="0">
                <a:pos x="28" y="34"/>
              </a:cxn>
              <a:cxn ang="0">
                <a:pos x="42" y="29"/>
              </a:cxn>
              <a:cxn ang="0">
                <a:pos x="56" y="52"/>
              </a:cxn>
              <a:cxn ang="0">
                <a:pos x="46" y="62"/>
              </a:cxn>
              <a:cxn ang="0">
                <a:pos x="28" y="31"/>
              </a:cxn>
              <a:cxn ang="0">
                <a:pos x="13" y="16"/>
              </a:cxn>
              <a:cxn ang="0">
                <a:pos x="28" y="0"/>
              </a:cxn>
              <a:cxn ang="0">
                <a:pos x="43" y="16"/>
              </a:cxn>
              <a:cxn ang="0">
                <a:pos x="28" y="31"/>
              </a:cxn>
            </a:cxnLst>
            <a:rect l="0" t="0" r="r" b="b"/>
            <a:pathLst>
              <a:path w="56" h="62">
                <a:moveTo>
                  <a:pt x="46" y="62"/>
                </a:moveTo>
                <a:cubicBezTo>
                  <a:pt x="10" y="62"/>
                  <a:pt x="10" y="62"/>
                  <a:pt x="10" y="62"/>
                </a:cubicBezTo>
                <a:cubicBezTo>
                  <a:pt x="4" y="62"/>
                  <a:pt x="0" y="58"/>
                  <a:pt x="0" y="52"/>
                </a:cubicBezTo>
                <a:cubicBezTo>
                  <a:pt x="0" y="43"/>
                  <a:pt x="2" y="29"/>
                  <a:pt x="14" y="29"/>
                </a:cubicBezTo>
                <a:cubicBezTo>
                  <a:pt x="15" y="29"/>
                  <a:pt x="20" y="34"/>
                  <a:pt x="28" y="34"/>
                </a:cubicBezTo>
                <a:cubicBezTo>
                  <a:pt x="36" y="34"/>
                  <a:pt x="41" y="29"/>
                  <a:pt x="42" y="29"/>
                </a:cubicBezTo>
                <a:cubicBezTo>
                  <a:pt x="54" y="29"/>
                  <a:pt x="56" y="43"/>
                  <a:pt x="56" y="52"/>
                </a:cubicBezTo>
                <a:cubicBezTo>
                  <a:pt x="56" y="58"/>
                  <a:pt x="52" y="62"/>
                  <a:pt x="46" y="62"/>
                </a:cubicBezTo>
                <a:close/>
                <a:moveTo>
                  <a:pt x="28" y="31"/>
                </a:moveTo>
                <a:cubicBezTo>
                  <a:pt x="20" y="31"/>
                  <a:pt x="13" y="24"/>
                  <a:pt x="13" y="16"/>
                </a:cubicBezTo>
                <a:cubicBezTo>
                  <a:pt x="13" y="7"/>
                  <a:pt x="20" y="0"/>
                  <a:pt x="28" y="0"/>
                </a:cubicBezTo>
                <a:cubicBezTo>
                  <a:pt x="37" y="0"/>
                  <a:pt x="43" y="7"/>
                  <a:pt x="43" y="16"/>
                </a:cubicBezTo>
                <a:cubicBezTo>
                  <a:pt x="43" y="24"/>
                  <a:pt x="37" y="31"/>
                  <a:pt x="28" y="31"/>
                </a:cubicBezTo>
                <a:close/>
              </a:path>
            </a:pathLst>
          </a:custGeom>
          <a:solidFill>
            <a:schemeClr val="accent1"/>
          </a:solidFill>
          <a:ln w="9525">
            <a:noFill/>
            <a:round/>
          </a:ln>
        </p:spPr>
        <p:txBody>
          <a:bodyPr vert="horz" wrap="square" lIns="91440" tIns="45720" rIns="91440" bIns="45720" numCol="1" anchor="t" anchorCtr="0" compatLnSpc="1"/>
          <a:p>
            <a:endParaRPr lang="en-US" dirty="0">
              <a:latin typeface="微软雅黑" panose="020B0503020204020204" pitchFamily="34" charset="-122"/>
            </a:endParaRPr>
          </a:p>
        </p:txBody>
      </p:sp>
      <p:sp>
        <p:nvSpPr>
          <p:cNvPr id="2" name="Freeform 217"/>
          <p:cNvSpPr>
            <a:spLocks noChangeAspect="1" noEditPoints="1"/>
          </p:cNvSpPr>
          <p:nvPr/>
        </p:nvSpPr>
        <p:spPr bwMode="auto">
          <a:xfrm>
            <a:off x="861557" y="3792929"/>
            <a:ext cx="291646" cy="218801"/>
          </a:xfrm>
          <a:custGeom>
            <a:avLst/>
            <a:gdLst/>
            <a:ahLst/>
            <a:cxnLst>
              <a:cxn ang="0">
                <a:pos x="78" y="58"/>
              </a:cxn>
              <a:cxn ang="0">
                <a:pos x="0" y="58"/>
              </a:cxn>
              <a:cxn ang="0">
                <a:pos x="0" y="0"/>
              </a:cxn>
              <a:cxn ang="0">
                <a:pos x="5" y="0"/>
              </a:cxn>
              <a:cxn ang="0">
                <a:pos x="5" y="53"/>
              </a:cxn>
              <a:cxn ang="0">
                <a:pos x="78" y="53"/>
              </a:cxn>
              <a:cxn ang="0">
                <a:pos x="78" y="58"/>
              </a:cxn>
              <a:cxn ang="0">
                <a:pos x="73" y="22"/>
              </a:cxn>
              <a:cxn ang="0">
                <a:pos x="71" y="23"/>
              </a:cxn>
              <a:cxn ang="0">
                <a:pos x="66" y="18"/>
              </a:cxn>
              <a:cxn ang="0">
                <a:pos x="42" y="42"/>
              </a:cxn>
              <a:cxn ang="0">
                <a:pos x="40" y="42"/>
              </a:cxn>
              <a:cxn ang="0">
                <a:pos x="31" y="34"/>
              </a:cxn>
              <a:cxn ang="0">
                <a:pos x="16" y="49"/>
              </a:cxn>
              <a:cxn ang="0">
                <a:pos x="8" y="42"/>
              </a:cxn>
              <a:cxn ang="0">
                <a:pos x="30" y="20"/>
              </a:cxn>
              <a:cxn ang="0">
                <a:pos x="32" y="20"/>
              </a:cxn>
              <a:cxn ang="0">
                <a:pos x="41" y="29"/>
              </a:cxn>
              <a:cxn ang="0">
                <a:pos x="59" y="11"/>
              </a:cxn>
              <a:cxn ang="0">
                <a:pos x="54" y="6"/>
              </a:cxn>
              <a:cxn ang="0">
                <a:pos x="55" y="4"/>
              </a:cxn>
              <a:cxn ang="0">
                <a:pos x="71" y="4"/>
              </a:cxn>
              <a:cxn ang="0">
                <a:pos x="73" y="6"/>
              </a:cxn>
              <a:cxn ang="0">
                <a:pos x="73" y="22"/>
              </a:cxn>
            </a:cxnLst>
            <a:rect l="0" t="0" r="r" b="b"/>
            <a:pathLst>
              <a:path w="78" h="58">
                <a:moveTo>
                  <a:pt x="78" y="58"/>
                </a:moveTo>
                <a:cubicBezTo>
                  <a:pt x="0" y="58"/>
                  <a:pt x="0" y="58"/>
                  <a:pt x="0" y="58"/>
                </a:cubicBezTo>
                <a:cubicBezTo>
                  <a:pt x="0" y="0"/>
                  <a:pt x="0" y="0"/>
                  <a:pt x="0" y="0"/>
                </a:cubicBezTo>
                <a:cubicBezTo>
                  <a:pt x="5" y="0"/>
                  <a:pt x="5" y="0"/>
                  <a:pt x="5" y="0"/>
                </a:cubicBezTo>
                <a:cubicBezTo>
                  <a:pt x="5" y="53"/>
                  <a:pt x="5" y="53"/>
                  <a:pt x="5" y="53"/>
                </a:cubicBezTo>
                <a:cubicBezTo>
                  <a:pt x="78" y="53"/>
                  <a:pt x="78" y="53"/>
                  <a:pt x="78" y="53"/>
                </a:cubicBezTo>
                <a:lnTo>
                  <a:pt x="78" y="58"/>
                </a:lnTo>
                <a:close/>
                <a:moveTo>
                  <a:pt x="73" y="22"/>
                </a:moveTo>
                <a:cubicBezTo>
                  <a:pt x="73" y="23"/>
                  <a:pt x="71" y="24"/>
                  <a:pt x="71" y="23"/>
                </a:cubicBezTo>
                <a:cubicBezTo>
                  <a:pt x="66" y="18"/>
                  <a:pt x="66" y="18"/>
                  <a:pt x="66" y="18"/>
                </a:cubicBezTo>
                <a:cubicBezTo>
                  <a:pt x="42" y="42"/>
                  <a:pt x="42" y="42"/>
                  <a:pt x="42" y="42"/>
                </a:cubicBezTo>
                <a:cubicBezTo>
                  <a:pt x="41" y="43"/>
                  <a:pt x="41" y="43"/>
                  <a:pt x="40" y="42"/>
                </a:cubicBezTo>
                <a:cubicBezTo>
                  <a:pt x="31" y="34"/>
                  <a:pt x="31" y="34"/>
                  <a:pt x="31" y="34"/>
                </a:cubicBezTo>
                <a:cubicBezTo>
                  <a:pt x="16" y="49"/>
                  <a:pt x="16" y="49"/>
                  <a:pt x="16" y="49"/>
                </a:cubicBezTo>
                <a:cubicBezTo>
                  <a:pt x="8" y="42"/>
                  <a:pt x="8" y="42"/>
                  <a:pt x="8" y="42"/>
                </a:cubicBezTo>
                <a:cubicBezTo>
                  <a:pt x="30" y="20"/>
                  <a:pt x="30" y="20"/>
                  <a:pt x="30" y="20"/>
                </a:cubicBezTo>
                <a:cubicBezTo>
                  <a:pt x="31" y="19"/>
                  <a:pt x="32" y="19"/>
                  <a:pt x="32" y="20"/>
                </a:cubicBezTo>
                <a:cubicBezTo>
                  <a:pt x="41" y="29"/>
                  <a:pt x="41" y="29"/>
                  <a:pt x="41" y="29"/>
                </a:cubicBezTo>
                <a:cubicBezTo>
                  <a:pt x="59" y="11"/>
                  <a:pt x="59" y="11"/>
                  <a:pt x="59" y="11"/>
                </a:cubicBezTo>
                <a:cubicBezTo>
                  <a:pt x="54" y="6"/>
                  <a:pt x="54" y="6"/>
                  <a:pt x="54" y="6"/>
                </a:cubicBezTo>
                <a:cubicBezTo>
                  <a:pt x="53" y="6"/>
                  <a:pt x="54" y="4"/>
                  <a:pt x="55" y="4"/>
                </a:cubicBezTo>
                <a:cubicBezTo>
                  <a:pt x="71" y="4"/>
                  <a:pt x="71" y="4"/>
                  <a:pt x="71" y="4"/>
                </a:cubicBezTo>
                <a:cubicBezTo>
                  <a:pt x="72" y="4"/>
                  <a:pt x="73" y="5"/>
                  <a:pt x="73" y="6"/>
                </a:cubicBezTo>
                <a:lnTo>
                  <a:pt x="73" y="22"/>
                </a:lnTo>
                <a:close/>
              </a:path>
            </a:pathLst>
          </a:custGeom>
          <a:solidFill>
            <a:schemeClr val="accent3"/>
          </a:solidFill>
          <a:ln w="9525">
            <a:noFill/>
            <a:round/>
          </a:ln>
        </p:spPr>
        <p:txBody>
          <a:bodyPr vert="horz" wrap="square" lIns="91440" tIns="45720" rIns="91440" bIns="45720" numCol="1" anchor="t" anchorCtr="0" compatLnSpc="1"/>
          <a:p>
            <a:endParaRPr lang="en-US" dirty="0">
              <a:latin typeface="微软雅黑" panose="020B0503020204020204" pitchFamily="34"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1"/>
          <a:srcRect t="27336"/>
          <a:stretch>
            <a:fillRect/>
          </a:stretch>
        </p:blipFill>
        <p:spPr>
          <a:xfrm>
            <a:off x="335902" y="746449"/>
            <a:ext cx="8528180" cy="3735870"/>
          </a:xfrm>
          <a:prstGeom prst="rect">
            <a:avLst/>
          </a:prstGeom>
        </p:spPr>
      </p:pic>
      <p:sp>
        <p:nvSpPr>
          <p:cNvPr id="14" name="Oval 55"/>
          <p:cNvSpPr/>
          <p:nvPr/>
        </p:nvSpPr>
        <p:spPr>
          <a:xfrm>
            <a:off x="2619352" y="2518409"/>
            <a:ext cx="218517" cy="218517"/>
          </a:xfrm>
          <a:prstGeom prst="ellipse">
            <a:avLst/>
          </a:prstGeom>
          <a:solidFill>
            <a:schemeClr val="accent1"/>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cs typeface="+mn-ea"/>
              <a:sym typeface="+mn-lt"/>
            </a:endParaRPr>
          </a:p>
        </p:txBody>
      </p:sp>
      <p:grpSp>
        <p:nvGrpSpPr>
          <p:cNvPr id="15" name="Group 59"/>
          <p:cNvGrpSpPr/>
          <p:nvPr/>
        </p:nvGrpSpPr>
        <p:grpSpPr>
          <a:xfrm>
            <a:off x="1128876" y="2318375"/>
            <a:ext cx="1202694" cy="645160"/>
            <a:chOff x="4928372" y="1811168"/>
            <a:chExt cx="978408" cy="524846"/>
          </a:xfrm>
        </p:grpSpPr>
        <p:sp>
          <p:nvSpPr>
            <p:cNvPr id="16" name="Pentagon 60"/>
            <p:cNvSpPr/>
            <p:nvPr/>
          </p:nvSpPr>
          <p:spPr>
            <a:xfrm>
              <a:off x="4928372" y="1814284"/>
              <a:ext cx="978408" cy="484632"/>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cs typeface="+mn-ea"/>
                <a:sym typeface="+mn-lt"/>
              </a:endParaRPr>
            </a:p>
          </p:txBody>
        </p:sp>
        <p:sp>
          <p:nvSpPr>
            <p:cNvPr id="17" name="TextBox 61"/>
            <p:cNvSpPr txBox="1"/>
            <p:nvPr/>
          </p:nvSpPr>
          <p:spPr>
            <a:xfrm>
              <a:off x="5040290" y="1811168"/>
              <a:ext cx="525880" cy="524846"/>
            </a:xfrm>
            <a:prstGeom prst="rect">
              <a:avLst/>
            </a:prstGeom>
            <a:noFill/>
          </p:spPr>
          <p:txBody>
            <a:bodyPr wrap="none" rtlCol="0">
              <a:spAutoFit/>
            </a:bodyPr>
            <a:lstStyle/>
            <a:p>
              <a:pPr algn="ctr"/>
              <a:r>
                <a:rPr lang="en-US" sz="3600" b="1" dirty="0">
                  <a:solidFill>
                    <a:schemeClr val="bg2"/>
                  </a:solidFill>
                  <a:cs typeface="+mn-ea"/>
                  <a:sym typeface="+mn-lt"/>
                </a:rPr>
                <a:t>03</a:t>
              </a:r>
              <a:endParaRPr lang="en-GB" sz="3600" b="1" dirty="0">
                <a:solidFill>
                  <a:schemeClr val="bg2"/>
                </a:solidFill>
                <a:cs typeface="+mn-ea"/>
                <a:sym typeface="+mn-lt"/>
              </a:endParaRPr>
            </a:p>
          </p:txBody>
        </p:sp>
      </p:grpSp>
      <p:sp>
        <p:nvSpPr>
          <p:cNvPr id="19" name="TextBox 72"/>
          <p:cNvSpPr txBox="1"/>
          <p:nvPr/>
        </p:nvSpPr>
        <p:spPr>
          <a:xfrm>
            <a:off x="2914650" y="2351405"/>
            <a:ext cx="1605280" cy="521970"/>
          </a:xfrm>
          <a:prstGeom prst="rect">
            <a:avLst/>
          </a:prstGeom>
          <a:noFill/>
        </p:spPr>
        <p:txBody>
          <a:bodyPr wrap="none" rtlCol="0">
            <a:spAutoFit/>
          </a:bodyPr>
          <a:lstStyle/>
          <a:p>
            <a:pPr defTabSz="685800">
              <a:defRPr/>
            </a:pPr>
            <a:r>
              <a:rPr lang="zh-CN" altLang="en-US" sz="2800" b="1" dirty="0">
                <a:solidFill>
                  <a:schemeClr val="accent1"/>
                </a:solidFill>
                <a:latin typeface="微软雅黑" panose="020B0503020204020204" pitchFamily="34" charset="-122"/>
                <a:ea typeface="微软雅黑" panose="020B0503020204020204" pitchFamily="34" charset="-122"/>
              </a:rPr>
              <a:t>产品定位</a:t>
            </a:r>
            <a:endParaRPr lang="zh-CN" altLang="en-US" sz="2800" b="1" dirty="0">
              <a:solidFill>
                <a:schemeClr val="accent1"/>
              </a:solidFill>
              <a:latin typeface="微软雅黑" panose="020B0503020204020204" pitchFamily="34" charset="-122"/>
              <a:ea typeface="微软雅黑" panose="020B0503020204020204" pitchFamily="34" charset="-122"/>
            </a:endParaRPr>
          </a:p>
        </p:txBody>
      </p:sp>
    </p:spTree>
    <p:custDataLst>
      <p:tags r:id="rId2"/>
    </p:custData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down)">
                                      <p:cBhvr>
                                        <p:cTn id="1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859530" y="271780"/>
            <a:ext cx="1425575" cy="32448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6" name="文本框 5"/>
          <p:cNvSpPr txBox="1"/>
          <p:nvPr/>
        </p:nvSpPr>
        <p:spPr>
          <a:xfrm>
            <a:off x="3985260" y="271780"/>
            <a:ext cx="1097280" cy="368300"/>
          </a:xfrm>
          <a:prstGeom prst="rect">
            <a:avLst/>
          </a:prstGeom>
          <a:noFill/>
        </p:spPr>
        <p:txBody>
          <a:bodyPr wrap="none" rtlCol="0">
            <a:spAutoFit/>
          </a:bodyPr>
          <a:p>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产品目标</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4" name="文本框 3"/>
          <p:cNvSpPr txBox="1"/>
          <p:nvPr/>
        </p:nvSpPr>
        <p:spPr>
          <a:xfrm>
            <a:off x="1134745" y="979170"/>
            <a:ext cx="6882130" cy="1198880"/>
          </a:xfrm>
          <a:prstGeom prst="rect">
            <a:avLst/>
          </a:prstGeom>
          <a:noFill/>
        </p:spPr>
        <p:txBody>
          <a:bodyPr wrap="square" rtlCol="0">
            <a:spAutoFit/>
          </a:bodyPr>
          <a:p>
            <a:r>
              <a:rPr lang="zh-CN" altLang="en-US"/>
              <a:t>通过对现有较多人使用的日程管理APP的调查了解，相类似的日程管理APP虽然某些方面的功能如时间提醒，时间规划等功能有着较好的用户体验，但它们的功能不是特别全面，服务的对象人群较为单一。</a:t>
            </a:r>
            <a:endParaRPr lang="zh-CN" altLang="en-US"/>
          </a:p>
        </p:txBody>
      </p:sp>
      <p:grpSp>
        <p:nvGrpSpPr>
          <p:cNvPr id="5" name="Group 4"/>
          <p:cNvGrpSpPr/>
          <p:nvPr/>
        </p:nvGrpSpPr>
        <p:grpSpPr bwMode="auto">
          <a:xfrm>
            <a:off x="861695" y="2184400"/>
            <a:ext cx="450850" cy="303530"/>
            <a:chOff x="0" y="0"/>
            <a:chExt cx="796" cy="747"/>
          </a:xfrm>
        </p:grpSpPr>
        <p:sp>
          <p:nvSpPr>
            <p:cNvPr id="13" name="Line 5"/>
            <p:cNvSpPr>
              <a:spLocks noChangeShapeType="1"/>
            </p:cNvSpPr>
            <p:nvPr/>
          </p:nvSpPr>
          <p:spPr bwMode="auto">
            <a:xfrm>
              <a:off x="0" y="0"/>
              <a:ext cx="0" cy="0"/>
            </a:xfrm>
            <a:prstGeom prst="line">
              <a:avLst/>
            </a:prstGeom>
            <a:noFill/>
            <a:ln w="15875">
              <a:solidFill>
                <a:srgbClr val="449FDB"/>
              </a:solidFill>
              <a:round/>
            </a:ln>
            <a:extLst>
              <a:ext uri="{909E8E84-426E-40DD-AFC4-6F175D3DCCD1}">
                <a14:hiddenFill xmlns:a14="http://schemas.microsoft.com/office/drawing/2010/main">
                  <a:noFill/>
                </a14:hiddenFill>
              </a:ext>
            </a:extLst>
          </p:spPr>
          <p:txBody>
            <a:bodyPr/>
            <a:p>
              <a:endParaRPr lang="zh-CN" altLang="en-US"/>
            </a:p>
          </p:txBody>
        </p:sp>
        <p:sp>
          <p:nvSpPr>
            <p:cNvPr id="14" name="Freeform 6"/>
            <p:cNvSpPr>
              <a:spLocks noEditPoints="1"/>
            </p:cNvSpPr>
            <p:nvPr/>
          </p:nvSpPr>
          <p:spPr bwMode="auto">
            <a:xfrm>
              <a:off x="0" y="50"/>
              <a:ext cx="796" cy="697"/>
            </a:xfrm>
            <a:custGeom>
              <a:avLst/>
              <a:gdLst>
                <a:gd name="T0" fmla="*/ 796 w 796"/>
                <a:gd name="T1" fmla="*/ 597 h 697"/>
                <a:gd name="T2" fmla="*/ 796 w 796"/>
                <a:gd name="T3" fmla="*/ 0 h 697"/>
                <a:gd name="T4" fmla="*/ 0 w 796"/>
                <a:gd name="T5" fmla="*/ 0 h 697"/>
                <a:gd name="T6" fmla="*/ 0 w 796"/>
                <a:gd name="T7" fmla="*/ 597 h 697"/>
                <a:gd name="T8" fmla="*/ 348 w 796"/>
                <a:gd name="T9" fmla="*/ 597 h 697"/>
                <a:gd name="T10" fmla="*/ 348 w 796"/>
                <a:gd name="T11" fmla="*/ 647 h 697"/>
                <a:gd name="T12" fmla="*/ 200 w 796"/>
                <a:gd name="T13" fmla="*/ 647 h 697"/>
                <a:gd name="T14" fmla="*/ 200 w 796"/>
                <a:gd name="T15" fmla="*/ 697 h 697"/>
                <a:gd name="T16" fmla="*/ 599 w 796"/>
                <a:gd name="T17" fmla="*/ 697 h 697"/>
                <a:gd name="T18" fmla="*/ 599 w 796"/>
                <a:gd name="T19" fmla="*/ 647 h 697"/>
                <a:gd name="T20" fmla="*/ 448 w 796"/>
                <a:gd name="T21" fmla="*/ 647 h 697"/>
                <a:gd name="T22" fmla="*/ 448 w 796"/>
                <a:gd name="T23" fmla="*/ 597 h 697"/>
                <a:gd name="T24" fmla="*/ 796 w 796"/>
                <a:gd name="T25" fmla="*/ 597 h 697"/>
                <a:gd name="T26" fmla="*/ 100 w 796"/>
                <a:gd name="T27" fmla="*/ 101 h 697"/>
                <a:gd name="T28" fmla="*/ 696 w 796"/>
                <a:gd name="T29" fmla="*/ 101 h 697"/>
                <a:gd name="T30" fmla="*/ 696 w 796"/>
                <a:gd name="T31" fmla="*/ 499 h 697"/>
                <a:gd name="T32" fmla="*/ 100 w 796"/>
                <a:gd name="T33" fmla="*/ 499 h 697"/>
                <a:gd name="T34" fmla="*/ 100 w 796"/>
                <a:gd name="T35" fmla="*/ 101 h 69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96" h="697">
                  <a:moveTo>
                    <a:pt x="796" y="597"/>
                  </a:moveTo>
                  <a:lnTo>
                    <a:pt x="796" y="0"/>
                  </a:lnTo>
                  <a:lnTo>
                    <a:pt x="0" y="0"/>
                  </a:lnTo>
                  <a:lnTo>
                    <a:pt x="0" y="597"/>
                  </a:lnTo>
                  <a:lnTo>
                    <a:pt x="348" y="597"/>
                  </a:lnTo>
                  <a:lnTo>
                    <a:pt x="348" y="647"/>
                  </a:lnTo>
                  <a:lnTo>
                    <a:pt x="200" y="647"/>
                  </a:lnTo>
                  <a:lnTo>
                    <a:pt x="200" y="697"/>
                  </a:lnTo>
                  <a:lnTo>
                    <a:pt x="599" y="697"/>
                  </a:lnTo>
                  <a:lnTo>
                    <a:pt x="599" y="647"/>
                  </a:lnTo>
                  <a:lnTo>
                    <a:pt x="448" y="647"/>
                  </a:lnTo>
                  <a:lnTo>
                    <a:pt x="448" y="597"/>
                  </a:lnTo>
                  <a:lnTo>
                    <a:pt x="796" y="597"/>
                  </a:lnTo>
                  <a:close/>
                  <a:moveTo>
                    <a:pt x="100" y="101"/>
                  </a:moveTo>
                  <a:lnTo>
                    <a:pt x="696" y="101"/>
                  </a:lnTo>
                  <a:lnTo>
                    <a:pt x="696" y="499"/>
                  </a:lnTo>
                  <a:lnTo>
                    <a:pt x="100" y="499"/>
                  </a:lnTo>
                  <a:lnTo>
                    <a:pt x="100" y="10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grpSp>
      <p:sp>
        <p:nvSpPr>
          <p:cNvPr id="11" name="Freeform 103"/>
          <p:cNvSpPr>
            <a:spLocks noChangeAspect="1" noEditPoints="1"/>
          </p:cNvSpPr>
          <p:nvPr/>
        </p:nvSpPr>
        <p:spPr bwMode="auto">
          <a:xfrm>
            <a:off x="815522" y="1042201"/>
            <a:ext cx="232330" cy="342216"/>
          </a:xfrm>
          <a:custGeom>
            <a:avLst/>
            <a:gdLst/>
            <a:ahLst/>
            <a:cxnLst>
              <a:cxn ang="0">
                <a:pos x="37" y="29"/>
              </a:cxn>
              <a:cxn ang="0">
                <a:pos x="31" y="41"/>
              </a:cxn>
              <a:cxn ang="0">
                <a:pos x="33" y="44"/>
              </a:cxn>
              <a:cxn ang="0">
                <a:pos x="32" y="47"/>
              </a:cxn>
              <a:cxn ang="0">
                <a:pos x="33" y="49"/>
              </a:cxn>
              <a:cxn ang="0">
                <a:pos x="31" y="53"/>
              </a:cxn>
              <a:cxn ang="0">
                <a:pos x="31" y="54"/>
              </a:cxn>
              <a:cxn ang="0">
                <a:pos x="27" y="58"/>
              </a:cxn>
              <a:cxn ang="0">
                <a:pos x="21" y="62"/>
              </a:cxn>
              <a:cxn ang="0">
                <a:pos x="15" y="58"/>
              </a:cxn>
              <a:cxn ang="0">
                <a:pos x="11" y="54"/>
              </a:cxn>
              <a:cxn ang="0">
                <a:pos x="11" y="53"/>
              </a:cxn>
              <a:cxn ang="0">
                <a:pos x="9" y="49"/>
              </a:cxn>
              <a:cxn ang="0">
                <a:pos x="10" y="47"/>
              </a:cxn>
              <a:cxn ang="0">
                <a:pos x="9" y="44"/>
              </a:cxn>
              <a:cxn ang="0">
                <a:pos x="11" y="41"/>
              </a:cxn>
              <a:cxn ang="0">
                <a:pos x="5" y="29"/>
              </a:cxn>
              <a:cxn ang="0">
                <a:pos x="0" y="18"/>
              </a:cxn>
              <a:cxn ang="0">
                <a:pos x="21" y="0"/>
              </a:cxn>
              <a:cxn ang="0">
                <a:pos x="42" y="18"/>
              </a:cxn>
              <a:cxn ang="0">
                <a:pos x="37" y="29"/>
              </a:cxn>
              <a:cxn ang="0">
                <a:pos x="21" y="6"/>
              </a:cxn>
              <a:cxn ang="0">
                <a:pos x="6" y="18"/>
              </a:cxn>
              <a:cxn ang="0">
                <a:pos x="8" y="26"/>
              </a:cxn>
              <a:cxn ang="0">
                <a:pos x="11" y="28"/>
              </a:cxn>
              <a:cxn ang="0">
                <a:pos x="16" y="40"/>
              </a:cxn>
              <a:cxn ang="0">
                <a:pos x="26" y="40"/>
              </a:cxn>
              <a:cxn ang="0">
                <a:pos x="31" y="28"/>
              </a:cxn>
              <a:cxn ang="0">
                <a:pos x="34" y="26"/>
              </a:cxn>
              <a:cxn ang="0">
                <a:pos x="36" y="18"/>
              </a:cxn>
              <a:cxn ang="0">
                <a:pos x="21" y="6"/>
              </a:cxn>
              <a:cxn ang="0">
                <a:pos x="29" y="20"/>
              </a:cxn>
              <a:cxn ang="0">
                <a:pos x="27" y="18"/>
              </a:cxn>
              <a:cxn ang="0">
                <a:pos x="21" y="15"/>
              </a:cxn>
              <a:cxn ang="0">
                <a:pos x="20" y="13"/>
              </a:cxn>
              <a:cxn ang="0">
                <a:pos x="21" y="12"/>
              </a:cxn>
              <a:cxn ang="0">
                <a:pos x="30" y="18"/>
              </a:cxn>
              <a:cxn ang="0">
                <a:pos x="29" y="20"/>
              </a:cxn>
            </a:cxnLst>
            <a:rect l="0" t="0" r="r" b="b"/>
            <a:pathLst>
              <a:path w="42" h="62">
                <a:moveTo>
                  <a:pt x="37" y="29"/>
                </a:moveTo>
                <a:cubicBezTo>
                  <a:pt x="35" y="32"/>
                  <a:pt x="31" y="37"/>
                  <a:pt x="31" y="41"/>
                </a:cubicBezTo>
                <a:cubicBezTo>
                  <a:pt x="32" y="42"/>
                  <a:pt x="33" y="43"/>
                  <a:pt x="33" y="44"/>
                </a:cubicBezTo>
                <a:cubicBezTo>
                  <a:pt x="33" y="45"/>
                  <a:pt x="32" y="46"/>
                  <a:pt x="32" y="47"/>
                </a:cubicBezTo>
                <a:cubicBezTo>
                  <a:pt x="32" y="47"/>
                  <a:pt x="33" y="48"/>
                  <a:pt x="33" y="49"/>
                </a:cubicBezTo>
                <a:cubicBezTo>
                  <a:pt x="33" y="51"/>
                  <a:pt x="32" y="52"/>
                  <a:pt x="31" y="53"/>
                </a:cubicBezTo>
                <a:cubicBezTo>
                  <a:pt x="31" y="53"/>
                  <a:pt x="31" y="54"/>
                  <a:pt x="31" y="54"/>
                </a:cubicBezTo>
                <a:cubicBezTo>
                  <a:pt x="31" y="57"/>
                  <a:pt x="29" y="58"/>
                  <a:pt x="27" y="58"/>
                </a:cubicBezTo>
                <a:cubicBezTo>
                  <a:pt x="26" y="61"/>
                  <a:pt x="24" y="62"/>
                  <a:pt x="21" y="62"/>
                </a:cubicBezTo>
                <a:cubicBezTo>
                  <a:pt x="19" y="62"/>
                  <a:pt x="16" y="61"/>
                  <a:pt x="15" y="58"/>
                </a:cubicBezTo>
                <a:cubicBezTo>
                  <a:pt x="13" y="58"/>
                  <a:pt x="11" y="57"/>
                  <a:pt x="11" y="54"/>
                </a:cubicBezTo>
                <a:cubicBezTo>
                  <a:pt x="11" y="54"/>
                  <a:pt x="11" y="53"/>
                  <a:pt x="11" y="53"/>
                </a:cubicBezTo>
                <a:cubicBezTo>
                  <a:pt x="10" y="52"/>
                  <a:pt x="9" y="51"/>
                  <a:pt x="9" y="49"/>
                </a:cubicBezTo>
                <a:cubicBezTo>
                  <a:pt x="9" y="48"/>
                  <a:pt x="10" y="47"/>
                  <a:pt x="10" y="47"/>
                </a:cubicBezTo>
                <a:cubicBezTo>
                  <a:pt x="10" y="46"/>
                  <a:pt x="9" y="45"/>
                  <a:pt x="9" y="44"/>
                </a:cubicBezTo>
                <a:cubicBezTo>
                  <a:pt x="9" y="43"/>
                  <a:pt x="10" y="42"/>
                  <a:pt x="11" y="41"/>
                </a:cubicBezTo>
                <a:cubicBezTo>
                  <a:pt x="11" y="37"/>
                  <a:pt x="7" y="32"/>
                  <a:pt x="5" y="29"/>
                </a:cubicBezTo>
                <a:cubicBezTo>
                  <a:pt x="2" y="26"/>
                  <a:pt x="0" y="23"/>
                  <a:pt x="0" y="18"/>
                </a:cubicBezTo>
                <a:cubicBezTo>
                  <a:pt x="0" y="8"/>
                  <a:pt x="11" y="0"/>
                  <a:pt x="21" y="0"/>
                </a:cubicBezTo>
                <a:cubicBezTo>
                  <a:pt x="31" y="0"/>
                  <a:pt x="42" y="8"/>
                  <a:pt x="42" y="18"/>
                </a:cubicBezTo>
                <a:cubicBezTo>
                  <a:pt x="42" y="23"/>
                  <a:pt x="40" y="26"/>
                  <a:pt x="37" y="29"/>
                </a:cubicBezTo>
                <a:close/>
                <a:moveTo>
                  <a:pt x="21" y="6"/>
                </a:moveTo>
                <a:cubicBezTo>
                  <a:pt x="14" y="6"/>
                  <a:pt x="6" y="10"/>
                  <a:pt x="6" y="18"/>
                </a:cubicBezTo>
                <a:cubicBezTo>
                  <a:pt x="6" y="21"/>
                  <a:pt x="7" y="24"/>
                  <a:pt x="8" y="26"/>
                </a:cubicBezTo>
                <a:cubicBezTo>
                  <a:pt x="9" y="27"/>
                  <a:pt x="10" y="27"/>
                  <a:pt x="11" y="28"/>
                </a:cubicBezTo>
                <a:cubicBezTo>
                  <a:pt x="14" y="32"/>
                  <a:pt x="16" y="36"/>
                  <a:pt x="16" y="40"/>
                </a:cubicBezTo>
                <a:cubicBezTo>
                  <a:pt x="26" y="40"/>
                  <a:pt x="26" y="40"/>
                  <a:pt x="26" y="40"/>
                </a:cubicBezTo>
                <a:cubicBezTo>
                  <a:pt x="26" y="36"/>
                  <a:pt x="28" y="32"/>
                  <a:pt x="31" y="28"/>
                </a:cubicBezTo>
                <a:cubicBezTo>
                  <a:pt x="32" y="27"/>
                  <a:pt x="33" y="27"/>
                  <a:pt x="34" y="26"/>
                </a:cubicBezTo>
                <a:cubicBezTo>
                  <a:pt x="35" y="24"/>
                  <a:pt x="36" y="21"/>
                  <a:pt x="36" y="18"/>
                </a:cubicBezTo>
                <a:cubicBezTo>
                  <a:pt x="36" y="10"/>
                  <a:pt x="28" y="6"/>
                  <a:pt x="21" y="6"/>
                </a:cubicBezTo>
                <a:close/>
                <a:moveTo>
                  <a:pt x="29" y="20"/>
                </a:moveTo>
                <a:cubicBezTo>
                  <a:pt x="28" y="20"/>
                  <a:pt x="27" y="19"/>
                  <a:pt x="27" y="18"/>
                </a:cubicBezTo>
                <a:cubicBezTo>
                  <a:pt x="27" y="16"/>
                  <a:pt x="23" y="15"/>
                  <a:pt x="21" y="15"/>
                </a:cubicBezTo>
                <a:cubicBezTo>
                  <a:pt x="20" y="15"/>
                  <a:pt x="20" y="14"/>
                  <a:pt x="20" y="13"/>
                </a:cubicBezTo>
                <a:cubicBezTo>
                  <a:pt x="20" y="13"/>
                  <a:pt x="20" y="12"/>
                  <a:pt x="21" y="12"/>
                </a:cubicBezTo>
                <a:cubicBezTo>
                  <a:pt x="25" y="12"/>
                  <a:pt x="30" y="14"/>
                  <a:pt x="30" y="18"/>
                </a:cubicBezTo>
                <a:cubicBezTo>
                  <a:pt x="30" y="19"/>
                  <a:pt x="29" y="20"/>
                  <a:pt x="29" y="20"/>
                </a:cubicBezTo>
                <a:close/>
              </a:path>
            </a:pathLst>
          </a:custGeom>
          <a:solidFill>
            <a:schemeClr val="accent4"/>
          </a:solidFill>
          <a:ln w="9525">
            <a:noFill/>
            <a:round/>
          </a:ln>
        </p:spPr>
        <p:txBody>
          <a:bodyPr vert="horz" wrap="square" lIns="91440" tIns="45720" rIns="91440" bIns="45720" numCol="1" anchor="t" anchorCtr="0" compatLnSpc="1"/>
          <a:p>
            <a:endParaRPr lang="en-US" dirty="0">
              <a:latin typeface="微软雅黑" panose="020B0503020204020204" pitchFamily="34" charset="-122"/>
            </a:endParaRPr>
          </a:p>
        </p:txBody>
      </p:sp>
      <p:graphicFrame>
        <p:nvGraphicFramePr>
          <p:cNvPr id="7" name="表格 6"/>
          <p:cNvGraphicFramePr/>
          <p:nvPr>
            <p:custDataLst>
              <p:tags r:id="rId1"/>
            </p:custDataLst>
          </p:nvPr>
        </p:nvGraphicFramePr>
        <p:xfrm>
          <a:off x="1134745" y="2358390"/>
          <a:ext cx="6623050" cy="1838325"/>
        </p:xfrm>
        <a:graphic>
          <a:graphicData uri="http://schemas.openxmlformats.org/drawingml/2006/table">
            <a:tbl>
              <a:tblPr firstRow="1" bandRow="1">
                <a:tableStyleId>{5940675A-B579-460E-94D1-54222C63F5DA}</a:tableStyleId>
              </a:tblPr>
              <a:tblGrid>
                <a:gridCol w="949960"/>
                <a:gridCol w="944880"/>
                <a:gridCol w="945515"/>
                <a:gridCol w="946150"/>
                <a:gridCol w="945515"/>
                <a:gridCol w="945515"/>
                <a:gridCol w="945515"/>
              </a:tblGrid>
              <a:tr h="367665">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APP类型</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服务对象</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个人定制</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时间规划</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时间提醒</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任务分配</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日志记录</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7665">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Worktile</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 较全面</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   无</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   良</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   优</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   良</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   优</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7665">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Ticktick</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单一</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   无</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   优</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   优</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   差</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   优</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7665">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 日程吧</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单一</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   无</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   良</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   良</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   差</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   良</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7665">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 时光序</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单一</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   无</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   优</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   优</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   差</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   优</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625975" y="807720"/>
            <a:ext cx="4079240" cy="36061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zh-CN" altLang="en-US"/>
          </a:p>
        </p:txBody>
      </p:sp>
      <p:sp>
        <p:nvSpPr>
          <p:cNvPr id="4" name="TextBox 3"/>
          <p:cNvSpPr txBox="1"/>
          <p:nvPr/>
        </p:nvSpPr>
        <p:spPr>
          <a:xfrm>
            <a:off x="4704715" y="903605"/>
            <a:ext cx="3921125" cy="3413760"/>
          </a:xfrm>
          <a:prstGeom prst="rect">
            <a:avLst/>
          </a:prstGeom>
          <a:noFill/>
        </p:spPr>
        <p:txBody>
          <a:bodyPr wrap="square" lIns="91401" tIns="45700" rIns="91401" bIns="45700" rtlCol="0">
            <a:spAutoFit/>
          </a:bodyPr>
          <a:lstStyle/>
          <a:p>
            <a:pPr algn="just">
              <a:lnSpc>
                <a:spcPct val="150000"/>
              </a:lnSpc>
            </a:pPr>
            <a:r>
              <a:rPr lang="en-US" altLang="zh-CN" sz="1600" dirty="0">
                <a:solidFill>
                  <a:schemeClr val="bg1"/>
                </a:solidFill>
                <a:latin typeface="微软雅黑" panose="020B0503020204020204" pitchFamily="34" charset="-122"/>
                <a:ea typeface="微软雅黑" panose="020B0503020204020204" pitchFamily="34" charset="-122"/>
              </a:rPr>
              <a:t>      </a:t>
            </a:r>
            <a:r>
              <a:rPr lang="zh-CN" altLang="en-US" sz="1600" dirty="0">
                <a:solidFill>
                  <a:schemeClr val="bg1"/>
                </a:solidFill>
                <a:latin typeface="微软雅黑" panose="020B0503020204020204" pitchFamily="34" charset="-122"/>
                <a:ea typeface="微软雅黑" panose="020B0503020204020204" pitchFamily="34" charset="-122"/>
              </a:rPr>
              <a:t>此款产品不仅面向个体，同时面向团队。满足团队对于团队成员的时间管理规划需求。</a:t>
            </a:r>
            <a:endParaRPr lang="zh-CN" altLang="en-US" sz="1600" dirty="0">
              <a:solidFill>
                <a:schemeClr val="bg1"/>
              </a:solidFill>
              <a:latin typeface="微软雅黑" panose="020B0503020204020204" pitchFamily="34" charset="-122"/>
              <a:ea typeface="微软雅黑" panose="020B0503020204020204" pitchFamily="34" charset="-122"/>
            </a:endParaRPr>
          </a:p>
          <a:p>
            <a:pPr algn="just">
              <a:lnSpc>
                <a:spcPct val="150000"/>
              </a:lnSpc>
            </a:pPr>
            <a:endParaRPr lang="zh-CN" altLang="en-US" sz="1600" dirty="0">
              <a:solidFill>
                <a:schemeClr val="bg1"/>
              </a:solidFill>
              <a:latin typeface="微软雅黑" panose="020B0503020204020204" pitchFamily="34" charset="-122"/>
              <a:ea typeface="微软雅黑" panose="020B0503020204020204" pitchFamily="34" charset="-122"/>
            </a:endParaRPr>
          </a:p>
          <a:p>
            <a:pPr algn="just">
              <a:lnSpc>
                <a:spcPct val="150000"/>
              </a:lnSpc>
            </a:pPr>
            <a:r>
              <a:rPr lang="zh-CN" altLang="en-US" sz="1600" dirty="0">
                <a:solidFill>
                  <a:schemeClr val="bg1"/>
                </a:solidFill>
                <a:latin typeface="微软雅黑" panose="020B0503020204020204" pitchFamily="34" charset="-122"/>
                <a:ea typeface="微软雅黑" panose="020B0503020204020204" pitchFamily="34" charset="-122"/>
              </a:rPr>
              <a:t>       此款产品提供文本自动识别功能，方便用户进行日程设置。</a:t>
            </a:r>
            <a:endParaRPr lang="zh-CN" altLang="en-US" sz="1600" dirty="0">
              <a:solidFill>
                <a:schemeClr val="bg1"/>
              </a:solidFill>
              <a:latin typeface="微软雅黑" panose="020B0503020204020204" pitchFamily="34" charset="-122"/>
              <a:ea typeface="微软雅黑" panose="020B0503020204020204" pitchFamily="34" charset="-122"/>
            </a:endParaRPr>
          </a:p>
          <a:p>
            <a:pPr algn="just">
              <a:lnSpc>
                <a:spcPct val="150000"/>
              </a:lnSpc>
            </a:pPr>
            <a:endParaRPr lang="zh-CN" altLang="en-US" sz="1600" dirty="0">
              <a:solidFill>
                <a:schemeClr val="bg1"/>
              </a:solidFill>
              <a:latin typeface="微软雅黑" panose="020B0503020204020204" pitchFamily="34" charset="-122"/>
              <a:ea typeface="微软雅黑" panose="020B0503020204020204" pitchFamily="34" charset="-122"/>
            </a:endParaRPr>
          </a:p>
          <a:p>
            <a:pPr algn="just">
              <a:lnSpc>
                <a:spcPct val="150000"/>
              </a:lnSpc>
            </a:pPr>
            <a:r>
              <a:rPr lang="zh-CN" altLang="en-US" sz="1600" dirty="0">
                <a:solidFill>
                  <a:schemeClr val="bg1"/>
                </a:solidFill>
                <a:latin typeface="微软雅黑" panose="020B0503020204020204" pitchFamily="34" charset="-122"/>
                <a:ea typeface="微软雅黑" panose="020B0503020204020204" pitchFamily="34" charset="-122"/>
              </a:rPr>
              <a:t>       面向对</a:t>
            </a:r>
            <a:r>
              <a:rPr lang="zh-CN" altLang="en-US" sz="1600" dirty="0">
                <a:solidFill>
                  <a:schemeClr val="bg1"/>
                </a:solidFill>
                <a:latin typeface="微软雅黑" panose="020B0503020204020204" pitchFamily="34" charset="-122"/>
                <a:ea typeface="微软雅黑" panose="020B0503020204020204" pitchFamily="34" charset="-122"/>
              </a:rPr>
              <a:t>产品有个性化需求的用户，该产品会提供接口以供二次开发。</a:t>
            </a:r>
            <a:endParaRPr lang="zh-CN" altLang="en-US" sz="1600" dirty="0">
              <a:solidFill>
                <a:schemeClr val="bg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98450" y="967740"/>
            <a:ext cx="4267835" cy="3209925"/>
          </a:xfrm>
          <a:prstGeom prst="rect">
            <a:avLst/>
          </a:prstGeom>
        </p:spPr>
      </p:pic>
      <p:sp>
        <p:nvSpPr>
          <p:cNvPr id="5" name="矩形 4"/>
          <p:cNvSpPr/>
          <p:nvPr/>
        </p:nvSpPr>
        <p:spPr>
          <a:xfrm>
            <a:off x="3794760" y="226695"/>
            <a:ext cx="1425575" cy="32448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6" name="文本框 5"/>
          <p:cNvSpPr txBox="1"/>
          <p:nvPr/>
        </p:nvSpPr>
        <p:spPr>
          <a:xfrm>
            <a:off x="3730625" y="205105"/>
            <a:ext cx="1554480" cy="368300"/>
          </a:xfrm>
          <a:prstGeom prst="rect">
            <a:avLst/>
          </a:prstGeom>
          <a:noFill/>
        </p:spPr>
        <p:txBody>
          <a:bodyPr wrap="none" rtlCol="0">
            <a:spAutoFit/>
            <a:scene3d>
              <a:camera prst="orthographicFront"/>
              <a:lightRig rig="threePt" dir="t"/>
            </a:scene3d>
          </a:bodyPr>
          <a:p>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产品定位小结</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42"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anim calcmode="lin" valueType="num">
                                      <p:cBhvr>
                                        <p:cTn id="16" dur="1000" fill="hold"/>
                                        <p:tgtEl>
                                          <p:spTgt spid="4"/>
                                        </p:tgtEl>
                                        <p:attrNameLst>
                                          <p:attrName>ppt_x</p:attrName>
                                        </p:attrNameLst>
                                      </p:cBhvr>
                                      <p:tavLst>
                                        <p:tav tm="0">
                                          <p:val>
                                            <p:strVal val="#ppt_x"/>
                                          </p:val>
                                        </p:tav>
                                        <p:tav tm="100000">
                                          <p:val>
                                            <p:strVal val="#ppt_x"/>
                                          </p:val>
                                        </p:tav>
                                      </p:tavLst>
                                    </p:anim>
                                    <p:anim calcmode="lin" valueType="num">
                                      <p:cBhvr>
                                        <p:cTn id="17"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1"/>
          <a:srcRect t="27336"/>
          <a:stretch>
            <a:fillRect/>
          </a:stretch>
        </p:blipFill>
        <p:spPr>
          <a:xfrm>
            <a:off x="335902" y="746449"/>
            <a:ext cx="8528180" cy="3735870"/>
          </a:xfrm>
          <a:prstGeom prst="rect">
            <a:avLst/>
          </a:prstGeom>
        </p:spPr>
      </p:pic>
      <p:sp>
        <p:nvSpPr>
          <p:cNvPr id="14" name="Oval 55"/>
          <p:cNvSpPr/>
          <p:nvPr/>
        </p:nvSpPr>
        <p:spPr>
          <a:xfrm>
            <a:off x="2619352" y="2518409"/>
            <a:ext cx="218517" cy="218517"/>
          </a:xfrm>
          <a:prstGeom prst="ellipse">
            <a:avLst/>
          </a:prstGeom>
          <a:solidFill>
            <a:schemeClr val="accent1"/>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cs typeface="+mn-ea"/>
              <a:sym typeface="+mn-lt"/>
            </a:endParaRPr>
          </a:p>
        </p:txBody>
      </p:sp>
      <p:grpSp>
        <p:nvGrpSpPr>
          <p:cNvPr id="15" name="Group 59"/>
          <p:cNvGrpSpPr/>
          <p:nvPr/>
        </p:nvGrpSpPr>
        <p:grpSpPr>
          <a:xfrm>
            <a:off x="1128876" y="2318375"/>
            <a:ext cx="1202694" cy="645160"/>
            <a:chOff x="4928372" y="1811168"/>
            <a:chExt cx="978408" cy="524846"/>
          </a:xfrm>
        </p:grpSpPr>
        <p:sp>
          <p:nvSpPr>
            <p:cNvPr id="16" name="Pentagon 60"/>
            <p:cNvSpPr/>
            <p:nvPr/>
          </p:nvSpPr>
          <p:spPr>
            <a:xfrm>
              <a:off x="4928372" y="1814284"/>
              <a:ext cx="978408" cy="484632"/>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cs typeface="+mn-ea"/>
                <a:sym typeface="+mn-lt"/>
              </a:endParaRPr>
            </a:p>
          </p:txBody>
        </p:sp>
        <p:sp>
          <p:nvSpPr>
            <p:cNvPr id="17" name="TextBox 61"/>
            <p:cNvSpPr txBox="1"/>
            <p:nvPr/>
          </p:nvSpPr>
          <p:spPr>
            <a:xfrm>
              <a:off x="5040290" y="1811168"/>
              <a:ext cx="525880" cy="524846"/>
            </a:xfrm>
            <a:prstGeom prst="rect">
              <a:avLst/>
            </a:prstGeom>
            <a:noFill/>
          </p:spPr>
          <p:txBody>
            <a:bodyPr wrap="none" rtlCol="0">
              <a:spAutoFit/>
            </a:bodyPr>
            <a:lstStyle/>
            <a:p>
              <a:pPr algn="ctr"/>
              <a:r>
                <a:rPr lang="en-US" sz="3600" b="1" dirty="0">
                  <a:solidFill>
                    <a:schemeClr val="bg2"/>
                  </a:solidFill>
                  <a:cs typeface="+mn-ea"/>
                  <a:sym typeface="+mn-lt"/>
                </a:rPr>
                <a:t>04</a:t>
              </a:r>
              <a:endParaRPr lang="en-GB" sz="3600" b="1" dirty="0">
                <a:solidFill>
                  <a:schemeClr val="bg2"/>
                </a:solidFill>
                <a:cs typeface="+mn-ea"/>
                <a:sym typeface="+mn-lt"/>
              </a:endParaRPr>
            </a:p>
          </p:txBody>
        </p:sp>
      </p:grpSp>
      <p:sp>
        <p:nvSpPr>
          <p:cNvPr id="19" name="TextBox 72"/>
          <p:cNvSpPr txBox="1"/>
          <p:nvPr/>
        </p:nvSpPr>
        <p:spPr>
          <a:xfrm>
            <a:off x="2914650" y="2351405"/>
            <a:ext cx="1605280" cy="521970"/>
          </a:xfrm>
          <a:prstGeom prst="rect">
            <a:avLst/>
          </a:prstGeom>
          <a:noFill/>
        </p:spPr>
        <p:txBody>
          <a:bodyPr wrap="none" rtlCol="0">
            <a:spAutoFit/>
          </a:bodyPr>
          <a:lstStyle/>
          <a:p>
            <a:pPr defTabSz="685800">
              <a:defRPr/>
            </a:pPr>
            <a:r>
              <a:rPr lang="zh-CN" altLang="en-US" sz="2800" b="1" dirty="0">
                <a:solidFill>
                  <a:schemeClr val="accent1"/>
                </a:solidFill>
                <a:latin typeface="微软雅黑" panose="020B0503020204020204" pitchFamily="34" charset="-122"/>
                <a:ea typeface="微软雅黑" panose="020B0503020204020204" pitchFamily="34" charset="-122"/>
              </a:rPr>
              <a:t>功能需求</a:t>
            </a:r>
            <a:endParaRPr lang="zh-CN" altLang="en-US" sz="2800" b="1" dirty="0">
              <a:solidFill>
                <a:schemeClr val="accent1"/>
              </a:solidFill>
              <a:latin typeface="微软雅黑" panose="020B0503020204020204" pitchFamily="34" charset="-122"/>
              <a:ea typeface="微软雅黑" panose="020B0503020204020204" pitchFamily="34" charset="-122"/>
            </a:endParaRPr>
          </a:p>
        </p:txBody>
      </p:sp>
    </p:spTree>
    <p:custDataLst>
      <p:tags r:id="rId2"/>
    </p:custData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down)">
                                      <p:cBhvr>
                                        <p:cTn id="1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13"/>
          <p:cNvSpPr>
            <a:spLocks noEditPoints="1"/>
          </p:cNvSpPr>
          <p:nvPr/>
        </p:nvSpPr>
        <p:spPr bwMode="auto">
          <a:xfrm>
            <a:off x="1098503" y="1151629"/>
            <a:ext cx="1835290" cy="2170204"/>
          </a:xfrm>
          <a:custGeom>
            <a:avLst/>
            <a:gdLst>
              <a:gd name="T0" fmla="*/ 774 w 1058"/>
              <a:gd name="T1" fmla="*/ 1252 h 1252"/>
              <a:gd name="T2" fmla="*/ 283 w 1058"/>
              <a:gd name="T3" fmla="*/ 1252 h 1252"/>
              <a:gd name="T4" fmla="*/ 248 w 1058"/>
              <a:gd name="T5" fmla="*/ 1218 h 1252"/>
              <a:gd name="T6" fmla="*/ 142 w 1058"/>
              <a:gd name="T7" fmla="*/ 887 h 1252"/>
              <a:gd name="T8" fmla="*/ 110 w 1058"/>
              <a:gd name="T9" fmla="*/ 831 h 1252"/>
              <a:gd name="T10" fmla="*/ 0 w 1058"/>
              <a:gd name="T11" fmla="*/ 529 h 1252"/>
              <a:gd name="T12" fmla="*/ 529 w 1058"/>
              <a:gd name="T13" fmla="*/ 0 h 1252"/>
              <a:gd name="T14" fmla="*/ 1058 w 1058"/>
              <a:gd name="T15" fmla="*/ 529 h 1252"/>
              <a:gd name="T16" fmla="*/ 947 w 1058"/>
              <a:gd name="T17" fmla="*/ 831 h 1252"/>
              <a:gd name="T18" fmla="*/ 916 w 1058"/>
              <a:gd name="T19" fmla="*/ 887 h 1252"/>
              <a:gd name="T20" fmla="*/ 810 w 1058"/>
              <a:gd name="T21" fmla="*/ 1218 h 1252"/>
              <a:gd name="T22" fmla="*/ 774 w 1058"/>
              <a:gd name="T23" fmla="*/ 1252 h 1252"/>
              <a:gd name="T24" fmla="*/ 315 w 1058"/>
              <a:gd name="T25" fmla="*/ 1180 h 1252"/>
              <a:gd name="T26" fmla="*/ 742 w 1058"/>
              <a:gd name="T27" fmla="*/ 1180 h 1252"/>
              <a:gd name="T28" fmla="*/ 851 w 1058"/>
              <a:gd name="T29" fmla="*/ 857 h 1252"/>
              <a:gd name="T30" fmla="*/ 885 w 1058"/>
              <a:gd name="T31" fmla="*/ 794 h 1252"/>
              <a:gd name="T32" fmla="*/ 986 w 1058"/>
              <a:gd name="T33" fmla="*/ 529 h 1252"/>
              <a:gd name="T34" fmla="*/ 529 w 1058"/>
              <a:gd name="T35" fmla="*/ 72 h 1252"/>
              <a:gd name="T36" fmla="*/ 72 w 1058"/>
              <a:gd name="T37" fmla="*/ 529 h 1252"/>
              <a:gd name="T38" fmla="*/ 172 w 1058"/>
              <a:gd name="T39" fmla="*/ 794 h 1252"/>
              <a:gd name="T40" fmla="*/ 207 w 1058"/>
              <a:gd name="T41" fmla="*/ 857 h 1252"/>
              <a:gd name="T42" fmla="*/ 315 w 1058"/>
              <a:gd name="T43" fmla="*/ 1180 h 1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58" h="1252">
                <a:moveTo>
                  <a:pt x="774" y="1252"/>
                </a:moveTo>
                <a:cubicBezTo>
                  <a:pt x="283" y="1252"/>
                  <a:pt x="283" y="1252"/>
                  <a:pt x="283" y="1252"/>
                </a:cubicBezTo>
                <a:cubicBezTo>
                  <a:pt x="264" y="1252"/>
                  <a:pt x="249" y="1237"/>
                  <a:pt x="248" y="1218"/>
                </a:cubicBezTo>
                <a:cubicBezTo>
                  <a:pt x="247" y="1217"/>
                  <a:pt x="239" y="1097"/>
                  <a:pt x="142" y="887"/>
                </a:cubicBezTo>
                <a:cubicBezTo>
                  <a:pt x="135" y="873"/>
                  <a:pt x="123" y="853"/>
                  <a:pt x="110" y="831"/>
                </a:cubicBezTo>
                <a:cubicBezTo>
                  <a:pt x="66" y="755"/>
                  <a:pt x="0" y="640"/>
                  <a:pt x="0" y="529"/>
                </a:cubicBezTo>
                <a:cubicBezTo>
                  <a:pt x="0" y="238"/>
                  <a:pt x="237" y="0"/>
                  <a:pt x="529" y="0"/>
                </a:cubicBezTo>
                <a:cubicBezTo>
                  <a:pt x="820" y="0"/>
                  <a:pt x="1058" y="238"/>
                  <a:pt x="1058" y="529"/>
                </a:cubicBezTo>
                <a:cubicBezTo>
                  <a:pt x="1058" y="640"/>
                  <a:pt x="991" y="755"/>
                  <a:pt x="947" y="831"/>
                </a:cubicBezTo>
                <a:cubicBezTo>
                  <a:pt x="934" y="853"/>
                  <a:pt x="923" y="873"/>
                  <a:pt x="916" y="887"/>
                </a:cubicBezTo>
                <a:cubicBezTo>
                  <a:pt x="818" y="1097"/>
                  <a:pt x="810" y="1217"/>
                  <a:pt x="810" y="1218"/>
                </a:cubicBezTo>
                <a:cubicBezTo>
                  <a:pt x="809" y="1237"/>
                  <a:pt x="793" y="1252"/>
                  <a:pt x="774" y="1252"/>
                </a:cubicBezTo>
                <a:close/>
                <a:moveTo>
                  <a:pt x="315" y="1180"/>
                </a:moveTo>
                <a:cubicBezTo>
                  <a:pt x="742" y="1180"/>
                  <a:pt x="742" y="1180"/>
                  <a:pt x="742" y="1180"/>
                </a:cubicBezTo>
                <a:cubicBezTo>
                  <a:pt x="751" y="1127"/>
                  <a:pt x="776" y="1017"/>
                  <a:pt x="851" y="857"/>
                </a:cubicBezTo>
                <a:cubicBezTo>
                  <a:pt x="859" y="840"/>
                  <a:pt x="871" y="819"/>
                  <a:pt x="885" y="794"/>
                </a:cubicBezTo>
                <a:cubicBezTo>
                  <a:pt x="928" y="721"/>
                  <a:pt x="986" y="621"/>
                  <a:pt x="986" y="529"/>
                </a:cubicBezTo>
                <a:cubicBezTo>
                  <a:pt x="986" y="277"/>
                  <a:pt x="781" y="72"/>
                  <a:pt x="529" y="72"/>
                </a:cubicBezTo>
                <a:cubicBezTo>
                  <a:pt x="277" y="72"/>
                  <a:pt x="72" y="277"/>
                  <a:pt x="72" y="529"/>
                </a:cubicBezTo>
                <a:cubicBezTo>
                  <a:pt x="72" y="621"/>
                  <a:pt x="130" y="721"/>
                  <a:pt x="172" y="794"/>
                </a:cubicBezTo>
                <a:cubicBezTo>
                  <a:pt x="187" y="819"/>
                  <a:pt x="199" y="840"/>
                  <a:pt x="207" y="857"/>
                </a:cubicBezTo>
                <a:cubicBezTo>
                  <a:pt x="281" y="1017"/>
                  <a:pt x="307" y="1127"/>
                  <a:pt x="315" y="1180"/>
                </a:cubicBezTo>
                <a:close/>
              </a:path>
            </a:pathLst>
          </a:custGeom>
          <a:solidFill>
            <a:schemeClr val="accent2"/>
          </a:solidFill>
          <a:ln>
            <a:noFill/>
          </a:ln>
        </p:spPr>
        <p:txBody>
          <a:bodyPr vert="horz" wrap="square" lIns="68573" tIns="34287" rIns="68573" bIns="34287" numCol="1" anchor="t" anchorCtr="0" compatLnSpc="1"/>
          <a:lstStyle/>
          <a:p>
            <a:pPr algn="just">
              <a:lnSpc>
                <a:spcPct val="120000"/>
              </a:lnSpc>
            </a:pPr>
            <a:endParaRPr lang="id-ID"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Freeform 16"/>
          <p:cNvSpPr>
            <a:spLocks noEditPoints="1"/>
          </p:cNvSpPr>
          <p:nvPr/>
        </p:nvSpPr>
        <p:spPr bwMode="auto">
          <a:xfrm>
            <a:off x="1521752" y="3421873"/>
            <a:ext cx="937993" cy="752522"/>
          </a:xfrm>
          <a:custGeom>
            <a:avLst/>
            <a:gdLst>
              <a:gd name="T0" fmla="*/ 495 w 541"/>
              <a:gd name="T1" fmla="*/ 223 h 434"/>
              <a:gd name="T2" fmla="*/ 540 w 541"/>
              <a:gd name="T3" fmla="*/ 168 h 434"/>
              <a:gd name="T4" fmla="*/ 494 w 541"/>
              <a:gd name="T5" fmla="*/ 112 h 434"/>
              <a:gd name="T6" fmla="*/ 540 w 541"/>
              <a:gd name="T7" fmla="*/ 57 h 434"/>
              <a:gd name="T8" fmla="*/ 483 w 541"/>
              <a:gd name="T9" fmla="*/ 0 h 434"/>
              <a:gd name="T10" fmla="*/ 56 w 541"/>
              <a:gd name="T11" fmla="*/ 0 h 434"/>
              <a:gd name="T12" fmla="*/ 0 w 541"/>
              <a:gd name="T13" fmla="*/ 56 h 434"/>
              <a:gd name="T14" fmla="*/ 46 w 541"/>
              <a:gd name="T15" fmla="*/ 112 h 434"/>
              <a:gd name="T16" fmla="*/ 0 w 541"/>
              <a:gd name="T17" fmla="*/ 167 h 434"/>
              <a:gd name="T18" fmla="*/ 46 w 541"/>
              <a:gd name="T19" fmla="*/ 223 h 434"/>
              <a:gd name="T20" fmla="*/ 1 w 541"/>
              <a:gd name="T21" fmla="*/ 278 h 434"/>
              <a:gd name="T22" fmla="*/ 57 w 541"/>
              <a:gd name="T23" fmla="*/ 334 h 434"/>
              <a:gd name="T24" fmla="*/ 157 w 541"/>
              <a:gd name="T25" fmla="*/ 334 h 434"/>
              <a:gd name="T26" fmla="*/ 161 w 541"/>
              <a:gd name="T27" fmla="*/ 351 h 434"/>
              <a:gd name="T28" fmla="*/ 272 w 541"/>
              <a:gd name="T29" fmla="*/ 433 h 434"/>
              <a:gd name="T30" fmla="*/ 383 w 541"/>
              <a:gd name="T31" fmla="*/ 335 h 434"/>
              <a:gd name="T32" fmla="*/ 484 w 541"/>
              <a:gd name="T33" fmla="*/ 335 h 434"/>
              <a:gd name="T34" fmla="*/ 541 w 541"/>
              <a:gd name="T35" fmla="*/ 278 h 434"/>
              <a:gd name="T36" fmla="*/ 495 w 541"/>
              <a:gd name="T37" fmla="*/ 223 h 434"/>
              <a:gd name="T38" fmla="*/ 423 w 541"/>
              <a:gd name="T39" fmla="*/ 241 h 434"/>
              <a:gd name="T40" fmla="*/ 118 w 541"/>
              <a:gd name="T41" fmla="*/ 241 h 434"/>
              <a:gd name="T42" fmla="*/ 104 w 541"/>
              <a:gd name="T43" fmla="*/ 227 h 434"/>
              <a:gd name="T44" fmla="*/ 118 w 541"/>
              <a:gd name="T45" fmla="*/ 213 h 434"/>
              <a:gd name="T46" fmla="*/ 423 w 541"/>
              <a:gd name="T47" fmla="*/ 213 h 434"/>
              <a:gd name="T48" fmla="*/ 437 w 541"/>
              <a:gd name="T49" fmla="*/ 227 h 434"/>
              <a:gd name="T50" fmla="*/ 423 w 541"/>
              <a:gd name="T51" fmla="*/ 241 h 434"/>
              <a:gd name="T52" fmla="*/ 423 w 541"/>
              <a:gd name="T53" fmla="*/ 116 h 434"/>
              <a:gd name="T54" fmla="*/ 118 w 541"/>
              <a:gd name="T55" fmla="*/ 116 h 434"/>
              <a:gd name="T56" fmla="*/ 104 w 541"/>
              <a:gd name="T57" fmla="*/ 102 h 434"/>
              <a:gd name="T58" fmla="*/ 118 w 541"/>
              <a:gd name="T59" fmla="*/ 88 h 434"/>
              <a:gd name="T60" fmla="*/ 423 w 541"/>
              <a:gd name="T61" fmla="*/ 88 h 434"/>
              <a:gd name="T62" fmla="*/ 437 w 541"/>
              <a:gd name="T63" fmla="*/ 102 h 434"/>
              <a:gd name="T64" fmla="*/ 423 w 541"/>
              <a:gd name="T65" fmla="*/ 116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41" h="434">
                <a:moveTo>
                  <a:pt x="495" y="223"/>
                </a:moveTo>
                <a:cubicBezTo>
                  <a:pt x="521" y="218"/>
                  <a:pt x="540" y="195"/>
                  <a:pt x="540" y="168"/>
                </a:cubicBezTo>
                <a:cubicBezTo>
                  <a:pt x="540" y="140"/>
                  <a:pt x="520" y="117"/>
                  <a:pt x="494" y="112"/>
                </a:cubicBezTo>
                <a:cubicBezTo>
                  <a:pt x="520" y="107"/>
                  <a:pt x="540" y="84"/>
                  <a:pt x="540" y="57"/>
                </a:cubicBezTo>
                <a:cubicBezTo>
                  <a:pt x="540" y="26"/>
                  <a:pt x="514" y="0"/>
                  <a:pt x="483" y="0"/>
                </a:cubicBezTo>
                <a:cubicBezTo>
                  <a:pt x="56" y="0"/>
                  <a:pt x="56" y="0"/>
                  <a:pt x="56" y="0"/>
                </a:cubicBezTo>
                <a:cubicBezTo>
                  <a:pt x="25" y="0"/>
                  <a:pt x="0" y="25"/>
                  <a:pt x="0" y="56"/>
                </a:cubicBezTo>
                <a:cubicBezTo>
                  <a:pt x="0" y="84"/>
                  <a:pt x="20" y="107"/>
                  <a:pt x="46" y="112"/>
                </a:cubicBezTo>
                <a:cubicBezTo>
                  <a:pt x="20" y="117"/>
                  <a:pt x="0" y="140"/>
                  <a:pt x="0" y="167"/>
                </a:cubicBezTo>
                <a:cubicBezTo>
                  <a:pt x="0" y="195"/>
                  <a:pt x="20" y="218"/>
                  <a:pt x="46" y="223"/>
                </a:cubicBezTo>
                <a:cubicBezTo>
                  <a:pt x="20" y="228"/>
                  <a:pt x="1" y="250"/>
                  <a:pt x="1" y="278"/>
                </a:cubicBezTo>
                <a:cubicBezTo>
                  <a:pt x="1" y="309"/>
                  <a:pt x="26" y="334"/>
                  <a:pt x="57" y="334"/>
                </a:cubicBezTo>
                <a:cubicBezTo>
                  <a:pt x="157" y="334"/>
                  <a:pt x="157" y="334"/>
                  <a:pt x="157" y="334"/>
                </a:cubicBezTo>
                <a:cubicBezTo>
                  <a:pt x="158" y="340"/>
                  <a:pt x="159" y="345"/>
                  <a:pt x="161" y="351"/>
                </a:cubicBezTo>
                <a:cubicBezTo>
                  <a:pt x="175" y="399"/>
                  <a:pt x="219" y="434"/>
                  <a:pt x="272" y="433"/>
                </a:cubicBezTo>
                <a:cubicBezTo>
                  <a:pt x="331" y="433"/>
                  <a:pt x="380" y="392"/>
                  <a:pt x="383" y="335"/>
                </a:cubicBezTo>
                <a:cubicBezTo>
                  <a:pt x="484" y="335"/>
                  <a:pt x="484" y="335"/>
                  <a:pt x="484" y="335"/>
                </a:cubicBezTo>
                <a:cubicBezTo>
                  <a:pt x="515" y="335"/>
                  <a:pt x="541" y="309"/>
                  <a:pt x="541" y="278"/>
                </a:cubicBezTo>
                <a:cubicBezTo>
                  <a:pt x="541" y="251"/>
                  <a:pt x="521" y="228"/>
                  <a:pt x="495" y="223"/>
                </a:cubicBezTo>
                <a:close/>
                <a:moveTo>
                  <a:pt x="423" y="241"/>
                </a:moveTo>
                <a:cubicBezTo>
                  <a:pt x="118" y="241"/>
                  <a:pt x="118" y="241"/>
                  <a:pt x="118" y="241"/>
                </a:cubicBezTo>
                <a:cubicBezTo>
                  <a:pt x="110" y="241"/>
                  <a:pt x="104" y="234"/>
                  <a:pt x="104" y="227"/>
                </a:cubicBezTo>
                <a:cubicBezTo>
                  <a:pt x="104" y="219"/>
                  <a:pt x="110" y="213"/>
                  <a:pt x="118" y="213"/>
                </a:cubicBezTo>
                <a:cubicBezTo>
                  <a:pt x="423" y="213"/>
                  <a:pt x="423" y="213"/>
                  <a:pt x="423" y="213"/>
                </a:cubicBezTo>
                <a:cubicBezTo>
                  <a:pt x="431" y="213"/>
                  <a:pt x="437" y="219"/>
                  <a:pt x="437" y="227"/>
                </a:cubicBezTo>
                <a:cubicBezTo>
                  <a:pt x="437" y="234"/>
                  <a:pt x="431" y="241"/>
                  <a:pt x="423" y="241"/>
                </a:cubicBezTo>
                <a:close/>
                <a:moveTo>
                  <a:pt x="423" y="116"/>
                </a:moveTo>
                <a:cubicBezTo>
                  <a:pt x="118" y="116"/>
                  <a:pt x="118" y="116"/>
                  <a:pt x="118" y="116"/>
                </a:cubicBezTo>
                <a:cubicBezTo>
                  <a:pt x="110" y="116"/>
                  <a:pt x="104" y="110"/>
                  <a:pt x="104" y="102"/>
                </a:cubicBezTo>
                <a:cubicBezTo>
                  <a:pt x="104" y="95"/>
                  <a:pt x="110" y="88"/>
                  <a:pt x="118" y="88"/>
                </a:cubicBezTo>
                <a:cubicBezTo>
                  <a:pt x="423" y="88"/>
                  <a:pt x="423" y="88"/>
                  <a:pt x="423" y="88"/>
                </a:cubicBezTo>
                <a:cubicBezTo>
                  <a:pt x="431" y="88"/>
                  <a:pt x="437" y="95"/>
                  <a:pt x="437" y="102"/>
                </a:cubicBezTo>
                <a:cubicBezTo>
                  <a:pt x="437" y="110"/>
                  <a:pt x="431" y="116"/>
                  <a:pt x="423" y="116"/>
                </a:cubicBezTo>
                <a:close/>
              </a:path>
            </a:pathLst>
          </a:custGeom>
          <a:solidFill>
            <a:schemeClr val="accent3"/>
          </a:solidFill>
          <a:ln>
            <a:noFill/>
          </a:ln>
        </p:spPr>
        <p:txBody>
          <a:bodyPr vert="horz" wrap="square" lIns="68573" tIns="34287" rIns="68573" bIns="34287" numCol="1" anchor="t" anchorCtr="0" compatLnSpc="1"/>
          <a:lstStyle/>
          <a:p>
            <a:pPr algn="just">
              <a:lnSpc>
                <a:spcPct val="120000"/>
              </a:lnSpc>
            </a:pPr>
            <a:endParaRPr lang="id-ID"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2" name="Group 12"/>
          <p:cNvGrpSpPr/>
          <p:nvPr/>
        </p:nvGrpSpPr>
        <p:grpSpPr>
          <a:xfrm>
            <a:off x="1257499" y="1429441"/>
            <a:ext cx="1517299" cy="1358311"/>
            <a:chOff x="8169276" y="952501"/>
            <a:chExt cx="3781424" cy="3384550"/>
          </a:xfrm>
          <a:solidFill>
            <a:schemeClr val="accent1"/>
          </a:solidFill>
        </p:grpSpPr>
        <p:sp>
          <p:nvSpPr>
            <p:cNvPr id="14" name="Freeform 10"/>
            <p:cNvSpPr/>
            <p:nvPr/>
          </p:nvSpPr>
          <p:spPr bwMode="auto">
            <a:xfrm>
              <a:off x="9297988" y="1533526"/>
              <a:ext cx="1392237" cy="1004888"/>
            </a:xfrm>
            <a:custGeom>
              <a:avLst/>
              <a:gdLst>
                <a:gd name="T0" fmla="*/ 142 w 370"/>
                <a:gd name="T1" fmla="*/ 228 h 267"/>
                <a:gd name="T2" fmla="*/ 241 w 370"/>
                <a:gd name="T3" fmla="*/ 248 h 267"/>
                <a:gd name="T4" fmla="*/ 303 w 370"/>
                <a:gd name="T5" fmla="*/ 226 h 267"/>
                <a:gd name="T6" fmla="*/ 368 w 370"/>
                <a:gd name="T7" fmla="*/ 107 h 267"/>
                <a:gd name="T8" fmla="*/ 278 w 370"/>
                <a:gd name="T9" fmla="*/ 11 h 267"/>
                <a:gd name="T10" fmla="*/ 179 w 370"/>
                <a:gd name="T11" fmla="*/ 58 h 267"/>
                <a:gd name="T12" fmla="*/ 168 w 370"/>
                <a:gd name="T13" fmla="*/ 65 h 267"/>
                <a:gd name="T14" fmla="*/ 155 w 370"/>
                <a:gd name="T15" fmla="*/ 60 h 267"/>
                <a:gd name="T16" fmla="*/ 67 w 370"/>
                <a:gd name="T17" fmla="*/ 47 h 267"/>
                <a:gd name="T18" fmla="*/ 0 w 370"/>
                <a:gd name="T19" fmla="*/ 116 h 267"/>
                <a:gd name="T20" fmla="*/ 9 w 370"/>
                <a:gd name="T21" fmla="*/ 121 h 267"/>
                <a:gd name="T22" fmla="*/ 84 w 370"/>
                <a:gd name="T23" fmla="*/ 267 h 267"/>
                <a:gd name="T24" fmla="*/ 142 w 370"/>
                <a:gd name="T25" fmla="*/ 228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0" h="267">
                  <a:moveTo>
                    <a:pt x="142" y="228"/>
                  </a:moveTo>
                  <a:cubicBezTo>
                    <a:pt x="189" y="219"/>
                    <a:pt x="225" y="237"/>
                    <a:pt x="241" y="248"/>
                  </a:cubicBezTo>
                  <a:cubicBezTo>
                    <a:pt x="253" y="241"/>
                    <a:pt x="275" y="230"/>
                    <a:pt x="303" y="226"/>
                  </a:cubicBezTo>
                  <a:cubicBezTo>
                    <a:pt x="304" y="191"/>
                    <a:pt x="319" y="134"/>
                    <a:pt x="368" y="107"/>
                  </a:cubicBezTo>
                  <a:cubicBezTo>
                    <a:pt x="370" y="82"/>
                    <a:pt x="350" y="22"/>
                    <a:pt x="278" y="11"/>
                  </a:cubicBezTo>
                  <a:cubicBezTo>
                    <a:pt x="211" y="0"/>
                    <a:pt x="181" y="56"/>
                    <a:pt x="179" y="58"/>
                  </a:cubicBezTo>
                  <a:cubicBezTo>
                    <a:pt x="177" y="62"/>
                    <a:pt x="173" y="65"/>
                    <a:pt x="168" y="65"/>
                  </a:cubicBezTo>
                  <a:cubicBezTo>
                    <a:pt x="163" y="66"/>
                    <a:pt x="158" y="64"/>
                    <a:pt x="155" y="60"/>
                  </a:cubicBezTo>
                  <a:cubicBezTo>
                    <a:pt x="155" y="59"/>
                    <a:pt x="133" y="32"/>
                    <a:pt x="67" y="47"/>
                  </a:cubicBezTo>
                  <a:cubicBezTo>
                    <a:pt x="14" y="60"/>
                    <a:pt x="2" y="101"/>
                    <a:pt x="0" y="116"/>
                  </a:cubicBezTo>
                  <a:cubicBezTo>
                    <a:pt x="3" y="117"/>
                    <a:pt x="6" y="119"/>
                    <a:pt x="9" y="121"/>
                  </a:cubicBezTo>
                  <a:cubicBezTo>
                    <a:pt x="63" y="161"/>
                    <a:pt x="80" y="224"/>
                    <a:pt x="84" y="267"/>
                  </a:cubicBezTo>
                  <a:cubicBezTo>
                    <a:pt x="96" y="250"/>
                    <a:pt x="114" y="234"/>
                    <a:pt x="142" y="228"/>
                  </a:cubicBezTo>
                  <a:close/>
                </a:path>
              </a:pathLst>
            </a:custGeom>
            <a:grpFill/>
            <a:ln>
              <a:noFill/>
            </a:ln>
          </p:spPr>
          <p:txBody>
            <a:bodyPr vert="horz" wrap="square" lIns="96418" tIns="48210" rIns="96418" bIns="48210" numCol="1" anchor="t" anchorCtr="0" compatLnSpc="1"/>
            <a:lstStyle/>
            <a:p>
              <a:pPr algn="just">
                <a:lnSpc>
                  <a:spcPct val="120000"/>
                </a:lnSpc>
              </a:pPr>
              <a:endParaRPr lang="id-ID"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 name="Freeform 11"/>
            <p:cNvSpPr/>
            <p:nvPr/>
          </p:nvSpPr>
          <p:spPr bwMode="auto">
            <a:xfrm>
              <a:off x="8169276" y="952501"/>
              <a:ext cx="3781424" cy="3384550"/>
            </a:xfrm>
            <a:custGeom>
              <a:avLst/>
              <a:gdLst>
                <a:gd name="T0" fmla="*/ 932 w 1005"/>
                <a:gd name="T1" fmla="*/ 313 h 899"/>
                <a:gd name="T2" fmla="*/ 693 w 1005"/>
                <a:gd name="T3" fmla="*/ 126 h 899"/>
                <a:gd name="T4" fmla="*/ 192 w 1005"/>
                <a:gd name="T5" fmla="*/ 181 h 899"/>
                <a:gd name="T6" fmla="*/ 261 w 1005"/>
                <a:gd name="T7" fmla="*/ 549 h 899"/>
                <a:gd name="T8" fmla="*/ 292 w 1005"/>
                <a:gd name="T9" fmla="*/ 298 h 899"/>
                <a:gd name="T10" fmla="*/ 155 w 1005"/>
                <a:gd name="T11" fmla="*/ 377 h 899"/>
                <a:gd name="T12" fmla="*/ 244 w 1005"/>
                <a:gd name="T13" fmla="*/ 409 h 899"/>
                <a:gd name="T14" fmla="*/ 255 w 1005"/>
                <a:gd name="T15" fmla="*/ 435 h 899"/>
                <a:gd name="T16" fmla="*/ 128 w 1005"/>
                <a:gd name="T17" fmla="*/ 388 h 899"/>
                <a:gd name="T18" fmla="*/ 274 w 1005"/>
                <a:gd name="T19" fmla="*/ 257 h 899"/>
                <a:gd name="T20" fmla="*/ 464 w 1005"/>
                <a:gd name="T21" fmla="*/ 184 h 899"/>
                <a:gd name="T22" fmla="*/ 673 w 1005"/>
                <a:gd name="T23" fmla="*/ 190 h 899"/>
                <a:gd name="T24" fmla="*/ 851 w 1005"/>
                <a:gd name="T25" fmla="*/ 291 h 899"/>
                <a:gd name="T26" fmla="*/ 914 w 1005"/>
                <a:gd name="T27" fmla="*/ 518 h 899"/>
                <a:gd name="T28" fmla="*/ 747 w 1005"/>
                <a:gd name="T29" fmla="*/ 572 h 899"/>
                <a:gd name="T30" fmla="*/ 474 w 1005"/>
                <a:gd name="T31" fmla="*/ 615 h 899"/>
                <a:gd name="T32" fmla="*/ 421 w 1005"/>
                <a:gd name="T33" fmla="*/ 572 h 899"/>
                <a:gd name="T34" fmla="*/ 446 w 1005"/>
                <a:gd name="T35" fmla="*/ 560 h 899"/>
                <a:gd name="T36" fmla="*/ 553 w 1005"/>
                <a:gd name="T37" fmla="*/ 547 h 899"/>
                <a:gd name="T38" fmla="*/ 854 w 1005"/>
                <a:gd name="T39" fmla="*/ 560 h 899"/>
                <a:gd name="T40" fmla="*/ 857 w 1005"/>
                <a:gd name="T41" fmla="*/ 427 h 899"/>
                <a:gd name="T42" fmla="*/ 831 w 1005"/>
                <a:gd name="T43" fmla="*/ 311 h 899"/>
                <a:gd name="T44" fmla="*/ 632 w 1005"/>
                <a:gd name="T45" fmla="*/ 378 h 899"/>
                <a:gd name="T46" fmla="*/ 742 w 1005"/>
                <a:gd name="T47" fmla="*/ 461 h 899"/>
                <a:gd name="T48" fmla="*/ 549 w 1005"/>
                <a:gd name="T49" fmla="*/ 430 h 899"/>
                <a:gd name="T50" fmla="*/ 447 w 1005"/>
                <a:gd name="T51" fmla="*/ 410 h 899"/>
                <a:gd name="T52" fmla="*/ 381 w 1005"/>
                <a:gd name="T53" fmla="*/ 488 h 899"/>
                <a:gd name="T54" fmla="*/ 300 w 1005"/>
                <a:gd name="T55" fmla="*/ 535 h 899"/>
                <a:gd name="T56" fmla="*/ 298 w 1005"/>
                <a:gd name="T57" fmla="*/ 538 h 899"/>
                <a:gd name="T58" fmla="*/ 274 w 1005"/>
                <a:gd name="T59" fmla="*/ 618 h 899"/>
                <a:gd name="T60" fmla="*/ 288 w 1005"/>
                <a:gd name="T61" fmla="*/ 665 h 899"/>
                <a:gd name="T62" fmla="*/ 352 w 1005"/>
                <a:gd name="T63" fmla="*/ 724 h 899"/>
                <a:gd name="T64" fmla="*/ 571 w 1005"/>
                <a:gd name="T65" fmla="*/ 769 h 899"/>
                <a:gd name="T66" fmla="*/ 570 w 1005"/>
                <a:gd name="T67" fmla="*/ 769 h 899"/>
                <a:gd name="T68" fmla="*/ 681 w 1005"/>
                <a:gd name="T69" fmla="*/ 675 h 899"/>
                <a:gd name="T70" fmla="*/ 650 w 1005"/>
                <a:gd name="T71" fmla="*/ 634 h 899"/>
                <a:gd name="T72" fmla="*/ 708 w 1005"/>
                <a:gd name="T73" fmla="*/ 665 h 899"/>
                <a:gd name="T74" fmla="*/ 691 w 1005"/>
                <a:gd name="T75" fmla="*/ 750 h 899"/>
                <a:gd name="T76" fmla="*/ 491 w 1005"/>
                <a:gd name="T77" fmla="*/ 785 h 899"/>
                <a:gd name="T78" fmla="*/ 787 w 1005"/>
                <a:gd name="T79" fmla="*/ 830 h 899"/>
                <a:gd name="T80" fmla="*/ 1001 w 1005"/>
                <a:gd name="T81" fmla="*/ 474 h 8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5" h="899">
                  <a:moveTo>
                    <a:pt x="1001" y="474"/>
                  </a:moveTo>
                  <a:cubicBezTo>
                    <a:pt x="997" y="357"/>
                    <a:pt x="932" y="313"/>
                    <a:pt x="932" y="313"/>
                  </a:cubicBezTo>
                  <a:cubicBezTo>
                    <a:pt x="932" y="313"/>
                    <a:pt x="924" y="257"/>
                    <a:pt x="873" y="197"/>
                  </a:cubicBezTo>
                  <a:cubicBezTo>
                    <a:pt x="794" y="111"/>
                    <a:pt x="693" y="126"/>
                    <a:pt x="693" y="126"/>
                  </a:cubicBezTo>
                  <a:cubicBezTo>
                    <a:pt x="563" y="0"/>
                    <a:pt x="430" y="97"/>
                    <a:pt x="430" y="97"/>
                  </a:cubicBezTo>
                  <a:cubicBezTo>
                    <a:pt x="245" y="36"/>
                    <a:pt x="192" y="181"/>
                    <a:pt x="192" y="181"/>
                  </a:cubicBezTo>
                  <a:cubicBezTo>
                    <a:pt x="86" y="193"/>
                    <a:pt x="0" y="317"/>
                    <a:pt x="77" y="450"/>
                  </a:cubicBezTo>
                  <a:cubicBezTo>
                    <a:pt x="136" y="552"/>
                    <a:pt x="224" y="554"/>
                    <a:pt x="261" y="549"/>
                  </a:cubicBezTo>
                  <a:cubicBezTo>
                    <a:pt x="274" y="517"/>
                    <a:pt x="300" y="481"/>
                    <a:pt x="357" y="465"/>
                  </a:cubicBezTo>
                  <a:cubicBezTo>
                    <a:pt x="358" y="459"/>
                    <a:pt x="365" y="350"/>
                    <a:pt x="292" y="298"/>
                  </a:cubicBezTo>
                  <a:cubicBezTo>
                    <a:pt x="249" y="267"/>
                    <a:pt x="201" y="275"/>
                    <a:pt x="174" y="295"/>
                  </a:cubicBezTo>
                  <a:cubicBezTo>
                    <a:pt x="149" y="315"/>
                    <a:pt x="142" y="345"/>
                    <a:pt x="155" y="377"/>
                  </a:cubicBezTo>
                  <a:cubicBezTo>
                    <a:pt x="161" y="394"/>
                    <a:pt x="171" y="405"/>
                    <a:pt x="185" y="411"/>
                  </a:cubicBezTo>
                  <a:cubicBezTo>
                    <a:pt x="212" y="422"/>
                    <a:pt x="243" y="409"/>
                    <a:pt x="244" y="409"/>
                  </a:cubicBezTo>
                  <a:cubicBezTo>
                    <a:pt x="251" y="406"/>
                    <a:pt x="259" y="410"/>
                    <a:pt x="262" y="417"/>
                  </a:cubicBezTo>
                  <a:cubicBezTo>
                    <a:pt x="265" y="424"/>
                    <a:pt x="262" y="432"/>
                    <a:pt x="255" y="435"/>
                  </a:cubicBezTo>
                  <a:cubicBezTo>
                    <a:pt x="253" y="436"/>
                    <a:pt x="212" y="453"/>
                    <a:pt x="174" y="437"/>
                  </a:cubicBezTo>
                  <a:cubicBezTo>
                    <a:pt x="154" y="429"/>
                    <a:pt x="138" y="412"/>
                    <a:pt x="128" y="388"/>
                  </a:cubicBezTo>
                  <a:cubicBezTo>
                    <a:pt x="111" y="343"/>
                    <a:pt x="122" y="300"/>
                    <a:pt x="157" y="273"/>
                  </a:cubicBezTo>
                  <a:cubicBezTo>
                    <a:pt x="189" y="248"/>
                    <a:pt x="234" y="243"/>
                    <a:pt x="274" y="257"/>
                  </a:cubicBezTo>
                  <a:cubicBezTo>
                    <a:pt x="281" y="227"/>
                    <a:pt x="304" y="187"/>
                    <a:pt x="361" y="174"/>
                  </a:cubicBezTo>
                  <a:cubicBezTo>
                    <a:pt x="415" y="161"/>
                    <a:pt x="447" y="173"/>
                    <a:pt x="464" y="184"/>
                  </a:cubicBezTo>
                  <a:cubicBezTo>
                    <a:pt x="484" y="158"/>
                    <a:pt x="524" y="127"/>
                    <a:pt x="582" y="137"/>
                  </a:cubicBezTo>
                  <a:cubicBezTo>
                    <a:pt x="631" y="145"/>
                    <a:pt x="658" y="170"/>
                    <a:pt x="673" y="190"/>
                  </a:cubicBezTo>
                  <a:cubicBezTo>
                    <a:pt x="686" y="208"/>
                    <a:pt x="694" y="230"/>
                    <a:pt x="696" y="250"/>
                  </a:cubicBezTo>
                  <a:cubicBezTo>
                    <a:pt x="751" y="237"/>
                    <a:pt x="814" y="253"/>
                    <a:pt x="851" y="291"/>
                  </a:cubicBezTo>
                  <a:cubicBezTo>
                    <a:pt x="881" y="322"/>
                    <a:pt x="892" y="365"/>
                    <a:pt x="881" y="411"/>
                  </a:cubicBezTo>
                  <a:cubicBezTo>
                    <a:pt x="895" y="424"/>
                    <a:pt x="922" y="459"/>
                    <a:pt x="914" y="518"/>
                  </a:cubicBezTo>
                  <a:cubicBezTo>
                    <a:pt x="910" y="549"/>
                    <a:pt x="893" y="573"/>
                    <a:pt x="866" y="586"/>
                  </a:cubicBezTo>
                  <a:cubicBezTo>
                    <a:pt x="831" y="602"/>
                    <a:pt x="785" y="596"/>
                    <a:pt x="747" y="572"/>
                  </a:cubicBezTo>
                  <a:cubicBezTo>
                    <a:pt x="693" y="538"/>
                    <a:pt x="609" y="536"/>
                    <a:pt x="571" y="568"/>
                  </a:cubicBezTo>
                  <a:cubicBezTo>
                    <a:pt x="541" y="593"/>
                    <a:pt x="507" y="618"/>
                    <a:pt x="474" y="615"/>
                  </a:cubicBezTo>
                  <a:cubicBezTo>
                    <a:pt x="472" y="615"/>
                    <a:pt x="469" y="615"/>
                    <a:pt x="466" y="614"/>
                  </a:cubicBezTo>
                  <a:cubicBezTo>
                    <a:pt x="447" y="610"/>
                    <a:pt x="432" y="596"/>
                    <a:pt x="421" y="572"/>
                  </a:cubicBezTo>
                  <a:cubicBezTo>
                    <a:pt x="417" y="565"/>
                    <a:pt x="420" y="557"/>
                    <a:pt x="427" y="554"/>
                  </a:cubicBezTo>
                  <a:cubicBezTo>
                    <a:pt x="434" y="550"/>
                    <a:pt x="443" y="553"/>
                    <a:pt x="446" y="560"/>
                  </a:cubicBezTo>
                  <a:cubicBezTo>
                    <a:pt x="453" y="576"/>
                    <a:pt x="462" y="584"/>
                    <a:pt x="473" y="586"/>
                  </a:cubicBezTo>
                  <a:cubicBezTo>
                    <a:pt x="496" y="592"/>
                    <a:pt x="530" y="566"/>
                    <a:pt x="553" y="547"/>
                  </a:cubicBezTo>
                  <a:cubicBezTo>
                    <a:pt x="601" y="506"/>
                    <a:pt x="697" y="507"/>
                    <a:pt x="762" y="548"/>
                  </a:cubicBezTo>
                  <a:cubicBezTo>
                    <a:pt x="792" y="567"/>
                    <a:pt x="828" y="572"/>
                    <a:pt x="854" y="560"/>
                  </a:cubicBezTo>
                  <a:cubicBezTo>
                    <a:pt x="872" y="552"/>
                    <a:pt x="883" y="536"/>
                    <a:pt x="886" y="514"/>
                  </a:cubicBezTo>
                  <a:cubicBezTo>
                    <a:pt x="895" y="455"/>
                    <a:pt x="858" y="427"/>
                    <a:pt x="857" y="427"/>
                  </a:cubicBezTo>
                  <a:cubicBezTo>
                    <a:pt x="852" y="424"/>
                    <a:pt x="850" y="418"/>
                    <a:pt x="852" y="412"/>
                  </a:cubicBezTo>
                  <a:cubicBezTo>
                    <a:pt x="863" y="372"/>
                    <a:pt x="856" y="337"/>
                    <a:pt x="831" y="311"/>
                  </a:cubicBezTo>
                  <a:cubicBezTo>
                    <a:pt x="800" y="280"/>
                    <a:pt x="747" y="266"/>
                    <a:pt x="702" y="278"/>
                  </a:cubicBezTo>
                  <a:cubicBezTo>
                    <a:pt x="642" y="293"/>
                    <a:pt x="633" y="357"/>
                    <a:pt x="632" y="378"/>
                  </a:cubicBezTo>
                  <a:cubicBezTo>
                    <a:pt x="667" y="380"/>
                    <a:pt x="707" y="396"/>
                    <a:pt x="744" y="441"/>
                  </a:cubicBezTo>
                  <a:cubicBezTo>
                    <a:pt x="749" y="447"/>
                    <a:pt x="748" y="456"/>
                    <a:pt x="742" y="461"/>
                  </a:cubicBezTo>
                  <a:cubicBezTo>
                    <a:pt x="736" y="466"/>
                    <a:pt x="727" y="465"/>
                    <a:pt x="722" y="459"/>
                  </a:cubicBezTo>
                  <a:cubicBezTo>
                    <a:pt x="643" y="362"/>
                    <a:pt x="552" y="428"/>
                    <a:pt x="549" y="430"/>
                  </a:cubicBezTo>
                  <a:cubicBezTo>
                    <a:pt x="543" y="434"/>
                    <a:pt x="536" y="434"/>
                    <a:pt x="531" y="430"/>
                  </a:cubicBezTo>
                  <a:cubicBezTo>
                    <a:pt x="529" y="429"/>
                    <a:pt x="496" y="400"/>
                    <a:pt x="447" y="410"/>
                  </a:cubicBezTo>
                  <a:cubicBezTo>
                    <a:pt x="401" y="419"/>
                    <a:pt x="393" y="476"/>
                    <a:pt x="393" y="476"/>
                  </a:cubicBezTo>
                  <a:cubicBezTo>
                    <a:pt x="392" y="482"/>
                    <a:pt x="387" y="487"/>
                    <a:pt x="381" y="488"/>
                  </a:cubicBezTo>
                  <a:cubicBezTo>
                    <a:pt x="339" y="496"/>
                    <a:pt x="315" y="514"/>
                    <a:pt x="300" y="535"/>
                  </a:cubicBezTo>
                  <a:cubicBezTo>
                    <a:pt x="300" y="535"/>
                    <a:pt x="300" y="535"/>
                    <a:pt x="300" y="535"/>
                  </a:cubicBezTo>
                  <a:cubicBezTo>
                    <a:pt x="300" y="535"/>
                    <a:pt x="300" y="535"/>
                    <a:pt x="300" y="535"/>
                  </a:cubicBezTo>
                  <a:cubicBezTo>
                    <a:pt x="299" y="536"/>
                    <a:pt x="299" y="537"/>
                    <a:pt x="298" y="538"/>
                  </a:cubicBezTo>
                  <a:cubicBezTo>
                    <a:pt x="278" y="568"/>
                    <a:pt x="273" y="596"/>
                    <a:pt x="275" y="618"/>
                  </a:cubicBezTo>
                  <a:cubicBezTo>
                    <a:pt x="275" y="618"/>
                    <a:pt x="274" y="618"/>
                    <a:pt x="274" y="618"/>
                  </a:cubicBezTo>
                  <a:cubicBezTo>
                    <a:pt x="275" y="625"/>
                    <a:pt x="276" y="631"/>
                    <a:pt x="278" y="637"/>
                  </a:cubicBezTo>
                  <a:cubicBezTo>
                    <a:pt x="281" y="654"/>
                    <a:pt x="288" y="664"/>
                    <a:pt x="288" y="665"/>
                  </a:cubicBezTo>
                  <a:cubicBezTo>
                    <a:pt x="302" y="693"/>
                    <a:pt x="326" y="711"/>
                    <a:pt x="352" y="724"/>
                  </a:cubicBezTo>
                  <a:cubicBezTo>
                    <a:pt x="352" y="724"/>
                    <a:pt x="352" y="724"/>
                    <a:pt x="352" y="724"/>
                  </a:cubicBezTo>
                  <a:cubicBezTo>
                    <a:pt x="352" y="724"/>
                    <a:pt x="418" y="758"/>
                    <a:pt x="552" y="768"/>
                  </a:cubicBezTo>
                  <a:cubicBezTo>
                    <a:pt x="558" y="768"/>
                    <a:pt x="565" y="769"/>
                    <a:pt x="571" y="769"/>
                  </a:cubicBezTo>
                  <a:cubicBezTo>
                    <a:pt x="571" y="769"/>
                    <a:pt x="570" y="769"/>
                    <a:pt x="570" y="769"/>
                  </a:cubicBezTo>
                  <a:cubicBezTo>
                    <a:pt x="570" y="769"/>
                    <a:pt x="570" y="769"/>
                    <a:pt x="570" y="769"/>
                  </a:cubicBezTo>
                  <a:cubicBezTo>
                    <a:pt x="606" y="770"/>
                    <a:pt x="643" y="762"/>
                    <a:pt x="668" y="733"/>
                  </a:cubicBezTo>
                  <a:cubicBezTo>
                    <a:pt x="682" y="710"/>
                    <a:pt x="687" y="689"/>
                    <a:pt x="681" y="675"/>
                  </a:cubicBezTo>
                  <a:cubicBezTo>
                    <a:pt x="675" y="658"/>
                    <a:pt x="659" y="652"/>
                    <a:pt x="659" y="652"/>
                  </a:cubicBezTo>
                  <a:cubicBezTo>
                    <a:pt x="651" y="649"/>
                    <a:pt x="648" y="641"/>
                    <a:pt x="650" y="634"/>
                  </a:cubicBezTo>
                  <a:cubicBezTo>
                    <a:pt x="653" y="627"/>
                    <a:pt x="661" y="623"/>
                    <a:pt x="668" y="625"/>
                  </a:cubicBezTo>
                  <a:cubicBezTo>
                    <a:pt x="669" y="626"/>
                    <a:pt x="698" y="636"/>
                    <a:pt x="708" y="665"/>
                  </a:cubicBezTo>
                  <a:cubicBezTo>
                    <a:pt x="717" y="689"/>
                    <a:pt x="711" y="717"/>
                    <a:pt x="692" y="749"/>
                  </a:cubicBezTo>
                  <a:cubicBezTo>
                    <a:pt x="691" y="749"/>
                    <a:pt x="691" y="750"/>
                    <a:pt x="691" y="750"/>
                  </a:cubicBezTo>
                  <a:cubicBezTo>
                    <a:pt x="655" y="793"/>
                    <a:pt x="601" y="800"/>
                    <a:pt x="556" y="797"/>
                  </a:cubicBezTo>
                  <a:cubicBezTo>
                    <a:pt x="530" y="795"/>
                    <a:pt x="507" y="789"/>
                    <a:pt x="491" y="785"/>
                  </a:cubicBezTo>
                  <a:cubicBezTo>
                    <a:pt x="524" y="857"/>
                    <a:pt x="598" y="891"/>
                    <a:pt x="677" y="895"/>
                  </a:cubicBezTo>
                  <a:cubicBezTo>
                    <a:pt x="769" y="899"/>
                    <a:pt x="787" y="830"/>
                    <a:pt x="787" y="830"/>
                  </a:cubicBezTo>
                  <a:cubicBezTo>
                    <a:pt x="911" y="781"/>
                    <a:pt x="884" y="656"/>
                    <a:pt x="884" y="656"/>
                  </a:cubicBezTo>
                  <a:cubicBezTo>
                    <a:pt x="936" y="648"/>
                    <a:pt x="1005" y="590"/>
                    <a:pt x="1001" y="474"/>
                  </a:cubicBezTo>
                  <a:close/>
                </a:path>
              </a:pathLst>
            </a:custGeom>
            <a:grpFill/>
            <a:ln>
              <a:noFill/>
            </a:ln>
          </p:spPr>
          <p:txBody>
            <a:bodyPr vert="horz" wrap="square" lIns="96418" tIns="48210" rIns="96418" bIns="48210" numCol="1" anchor="t" anchorCtr="0" compatLnSpc="1"/>
            <a:lstStyle/>
            <a:p>
              <a:pPr algn="just">
                <a:lnSpc>
                  <a:spcPct val="120000"/>
                </a:lnSpc>
              </a:pPr>
              <a:endParaRPr lang="id-ID"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3" name="矩形 2"/>
          <p:cNvSpPr/>
          <p:nvPr/>
        </p:nvSpPr>
        <p:spPr>
          <a:xfrm>
            <a:off x="3859530" y="271780"/>
            <a:ext cx="1425575" cy="32448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6" name="文本框 5"/>
          <p:cNvSpPr txBox="1"/>
          <p:nvPr/>
        </p:nvSpPr>
        <p:spPr>
          <a:xfrm>
            <a:off x="3985260" y="271780"/>
            <a:ext cx="1097280" cy="368300"/>
          </a:xfrm>
          <a:prstGeom prst="rect">
            <a:avLst/>
          </a:prstGeom>
          <a:noFill/>
        </p:spPr>
        <p:txBody>
          <a:bodyPr wrap="none" rtlCol="0">
            <a:spAutoFit/>
          </a:bodyPr>
          <a:p>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功能需求</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3" name="矩形 12"/>
          <p:cNvSpPr/>
          <p:nvPr/>
        </p:nvSpPr>
        <p:spPr>
          <a:xfrm>
            <a:off x="3350552" y="831215"/>
            <a:ext cx="2857925" cy="3204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350"/>
              <a:t>个人日程管理模块</a:t>
            </a:r>
            <a:endParaRPr lang="zh-CN" altLang="en-US" sz="1350"/>
          </a:p>
        </p:txBody>
      </p:sp>
      <p:sp>
        <p:nvSpPr>
          <p:cNvPr id="4" name="文本框 3"/>
          <p:cNvSpPr txBox="1"/>
          <p:nvPr/>
        </p:nvSpPr>
        <p:spPr>
          <a:xfrm>
            <a:off x="3413125" y="1429385"/>
            <a:ext cx="3535680" cy="2861310"/>
          </a:xfrm>
          <a:prstGeom prst="rect">
            <a:avLst/>
          </a:prstGeom>
          <a:noFill/>
        </p:spPr>
        <p:txBody>
          <a:bodyPr wrap="square" rtlCol="0">
            <a:spAutoFit/>
          </a:bodyPr>
          <a:p>
            <a:pPr marL="285750" indent="-285750">
              <a:buFont typeface="Arial" panose="020B0604020202020204" pitchFamily="34" charset="0"/>
              <a:buChar char="•"/>
            </a:pPr>
            <a:r>
              <a:rPr lang="zh-CN" altLang="en-US"/>
              <a:t>添加日程</a:t>
            </a:r>
            <a:endParaRPr lang="zh-CN" altLang="en-US"/>
          </a:p>
          <a:p>
            <a:pPr marL="285750" indent="-285750">
              <a:buFont typeface="Arial" panose="020B0604020202020204" pitchFamily="34" charset="0"/>
              <a:buChar char="•"/>
            </a:pPr>
            <a:r>
              <a:rPr lang="zh-CN" altLang="en-US"/>
              <a:t>查看日程</a:t>
            </a:r>
            <a:endParaRPr lang="zh-CN" altLang="en-US"/>
          </a:p>
          <a:p>
            <a:pPr marL="285750" indent="-285750">
              <a:buFont typeface="Arial" panose="020B0604020202020204" pitchFamily="34" charset="0"/>
              <a:buChar char="•"/>
            </a:pPr>
            <a:r>
              <a:rPr lang="zh-CN" altLang="en-US"/>
              <a:t>删除日程</a:t>
            </a:r>
            <a:endParaRPr lang="zh-CN" altLang="en-US"/>
          </a:p>
          <a:p>
            <a:pPr marL="285750" indent="-285750">
              <a:buFont typeface="Arial" panose="020B0604020202020204" pitchFamily="34" charset="0"/>
              <a:buChar char="•"/>
            </a:pPr>
            <a:r>
              <a:rPr lang="zh-CN" altLang="en-US"/>
              <a:t>编辑日程</a:t>
            </a:r>
            <a:endParaRPr lang="zh-CN" altLang="en-US"/>
          </a:p>
          <a:p>
            <a:pPr indent="0">
              <a:buFont typeface="Arial" panose="020B0604020202020204" pitchFamily="34" charset="0"/>
              <a:buNone/>
            </a:pPr>
            <a:endParaRPr lang="zh-CN" altLang="en-US"/>
          </a:p>
          <a:p>
            <a:pPr marL="285750" indent="-285750">
              <a:buFont typeface="Arial" panose="020B0604020202020204" pitchFamily="34" charset="0"/>
              <a:buChar char="•"/>
            </a:pPr>
            <a:r>
              <a:rPr lang="zh-CN" altLang="en-US"/>
              <a:t>快捷添加-文本抽取</a:t>
            </a:r>
            <a:endParaRPr lang="zh-CN" altLang="en-US"/>
          </a:p>
          <a:p>
            <a:pPr marL="285750" indent="-285750">
              <a:buFont typeface="Arial" panose="020B0604020202020204" pitchFamily="34" charset="0"/>
              <a:buChar char="•"/>
            </a:pPr>
            <a:r>
              <a:rPr lang="zh-CN" altLang="en-US"/>
              <a:t>快捷添加-对接邮件</a:t>
            </a:r>
            <a:endParaRPr lang="zh-CN" altLang="en-US"/>
          </a:p>
          <a:p>
            <a:pPr marL="285750" indent="-285750">
              <a:buFont typeface="Arial" panose="020B0604020202020204" pitchFamily="34" charset="0"/>
              <a:buChar char="•"/>
            </a:pPr>
            <a:r>
              <a:rPr lang="zh-CN" altLang="en-US"/>
              <a:t>快捷添加-接口API</a:t>
            </a:r>
            <a:endParaRPr lang="zh-CN" altLang="en-US"/>
          </a:p>
          <a:p>
            <a:pPr indent="0">
              <a:buFont typeface="Arial" panose="020B0604020202020204" pitchFamily="34" charset="0"/>
              <a:buNone/>
            </a:pPr>
            <a:endParaRPr lang="zh-CN" altLang="en-US"/>
          </a:p>
          <a:p>
            <a:pPr marL="285750" indent="-285750">
              <a:buFont typeface="Arial" panose="020B0604020202020204" pitchFamily="34" charset="0"/>
              <a:buChar char="•"/>
            </a:pPr>
            <a:r>
              <a:rPr lang="zh-CN" altLang="en-US"/>
              <a:t>日程提醒</a:t>
            </a:r>
            <a:endParaRPr lang="zh-CN" altLang="en-US"/>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childTnLst>
                          </p:cTn>
                        </p:par>
                        <p:par>
                          <p:cTn id="14" fill="hold">
                            <p:stCondLst>
                              <p:cond delay="1500"/>
                            </p:stCondLst>
                            <p:childTnLst>
                              <p:par>
                                <p:cTn id="15" presetID="53" presetClass="entr" presetSubtype="16"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ppt_w</p:attrName>
                                        </p:attrNameLst>
                                      </p:cBhvr>
                                      <p:tavLst>
                                        <p:tav tm="0">
                                          <p:val>
                                            <p:fltVal val="0"/>
                                          </p:val>
                                        </p:tav>
                                        <p:tav tm="100000">
                                          <p:val>
                                            <p:strVal val="#ppt_w"/>
                                          </p:val>
                                        </p:tav>
                                      </p:tavLst>
                                    </p:anim>
                                    <p:anim calcmode="lin" valueType="num">
                                      <p:cBhvr>
                                        <p:cTn id="18" dur="500" fill="hold"/>
                                        <p:tgtEl>
                                          <p:spTgt spid="2"/>
                                        </p:tgtEl>
                                        <p:attrNameLst>
                                          <p:attrName>ppt_h</p:attrName>
                                        </p:attrNameLst>
                                      </p:cBhvr>
                                      <p:tavLst>
                                        <p:tav tm="0">
                                          <p:val>
                                            <p:fltVal val="0"/>
                                          </p:val>
                                        </p:tav>
                                        <p:tav tm="100000">
                                          <p:val>
                                            <p:strVal val="#ppt_h"/>
                                          </p:val>
                                        </p:tav>
                                      </p:tavLst>
                                    </p:anim>
                                    <p:animEffect transition="in" filter="fade">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13"/>
          <p:cNvSpPr>
            <a:spLocks noEditPoints="1"/>
          </p:cNvSpPr>
          <p:nvPr/>
        </p:nvSpPr>
        <p:spPr bwMode="auto">
          <a:xfrm>
            <a:off x="1098503" y="1151629"/>
            <a:ext cx="1835290" cy="2170204"/>
          </a:xfrm>
          <a:custGeom>
            <a:avLst/>
            <a:gdLst>
              <a:gd name="T0" fmla="*/ 774 w 1058"/>
              <a:gd name="T1" fmla="*/ 1252 h 1252"/>
              <a:gd name="T2" fmla="*/ 283 w 1058"/>
              <a:gd name="T3" fmla="*/ 1252 h 1252"/>
              <a:gd name="T4" fmla="*/ 248 w 1058"/>
              <a:gd name="T5" fmla="*/ 1218 h 1252"/>
              <a:gd name="T6" fmla="*/ 142 w 1058"/>
              <a:gd name="T7" fmla="*/ 887 h 1252"/>
              <a:gd name="T8" fmla="*/ 110 w 1058"/>
              <a:gd name="T9" fmla="*/ 831 h 1252"/>
              <a:gd name="T10" fmla="*/ 0 w 1058"/>
              <a:gd name="T11" fmla="*/ 529 h 1252"/>
              <a:gd name="T12" fmla="*/ 529 w 1058"/>
              <a:gd name="T13" fmla="*/ 0 h 1252"/>
              <a:gd name="T14" fmla="*/ 1058 w 1058"/>
              <a:gd name="T15" fmla="*/ 529 h 1252"/>
              <a:gd name="T16" fmla="*/ 947 w 1058"/>
              <a:gd name="T17" fmla="*/ 831 h 1252"/>
              <a:gd name="T18" fmla="*/ 916 w 1058"/>
              <a:gd name="T19" fmla="*/ 887 h 1252"/>
              <a:gd name="T20" fmla="*/ 810 w 1058"/>
              <a:gd name="T21" fmla="*/ 1218 h 1252"/>
              <a:gd name="T22" fmla="*/ 774 w 1058"/>
              <a:gd name="T23" fmla="*/ 1252 h 1252"/>
              <a:gd name="T24" fmla="*/ 315 w 1058"/>
              <a:gd name="T25" fmla="*/ 1180 h 1252"/>
              <a:gd name="T26" fmla="*/ 742 w 1058"/>
              <a:gd name="T27" fmla="*/ 1180 h 1252"/>
              <a:gd name="T28" fmla="*/ 851 w 1058"/>
              <a:gd name="T29" fmla="*/ 857 h 1252"/>
              <a:gd name="T30" fmla="*/ 885 w 1058"/>
              <a:gd name="T31" fmla="*/ 794 h 1252"/>
              <a:gd name="T32" fmla="*/ 986 w 1058"/>
              <a:gd name="T33" fmla="*/ 529 h 1252"/>
              <a:gd name="T34" fmla="*/ 529 w 1058"/>
              <a:gd name="T35" fmla="*/ 72 h 1252"/>
              <a:gd name="T36" fmla="*/ 72 w 1058"/>
              <a:gd name="T37" fmla="*/ 529 h 1252"/>
              <a:gd name="T38" fmla="*/ 172 w 1058"/>
              <a:gd name="T39" fmla="*/ 794 h 1252"/>
              <a:gd name="T40" fmla="*/ 207 w 1058"/>
              <a:gd name="T41" fmla="*/ 857 h 1252"/>
              <a:gd name="T42" fmla="*/ 315 w 1058"/>
              <a:gd name="T43" fmla="*/ 1180 h 1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58" h="1252">
                <a:moveTo>
                  <a:pt x="774" y="1252"/>
                </a:moveTo>
                <a:cubicBezTo>
                  <a:pt x="283" y="1252"/>
                  <a:pt x="283" y="1252"/>
                  <a:pt x="283" y="1252"/>
                </a:cubicBezTo>
                <a:cubicBezTo>
                  <a:pt x="264" y="1252"/>
                  <a:pt x="249" y="1237"/>
                  <a:pt x="248" y="1218"/>
                </a:cubicBezTo>
                <a:cubicBezTo>
                  <a:pt x="247" y="1217"/>
                  <a:pt x="239" y="1097"/>
                  <a:pt x="142" y="887"/>
                </a:cubicBezTo>
                <a:cubicBezTo>
                  <a:pt x="135" y="873"/>
                  <a:pt x="123" y="853"/>
                  <a:pt x="110" y="831"/>
                </a:cubicBezTo>
                <a:cubicBezTo>
                  <a:pt x="66" y="755"/>
                  <a:pt x="0" y="640"/>
                  <a:pt x="0" y="529"/>
                </a:cubicBezTo>
                <a:cubicBezTo>
                  <a:pt x="0" y="238"/>
                  <a:pt x="237" y="0"/>
                  <a:pt x="529" y="0"/>
                </a:cubicBezTo>
                <a:cubicBezTo>
                  <a:pt x="820" y="0"/>
                  <a:pt x="1058" y="238"/>
                  <a:pt x="1058" y="529"/>
                </a:cubicBezTo>
                <a:cubicBezTo>
                  <a:pt x="1058" y="640"/>
                  <a:pt x="991" y="755"/>
                  <a:pt x="947" y="831"/>
                </a:cubicBezTo>
                <a:cubicBezTo>
                  <a:pt x="934" y="853"/>
                  <a:pt x="923" y="873"/>
                  <a:pt x="916" y="887"/>
                </a:cubicBezTo>
                <a:cubicBezTo>
                  <a:pt x="818" y="1097"/>
                  <a:pt x="810" y="1217"/>
                  <a:pt x="810" y="1218"/>
                </a:cubicBezTo>
                <a:cubicBezTo>
                  <a:pt x="809" y="1237"/>
                  <a:pt x="793" y="1252"/>
                  <a:pt x="774" y="1252"/>
                </a:cubicBezTo>
                <a:close/>
                <a:moveTo>
                  <a:pt x="315" y="1180"/>
                </a:moveTo>
                <a:cubicBezTo>
                  <a:pt x="742" y="1180"/>
                  <a:pt x="742" y="1180"/>
                  <a:pt x="742" y="1180"/>
                </a:cubicBezTo>
                <a:cubicBezTo>
                  <a:pt x="751" y="1127"/>
                  <a:pt x="776" y="1017"/>
                  <a:pt x="851" y="857"/>
                </a:cubicBezTo>
                <a:cubicBezTo>
                  <a:pt x="859" y="840"/>
                  <a:pt x="871" y="819"/>
                  <a:pt x="885" y="794"/>
                </a:cubicBezTo>
                <a:cubicBezTo>
                  <a:pt x="928" y="721"/>
                  <a:pt x="986" y="621"/>
                  <a:pt x="986" y="529"/>
                </a:cubicBezTo>
                <a:cubicBezTo>
                  <a:pt x="986" y="277"/>
                  <a:pt x="781" y="72"/>
                  <a:pt x="529" y="72"/>
                </a:cubicBezTo>
                <a:cubicBezTo>
                  <a:pt x="277" y="72"/>
                  <a:pt x="72" y="277"/>
                  <a:pt x="72" y="529"/>
                </a:cubicBezTo>
                <a:cubicBezTo>
                  <a:pt x="72" y="621"/>
                  <a:pt x="130" y="721"/>
                  <a:pt x="172" y="794"/>
                </a:cubicBezTo>
                <a:cubicBezTo>
                  <a:pt x="187" y="819"/>
                  <a:pt x="199" y="840"/>
                  <a:pt x="207" y="857"/>
                </a:cubicBezTo>
                <a:cubicBezTo>
                  <a:pt x="281" y="1017"/>
                  <a:pt x="307" y="1127"/>
                  <a:pt x="315" y="1180"/>
                </a:cubicBezTo>
                <a:close/>
              </a:path>
            </a:pathLst>
          </a:custGeom>
          <a:solidFill>
            <a:schemeClr val="accent2"/>
          </a:solidFill>
          <a:ln>
            <a:noFill/>
          </a:ln>
        </p:spPr>
        <p:txBody>
          <a:bodyPr vert="horz" wrap="square" lIns="68573" tIns="34287" rIns="68573" bIns="34287" numCol="1" anchor="t" anchorCtr="0" compatLnSpc="1"/>
          <a:lstStyle/>
          <a:p>
            <a:pPr algn="just">
              <a:lnSpc>
                <a:spcPct val="120000"/>
              </a:lnSpc>
            </a:pPr>
            <a:endParaRPr lang="id-ID"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Freeform 16"/>
          <p:cNvSpPr>
            <a:spLocks noEditPoints="1"/>
          </p:cNvSpPr>
          <p:nvPr/>
        </p:nvSpPr>
        <p:spPr bwMode="auto">
          <a:xfrm>
            <a:off x="1521752" y="3421873"/>
            <a:ext cx="937993" cy="752522"/>
          </a:xfrm>
          <a:custGeom>
            <a:avLst/>
            <a:gdLst>
              <a:gd name="T0" fmla="*/ 495 w 541"/>
              <a:gd name="T1" fmla="*/ 223 h 434"/>
              <a:gd name="T2" fmla="*/ 540 w 541"/>
              <a:gd name="T3" fmla="*/ 168 h 434"/>
              <a:gd name="T4" fmla="*/ 494 w 541"/>
              <a:gd name="T5" fmla="*/ 112 h 434"/>
              <a:gd name="T6" fmla="*/ 540 w 541"/>
              <a:gd name="T7" fmla="*/ 57 h 434"/>
              <a:gd name="T8" fmla="*/ 483 w 541"/>
              <a:gd name="T9" fmla="*/ 0 h 434"/>
              <a:gd name="T10" fmla="*/ 56 w 541"/>
              <a:gd name="T11" fmla="*/ 0 h 434"/>
              <a:gd name="T12" fmla="*/ 0 w 541"/>
              <a:gd name="T13" fmla="*/ 56 h 434"/>
              <a:gd name="T14" fmla="*/ 46 w 541"/>
              <a:gd name="T15" fmla="*/ 112 h 434"/>
              <a:gd name="T16" fmla="*/ 0 w 541"/>
              <a:gd name="T17" fmla="*/ 167 h 434"/>
              <a:gd name="T18" fmla="*/ 46 w 541"/>
              <a:gd name="T19" fmla="*/ 223 h 434"/>
              <a:gd name="T20" fmla="*/ 1 w 541"/>
              <a:gd name="T21" fmla="*/ 278 h 434"/>
              <a:gd name="T22" fmla="*/ 57 w 541"/>
              <a:gd name="T23" fmla="*/ 334 h 434"/>
              <a:gd name="T24" fmla="*/ 157 w 541"/>
              <a:gd name="T25" fmla="*/ 334 h 434"/>
              <a:gd name="T26" fmla="*/ 161 w 541"/>
              <a:gd name="T27" fmla="*/ 351 h 434"/>
              <a:gd name="T28" fmla="*/ 272 w 541"/>
              <a:gd name="T29" fmla="*/ 433 h 434"/>
              <a:gd name="T30" fmla="*/ 383 w 541"/>
              <a:gd name="T31" fmla="*/ 335 h 434"/>
              <a:gd name="T32" fmla="*/ 484 w 541"/>
              <a:gd name="T33" fmla="*/ 335 h 434"/>
              <a:gd name="T34" fmla="*/ 541 w 541"/>
              <a:gd name="T35" fmla="*/ 278 h 434"/>
              <a:gd name="T36" fmla="*/ 495 w 541"/>
              <a:gd name="T37" fmla="*/ 223 h 434"/>
              <a:gd name="T38" fmla="*/ 423 w 541"/>
              <a:gd name="T39" fmla="*/ 241 h 434"/>
              <a:gd name="T40" fmla="*/ 118 w 541"/>
              <a:gd name="T41" fmla="*/ 241 h 434"/>
              <a:gd name="T42" fmla="*/ 104 w 541"/>
              <a:gd name="T43" fmla="*/ 227 h 434"/>
              <a:gd name="T44" fmla="*/ 118 w 541"/>
              <a:gd name="T45" fmla="*/ 213 h 434"/>
              <a:gd name="T46" fmla="*/ 423 w 541"/>
              <a:gd name="T47" fmla="*/ 213 h 434"/>
              <a:gd name="T48" fmla="*/ 437 w 541"/>
              <a:gd name="T49" fmla="*/ 227 h 434"/>
              <a:gd name="T50" fmla="*/ 423 w 541"/>
              <a:gd name="T51" fmla="*/ 241 h 434"/>
              <a:gd name="T52" fmla="*/ 423 w 541"/>
              <a:gd name="T53" fmla="*/ 116 h 434"/>
              <a:gd name="T54" fmla="*/ 118 w 541"/>
              <a:gd name="T55" fmla="*/ 116 h 434"/>
              <a:gd name="T56" fmla="*/ 104 w 541"/>
              <a:gd name="T57" fmla="*/ 102 h 434"/>
              <a:gd name="T58" fmla="*/ 118 w 541"/>
              <a:gd name="T59" fmla="*/ 88 h 434"/>
              <a:gd name="T60" fmla="*/ 423 w 541"/>
              <a:gd name="T61" fmla="*/ 88 h 434"/>
              <a:gd name="T62" fmla="*/ 437 w 541"/>
              <a:gd name="T63" fmla="*/ 102 h 434"/>
              <a:gd name="T64" fmla="*/ 423 w 541"/>
              <a:gd name="T65" fmla="*/ 116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41" h="434">
                <a:moveTo>
                  <a:pt x="495" y="223"/>
                </a:moveTo>
                <a:cubicBezTo>
                  <a:pt x="521" y="218"/>
                  <a:pt x="540" y="195"/>
                  <a:pt x="540" y="168"/>
                </a:cubicBezTo>
                <a:cubicBezTo>
                  <a:pt x="540" y="140"/>
                  <a:pt x="520" y="117"/>
                  <a:pt x="494" y="112"/>
                </a:cubicBezTo>
                <a:cubicBezTo>
                  <a:pt x="520" y="107"/>
                  <a:pt x="540" y="84"/>
                  <a:pt x="540" y="57"/>
                </a:cubicBezTo>
                <a:cubicBezTo>
                  <a:pt x="540" y="26"/>
                  <a:pt x="514" y="0"/>
                  <a:pt x="483" y="0"/>
                </a:cubicBezTo>
                <a:cubicBezTo>
                  <a:pt x="56" y="0"/>
                  <a:pt x="56" y="0"/>
                  <a:pt x="56" y="0"/>
                </a:cubicBezTo>
                <a:cubicBezTo>
                  <a:pt x="25" y="0"/>
                  <a:pt x="0" y="25"/>
                  <a:pt x="0" y="56"/>
                </a:cubicBezTo>
                <a:cubicBezTo>
                  <a:pt x="0" y="84"/>
                  <a:pt x="20" y="107"/>
                  <a:pt x="46" y="112"/>
                </a:cubicBezTo>
                <a:cubicBezTo>
                  <a:pt x="20" y="117"/>
                  <a:pt x="0" y="140"/>
                  <a:pt x="0" y="167"/>
                </a:cubicBezTo>
                <a:cubicBezTo>
                  <a:pt x="0" y="195"/>
                  <a:pt x="20" y="218"/>
                  <a:pt x="46" y="223"/>
                </a:cubicBezTo>
                <a:cubicBezTo>
                  <a:pt x="20" y="228"/>
                  <a:pt x="1" y="250"/>
                  <a:pt x="1" y="278"/>
                </a:cubicBezTo>
                <a:cubicBezTo>
                  <a:pt x="1" y="309"/>
                  <a:pt x="26" y="334"/>
                  <a:pt x="57" y="334"/>
                </a:cubicBezTo>
                <a:cubicBezTo>
                  <a:pt x="157" y="334"/>
                  <a:pt x="157" y="334"/>
                  <a:pt x="157" y="334"/>
                </a:cubicBezTo>
                <a:cubicBezTo>
                  <a:pt x="158" y="340"/>
                  <a:pt x="159" y="345"/>
                  <a:pt x="161" y="351"/>
                </a:cubicBezTo>
                <a:cubicBezTo>
                  <a:pt x="175" y="399"/>
                  <a:pt x="219" y="434"/>
                  <a:pt x="272" y="433"/>
                </a:cubicBezTo>
                <a:cubicBezTo>
                  <a:pt x="331" y="433"/>
                  <a:pt x="380" y="392"/>
                  <a:pt x="383" y="335"/>
                </a:cubicBezTo>
                <a:cubicBezTo>
                  <a:pt x="484" y="335"/>
                  <a:pt x="484" y="335"/>
                  <a:pt x="484" y="335"/>
                </a:cubicBezTo>
                <a:cubicBezTo>
                  <a:pt x="515" y="335"/>
                  <a:pt x="541" y="309"/>
                  <a:pt x="541" y="278"/>
                </a:cubicBezTo>
                <a:cubicBezTo>
                  <a:pt x="541" y="251"/>
                  <a:pt x="521" y="228"/>
                  <a:pt x="495" y="223"/>
                </a:cubicBezTo>
                <a:close/>
                <a:moveTo>
                  <a:pt x="423" y="241"/>
                </a:moveTo>
                <a:cubicBezTo>
                  <a:pt x="118" y="241"/>
                  <a:pt x="118" y="241"/>
                  <a:pt x="118" y="241"/>
                </a:cubicBezTo>
                <a:cubicBezTo>
                  <a:pt x="110" y="241"/>
                  <a:pt x="104" y="234"/>
                  <a:pt x="104" y="227"/>
                </a:cubicBezTo>
                <a:cubicBezTo>
                  <a:pt x="104" y="219"/>
                  <a:pt x="110" y="213"/>
                  <a:pt x="118" y="213"/>
                </a:cubicBezTo>
                <a:cubicBezTo>
                  <a:pt x="423" y="213"/>
                  <a:pt x="423" y="213"/>
                  <a:pt x="423" y="213"/>
                </a:cubicBezTo>
                <a:cubicBezTo>
                  <a:pt x="431" y="213"/>
                  <a:pt x="437" y="219"/>
                  <a:pt x="437" y="227"/>
                </a:cubicBezTo>
                <a:cubicBezTo>
                  <a:pt x="437" y="234"/>
                  <a:pt x="431" y="241"/>
                  <a:pt x="423" y="241"/>
                </a:cubicBezTo>
                <a:close/>
                <a:moveTo>
                  <a:pt x="423" y="116"/>
                </a:moveTo>
                <a:cubicBezTo>
                  <a:pt x="118" y="116"/>
                  <a:pt x="118" y="116"/>
                  <a:pt x="118" y="116"/>
                </a:cubicBezTo>
                <a:cubicBezTo>
                  <a:pt x="110" y="116"/>
                  <a:pt x="104" y="110"/>
                  <a:pt x="104" y="102"/>
                </a:cubicBezTo>
                <a:cubicBezTo>
                  <a:pt x="104" y="95"/>
                  <a:pt x="110" y="88"/>
                  <a:pt x="118" y="88"/>
                </a:cubicBezTo>
                <a:cubicBezTo>
                  <a:pt x="423" y="88"/>
                  <a:pt x="423" y="88"/>
                  <a:pt x="423" y="88"/>
                </a:cubicBezTo>
                <a:cubicBezTo>
                  <a:pt x="431" y="88"/>
                  <a:pt x="437" y="95"/>
                  <a:pt x="437" y="102"/>
                </a:cubicBezTo>
                <a:cubicBezTo>
                  <a:pt x="437" y="110"/>
                  <a:pt x="431" y="116"/>
                  <a:pt x="423" y="116"/>
                </a:cubicBezTo>
                <a:close/>
              </a:path>
            </a:pathLst>
          </a:custGeom>
          <a:solidFill>
            <a:schemeClr val="accent3"/>
          </a:solidFill>
          <a:ln>
            <a:noFill/>
          </a:ln>
        </p:spPr>
        <p:txBody>
          <a:bodyPr vert="horz" wrap="square" lIns="68573" tIns="34287" rIns="68573" bIns="34287" numCol="1" anchor="t" anchorCtr="0" compatLnSpc="1"/>
          <a:lstStyle/>
          <a:p>
            <a:pPr algn="just">
              <a:lnSpc>
                <a:spcPct val="120000"/>
              </a:lnSpc>
            </a:pPr>
            <a:endParaRPr lang="id-ID"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2" name="Group 12"/>
          <p:cNvGrpSpPr/>
          <p:nvPr/>
        </p:nvGrpSpPr>
        <p:grpSpPr>
          <a:xfrm>
            <a:off x="1257499" y="1429441"/>
            <a:ext cx="1517299" cy="1358311"/>
            <a:chOff x="8169276" y="952501"/>
            <a:chExt cx="3781424" cy="3384550"/>
          </a:xfrm>
          <a:solidFill>
            <a:schemeClr val="accent1"/>
          </a:solidFill>
        </p:grpSpPr>
        <p:sp>
          <p:nvSpPr>
            <p:cNvPr id="14" name="Freeform 10"/>
            <p:cNvSpPr/>
            <p:nvPr/>
          </p:nvSpPr>
          <p:spPr bwMode="auto">
            <a:xfrm>
              <a:off x="9297988" y="1533526"/>
              <a:ext cx="1392237" cy="1004888"/>
            </a:xfrm>
            <a:custGeom>
              <a:avLst/>
              <a:gdLst>
                <a:gd name="T0" fmla="*/ 142 w 370"/>
                <a:gd name="T1" fmla="*/ 228 h 267"/>
                <a:gd name="T2" fmla="*/ 241 w 370"/>
                <a:gd name="T3" fmla="*/ 248 h 267"/>
                <a:gd name="T4" fmla="*/ 303 w 370"/>
                <a:gd name="T5" fmla="*/ 226 h 267"/>
                <a:gd name="T6" fmla="*/ 368 w 370"/>
                <a:gd name="T7" fmla="*/ 107 h 267"/>
                <a:gd name="T8" fmla="*/ 278 w 370"/>
                <a:gd name="T9" fmla="*/ 11 h 267"/>
                <a:gd name="T10" fmla="*/ 179 w 370"/>
                <a:gd name="T11" fmla="*/ 58 h 267"/>
                <a:gd name="T12" fmla="*/ 168 w 370"/>
                <a:gd name="T13" fmla="*/ 65 h 267"/>
                <a:gd name="T14" fmla="*/ 155 w 370"/>
                <a:gd name="T15" fmla="*/ 60 h 267"/>
                <a:gd name="T16" fmla="*/ 67 w 370"/>
                <a:gd name="T17" fmla="*/ 47 h 267"/>
                <a:gd name="T18" fmla="*/ 0 w 370"/>
                <a:gd name="T19" fmla="*/ 116 h 267"/>
                <a:gd name="T20" fmla="*/ 9 w 370"/>
                <a:gd name="T21" fmla="*/ 121 h 267"/>
                <a:gd name="T22" fmla="*/ 84 w 370"/>
                <a:gd name="T23" fmla="*/ 267 h 267"/>
                <a:gd name="T24" fmla="*/ 142 w 370"/>
                <a:gd name="T25" fmla="*/ 228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0" h="267">
                  <a:moveTo>
                    <a:pt x="142" y="228"/>
                  </a:moveTo>
                  <a:cubicBezTo>
                    <a:pt x="189" y="219"/>
                    <a:pt x="225" y="237"/>
                    <a:pt x="241" y="248"/>
                  </a:cubicBezTo>
                  <a:cubicBezTo>
                    <a:pt x="253" y="241"/>
                    <a:pt x="275" y="230"/>
                    <a:pt x="303" y="226"/>
                  </a:cubicBezTo>
                  <a:cubicBezTo>
                    <a:pt x="304" y="191"/>
                    <a:pt x="319" y="134"/>
                    <a:pt x="368" y="107"/>
                  </a:cubicBezTo>
                  <a:cubicBezTo>
                    <a:pt x="370" y="82"/>
                    <a:pt x="350" y="22"/>
                    <a:pt x="278" y="11"/>
                  </a:cubicBezTo>
                  <a:cubicBezTo>
                    <a:pt x="211" y="0"/>
                    <a:pt x="181" y="56"/>
                    <a:pt x="179" y="58"/>
                  </a:cubicBezTo>
                  <a:cubicBezTo>
                    <a:pt x="177" y="62"/>
                    <a:pt x="173" y="65"/>
                    <a:pt x="168" y="65"/>
                  </a:cubicBezTo>
                  <a:cubicBezTo>
                    <a:pt x="163" y="66"/>
                    <a:pt x="158" y="64"/>
                    <a:pt x="155" y="60"/>
                  </a:cubicBezTo>
                  <a:cubicBezTo>
                    <a:pt x="155" y="59"/>
                    <a:pt x="133" y="32"/>
                    <a:pt x="67" y="47"/>
                  </a:cubicBezTo>
                  <a:cubicBezTo>
                    <a:pt x="14" y="60"/>
                    <a:pt x="2" y="101"/>
                    <a:pt x="0" y="116"/>
                  </a:cubicBezTo>
                  <a:cubicBezTo>
                    <a:pt x="3" y="117"/>
                    <a:pt x="6" y="119"/>
                    <a:pt x="9" y="121"/>
                  </a:cubicBezTo>
                  <a:cubicBezTo>
                    <a:pt x="63" y="161"/>
                    <a:pt x="80" y="224"/>
                    <a:pt x="84" y="267"/>
                  </a:cubicBezTo>
                  <a:cubicBezTo>
                    <a:pt x="96" y="250"/>
                    <a:pt x="114" y="234"/>
                    <a:pt x="142" y="228"/>
                  </a:cubicBezTo>
                  <a:close/>
                </a:path>
              </a:pathLst>
            </a:custGeom>
            <a:grpFill/>
            <a:ln>
              <a:noFill/>
            </a:ln>
          </p:spPr>
          <p:txBody>
            <a:bodyPr vert="horz" wrap="square" lIns="96418" tIns="48210" rIns="96418" bIns="48210" numCol="1" anchor="t" anchorCtr="0" compatLnSpc="1"/>
            <a:lstStyle/>
            <a:p>
              <a:pPr algn="just">
                <a:lnSpc>
                  <a:spcPct val="120000"/>
                </a:lnSpc>
              </a:pPr>
              <a:endParaRPr lang="id-ID"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 name="Freeform 11"/>
            <p:cNvSpPr/>
            <p:nvPr/>
          </p:nvSpPr>
          <p:spPr bwMode="auto">
            <a:xfrm>
              <a:off x="8169276" y="952501"/>
              <a:ext cx="3781424" cy="3384550"/>
            </a:xfrm>
            <a:custGeom>
              <a:avLst/>
              <a:gdLst>
                <a:gd name="T0" fmla="*/ 932 w 1005"/>
                <a:gd name="T1" fmla="*/ 313 h 899"/>
                <a:gd name="T2" fmla="*/ 693 w 1005"/>
                <a:gd name="T3" fmla="*/ 126 h 899"/>
                <a:gd name="T4" fmla="*/ 192 w 1005"/>
                <a:gd name="T5" fmla="*/ 181 h 899"/>
                <a:gd name="T6" fmla="*/ 261 w 1005"/>
                <a:gd name="T7" fmla="*/ 549 h 899"/>
                <a:gd name="T8" fmla="*/ 292 w 1005"/>
                <a:gd name="T9" fmla="*/ 298 h 899"/>
                <a:gd name="T10" fmla="*/ 155 w 1005"/>
                <a:gd name="T11" fmla="*/ 377 h 899"/>
                <a:gd name="T12" fmla="*/ 244 w 1005"/>
                <a:gd name="T13" fmla="*/ 409 h 899"/>
                <a:gd name="T14" fmla="*/ 255 w 1005"/>
                <a:gd name="T15" fmla="*/ 435 h 899"/>
                <a:gd name="T16" fmla="*/ 128 w 1005"/>
                <a:gd name="T17" fmla="*/ 388 h 899"/>
                <a:gd name="T18" fmla="*/ 274 w 1005"/>
                <a:gd name="T19" fmla="*/ 257 h 899"/>
                <a:gd name="T20" fmla="*/ 464 w 1005"/>
                <a:gd name="T21" fmla="*/ 184 h 899"/>
                <a:gd name="T22" fmla="*/ 673 w 1005"/>
                <a:gd name="T23" fmla="*/ 190 h 899"/>
                <a:gd name="T24" fmla="*/ 851 w 1005"/>
                <a:gd name="T25" fmla="*/ 291 h 899"/>
                <a:gd name="T26" fmla="*/ 914 w 1005"/>
                <a:gd name="T27" fmla="*/ 518 h 899"/>
                <a:gd name="T28" fmla="*/ 747 w 1005"/>
                <a:gd name="T29" fmla="*/ 572 h 899"/>
                <a:gd name="T30" fmla="*/ 474 w 1005"/>
                <a:gd name="T31" fmla="*/ 615 h 899"/>
                <a:gd name="T32" fmla="*/ 421 w 1005"/>
                <a:gd name="T33" fmla="*/ 572 h 899"/>
                <a:gd name="T34" fmla="*/ 446 w 1005"/>
                <a:gd name="T35" fmla="*/ 560 h 899"/>
                <a:gd name="T36" fmla="*/ 553 w 1005"/>
                <a:gd name="T37" fmla="*/ 547 h 899"/>
                <a:gd name="T38" fmla="*/ 854 w 1005"/>
                <a:gd name="T39" fmla="*/ 560 h 899"/>
                <a:gd name="T40" fmla="*/ 857 w 1005"/>
                <a:gd name="T41" fmla="*/ 427 h 899"/>
                <a:gd name="T42" fmla="*/ 831 w 1005"/>
                <a:gd name="T43" fmla="*/ 311 h 899"/>
                <a:gd name="T44" fmla="*/ 632 w 1005"/>
                <a:gd name="T45" fmla="*/ 378 h 899"/>
                <a:gd name="T46" fmla="*/ 742 w 1005"/>
                <a:gd name="T47" fmla="*/ 461 h 899"/>
                <a:gd name="T48" fmla="*/ 549 w 1005"/>
                <a:gd name="T49" fmla="*/ 430 h 899"/>
                <a:gd name="T50" fmla="*/ 447 w 1005"/>
                <a:gd name="T51" fmla="*/ 410 h 899"/>
                <a:gd name="T52" fmla="*/ 381 w 1005"/>
                <a:gd name="T53" fmla="*/ 488 h 899"/>
                <a:gd name="T54" fmla="*/ 300 w 1005"/>
                <a:gd name="T55" fmla="*/ 535 h 899"/>
                <a:gd name="T56" fmla="*/ 298 w 1005"/>
                <a:gd name="T57" fmla="*/ 538 h 899"/>
                <a:gd name="T58" fmla="*/ 274 w 1005"/>
                <a:gd name="T59" fmla="*/ 618 h 899"/>
                <a:gd name="T60" fmla="*/ 288 w 1005"/>
                <a:gd name="T61" fmla="*/ 665 h 899"/>
                <a:gd name="T62" fmla="*/ 352 w 1005"/>
                <a:gd name="T63" fmla="*/ 724 h 899"/>
                <a:gd name="T64" fmla="*/ 571 w 1005"/>
                <a:gd name="T65" fmla="*/ 769 h 899"/>
                <a:gd name="T66" fmla="*/ 570 w 1005"/>
                <a:gd name="T67" fmla="*/ 769 h 899"/>
                <a:gd name="T68" fmla="*/ 681 w 1005"/>
                <a:gd name="T69" fmla="*/ 675 h 899"/>
                <a:gd name="T70" fmla="*/ 650 w 1005"/>
                <a:gd name="T71" fmla="*/ 634 h 899"/>
                <a:gd name="T72" fmla="*/ 708 w 1005"/>
                <a:gd name="T73" fmla="*/ 665 h 899"/>
                <a:gd name="T74" fmla="*/ 691 w 1005"/>
                <a:gd name="T75" fmla="*/ 750 h 899"/>
                <a:gd name="T76" fmla="*/ 491 w 1005"/>
                <a:gd name="T77" fmla="*/ 785 h 899"/>
                <a:gd name="T78" fmla="*/ 787 w 1005"/>
                <a:gd name="T79" fmla="*/ 830 h 899"/>
                <a:gd name="T80" fmla="*/ 1001 w 1005"/>
                <a:gd name="T81" fmla="*/ 474 h 8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5" h="899">
                  <a:moveTo>
                    <a:pt x="1001" y="474"/>
                  </a:moveTo>
                  <a:cubicBezTo>
                    <a:pt x="997" y="357"/>
                    <a:pt x="932" y="313"/>
                    <a:pt x="932" y="313"/>
                  </a:cubicBezTo>
                  <a:cubicBezTo>
                    <a:pt x="932" y="313"/>
                    <a:pt x="924" y="257"/>
                    <a:pt x="873" y="197"/>
                  </a:cubicBezTo>
                  <a:cubicBezTo>
                    <a:pt x="794" y="111"/>
                    <a:pt x="693" y="126"/>
                    <a:pt x="693" y="126"/>
                  </a:cubicBezTo>
                  <a:cubicBezTo>
                    <a:pt x="563" y="0"/>
                    <a:pt x="430" y="97"/>
                    <a:pt x="430" y="97"/>
                  </a:cubicBezTo>
                  <a:cubicBezTo>
                    <a:pt x="245" y="36"/>
                    <a:pt x="192" y="181"/>
                    <a:pt x="192" y="181"/>
                  </a:cubicBezTo>
                  <a:cubicBezTo>
                    <a:pt x="86" y="193"/>
                    <a:pt x="0" y="317"/>
                    <a:pt x="77" y="450"/>
                  </a:cubicBezTo>
                  <a:cubicBezTo>
                    <a:pt x="136" y="552"/>
                    <a:pt x="224" y="554"/>
                    <a:pt x="261" y="549"/>
                  </a:cubicBezTo>
                  <a:cubicBezTo>
                    <a:pt x="274" y="517"/>
                    <a:pt x="300" y="481"/>
                    <a:pt x="357" y="465"/>
                  </a:cubicBezTo>
                  <a:cubicBezTo>
                    <a:pt x="358" y="459"/>
                    <a:pt x="365" y="350"/>
                    <a:pt x="292" y="298"/>
                  </a:cubicBezTo>
                  <a:cubicBezTo>
                    <a:pt x="249" y="267"/>
                    <a:pt x="201" y="275"/>
                    <a:pt x="174" y="295"/>
                  </a:cubicBezTo>
                  <a:cubicBezTo>
                    <a:pt x="149" y="315"/>
                    <a:pt x="142" y="345"/>
                    <a:pt x="155" y="377"/>
                  </a:cubicBezTo>
                  <a:cubicBezTo>
                    <a:pt x="161" y="394"/>
                    <a:pt x="171" y="405"/>
                    <a:pt x="185" y="411"/>
                  </a:cubicBezTo>
                  <a:cubicBezTo>
                    <a:pt x="212" y="422"/>
                    <a:pt x="243" y="409"/>
                    <a:pt x="244" y="409"/>
                  </a:cubicBezTo>
                  <a:cubicBezTo>
                    <a:pt x="251" y="406"/>
                    <a:pt x="259" y="410"/>
                    <a:pt x="262" y="417"/>
                  </a:cubicBezTo>
                  <a:cubicBezTo>
                    <a:pt x="265" y="424"/>
                    <a:pt x="262" y="432"/>
                    <a:pt x="255" y="435"/>
                  </a:cubicBezTo>
                  <a:cubicBezTo>
                    <a:pt x="253" y="436"/>
                    <a:pt x="212" y="453"/>
                    <a:pt x="174" y="437"/>
                  </a:cubicBezTo>
                  <a:cubicBezTo>
                    <a:pt x="154" y="429"/>
                    <a:pt x="138" y="412"/>
                    <a:pt x="128" y="388"/>
                  </a:cubicBezTo>
                  <a:cubicBezTo>
                    <a:pt x="111" y="343"/>
                    <a:pt x="122" y="300"/>
                    <a:pt x="157" y="273"/>
                  </a:cubicBezTo>
                  <a:cubicBezTo>
                    <a:pt x="189" y="248"/>
                    <a:pt x="234" y="243"/>
                    <a:pt x="274" y="257"/>
                  </a:cubicBezTo>
                  <a:cubicBezTo>
                    <a:pt x="281" y="227"/>
                    <a:pt x="304" y="187"/>
                    <a:pt x="361" y="174"/>
                  </a:cubicBezTo>
                  <a:cubicBezTo>
                    <a:pt x="415" y="161"/>
                    <a:pt x="447" y="173"/>
                    <a:pt x="464" y="184"/>
                  </a:cubicBezTo>
                  <a:cubicBezTo>
                    <a:pt x="484" y="158"/>
                    <a:pt x="524" y="127"/>
                    <a:pt x="582" y="137"/>
                  </a:cubicBezTo>
                  <a:cubicBezTo>
                    <a:pt x="631" y="145"/>
                    <a:pt x="658" y="170"/>
                    <a:pt x="673" y="190"/>
                  </a:cubicBezTo>
                  <a:cubicBezTo>
                    <a:pt x="686" y="208"/>
                    <a:pt x="694" y="230"/>
                    <a:pt x="696" y="250"/>
                  </a:cubicBezTo>
                  <a:cubicBezTo>
                    <a:pt x="751" y="237"/>
                    <a:pt x="814" y="253"/>
                    <a:pt x="851" y="291"/>
                  </a:cubicBezTo>
                  <a:cubicBezTo>
                    <a:pt x="881" y="322"/>
                    <a:pt x="892" y="365"/>
                    <a:pt x="881" y="411"/>
                  </a:cubicBezTo>
                  <a:cubicBezTo>
                    <a:pt x="895" y="424"/>
                    <a:pt x="922" y="459"/>
                    <a:pt x="914" y="518"/>
                  </a:cubicBezTo>
                  <a:cubicBezTo>
                    <a:pt x="910" y="549"/>
                    <a:pt x="893" y="573"/>
                    <a:pt x="866" y="586"/>
                  </a:cubicBezTo>
                  <a:cubicBezTo>
                    <a:pt x="831" y="602"/>
                    <a:pt x="785" y="596"/>
                    <a:pt x="747" y="572"/>
                  </a:cubicBezTo>
                  <a:cubicBezTo>
                    <a:pt x="693" y="538"/>
                    <a:pt x="609" y="536"/>
                    <a:pt x="571" y="568"/>
                  </a:cubicBezTo>
                  <a:cubicBezTo>
                    <a:pt x="541" y="593"/>
                    <a:pt x="507" y="618"/>
                    <a:pt x="474" y="615"/>
                  </a:cubicBezTo>
                  <a:cubicBezTo>
                    <a:pt x="472" y="615"/>
                    <a:pt x="469" y="615"/>
                    <a:pt x="466" y="614"/>
                  </a:cubicBezTo>
                  <a:cubicBezTo>
                    <a:pt x="447" y="610"/>
                    <a:pt x="432" y="596"/>
                    <a:pt x="421" y="572"/>
                  </a:cubicBezTo>
                  <a:cubicBezTo>
                    <a:pt x="417" y="565"/>
                    <a:pt x="420" y="557"/>
                    <a:pt x="427" y="554"/>
                  </a:cubicBezTo>
                  <a:cubicBezTo>
                    <a:pt x="434" y="550"/>
                    <a:pt x="443" y="553"/>
                    <a:pt x="446" y="560"/>
                  </a:cubicBezTo>
                  <a:cubicBezTo>
                    <a:pt x="453" y="576"/>
                    <a:pt x="462" y="584"/>
                    <a:pt x="473" y="586"/>
                  </a:cubicBezTo>
                  <a:cubicBezTo>
                    <a:pt x="496" y="592"/>
                    <a:pt x="530" y="566"/>
                    <a:pt x="553" y="547"/>
                  </a:cubicBezTo>
                  <a:cubicBezTo>
                    <a:pt x="601" y="506"/>
                    <a:pt x="697" y="507"/>
                    <a:pt x="762" y="548"/>
                  </a:cubicBezTo>
                  <a:cubicBezTo>
                    <a:pt x="792" y="567"/>
                    <a:pt x="828" y="572"/>
                    <a:pt x="854" y="560"/>
                  </a:cubicBezTo>
                  <a:cubicBezTo>
                    <a:pt x="872" y="552"/>
                    <a:pt x="883" y="536"/>
                    <a:pt x="886" y="514"/>
                  </a:cubicBezTo>
                  <a:cubicBezTo>
                    <a:pt x="895" y="455"/>
                    <a:pt x="858" y="427"/>
                    <a:pt x="857" y="427"/>
                  </a:cubicBezTo>
                  <a:cubicBezTo>
                    <a:pt x="852" y="424"/>
                    <a:pt x="850" y="418"/>
                    <a:pt x="852" y="412"/>
                  </a:cubicBezTo>
                  <a:cubicBezTo>
                    <a:pt x="863" y="372"/>
                    <a:pt x="856" y="337"/>
                    <a:pt x="831" y="311"/>
                  </a:cubicBezTo>
                  <a:cubicBezTo>
                    <a:pt x="800" y="280"/>
                    <a:pt x="747" y="266"/>
                    <a:pt x="702" y="278"/>
                  </a:cubicBezTo>
                  <a:cubicBezTo>
                    <a:pt x="642" y="293"/>
                    <a:pt x="633" y="357"/>
                    <a:pt x="632" y="378"/>
                  </a:cubicBezTo>
                  <a:cubicBezTo>
                    <a:pt x="667" y="380"/>
                    <a:pt x="707" y="396"/>
                    <a:pt x="744" y="441"/>
                  </a:cubicBezTo>
                  <a:cubicBezTo>
                    <a:pt x="749" y="447"/>
                    <a:pt x="748" y="456"/>
                    <a:pt x="742" y="461"/>
                  </a:cubicBezTo>
                  <a:cubicBezTo>
                    <a:pt x="736" y="466"/>
                    <a:pt x="727" y="465"/>
                    <a:pt x="722" y="459"/>
                  </a:cubicBezTo>
                  <a:cubicBezTo>
                    <a:pt x="643" y="362"/>
                    <a:pt x="552" y="428"/>
                    <a:pt x="549" y="430"/>
                  </a:cubicBezTo>
                  <a:cubicBezTo>
                    <a:pt x="543" y="434"/>
                    <a:pt x="536" y="434"/>
                    <a:pt x="531" y="430"/>
                  </a:cubicBezTo>
                  <a:cubicBezTo>
                    <a:pt x="529" y="429"/>
                    <a:pt x="496" y="400"/>
                    <a:pt x="447" y="410"/>
                  </a:cubicBezTo>
                  <a:cubicBezTo>
                    <a:pt x="401" y="419"/>
                    <a:pt x="393" y="476"/>
                    <a:pt x="393" y="476"/>
                  </a:cubicBezTo>
                  <a:cubicBezTo>
                    <a:pt x="392" y="482"/>
                    <a:pt x="387" y="487"/>
                    <a:pt x="381" y="488"/>
                  </a:cubicBezTo>
                  <a:cubicBezTo>
                    <a:pt x="339" y="496"/>
                    <a:pt x="315" y="514"/>
                    <a:pt x="300" y="535"/>
                  </a:cubicBezTo>
                  <a:cubicBezTo>
                    <a:pt x="300" y="535"/>
                    <a:pt x="300" y="535"/>
                    <a:pt x="300" y="535"/>
                  </a:cubicBezTo>
                  <a:cubicBezTo>
                    <a:pt x="300" y="535"/>
                    <a:pt x="300" y="535"/>
                    <a:pt x="300" y="535"/>
                  </a:cubicBezTo>
                  <a:cubicBezTo>
                    <a:pt x="299" y="536"/>
                    <a:pt x="299" y="537"/>
                    <a:pt x="298" y="538"/>
                  </a:cubicBezTo>
                  <a:cubicBezTo>
                    <a:pt x="278" y="568"/>
                    <a:pt x="273" y="596"/>
                    <a:pt x="275" y="618"/>
                  </a:cubicBezTo>
                  <a:cubicBezTo>
                    <a:pt x="275" y="618"/>
                    <a:pt x="274" y="618"/>
                    <a:pt x="274" y="618"/>
                  </a:cubicBezTo>
                  <a:cubicBezTo>
                    <a:pt x="275" y="625"/>
                    <a:pt x="276" y="631"/>
                    <a:pt x="278" y="637"/>
                  </a:cubicBezTo>
                  <a:cubicBezTo>
                    <a:pt x="281" y="654"/>
                    <a:pt x="288" y="664"/>
                    <a:pt x="288" y="665"/>
                  </a:cubicBezTo>
                  <a:cubicBezTo>
                    <a:pt x="302" y="693"/>
                    <a:pt x="326" y="711"/>
                    <a:pt x="352" y="724"/>
                  </a:cubicBezTo>
                  <a:cubicBezTo>
                    <a:pt x="352" y="724"/>
                    <a:pt x="352" y="724"/>
                    <a:pt x="352" y="724"/>
                  </a:cubicBezTo>
                  <a:cubicBezTo>
                    <a:pt x="352" y="724"/>
                    <a:pt x="418" y="758"/>
                    <a:pt x="552" y="768"/>
                  </a:cubicBezTo>
                  <a:cubicBezTo>
                    <a:pt x="558" y="768"/>
                    <a:pt x="565" y="769"/>
                    <a:pt x="571" y="769"/>
                  </a:cubicBezTo>
                  <a:cubicBezTo>
                    <a:pt x="571" y="769"/>
                    <a:pt x="570" y="769"/>
                    <a:pt x="570" y="769"/>
                  </a:cubicBezTo>
                  <a:cubicBezTo>
                    <a:pt x="570" y="769"/>
                    <a:pt x="570" y="769"/>
                    <a:pt x="570" y="769"/>
                  </a:cubicBezTo>
                  <a:cubicBezTo>
                    <a:pt x="606" y="770"/>
                    <a:pt x="643" y="762"/>
                    <a:pt x="668" y="733"/>
                  </a:cubicBezTo>
                  <a:cubicBezTo>
                    <a:pt x="682" y="710"/>
                    <a:pt x="687" y="689"/>
                    <a:pt x="681" y="675"/>
                  </a:cubicBezTo>
                  <a:cubicBezTo>
                    <a:pt x="675" y="658"/>
                    <a:pt x="659" y="652"/>
                    <a:pt x="659" y="652"/>
                  </a:cubicBezTo>
                  <a:cubicBezTo>
                    <a:pt x="651" y="649"/>
                    <a:pt x="648" y="641"/>
                    <a:pt x="650" y="634"/>
                  </a:cubicBezTo>
                  <a:cubicBezTo>
                    <a:pt x="653" y="627"/>
                    <a:pt x="661" y="623"/>
                    <a:pt x="668" y="625"/>
                  </a:cubicBezTo>
                  <a:cubicBezTo>
                    <a:pt x="669" y="626"/>
                    <a:pt x="698" y="636"/>
                    <a:pt x="708" y="665"/>
                  </a:cubicBezTo>
                  <a:cubicBezTo>
                    <a:pt x="717" y="689"/>
                    <a:pt x="711" y="717"/>
                    <a:pt x="692" y="749"/>
                  </a:cubicBezTo>
                  <a:cubicBezTo>
                    <a:pt x="691" y="749"/>
                    <a:pt x="691" y="750"/>
                    <a:pt x="691" y="750"/>
                  </a:cubicBezTo>
                  <a:cubicBezTo>
                    <a:pt x="655" y="793"/>
                    <a:pt x="601" y="800"/>
                    <a:pt x="556" y="797"/>
                  </a:cubicBezTo>
                  <a:cubicBezTo>
                    <a:pt x="530" y="795"/>
                    <a:pt x="507" y="789"/>
                    <a:pt x="491" y="785"/>
                  </a:cubicBezTo>
                  <a:cubicBezTo>
                    <a:pt x="524" y="857"/>
                    <a:pt x="598" y="891"/>
                    <a:pt x="677" y="895"/>
                  </a:cubicBezTo>
                  <a:cubicBezTo>
                    <a:pt x="769" y="899"/>
                    <a:pt x="787" y="830"/>
                    <a:pt x="787" y="830"/>
                  </a:cubicBezTo>
                  <a:cubicBezTo>
                    <a:pt x="911" y="781"/>
                    <a:pt x="884" y="656"/>
                    <a:pt x="884" y="656"/>
                  </a:cubicBezTo>
                  <a:cubicBezTo>
                    <a:pt x="936" y="648"/>
                    <a:pt x="1005" y="590"/>
                    <a:pt x="1001" y="474"/>
                  </a:cubicBezTo>
                  <a:close/>
                </a:path>
              </a:pathLst>
            </a:custGeom>
            <a:grpFill/>
            <a:ln>
              <a:noFill/>
            </a:ln>
          </p:spPr>
          <p:txBody>
            <a:bodyPr vert="horz" wrap="square" lIns="96418" tIns="48210" rIns="96418" bIns="48210" numCol="1" anchor="t" anchorCtr="0" compatLnSpc="1"/>
            <a:lstStyle/>
            <a:p>
              <a:pPr algn="just">
                <a:lnSpc>
                  <a:spcPct val="120000"/>
                </a:lnSpc>
              </a:pPr>
              <a:endParaRPr lang="id-ID"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3" name="矩形 2"/>
          <p:cNvSpPr/>
          <p:nvPr/>
        </p:nvSpPr>
        <p:spPr>
          <a:xfrm>
            <a:off x="3859530" y="271780"/>
            <a:ext cx="1425575" cy="32448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6" name="文本框 5"/>
          <p:cNvSpPr txBox="1"/>
          <p:nvPr/>
        </p:nvSpPr>
        <p:spPr>
          <a:xfrm>
            <a:off x="3985260" y="271780"/>
            <a:ext cx="1097280" cy="368300"/>
          </a:xfrm>
          <a:prstGeom prst="rect">
            <a:avLst/>
          </a:prstGeom>
          <a:noFill/>
        </p:spPr>
        <p:txBody>
          <a:bodyPr wrap="none" rtlCol="0">
            <a:spAutoFit/>
          </a:bodyPr>
          <a:p>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功能需求</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3" name="矩形 12"/>
          <p:cNvSpPr/>
          <p:nvPr/>
        </p:nvSpPr>
        <p:spPr>
          <a:xfrm>
            <a:off x="3350552" y="831215"/>
            <a:ext cx="2857925" cy="3204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350"/>
              <a:t>团队日程管理模块</a:t>
            </a:r>
            <a:endParaRPr lang="zh-CN" altLang="en-US" sz="1350"/>
          </a:p>
        </p:txBody>
      </p:sp>
      <p:sp>
        <p:nvSpPr>
          <p:cNvPr id="4" name="文本框 3"/>
          <p:cNvSpPr txBox="1"/>
          <p:nvPr/>
        </p:nvSpPr>
        <p:spPr>
          <a:xfrm>
            <a:off x="3413125" y="1429385"/>
            <a:ext cx="3983990" cy="2861310"/>
          </a:xfrm>
          <a:prstGeom prst="rect">
            <a:avLst/>
          </a:prstGeom>
          <a:noFill/>
        </p:spPr>
        <p:txBody>
          <a:bodyPr wrap="square" rtlCol="0">
            <a:spAutoFit/>
          </a:bodyPr>
          <a:p>
            <a:pPr marL="285750" indent="-285750">
              <a:buFont typeface="Arial" panose="020B0604020202020204" pitchFamily="34" charset="0"/>
              <a:buChar char="•"/>
            </a:pPr>
            <a:r>
              <a:rPr lang="zh-CN" altLang="en-US"/>
              <a:t>团队负责人-创建团队</a:t>
            </a:r>
            <a:endParaRPr lang="zh-CN" altLang="en-US"/>
          </a:p>
          <a:p>
            <a:pPr marL="285750" indent="-285750">
              <a:buFont typeface="Arial" panose="020B0604020202020204" pitchFamily="34" charset="0"/>
              <a:buChar char="•"/>
            </a:pPr>
            <a:r>
              <a:rPr lang="zh-CN" altLang="en-US"/>
              <a:t>团队负责人-团队管理</a:t>
            </a:r>
            <a:endParaRPr lang="zh-CN" altLang="en-US"/>
          </a:p>
          <a:p>
            <a:pPr marL="285750" indent="-285750">
              <a:buFont typeface="Arial" panose="020B0604020202020204" pitchFamily="34" charset="0"/>
              <a:buChar char="•"/>
            </a:pPr>
            <a:r>
              <a:rPr lang="zh-CN" altLang="en-US"/>
              <a:t>团队负责人-发布邀请链接</a:t>
            </a:r>
            <a:endParaRPr lang="zh-CN" altLang="en-US"/>
          </a:p>
          <a:p>
            <a:pPr marL="285750" indent="-285750">
              <a:buFont typeface="Arial" panose="020B0604020202020204" pitchFamily="34" charset="0"/>
              <a:buChar char="•"/>
            </a:pPr>
            <a:r>
              <a:rPr lang="zh-CN" altLang="en-US"/>
              <a:t>团队负责人-创建团队日程</a:t>
            </a:r>
            <a:endParaRPr lang="zh-CN" altLang="en-US"/>
          </a:p>
          <a:p>
            <a:pPr marL="285750" indent="-285750">
              <a:buFont typeface="Arial" panose="020B0604020202020204" pitchFamily="34" charset="0"/>
              <a:buChar char="•"/>
            </a:pPr>
            <a:r>
              <a:rPr lang="zh-CN" altLang="en-US"/>
              <a:t>团队负责人-空余时间调查</a:t>
            </a:r>
            <a:endParaRPr lang="zh-CN" altLang="en-US"/>
          </a:p>
          <a:p>
            <a:pPr indent="0">
              <a:buFont typeface="Arial" panose="020B0604020202020204" pitchFamily="34" charset="0"/>
              <a:buNone/>
            </a:pPr>
            <a:endParaRPr lang="zh-CN" altLang="en-US"/>
          </a:p>
          <a:p>
            <a:pPr marL="285750" indent="-285750">
              <a:buFont typeface="Arial" panose="020B0604020202020204" pitchFamily="34" charset="0"/>
              <a:buChar char="•"/>
            </a:pPr>
            <a:r>
              <a:rPr lang="zh-CN" altLang="en-US"/>
              <a:t>团队成员-加入团队</a:t>
            </a:r>
            <a:endParaRPr lang="zh-CN" altLang="en-US"/>
          </a:p>
          <a:p>
            <a:pPr marL="285750" indent="-285750">
              <a:buFont typeface="Arial" panose="020B0604020202020204" pitchFamily="34" charset="0"/>
              <a:buChar char="•"/>
            </a:pPr>
            <a:r>
              <a:rPr lang="zh-CN" altLang="en-US"/>
              <a:t>团队成员-查看团队日程</a:t>
            </a:r>
            <a:endParaRPr lang="zh-CN" altLang="en-US"/>
          </a:p>
          <a:p>
            <a:pPr marL="285750" indent="-285750">
              <a:buFont typeface="Arial" panose="020B0604020202020204" pitchFamily="34" charset="0"/>
              <a:buChar char="•"/>
            </a:pPr>
            <a:r>
              <a:rPr lang="zh-CN" altLang="en-US"/>
              <a:t>团队成员-参与团队空闲时间投票</a:t>
            </a:r>
            <a:endParaRPr lang="zh-CN" altLang="en-US"/>
          </a:p>
          <a:p>
            <a:pPr marL="285750" indent="-285750">
              <a:buFont typeface="Arial" panose="020B0604020202020204" pitchFamily="34" charset="0"/>
              <a:buChar char="•"/>
            </a:pPr>
            <a:r>
              <a:rPr lang="zh-CN" altLang="en-US"/>
              <a:t>团队成员-日程重要性标注</a:t>
            </a:r>
            <a:endParaRPr lang="zh-CN" altLang="en-US"/>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childTnLst>
                          </p:cTn>
                        </p:par>
                        <p:par>
                          <p:cTn id="14" fill="hold">
                            <p:stCondLst>
                              <p:cond delay="1500"/>
                            </p:stCondLst>
                            <p:childTnLst>
                              <p:par>
                                <p:cTn id="15" presetID="53" presetClass="entr" presetSubtype="16"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ppt_w</p:attrName>
                                        </p:attrNameLst>
                                      </p:cBhvr>
                                      <p:tavLst>
                                        <p:tav tm="0">
                                          <p:val>
                                            <p:fltVal val="0"/>
                                          </p:val>
                                        </p:tav>
                                        <p:tav tm="100000">
                                          <p:val>
                                            <p:strVal val="#ppt_w"/>
                                          </p:val>
                                        </p:tav>
                                      </p:tavLst>
                                    </p:anim>
                                    <p:anim calcmode="lin" valueType="num">
                                      <p:cBhvr>
                                        <p:cTn id="18" dur="500" fill="hold"/>
                                        <p:tgtEl>
                                          <p:spTgt spid="2"/>
                                        </p:tgtEl>
                                        <p:attrNameLst>
                                          <p:attrName>ppt_h</p:attrName>
                                        </p:attrNameLst>
                                      </p:cBhvr>
                                      <p:tavLst>
                                        <p:tav tm="0">
                                          <p:val>
                                            <p:fltVal val="0"/>
                                          </p:val>
                                        </p:tav>
                                        <p:tav tm="100000">
                                          <p:val>
                                            <p:strVal val="#ppt_h"/>
                                          </p:val>
                                        </p:tav>
                                      </p:tavLst>
                                    </p:anim>
                                    <p:animEffect transition="in" filter="fade">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1"/>
          <a:srcRect t="27336"/>
          <a:stretch>
            <a:fillRect/>
          </a:stretch>
        </p:blipFill>
        <p:spPr>
          <a:xfrm>
            <a:off x="335902" y="746449"/>
            <a:ext cx="8528180" cy="3735870"/>
          </a:xfrm>
          <a:prstGeom prst="rect">
            <a:avLst/>
          </a:prstGeom>
        </p:spPr>
      </p:pic>
      <p:sp>
        <p:nvSpPr>
          <p:cNvPr id="14" name="Oval 55"/>
          <p:cNvSpPr/>
          <p:nvPr/>
        </p:nvSpPr>
        <p:spPr>
          <a:xfrm>
            <a:off x="2619352" y="2518409"/>
            <a:ext cx="218517" cy="218517"/>
          </a:xfrm>
          <a:prstGeom prst="ellipse">
            <a:avLst/>
          </a:prstGeom>
          <a:solidFill>
            <a:schemeClr val="accent1"/>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cs typeface="+mn-ea"/>
              <a:sym typeface="+mn-lt"/>
            </a:endParaRPr>
          </a:p>
        </p:txBody>
      </p:sp>
      <p:grpSp>
        <p:nvGrpSpPr>
          <p:cNvPr id="15" name="Group 59"/>
          <p:cNvGrpSpPr/>
          <p:nvPr/>
        </p:nvGrpSpPr>
        <p:grpSpPr>
          <a:xfrm>
            <a:off x="1128876" y="2318375"/>
            <a:ext cx="1202694" cy="645160"/>
            <a:chOff x="4928372" y="1811168"/>
            <a:chExt cx="978408" cy="524846"/>
          </a:xfrm>
        </p:grpSpPr>
        <p:sp>
          <p:nvSpPr>
            <p:cNvPr id="16" name="Pentagon 60"/>
            <p:cNvSpPr/>
            <p:nvPr/>
          </p:nvSpPr>
          <p:spPr>
            <a:xfrm>
              <a:off x="4928372" y="1814284"/>
              <a:ext cx="978408" cy="484632"/>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cs typeface="+mn-ea"/>
                <a:sym typeface="+mn-lt"/>
              </a:endParaRPr>
            </a:p>
          </p:txBody>
        </p:sp>
        <p:sp>
          <p:nvSpPr>
            <p:cNvPr id="17" name="TextBox 61"/>
            <p:cNvSpPr txBox="1"/>
            <p:nvPr/>
          </p:nvSpPr>
          <p:spPr>
            <a:xfrm>
              <a:off x="5040290" y="1811168"/>
              <a:ext cx="525880" cy="524846"/>
            </a:xfrm>
            <a:prstGeom prst="rect">
              <a:avLst/>
            </a:prstGeom>
            <a:noFill/>
          </p:spPr>
          <p:txBody>
            <a:bodyPr wrap="none" rtlCol="0">
              <a:spAutoFit/>
            </a:bodyPr>
            <a:lstStyle/>
            <a:p>
              <a:pPr algn="ctr"/>
              <a:r>
                <a:rPr lang="en-US" sz="3600" b="1" dirty="0">
                  <a:solidFill>
                    <a:schemeClr val="bg2"/>
                  </a:solidFill>
                  <a:cs typeface="+mn-ea"/>
                  <a:sym typeface="+mn-lt"/>
                </a:rPr>
                <a:t>05</a:t>
              </a:r>
              <a:endParaRPr lang="en-GB" sz="3600" b="1" dirty="0">
                <a:solidFill>
                  <a:schemeClr val="bg2"/>
                </a:solidFill>
                <a:cs typeface="+mn-ea"/>
                <a:sym typeface="+mn-lt"/>
              </a:endParaRPr>
            </a:p>
          </p:txBody>
        </p:sp>
      </p:grpSp>
      <p:sp>
        <p:nvSpPr>
          <p:cNvPr id="19" name="TextBox 72"/>
          <p:cNvSpPr txBox="1"/>
          <p:nvPr/>
        </p:nvSpPr>
        <p:spPr>
          <a:xfrm>
            <a:off x="2914650" y="2351405"/>
            <a:ext cx="1960880" cy="521970"/>
          </a:xfrm>
          <a:prstGeom prst="rect">
            <a:avLst/>
          </a:prstGeom>
          <a:noFill/>
        </p:spPr>
        <p:txBody>
          <a:bodyPr wrap="none" rtlCol="0">
            <a:spAutoFit/>
          </a:bodyPr>
          <a:lstStyle/>
          <a:p>
            <a:pPr defTabSz="685800">
              <a:defRPr/>
            </a:pPr>
            <a:r>
              <a:rPr lang="zh-CN" altLang="en-US" sz="2800" b="1" dirty="0">
                <a:solidFill>
                  <a:schemeClr val="accent1"/>
                </a:solidFill>
                <a:latin typeface="微软雅黑" panose="020B0503020204020204" pitchFamily="34" charset="-122"/>
                <a:ea typeface="微软雅黑" panose="020B0503020204020204" pitchFamily="34" charset="-122"/>
              </a:rPr>
              <a:t>非功能需求</a:t>
            </a:r>
            <a:endParaRPr lang="zh-CN" altLang="en-US" sz="2800" b="1" dirty="0">
              <a:solidFill>
                <a:schemeClr val="accent1"/>
              </a:solidFill>
              <a:latin typeface="微软雅黑" panose="020B0503020204020204" pitchFamily="34" charset="-122"/>
              <a:ea typeface="微软雅黑" panose="020B0503020204020204" pitchFamily="34" charset="-122"/>
            </a:endParaRPr>
          </a:p>
        </p:txBody>
      </p:sp>
    </p:spTree>
    <p:custDataLst>
      <p:tags r:id="rId2"/>
    </p:custData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down)">
                                      <p:cBhvr>
                                        <p:cTn id="1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13"/>
          <p:cNvSpPr>
            <a:spLocks noEditPoints="1"/>
          </p:cNvSpPr>
          <p:nvPr/>
        </p:nvSpPr>
        <p:spPr bwMode="auto">
          <a:xfrm>
            <a:off x="1098503" y="1151629"/>
            <a:ext cx="1835290" cy="2170204"/>
          </a:xfrm>
          <a:custGeom>
            <a:avLst/>
            <a:gdLst>
              <a:gd name="T0" fmla="*/ 774 w 1058"/>
              <a:gd name="T1" fmla="*/ 1252 h 1252"/>
              <a:gd name="T2" fmla="*/ 283 w 1058"/>
              <a:gd name="T3" fmla="*/ 1252 h 1252"/>
              <a:gd name="T4" fmla="*/ 248 w 1058"/>
              <a:gd name="T5" fmla="*/ 1218 h 1252"/>
              <a:gd name="T6" fmla="*/ 142 w 1058"/>
              <a:gd name="T7" fmla="*/ 887 h 1252"/>
              <a:gd name="T8" fmla="*/ 110 w 1058"/>
              <a:gd name="T9" fmla="*/ 831 h 1252"/>
              <a:gd name="T10" fmla="*/ 0 w 1058"/>
              <a:gd name="T11" fmla="*/ 529 h 1252"/>
              <a:gd name="T12" fmla="*/ 529 w 1058"/>
              <a:gd name="T13" fmla="*/ 0 h 1252"/>
              <a:gd name="T14" fmla="*/ 1058 w 1058"/>
              <a:gd name="T15" fmla="*/ 529 h 1252"/>
              <a:gd name="T16" fmla="*/ 947 w 1058"/>
              <a:gd name="T17" fmla="*/ 831 h 1252"/>
              <a:gd name="T18" fmla="*/ 916 w 1058"/>
              <a:gd name="T19" fmla="*/ 887 h 1252"/>
              <a:gd name="T20" fmla="*/ 810 w 1058"/>
              <a:gd name="T21" fmla="*/ 1218 h 1252"/>
              <a:gd name="T22" fmla="*/ 774 w 1058"/>
              <a:gd name="T23" fmla="*/ 1252 h 1252"/>
              <a:gd name="T24" fmla="*/ 315 w 1058"/>
              <a:gd name="T25" fmla="*/ 1180 h 1252"/>
              <a:gd name="T26" fmla="*/ 742 w 1058"/>
              <a:gd name="T27" fmla="*/ 1180 h 1252"/>
              <a:gd name="T28" fmla="*/ 851 w 1058"/>
              <a:gd name="T29" fmla="*/ 857 h 1252"/>
              <a:gd name="T30" fmla="*/ 885 w 1058"/>
              <a:gd name="T31" fmla="*/ 794 h 1252"/>
              <a:gd name="T32" fmla="*/ 986 w 1058"/>
              <a:gd name="T33" fmla="*/ 529 h 1252"/>
              <a:gd name="T34" fmla="*/ 529 w 1058"/>
              <a:gd name="T35" fmla="*/ 72 h 1252"/>
              <a:gd name="T36" fmla="*/ 72 w 1058"/>
              <a:gd name="T37" fmla="*/ 529 h 1252"/>
              <a:gd name="T38" fmla="*/ 172 w 1058"/>
              <a:gd name="T39" fmla="*/ 794 h 1252"/>
              <a:gd name="T40" fmla="*/ 207 w 1058"/>
              <a:gd name="T41" fmla="*/ 857 h 1252"/>
              <a:gd name="T42" fmla="*/ 315 w 1058"/>
              <a:gd name="T43" fmla="*/ 1180 h 1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58" h="1252">
                <a:moveTo>
                  <a:pt x="774" y="1252"/>
                </a:moveTo>
                <a:cubicBezTo>
                  <a:pt x="283" y="1252"/>
                  <a:pt x="283" y="1252"/>
                  <a:pt x="283" y="1252"/>
                </a:cubicBezTo>
                <a:cubicBezTo>
                  <a:pt x="264" y="1252"/>
                  <a:pt x="249" y="1237"/>
                  <a:pt x="248" y="1218"/>
                </a:cubicBezTo>
                <a:cubicBezTo>
                  <a:pt x="247" y="1217"/>
                  <a:pt x="239" y="1097"/>
                  <a:pt x="142" y="887"/>
                </a:cubicBezTo>
                <a:cubicBezTo>
                  <a:pt x="135" y="873"/>
                  <a:pt x="123" y="853"/>
                  <a:pt x="110" y="831"/>
                </a:cubicBezTo>
                <a:cubicBezTo>
                  <a:pt x="66" y="755"/>
                  <a:pt x="0" y="640"/>
                  <a:pt x="0" y="529"/>
                </a:cubicBezTo>
                <a:cubicBezTo>
                  <a:pt x="0" y="238"/>
                  <a:pt x="237" y="0"/>
                  <a:pt x="529" y="0"/>
                </a:cubicBezTo>
                <a:cubicBezTo>
                  <a:pt x="820" y="0"/>
                  <a:pt x="1058" y="238"/>
                  <a:pt x="1058" y="529"/>
                </a:cubicBezTo>
                <a:cubicBezTo>
                  <a:pt x="1058" y="640"/>
                  <a:pt x="991" y="755"/>
                  <a:pt x="947" y="831"/>
                </a:cubicBezTo>
                <a:cubicBezTo>
                  <a:pt x="934" y="853"/>
                  <a:pt x="923" y="873"/>
                  <a:pt x="916" y="887"/>
                </a:cubicBezTo>
                <a:cubicBezTo>
                  <a:pt x="818" y="1097"/>
                  <a:pt x="810" y="1217"/>
                  <a:pt x="810" y="1218"/>
                </a:cubicBezTo>
                <a:cubicBezTo>
                  <a:pt x="809" y="1237"/>
                  <a:pt x="793" y="1252"/>
                  <a:pt x="774" y="1252"/>
                </a:cubicBezTo>
                <a:close/>
                <a:moveTo>
                  <a:pt x="315" y="1180"/>
                </a:moveTo>
                <a:cubicBezTo>
                  <a:pt x="742" y="1180"/>
                  <a:pt x="742" y="1180"/>
                  <a:pt x="742" y="1180"/>
                </a:cubicBezTo>
                <a:cubicBezTo>
                  <a:pt x="751" y="1127"/>
                  <a:pt x="776" y="1017"/>
                  <a:pt x="851" y="857"/>
                </a:cubicBezTo>
                <a:cubicBezTo>
                  <a:pt x="859" y="840"/>
                  <a:pt x="871" y="819"/>
                  <a:pt x="885" y="794"/>
                </a:cubicBezTo>
                <a:cubicBezTo>
                  <a:pt x="928" y="721"/>
                  <a:pt x="986" y="621"/>
                  <a:pt x="986" y="529"/>
                </a:cubicBezTo>
                <a:cubicBezTo>
                  <a:pt x="986" y="277"/>
                  <a:pt x="781" y="72"/>
                  <a:pt x="529" y="72"/>
                </a:cubicBezTo>
                <a:cubicBezTo>
                  <a:pt x="277" y="72"/>
                  <a:pt x="72" y="277"/>
                  <a:pt x="72" y="529"/>
                </a:cubicBezTo>
                <a:cubicBezTo>
                  <a:pt x="72" y="621"/>
                  <a:pt x="130" y="721"/>
                  <a:pt x="172" y="794"/>
                </a:cubicBezTo>
                <a:cubicBezTo>
                  <a:pt x="187" y="819"/>
                  <a:pt x="199" y="840"/>
                  <a:pt x="207" y="857"/>
                </a:cubicBezTo>
                <a:cubicBezTo>
                  <a:pt x="281" y="1017"/>
                  <a:pt x="307" y="1127"/>
                  <a:pt x="315" y="1180"/>
                </a:cubicBezTo>
                <a:close/>
              </a:path>
            </a:pathLst>
          </a:custGeom>
          <a:solidFill>
            <a:schemeClr val="accent2"/>
          </a:solidFill>
          <a:ln>
            <a:noFill/>
          </a:ln>
        </p:spPr>
        <p:txBody>
          <a:bodyPr vert="horz" wrap="square" lIns="68573" tIns="34287" rIns="68573" bIns="34287" numCol="1" anchor="t" anchorCtr="0" compatLnSpc="1"/>
          <a:lstStyle/>
          <a:p>
            <a:pPr algn="just">
              <a:lnSpc>
                <a:spcPct val="120000"/>
              </a:lnSpc>
            </a:pPr>
            <a:endParaRPr lang="id-ID"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Freeform 16"/>
          <p:cNvSpPr>
            <a:spLocks noEditPoints="1"/>
          </p:cNvSpPr>
          <p:nvPr/>
        </p:nvSpPr>
        <p:spPr bwMode="auto">
          <a:xfrm>
            <a:off x="1521752" y="3421873"/>
            <a:ext cx="937993" cy="752522"/>
          </a:xfrm>
          <a:custGeom>
            <a:avLst/>
            <a:gdLst>
              <a:gd name="T0" fmla="*/ 495 w 541"/>
              <a:gd name="T1" fmla="*/ 223 h 434"/>
              <a:gd name="T2" fmla="*/ 540 w 541"/>
              <a:gd name="T3" fmla="*/ 168 h 434"/>
              <a:gd name="T4" fmla="*/ 494 w 541"/>
              <a:gd name="T5" fmla="*/ 112 h 434"/>
              <a:gd name="T6" fmla="*/ 540 w 541"/>
              <a:gd name="T7" fmla="*/ 57 h 434"/>
              <a:gd name="T8" fmla="*/ 483 w 541"/>
              <a:gd name="T9" fmla="*/ 0 h 434"/>
              <a:gd name="T10" fmla="*/ 56 w 541"/>
              <a:gd name="T11" fmla="*/ 0 h 434"/>
              <a:gd name="T12" fmla="*/ 0 w 541"/>
              <a:gd name="T13" fmla="*/ 56 h 434"/>
              <a:gd name="T14" fmla="*/ 46 w 541"/>
              <a:gd name="T15" fmla="*/ 112 h 434"/>
              <a:gd name="T16" fmla="*/ 0 w 541"/>
              <a:gd name="T17" fmla="*/ 167 h 434"/>
              <a:gd name="T18" fmla="*/ 46 w 541"/>
              <a:gd name="T19" fmla="*/ 223 h 434"/>
              <a:gd name="T20" fmla="*/ 1 w 541"/>
              <a:gd name="T21" fmla="*/ 278 h 434"/>
              <a:gd name="T22" fmla="*/ 57 w 541"/>
              <a:gd name="T23" fmla="*/ 334 h 434"/>
              <a:gd name="T24" fmla="*/ 157 w 541"/>
              <a:gd name="T25" fmla="*/ 334 h 434"/>
              <a:gd name="T26" fmla="*/ 161 w 541"/>
              <a:gd name="T27" fmla="*/ 351 h 434"/>
              <a:gd name="T28" fmla="*/ 272 w 541"/>
              <a:gd name="T29" fmla="*/ 433 h 434"/>
              <a:gd name="T30" fmla="*/ 383 w 541"/>
              <a:gd name="T31" fmla="*/ 335 h 434"/>
              <a:gd name="T32" fmla="*/ 484 w 541"/>
              <a:gd name="T33" fmla="*/ 335 h 434"/>
              <a:gd name="T34" fmla="*/ 541 w 541"/>
              <a:gd name="T35" fmla="*/ 278 h 434"/>
              <a:gd name="T36" fmla="*/ 495 w 541"/>
              <a:gd name="T37" fmla="*/ 223 h 434"/>
              <a:gd name="T38" fmla="*/ 423 w 541"/>
              <a:gd name="T39" fmla="*/ 241 h 434"/>
              <a:gd name="T40" fmla="*/ 118 w 541"/>
              <a:gd name="T41" fmla="*/ 241 h 434"/>
              <a:gd name="T42" fmla="*/ 104 w 541"/>
              <a:gd name="T43" fmla="*/ 227 h 434"/>
              <a:gd name="T44" fmla="*/ 118 w 541"/>
              <a:gd name="T45" fmla="*/ 213 h 434"/>
              <a:gd name="T46" fmla="*/ 423 w 541"/>
              <a:gd name="T47" fmla="*/ 213 h 434"/>
              <a:gd name="T48" fmla="*/ 437 w 541"/>
              <a:gd name="T49" fmla="*/ 227 h 434"/>
              <a:gd name="T50" fmla="*/ 423 w 541"/>
              <a:gd name="T51" fmla="*/ 241 h 434"/>
              <a:gd name="T52" fmla="*/ 423 w 541"/>
              <a:gd name="T53" fmla="*/ 116 h 434"/>
              <a:gd name="T54" fmla="*/ 118 w 541"/>
              <a:gd name="T55" fmla="*/ 116 h 434"/>
              <a:gd name="T56" fmla="*/ 104 w 541"/>
              <a:gd name="T57" fmla="*/ 102 h 434"/>
              <a:gd name="T58" fmla="*/ 118 w 541"/>
              <a:gd name="T59" fmla="*/ 88 h 434"/>
              <a:gd name="T60" fmla="*/ 423 w 541"/>
              <a:gd name="T61" fmla="*/ 88 h 434"/>
              <a:gd name="T62" fmla="*/ 437 w 541"/>
              <a:gd name="T63" fmla="*/ 102 h 434"/>
              <a:gd name="T64" fmla="*/ 423 w 541"/>
              <a:gd name="T65" fmla="*/ 116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41" h="434">
                <a:moveTo>
                  <a:pt x="495" y="223"/>
                </a:moveTo>
                <a:cubicBezTo>
                  <a:pt x="521" y="218"/>
                  <a:pt x="540" y="195"/>
                  <a:pt x="540" y="168"/>
                </a:cubicBezTo>
                <a:cubicBezTo>
                  <a:pt x="540" y="140"/>
                  <a:pt x="520" y="117"/>
                  <a:pt x="494" y="112"/>
                </a:cubicBezTo>
                <a:cubicBezTo>
                  <a:pt x="520" y="107"/>
                  <a:pt x="540" y="84"/>
                  <a:pt x="540" y="57"/>
                </a:cubicBezTo>
                <a:cubicBezTo>
                  <a:pt x="540" y="26"/>
                  <a:pt x="514" y="0"/>
                  <a:pt x="483" y="0"/>
                </a:cubicBezTo>
                <a:cubicBezTo>
                  <a:pt x="56" y="0"/>
                  <a:pt x="56" y="0"/>
                  <a:pt x="56" y="0"/>
                </a:cubicBezTo>
                <a:cubicBezTo>
                  <a:pt x="25" y="0"/>
                  <a:pt x="0" y="25"/>
                  <a:pt x="0" y="56"/>
                </a:cubicBezTo>
                <a:cubicBezTo>
                  <a:pt x="0" y="84"/>
                  <a:pt x="20" y="107"/>
                  <a:pt x="46" y="112"/>
                </a:cubicBezTo>
                <a:cubicBezTo>
                  <a:pt x="20" y="117"/>
                  <a:pt x="0" y="140"/>
                  <a:pt x="0" y="167"/>
                </a:cubicBezTo>
                <a:cubicBezTo>
                  <a:pt x="0" y="195"/>
                  <a:pt x="20" y="218"/>
                  <a:pt x="46" y="223"/>
                </a:cubicBezTo>
                <a:cubicBezTo>
                  <a:pt x="20" y="228"/>
                  <a:pt x="1" y="250"/>
                  <a:pt x="1" y="278"/>
                </a:cubicBezTo>
                <a:cubicBezTo>
                  <a:pt x="1" y="309"/>
                  <a:pt x="26" y="334"/>
                  <a:pt x="57" y="334"/>
                </a:cubicBezTo>
                <a:cubicBezTo>
                  <a:pt x="157" y="334"/>
                  <a:pt x="157" y="334"/>
                  <a:pt x="157" y="334"/>
                </a:cubicBezTo>
                <a:cubicBezTo>
                  <a:pt x="158" y="340"/>
                  <a:pt x="159" y="345"/>
                  <a:pt x="161" y="351"/>
                </a:cubicBezTo>
                <a:cubicBezTo>
                  <a:pt x="175" y="399"/>
                  <a:pt x="219" y="434"/>
                  <a:pt x="272" y="433"/>
                </a:cubicBezTo>
                <a:cubicBezTo>
                  <a:pt x="331" y="433"/>
                  <a:pt x="380" y="392"/>
                  <a:pt x="383" y="335"/>
                </a:cubicBezTo>
                <a:cubicBezTo>
                  <a:pt x="484" y="335"/>
                  <a:pt x="484" y="335"/>
                  <a:pt x="484" y="335"/>
                </a:cubicBezTo>
                <a:cubicBezTo>
                  <a:pt x="515" y="335"/>
                  <a:pt x="541" y="309"/>
                  <a:pt x="541" y="278"/>
                </a:cubicBezTo>
                <a:cubicBezTo>
                  <a:pt x="541" y="251"/>
                  <a:pt x="521" y="228"/>
                  <a:pt x="495" y="223"/>
                </a:cubicBezTo>
                <a:close/>
                <a:moveTo>
                  <a:pt x="423" y="241"/>
                </a:moveTo>
                <a:cubicBezTo>
                  <a:pt x="118" y="241"/>
                  <a:pt x="118" y="241"/>
                  <a:pt x="118" y="241"/>
                </a:cubicBezTo>
                <a:cubicBezTo>
                  <a:pt x="110" y="241"/>
                  <a:pt x="104" y="234"/>
                  <a:pt x="104" y="227"/>
                </a:cubicBezTo>
                <a:cubicBezTo>
                  <a:pt x="104" y="219"/>
                  <a:pt x="110" y="213"/>
                  <a:pt x="118" y="213"/>
                </a:cubicBezTo>
                <a:cubicBezTo>
                  <a:pt x="423" y="213"/>
                  <a:pt x="423" y="213"/>
                  <a:pt x="423" y="213"/>
                </a:cubicBezTo>
                <a:cubicBezTo>
                  <a:pt x="431" y="213"/>
                  <a:pt x="437" y="219"/>
                  <a:pt x="437" y="227"/>
                </a:cubicBezTo>
                <a:cubicBezTo>
                  <a:pt x="437" y="234"/>
                  <a:pt x="431" y="241"/>
                  <a:pt x="423" y="241"/>
                </a:cubicBezTo>
                <a:close/>
                <a:moveTo>
                  <a:pt x="423" y="116"/>
                </a:moveTo>
                <a:cubicBezTo>
                  <a:pt x="118" y="116"/>
                  <a:pt x="118" y="116"/>
                  <a:pt x="118" y="116"/>
                </a:cubicBezTo>
                <a:cubicBezTo>
                  <a:pt x="110" y="116"/>
                  <a:pt x="104" y="110"/>
                  <a:pt x="104" y="102"/>
                </a:cubicBezTo>
                <a:cubicBezTo>
                  <a:pt x="104" y="95"/>
                  <a:pt x="110" y="88"/>
                  <a:pt x="118" y="88"/>
                </a:cubicBezTo>
                <a:cubicBezTo>
                  <a:pt x="423" y="88"/>
                  <a:pt x="423" y="88"/>
                  <a:pt x="423" y="88"/>
                </a:cubicBezTo>
                <a:cubicBezTo>
                  <a:pt x="431" y="88"/>
                  <a:pt x="437" y="95"/>
                  <a:pt x="437" y="102"/>
                </a:cubicBezTo>
                <a:cubicBezTo>
                  <a:pt x="437" y="110"/>
                  <a:pt x="431" y="116"/>
                  <a:pt x="423" y="116"/>
                </a:cubicBezTo>
                <a:close/>
              </a:path>
            </a:pathLst>
          </a:custGeom>
          <a:solidFill>
            <a:schemeClr val="accent3"/>
          </a:solidFill>
          <a:ln>
            <a:noFill/>
          </a:ln>
        </p:spPr>
        <p:txBody>
          <a:bodyPr vert="horz" wrap="square" lIns="68573" tIns="34287" rIns="68573" bIns="34287" numCol="1" anchor="t" anchorCtr="0" compatLnSpc="1"/>
          <a:lstStyle/>
          <a:p>
            <a:pPr algn="just">
              <a:lnSpc>
                <a:spcPct val="120000"/>
              </a:lnSpc>
            </a:pPr>
            <a:endParaRPr lang="id-ID"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2" name="Group 12"/>
          <p:cNvGrpSpPr/>
          <p:nvPr/>
        </p:nvGrpSpPr>
        <p:grpSpPr>
          <a:xfrm>
            <a:off x="1257499" y="1429441"/>
            <a:ext cx="1517299" cy="1358311"/>
            <a:chOff x="8169276" y="952501"/>
            <a:chExt cx="3781424" cy="3384550"/>
          </a:xfrm>
          <a:solidFill>
            <a:schemeClr val="accent1"/>
          </a:solidFill>
        </p:grpSpPr>
        <p:sp>
          <p:nvSpPr>
            <p:cNvPr id="14" name="Freeform 10"/>
            <p:cNvSpPr/>
            <p:nvPr/>
          </p:nvSpPr>
          <p:spPr bwMode="auto">
            <a:xfrm>
              <a:off x="9297988" y="1533526"/>
              <a:ext cx="1392237" cy="1004888"/>
            </a:xfrm>
            <a:custGeom>
              <a:avLst/>
              <a:gdLst>
                <a:gd name="T0" fmla="*/ 142 w 370"/>
                <a:gd name="T1" fmla="*/ 228 h 267"/>
                <a:gd name="T2" fmla="*/ 241 w 370"/>
                <a:gd name="T3" fmla="*/ 248 h 267"/>
                <a:gd name="T4" fmla="*/ 303 w 370"/>
                <a:gd name="T5" fmla="*/ 226 h 267"/>
                <a:gd name="T6" fmla="*/ 368 w 370"/>
                <a:gd name="T7" fmla="*/ 107 h 267"/>
                <a:gd name="T8" fmla="*/ 278 w 370"/>
                <a:gd name="T9" fmla="*/ 11 h 267"/>
                <a:gd name="T10" fmla="*/ 179 w 370"/>
                <a:gd name="T11" fmla="*/ 58 h 267"/>
                <a:gd name="T12" fmla="*/ 168 w 370"/>
                <a:gd name="T13" fmla="*/ 65 h 267"/>
                <a:gd name="T14" fmla="*/ 155 w 370"/>
                <a:gd name="T15" fmla="*/ 60 h 267"/>
                <a:gd name="T16" fmla="*/ 67 w 370"/>
                <a:gd name="T17" fmla="*/ 47 h 267"/>
                <a:gd name="T18" fmla="*/ 0 w 370"/>
                <a:gd name="T19" fmla="*/ 116 h 267"/>
                <a:gd name="T20" fmla="*/ 9 w 370"/>
                <a:gd name="T21" fmla="*/ 121 h 267"/>
                <a:gd name="T22" fmla="*/ 84 w 370"/>
                <a:gd name="T23" fmla="*/ 267 h 267"/>
                <a:gd name="T24" fmla="*/ 142 w 370"/>
                <a:gd name="T25" fmla="*/ 228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0" h="267">
                  <a:moveTo>
                    <a:pt x="142" y="228"/>
                  </a:moveTo>
                  <a:cubicBezTo>
                    <a:pt x="189" y="219"/>
                    <a:pt x="225" y="237"/>
                    <a:pt x="241" y="248"/>
                  </a:cubicBezTo>
                  <a:cubicBezTo>
                    <a:pt x="253" y="241"/>
                    <a:pt x="275" y="230"/>
                    <a:pt x="303" y="226"/>
                  </a:cubicBezTo>
                  <a:cubicBezTo>
                    <a:pt x="304" y="191"/>
                    <a:pt x="319" y="134"/>
                    <a:pt x="368" y="107"/>
                  </a:cubicBezTo>
                  <a:cubicBezTo>
                    <a:pt x="370" y="82"/>
                    <a:pt x="350" y="22"/>
                    <a:pt x="278" y="11"/>
                  </a:cubicBezTo>
                  <a:cubicBezTo>
                    <a:pt x="211" y="0"/>
                    <a:pt x="181" y="56"/>
                    <a:pt x="179" y="58"/>
                  </a:cubicBezTo>
                  <a:cubicBezTo>
                    <a:pt x="177" y="62"/>
                    <a:pt x="173" y="65"/>
                    <a:pt x="168" y="65"/>
                  </a:cubicBezTo>
                  <a:cubicBezTo>
                    <a:pt x="163" y="66"/>
                    <a:pt x="158" y="64"/>
                    <a:pt x="155" y="60"/>
                  </a:cubicBezTo>
                  <a:cubicBezTo>
                    <a:pt x="155" y="59"/>
                    <a:pt x="133" y="32"/>
                    <a:pt x="67" y="47"/>
                  </a:cubicBezTo>
                  <a:cubicBezTo>
                    <a:pt x="14" y="60"/>
                    <a:pt x="2" y="101"/>
                    <a:pt x="0" y="116"/>
                  </a:cubicBezTo>
                  <a:cubicBezTo>
                    <a:pt x="3" y="117"/>
                    <a:pt x="6" y="119"/>
                    <a:pt x="9" y="121"/>
                  </a:cubicBezTo>
                  <a:cubicBezTo>
                    <a:pt x="63" y="161"/>
                    <a:pt x="80" y="224"/>
                    <a:pt x="84" y="267"/>
                  </a:cubicBezTo>
                  <a:cubicBezTo>
                    <a:pt x="96" y="250"/>
                    <a:pt x="114" y="234"/>
                    <a:pt x="142" y="228"/>
                  </a:cubicBezTo>
                  <a:close/>
                </a:path>
              </a:pathLst>
            </a:custGeom>
            <a:grpFill/>
            <a:ln>
              <a:noFill/>
            </a:ln>
          </p:spPr>
          <p:txBody>
            <a:bodyPr vert="horz" wrap="square" lIns="96418" tIns="48210" rIns="96418" bIns="48210" numCol="1" anchor="t" anchorCtr="0" compatLnSpc="1"/>
            <a:lstStyle/>
            <a:p>
              <a:pPr algn="just">
                <a:lnSpc>
                  <a:spcPct val="120000"/>
                </a:lnSpc>
              </a:pPr>
              <a:endParaRPr lang="id-ID"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 name="Freeform 11"/>
            <p:cNvSpPr/>
            <p:nvPr/>
          </p:nvSpPr>
          <p:spPr bwMode="auto">
            <a:xfrm>
              <a:off x="8169276" y="952501"/>
              <a:ext cx="3781424" cy="3384550"/>
            </a:xfrm>
            <a:custGeom>
              <a:avLst/>
              <a:gdLst>
                <a:gd name="T0" fmla="*/ 932 w 1005"/>
                <a:gd name="T1" fmla="*/ 313 h 899"/>
                <a:gd name="T2" fmla="*/ 693 w 1005"/>
                <a:gd name="T3" fmla="*/ 126 h 899"/>
                <a:gd name="T4" fmla="*/ 192 w 1005"/>
                <a:gd name="T5" fmla="*/ 181 h 899"/>
                <a:gd name="T6" fmla="*/ 261 w 1005"/>
                <a:gd name="T7" fmla="*/ 549 h 899"/>
                <a:gd name="T8" fmla="*/ 292 w 1005"/>
                <a:gd name="T9" fmla="*/ 298 h 899"/>
                <a:gd name="T10" fmla="*/ 155 w 1005"/>
                <a:gd name="T11" fmla="*/ 377 h 899"/>
                <a:gd name="T12" fmla="*/ 244 w 1005"/>
                <a:gd name="T13" fmla="*/ 409 h 899"/>
                <a:gd name="T14" fmla="*/ 255 w 1005"/>
                <a:gd name="T15" fmla="*/ 435 h 899"/>
                <a:gd name="T16" fmla="*/ 128 w 1005"/>
                <a:gd name="T17" fmla="*/ 388 h 899"/>
                <a:gd name="T18" fmla="*/ 274 w 1005"/>
                <a:gd name="T19" fmla="*/ 257 h 899"/>
                <a:gd name="T20" fmla="*/ 464 w 1005"/>
                <a:gd name="T21" fmla="*/ 184 h 899"/>
                <a:gd name="T22" fmla="*/ 673 w 1005"/>
                <a:gd name="T23" fmla="*/ 190 h 899"/>
                <a:gd name="T24" fmla="*/ 851 w 1005"/>
                <a:gd name="T25" fmla="*/ 291 h 899"/>
                <a:gd name="T26" fmla="*/ 914 w 1005"/>
                <a:gd name="T27" fmla="*/ 518 h 899"/>
                <a:gd name="T28" fmla="*/ 747 w 1005"/>
                <a:gd name="T29" fmla="*/ 572 h 899"/>
                <a:gd name="T30" fmla="*/ 474 w 1005"/>
                <a:gd name="T31" fmla="*/ 615 h 899"/>
                <a:gd name="T32" fmla="*/ 421 w 1005"/>
                <a:gd name="T33" fmla="*/ 572 h 899"/>
                <a:gd name="T34" fmla="*/ 446 w 1005"/>
                <a:gd name="T35" fmla="*/ 560 h 899"/>
                <a:gd name="T36" fmla="*/ 553 w 1005"/>
                <a:gd name="T37" fmla="*/ 547 h 899"/>
                <a:gd name="T38" fmla="*/ 854 w 1005"/>
                <a:gd name="T39" fmla="*/ 560 h 899"/>
                <a:gd name="T40" fmla="*/ 857 w 1005"/>
                <a:gd name="T41" fmla="*/ 427 h 899"/>
                <a:gd name="T42" fmla="*/ 831 w 1005"/>
                <a:gd name="T43" fmla="*/ 311 h 899"/>
                <a:gd name="T44" fmla="*/ 632 w 1005"/>
                <a:gd name="T45" fmla="*/ 378 h 899"/>
                <a:gd name="T46" fmla="*/ 742 w 1005"/>
                <a:gd name="T47" fmla="*/ 461 h 899"/>
                <a:gd name="T48" fmla="*/ 549 w 1005"/>
                <a:gd name="T49" fmla="*/ 430 h 899"/>
                <a:gd name="T50" fmla="*/ 447 w 1005"/>
                <a:gd name="T51" fmla="*/ 410 h 899"/>
                <a:gd name="T52" fmla="*/ 381 w 1005"/>
                <a:gd name="T53" fmla="*/ 488 h 899"/>
                <a:gd name="T54" fmla="*/ 300 w 1005"/>
                <a:gd name="T55" fmla="*/ 535 h 899"/>
                <a:gd name="T56" fmla="*/ 298 w 1005"/>
                <a:gd name="T57" fmla="*/ 538 h 899"/>
                <a:gd name="T58" fmla="*/ 274 w 1005"/>
                <a:gd name="T59" fmla="*/ 618 h 899"/>
                <a:gd name="T60" fmla="*/ 288 w 1005"/>
                <a:gd name="T61" fmla="*/ 665 h 899"/>
                <a:gd name="T62" fmla="*/ 352 w 1005"/>
                <a:gd name="T63" fmla="*/ 724 h 899"/>
                <a:gd name="T64" fmla="*/ 571 w 1005"/>
                <a:gd name="T65" fmla="*/ 769 h 899"/>
                <a:gd name="T66" fmla="*/ 570 w 1005"/>
                <a:gd name="T67" fmla="*/ 769 h 899"/>
                <a:gd name="T68" fmla="*/ 681 w 1005"/>
                <a:gd name="T69" fmla="*/ 675 h 899"/>
                <a:gd name="T70" fmla="*/ 650 w 1005"/>
                <a:gd name="T71" fmla="*/ 634 h 899"/>
                <a:gd name="T72" fmla="*/ 708 w 1005"/>
                <a:gd name="T73" fmla="*/ 665 h 899"/>
                <a:gd name="T74" fmla="*/ 691 w 1005"/>
                <a:gd name="T75" fmla="*/ 750 h 899"/>
                <a:gd name="T76" fmla="*/ 491 w 1005"/>
                <a:gd name="T77" fmla="*/ 785 h 899"/>
                <a:gd name="T78" fmla="*/ 787 w 1005"/>
                <a:gd name="T79" fmla="*/ 830 h 899"/>
                <a:gd name="T80" fmla="*/ 1001 w 1005"/>
                <a:gd name="T81" fmla="*/ 474 h 8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5" h="899">
                  <a:moveTo>
                    <a:pt x="1001" y="474"/>
                  </a:moveTo>
                  <a:cubicBezTo>
                    <a:pt x="997" y="357"/>
                    <a:pt x="932" y="313"/>
                    <a:pt x="932" y="313"/>
                  </a:cubicBezTo>
                  <a:cubicBezTo>
                    <a:pt x="932" y="313"/>
                    <a:pt x="924" y="257"/>
                    <a:pt x="873" y="197"/>
                  </a:cubicBezTo>
                  <a:cubicBezTo>
                    <a:pt x="794" y="111"/>
                    <a:pt x="693" y="126"/>
                    <a:pt x="693" y="126"/>
                  </a:cubicBezTo>
                  <a:cubicBezTo>
                    <a:pt x="563" y="0"/>
                    <a:pt x="430" y="97"/>
                    <a:pt x="430" y="97"/>
                  </a:cubicBezTo>
                  <a:cubicBezTo>
                    <a:pt x="245" y="36"/>
                    <a:pt x="192" y="181"/>
                    <a:pt x="192" y="181"/>
                  </a:cubicBezTo>
                  <a:cubicBezTo>
                    <a:pt x="86" y="193"/>
                    <a:pt x="0" y="317"/>
                    <a:pt x="77" y="450"/>
                  </a:cubicBezTo>
                  <a:cubicBezTo>
                    <a:pt x="136" y="552"/>
                    <a:pt x="224" y="554"/>
                    <a:pt x="261" y="549"/>
                  </a:cubicBezTo>
                  <a:cubicBezTo>
                    <a:pt x="274" y="517"/>
                    <a:pt x="300" y="481"/>
                    <a:pt x="357" y="465"/>
                  </a:cubicBezTo>
                  <a:cubicBezTo>
                    <a:pt x="358" y="459"/>
                    <a:pt x="365" y="350"/>
                    <a:pt x="292" y="298"/>
                  </a:cubicBezTo>
                  <a:cubicBezTo>
                    <a:pt x="249" y="267"/>
                    <a:pt x="201" y="275"/>
                    <a:pt x="174" y="295"/>
                  </a:cubicBezTo>
                  <a:cubicBezTo>
                    <a:pt x="149" y="315"/>
                    <a:pt x="142" y="345"/>
                    <a:pt x="155" y="377"/>
                  </a:cubicBezTo>
                  <a:cubicBezTo>
                    <a:pt x="161" y="394"/>
                    <a:pt x="171" y="405"/>
                    <a:pt x="185" y="411"/>
                  </a:cubicBezTo>
                  <a:cubicBezTo>
                    <a:pt x="212" y="422"/>
                    <a:pt x="243" y="409"/>
                    <a:pt x="244" y="409"/>
                  </a:cubicBezTo>
                  <a:cubicBezTo>
                    <a:pt x="251" y="406"/>
                    <a:pt x="259" y="410"/>
                    <a:pt x="262" y="417"/>
                  </a:cubicBezTo>
                  <a:cubicBezTo>
                    <a:pt x="265" y="424"/>
                    <a:pt x="262" y="432"/>
                    <a:pt x="255" y="435"/>
                  </a:cubicBezTo>
                  <a:cubicBezTo>
                    <a:pt x="253" y="436"/>
                    <a:pt x="212" y="453"/>
                    <a:pt x="174" y="437"/>
                  </a:cubicBezTo>
                  <a:cubicBezTo>
                    <a:pt x="154" y="429"/>
                    <a:pt x="138" y="412"/>
                    <a:pt x="128" y="388"/>
                  </a:cubicBezTo>
                  <a:cubicBezTo>
                    <a:pt x="111" y="343"/>
                    <a:pt x="122" y="300"/>
                    <a:pt x="157" y="273"/>
                  </a:cubicBezTo>
                  <a:cubicBezTo>
                    <a:pt x="189" y="248"/>
                    <a:pt x="234" y="243"/>
                    <a:pt x="274" y="257"/>
                  </a:cubicBezTo>
                  <a:cubicBezTo>
                    <a:pt x="281" y="227"/>
                    <a:pt x="304" y="187"/>
                    <a:pt x="361" y="174"/>
                  </a:cubicBezTo>
                  <a:cubicBezTo>
                    <a:pt x="415" y="161"/>
                    <a:pt x="447" y="173"/>
                    <a:pt x="464" y="184"/>
                  </a:cubicBezTo>
                  <a:cubicBezTo>
                    <a:pt x="484" y="158"/>
                    <a:pt x="524" y="127"/>
                    <a:pt x="582" y="137"/>
                  </a:cubicBezTo>
                  <a:cubicBezTo>
                    <a:pt x="631" y="145"/>
                    <a:pt x="658" y="170"/>
                    <a:pt x="673" y="190"/>
                  </a:cubicBezTo>
                  <a:cubicBezTo>
                    <a:pt x="686" y="208"/>
                    <a:pt x="694" y="230"/>
                    <a:pt x="696" y="250"/>
                  </a:cubicBezTo>
                  <a:cubicBezTo>
                    <a:pt x="751" y="237"/>
                    <a:pt x="814" y="253"/>
                    <a:pt x="851" y="291"/>
                  </a:cubicBezTo>
                  <a:cubicBezTo>
                    <a:pt x="881" y="322"/>
                    <a:pt x="892" y="365"/>
                    <a:pt x="881" y="411"/>
                  </a:cubicBezTo>
                  <a:cubicBezTo>
                    <a:pt x="895" y="424"/>
                    <a:pt x="922" y="459"/>
                    <a:pt x="914" y="518"/>
                  </a:cubicBezTo>
                  <a:cubicBezTo>
                    <a:pt x="910" y="549"/>
                    <a:pt x="893" y="573"/>
                    <a:pt x="866" y="586"/>
                  </a:cubicBezTo>
                  <a:cubicBezTo>
                    <a:pt x="831" y="602"/>
                    <a:pt x="785" y="596"/>
                    <a:pt x="747" y="572"/>
                  </a:cubicBezTo>
                  <a:cubicBezTo>
                    <a:pt x="693" y="538"/>
                    <a:pt x="609" y="536"/>
                    <a:pt x="571" y="568"/>
                  </a:cubicBezTo>
                  <a:cubicBezTo>
                    <a:pt x="541" y="593"/>
                    <a:pt x="507" y="618"/>
                    <a:pt x="474" y="615"/>
                  </a:cubicBezTo>
                  <a:cubicBezTo>
                    <a:pt x="472" y="615"/>
                    <a:pt x="469" y="615"/>
                    <a:pt x="466" y="614"/>
                  </a:cubicBezTo>
                  <a:cubicBezTo>
                    <a:pt x="447" y="610"/>
                    <a:pt x="432" y="596"/>
                    <a:pt x="421" y="572"/>
                  </a:cubicBezTo>
                  <a:cubicBezTo>
                    <a:pt x="417" y="565"/>
                    <a:pt x="420" y="557"/>
                    <a:pt x="427" y="554"/>
                  </a:cubicBezTo>
                  <a:cubicBezTo>
                    <a:pt x="434" y="550"/>
                    <a:pt x="443" y="553"/>
                    <a:pt x="446" y="560"/>
                  </a:cubicBezTo>
                  <a:cubicBezTo>
                    <a:pt x="453" y="576"/>
                    <a:pt x="462" y="584"/>
                    <a:pt x="473" y="586"/>
                  </a:cubicBezTo>
                  <a:cubicBezTo>
                    <a:pt x="496" y="592"/>
                    <a:pt x="530" y="566"/>
                    <a:pt x="553" y="547"/>
                  </a:cubicBezTo>
                  <a:cubicBezTo>
                    <a:pt x="601" y="506"/>
                    <a:pt x="697" y="507"/>
                    <a:pt x="762" y="548"/>
                  </a:cubicBezTo>
                  <a:cubicBezTo>
                    <a:pt x="792" y="567"/>
                    <a:pt x="828" y="572"/>
                    <a:pt x="854" y="560"/>
                  </a:cubicBezTo>
                  <a:cubicBezTo>
                    <a:pt x="872" y="552"/>
                    <a:pt x="883" y="536"/>
                    <a:pt x="886" y="514"/>
                  </a:cubicBezTo>
                  <a:cubicBezTo>
                    <a:pt x="895" y="455"/>
                    <a:pt x="858" y="427"/>
                    <a:pt x="857" y="427"/>
                  </a:cubicBezTo>
                  <a:cubicBezTo>
                    <a:pt x="852" y="424"/>
                    <a:pt x="850" y="418"/>
                    <a:pt x="852" y="412"/>
                  </a:cubicBezTo>
                  <a:cubicBezTo>
                    <a:pt x="863" y="372"/>
                    <a:pt x="856" y="337"/>
                    <a:pt x="831" y="311"/>
                  </a:cubicBezTo>
                  <a:cubicBezTo>
                    <a:pt x="800" y="280"/>
                    <a:pt x="747" y="266"/>
                    <a:pt x="702" y="278"/>
                  </a:cubicBezTo>
                  <a:cubicBezTo>
                    <a:pt x="642" y="293"/>
                    <a:pt x="633" y="357"/>
                    <a:pt x="632" y="378"/>
                  </a:cubicBezTo>
                  <a:cubicBezTo>
                    <a:pt x="667" y="380"/>
                    <a:pt x="707" y="396"/>
                    <a:pt x="744" y="441"/>
                  </a:cubicBezTo>
                  <a:cubicBezTo>
                    <a:pt x="749" y="447"/>
                    <a:pt x="748" y="456"/>
                    <a:pt x="742" y="461"/>
                  </a:cubicBezTo>
                  <a:cubicBezTo>
                    <a:pt x="736" y="466"/>
                    <a:pt x="727" y="465"/>
                    <a:pt x="722" y="459"/>
                  </a:cubicBezTo>
                  <a:cubicBezTo>
                    <a:pt x="643" y="362"/>
                    <a:pt x="552" y="428"/>
                    <a:pt x="549" y="430"/>
                  </a:cubicBezTo>
                  <a:cubicBezTo>
                    <a:pt x="543" y="434"/>
                    <a:pt x="536" y="434"/>
                    <a:pt x="531" y="430"/>
                  </a:cubicBezTo>
                  <a:cubicBezTo>
                    <a:pt x="529" y="429"/>
                    <a:pt x="496" y="400"/>
                    <a:pt x="447" y="410"/>
                  </a:cubicBezTo>
                  <a:cubicBezTo>
                    <a:pt x="401" y="419"/>
                    <a:pt x="393" y="476"/>
                    <a:pt x="393" y="476"/>
                  </a:cubicBezTo>
                  <a:cubicBezTo>
                    <a:pt x="392" y="482"/>
                    <a:pt x="387" y="487"/>
                    <a:pt x="381" y="488"/>
                  </a:cubicBezTo>
                  <a:cubicBezTo>
                    <a:pt x="339" y="496"/>
                    <a:pt x="315" y="514"/>
                    <a:pt x="300" y="535"/>
                  </a:cubicBezTo>
                  <a:cubicBezTo>
                    <a:pt x="300" y="535"/>
                    <a:pt x="300" y="535"/>
                    <a:pt x="300" y="535"/>
                  </a:cubicBezTo>
                  <a:cubicBezTo>
                    <a:pt x="300" y="535"/>
                    <a:pt x="300" y="535"/>
                    <a:pt x="300" y="535"/>
                  </a:cubicBezTo>
                  <a:cubicBezTo>
                    <a:pt x="299" y="536"/>
                    <a:pt x="299" y="537"/>
                    <a:pt x="298" y="538"/>
                  </a:cubicBezTo>
                  <a:cubicBezTo>
                    <a:pt x="278" y="568"/>
                    <a:pt x="273" y="596"/>
                    <a:pt x="275" y="618"/>
                  </a:cubicBezTo>
                  <a:cubicBezTo>
                    <a:pt x="275" y="618"/>
                    <a:pt x="274" y="618"/>
                    <a:pt x="274" y="618"/>
                  </a:cubicBezTo>
                  <a:cubicBezTo>
                    <a:pt x="275" y="625"/>
                    <a:pt x="276" y="631"/>
                    <a:pt x="278" y="637"/>
                  </a:cubicBezTo>
                  <a:cubicBezTo>
                    <a:pt x="281" y="654"/>
                    <a:pt x="288" y="664"/>
                    <a:pt x="288" y="665"/>
                  </a:cubicBezTo>
                  <a:cubicBezTo>
                    <a:pt x="302" y="693"/>
                    <a:pt x="326" y="711"/>
                    <a:pt x="352" y="724"/>
                  </a:cubicBezTo>
                  <a:cubicBezTo>
                    <a:pt x="352" y="724"/>
                    <a:pt x="352" y="724"/>
                    <a:pt x="352" y="724"/>
                  </a:cubicBezTo>
                  <a:cubicBezTo>
                    <a:pt x="352" y="724"/>
                    <a:pt x="418" y="758"/>
                    <a:pt x="552" y="768"/>
                  </a:cubicBezTo>
                  <a:cubicBezTo>
                    <a:pt x="558" y="768"/>
                    <a:pt x="565" y="769"/>
                    <a:pt x="571" y="769"/>
                  </a:cubicBezTo>
                  <a:cubicBezTo>
                    <a:pt x="571" y="769"/>
                    <a:pt x="570" y="769"/>
                    <a:pt x="570" y="769"/>
                  </a:cubicBezTo>
                  <a:cubicBezTo>
                    <a:pt x="570" y="769"/>
                    <a:pt x="570" y="769"/>
                    <a:pt x="570" y="769"/>
                  </a:cubicBezTo>
                  <a:cubicBezTo>
                    <a:pt x="606" y="770"/>
                    <a:pt x="643" y="762"/>
                    <a:pt x="668" y="733"/>
                  </a:cubicBezTo>
                  <a:cubicBezTo>
                    <a:pt x="682" y="710"/>
                    <a:pt x="687" y="689"/>
                    <a:pt x="681" y="675"/>
                  </a:cubicBezTo>
                  <a:cubicBezTo>
                    <a:pt x="675" y="658"/>
                    <a:pt x="659" y="652"/>
                    <a:pt x="659" y="652"/>
                  </a:cubicBezTo>
                  <a:cubicBezTo>
                    <a:pt x="651" y="649"/>
                    <a:pt x="648" y="641"/>
                    <a:pt x="650" y="634"/>
                  </a:cubicBezTo>
                  <a:cubicBezTo>
                    <a:pt x="653" y="627"/>
                    <a:pt x="661" y="623"/>
                    <a:pt x="668" y="625"/>
                  </a:cubicBezTo>
                  <a:cubicBezTo>
                    <a:pt x="669" y="626"/>
                    <a:pt x="698" y="636"/>
                    <a:pt x="708" y="665"/>
                  </a:cubicBezTo>
                  <a:cubicBezTo>
                    <a:pt x="717" y="689"/>
                    <a:pt x="711" y="717"/>
                    <a:pt x="692" y="749"/>
                  </a:cubicBezTo>
                  <a:cubicBezTo>
                    <a:pt x="691" y="749"/>
                    <a:pt x="691" y="750"/>
                    <a:pt x="691" y="750"/>
                  </a:cubicBezTo>
                  <a:cubicBezTo>
                    <a:pt x="655" y="793"/>
                    <a:pt x="601" y="800"/>
                    <a:pt x="556" y="797"/>
                  </a:cubicBezTo>
                  <a:cubicBezTo>
                    <a:pt x="530" y="795"/>
                    <a:pt x="507" y="789"/>
                    <a:pt x="491" y="785"/>
                  </a:cubicBezTo>
                  <a:cubicBezTo>
                    <a:pt x="524" y="857"/>
                    <a:pt x="598" y="891"/>
                    <a:pt x="677" y="895"/>
                  </a:cubicBezTo>
                  <a:cubicBezTo>
                    <a:pt x="769" y="899"/>
                    <a:pt x="787" y="830"/>
                    <a:pt x="787" y="830"/>
                  </a:cubicBezTo>
                  <a:cubicBezTo>
                    <a:pt x="911" y="781"/>
                    <a:pt x="884" y="656"/>
                    <a:pt x="884" y="656"/>
                  </a:cubicBezTo>
                  <a:cubicBezTo>
                    <a:pt x="936" y="648"/>
                    <a:pt x="1005" y="590"/>
                    <a:pt x="1001" y="474"/>
                  </a:cubicBezTo>
                  <a:close/>
                </a:path>
              </a:pathLst>
            </a:custGeom>
            <a:grpFill/>
            <a:ln>
              <a:noFill/>
            </a:ln>
          </p:spPr>
          <p:txBody>
            <a:bodyPr vert="horz" wrap="square" lIns="96418" tIns="48210" rIns="96418" bIns="48210" numCol="1" anchor="t" anchorCtr="0" compatLnSpc="1"/>
            <a:lstStyle/>
            <a:p>
              <a:pPr algn="just">
                <a:lnSpc>
                  <a:spcPct val="120000"/>
                </a:lnSpc>
              </a:pPr>
              <a:endParaRPr lang="id-ID"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3" name="矩形 2"/>
          <p:cNvSpPr/>
          <p:nvPr/>
        </p:nvSpPr>
        <p:spPr>
          <a:xfrm>
            <a:off x="3859530" y="271780"/>
            <a:ext cx="1425575" cy="32448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6" name="文本框 5"/>
          <p:cNvSpPr txBox="1"/>
          <p:nvPr/>
        </p:nvSpPr>
        <p:spPr>
          <a:xfrm>
            <a:off x="3985260" y="271780"/>
            <a:ext cx="1325880" cy="368300"/>
          </a:xfrm>
          <a:prstGeom prst="rect">
            <a:avLst/>
          </a:prstGeom>
          <a:noFill/>
        </p:spPr>
        <p:txBody>
          <a:bodyPr wrap="none" rtlCol="0">
            <a:spAutoFit/>
          </a:bodyPr>
          <a:p>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非</a:t>
            </a:r>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功能需求</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3" name="矩形 12"/>
          <p:cNvSpPr/>
          <p:nvPr/>
        </p:nvSpPr>
        <p:spPr>
          <a:xfrm>
            <a:off x="3350552" y="831215"/>
            <a:ext cx="2857925" cy="3204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350"/>
              <a:t>性能需求</a:t>
            </a:r>
            <a:endParaRPr lang="zh-CN" altLang="en-US" sz="1350"/>
          </a:p>
        </p:txBody>
      </p:sp>
      <p:sp>
        <p:nvSpPr>
          <p:cNvPr id="4" name="文本框 3"/>
          <p:cNvSpPr txBox="1"/>
          <p:nvPr/>
        </p:nvSpPr>
        <p:spPr>
          <a:xfrm>
            <a:off x="3413125" y="1429385"/>
            <a:ext cx="4624705" cy="2799715"/>
          </a:xfrm>
          <a:prstGeom prst="rect">
            <a:avLst/>
          </a:prstGeom>
          <a:noFill/>
        </p:spPr>
        <p:txBody>
          <a:bodyPr wrap="square" rtlCol="0">
            <a:spAutoFit/>
          </a:bodyPr>
          <a:p>
            <a:pPr marL="285750" indent="-285750">
              <a:buFont typeface="Arial" panose="020B0604020202020204" pitchFamily="34" charset="0"/>
              <a:buChar char="•"/>
            </a:pPr>
            <a:r>
              <a:rPr lang="zh-CN" altLang="en-US" sz="1600"/>
              <a:t>该软件需满足到分钟的精度，意味着用户发送预处理的信息到该软件，后台必须在60s内实现数据的处理并且数据的往返传输。</a:t>
            </a:r>
            <a:endParaRPr lang="zh-CN" altLang="en-US" sz="1600"/>
          </a:p>
          <a:p>
            <a:pPr marL="285750" indent="-285750">
              <a:buFont typeface="Arial" panose="020B0604020202020204" pitchFamily="34" charset="0"/>
              <a:buChar char="•"/>
            </a:pPr>
            <a:endParaRPr lang="zh-CN" altLang="en-US" sz="1600"/>
          </a:p>
          <a:p>
            <a:pPr marL="285750" indent="-285750">
              <a:buFont typeface="Arial" panose="020B0604020202020204" pitchFamily="34" charset="0"/>
              <a:buChar char="•"/>
            </a:pPr>
            <a:r>
              <a:rPr lang="zh-CN" altLang="en-US" sz="1600"/>
              <a:t>该软件的硬件拟选用可靠的云服务商，大概率保证了硬件设施的可靠性。</a:t>
            </a:r>
            <a:endParaRPr lang="zh-CN" altLang="en-US" sz="1600"/>
          </a:p>
          <a:p>
            <a:pPr marL="285750" indent="-285750">
              <a:buFont typeface="Arial" panose="020B0604020202020204" pitchFamily="34" charset="0"/>
              <a:buChar char="•"/>
            </a:pPr>
            <a:endParaRPr lang="zh-CN" altLang="en-US" sz="1600"/>
          </a:p>
          <a:p>
            <a:pPr marL="285750" indent="-285750">
              <a:buFont typeface="Arial" panose="020B0604020202020204" pitchFamily="34" charset="0"/>
              <a:buChar char="•"/>
            </a:pPr>
            <a:endParaRPr lang="zh-CN" altLang="en-US" sz="1600"/>
          </a:p>
          <a:p>
            <a:pPr marL="285750" indent="-285750">
              <a:buFont typeface="Arial" panose="020B0604020202020204" pitchFamily="34" charset="0"/>
              <a:buChar char="•"/>
            </a:pPr>
            <a:r>
              <a:rPr lang="zh-CN" altLang="en-US" sz="1600"/>
              <a:t>通过大量测试确保软件在交付的时候不会出现致命错误，达到良好的软件可靠性。数据库支持超过500个用户的并发访问能力。</a:t>
            </a:r>
            <a:endParaRPr lang="zh-CN" altLang="en-US" sz="160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childTnLst>
                          </p:cTn>
                        </p:par>
                        <p:par>
                          <p:cTn id="14" fill="hold">
                            <p:stCondLst>
                              <p:cond delay="1500"/>
                            </p:stCondLst>
                            <p:childTnLst>
                              <p:par>
                                <p:cTn id="15" presetID="53" presetClass="entr" presetSubtype="16"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ppt_w</p:attrName>
                                        </p:attrNameLst>
                                      </p:cBhvr>
                                      <p:tavLst>
                                        <p:tav tm="0">
                                          <p:val>
                                            <p:fltVal val="0"/>
                                          </p:val>
                                        </p:tav>
                                        <p:tav tm="100000">
                                          <p:val>
                                            <p:strVal val="#ppt_w"/>
                                          </p:val>
                                        </p:tav>
                                      </p:tavLst>
                                    </p:anim>
                                    <p:anim calcmode="lin" valueType="num">
                                      <p:cBhvr>
                                        <p:cTn id="18" dur="500" fill="hold"/>
                                        <p:tgtEl>
                                          <p:spTgt spid="2"/>
                                        </p:tgtEl>
                                        <p:attrNameLst>
                                          <p:attrName>ppt_h</p:attrName>
                                        </p:attrNameLst>
                                      </p:cBhvr>
                                      <p:tavLst>
                                        <p:tav tm="0">
                                          <p:val>
                                            <p:fltVal val="0"/>
                                          </p:val>
                                        </p:tav>
                                        <p:tav tm="100000">
                                          <p:val>
                                            <p:strVal val="#ppt_h"/>
                                          </p:val>
                                        </p:tav>
                                      </p:tavLst>
                                    </p:anim>
                                    <p:animEffect transition="in" filter="fade">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13"/>
          <p:cNvSpPr>
            <a:spLocks noEditPoints="1"/>
          </p:cNvSpPr>
          <p:nvPr/>
        </p:nvSpPr>
        <p:spPr bwMode="auto">
          <a:xfrm>
            <a:off x="1098503" y="1151629"/>
            <a:ext cx="1835290" cy="2170204"/>
          </a:xfrm>
          <a:custGeom>
            <a:avLst/>
            <a:gdLst>
              <a:gd name="T0" fmla="*/ 774 w 1058"/>
              <a:gd name="T1" fmla="*/ 1252 h 1252"/>
              <a:gd name="T2" fmla="*/ 283 w 1058"/>
              <a:gd name="T3" fmla="*/ 1252 h 1252"/>
              <a:gd name="T4" fmla="*/ 248 w 1058"/>
              <a:gd name="T5" fmla="*/ 1218 h 1252"/>
              <a:gd name="T6" fmla="*/ 142 w 1058"/>
              <a:gd name="T7" fmla="*/ 887 h 1252"/>
              <a:gd name="T8" fmla="*/ 110 w 1058"/>
              <a:gd name="T9" fmla="*/ 831 h 1252"/>
              <a:gd name="T10" fmla="*/ 0 w 1058"/>
              <a:gd name="T11" fmla="*/ 529 h 1252"/>
              <a:gd name="T12" fmla="*/ 529 w 1058"/>
              <a:gd name="T13" fmla="*/ 0 h 1252"/>
              <a:gd name="T14" fmla="*/ 1058 w 1058"/>
              <a:gd name="T15" fmla="*/ 529 h 1252"/>
              <a:gd name="T16" fmla="*/ 947 w 1058"/>
              <a:gd name="T17" fmla="*/ 831 h 1252"/>
              <a:gd name="T18" fmla="*/ 916 w 1058"/>
              <a:gd name="T19" fmla="*/ 887 h 1252"/>
              <a:gd name="T20" fmla="*/ 810 w 1058"/>
              <a:gd name="T21" fmla="*/ 1218 h 1252"/>
              <a:gd name="T22" fmla="*/ 774 w 1058"/>
              <a:gd name="T23" fmla="*/ 1252 h 1252"/>
              <a:gd name="T24" fmla="*/ 315 w 1058"/>
              <a:gd name="T25" fmla="*/ 1180 h 1252"/>
              <a:gd name="T26" fmla="*/ 742 w 1058"/>
              <a:gd name="T27" fmla="*/ 1180 h 1252"/>
              <a:gd name="T28" fmla="*/ 851 w 1058"/>
              <a:gd name="T29" fmla="*/ 857 h 1252"/>
              <a:gd name="T30" fmla="*/ 885 w 1058"/>
              <a:gd name="T31" fmla="*/ 794 h 1252"/>
              <a:gd name="T32" fmla="*/ 986 w 1058"/>
              <a:gd name="T33" fmla="*/ 529 h 1252"/>
              <a:gd name="T34" fmla="*/ 529 w 1058"/>
              <a:gd name="T35" fmla="*/ 72 h 1252"/>
              <a:gd name="T36" fmla="*/ 72 w 1058"/>
              <a:gd name="T37" fmla="*/ 529 h 1252"/>
              <a:gd name="T38" fmla="*/ 172 w 1058"/>
              <a:gd name="T39" fmla="*/ 794 h 1252"/>
              <a:gd name="T40" fmla="*/ 207 w 1058"/>
              <a:gd name="T41" fmla="*/ 857 h 1252"/>
              <a:gd name="T42" fmla="*/ 315 w 1058"/>
              <a:gd name="T43" fmla="*/ 1180 h 1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58" h="1252">
                <a:moveTo>
                  <a:pt x="774" y="1252"/>
                </a:moveTo>
                <a:cubicBezTo>
                  <a:pt x="283" y="1252"/>
                  <a:pt x="283" y="1252"/>
                  <a:pt x="283" y="1252"/>
                </a:cubicBezTo>
                <a:cubicBezTo>
                  <a:pt x="264" y="1252"/>
                  <a:pt x="249" y="1237"/>
                  <a:pt x="248" y="1218"/>
                </a:cubicBezTo>
                <a:cubicBezTo>
                  <a:pt x="247" y="1217"/>
                  <a:pt x="239" y="1097"/>
                  <a:pt x="142" y="887"/>
                </a:cubicBezTo>
                <a:cubicBezTo>
                  <a:pt x="135" y="873"/>
                  <a:pt x="123" y="853"/>
                  <a:pt x="110" y="831"/>
                </a:cubicBezTo>
                <a:cubicBezTo>
                  <a:pt x="66" y="755"/>
                  <a:pt x="0" y="640"/>
                  <a:pt x="0" y="529"/>
                </a:cubicBezTo>
                <a:cubicBezTo>
                  <a:pt x="0" y="238"/>
                  <a:pt x="237" y="0"/>
                  <a:pt x="529" y="0"/>
                </a:cubicBezTo>
                <a:cubicBezTo>
                  <a:pt x="820" y="0"/>
                  <a:pt x="1058" y="238"/>
                  <a:pt x="1058" y="529"/>
                </a:cubicBezTo>
                <a:cubicBezTo>
                  <a:pt x="1058" y="640"/>
                  <a:pt x="991" y="755"/>
                  <a:pt x="947" y="831"/>
                </a:cubicBezTo>
                <a:cubicBezTo>
                  <a:pt x="934" y="853"/>
                  <a:pt x="923" y="873"/>
                  <a:pt x="916" y="887"/>
                </a:cubicBezTo>
                <a:cubicBezTo>
                  <a:pt x="818" y="1097"/>
                  <a:pt x="810" y="1217"/>
                  <a:pt x="810" y="1218"/>
                </a:cubicBezTo>
                <a:cubicBezTo>
                  <a:pt x="809" y="1237"/>
                  <a:pt x="793" y="1252"/>
                  <a:pt x="774" y="1252"/>
                </a:cubicBezTo>
                <a:close/>
                <a:moveTo>
                  <a:pt x="315" y="1180"/>
                </a:moveTo>
                <a:cubicBezTo>
                  <a:pt x="742" y="1180"/>
                  <a:pt x="742" y="1180"/>
                  <a:pt x="742" y="1180"/>
                </a:cubicBezTo>
                <a:cubicBezTo>
                  <a:pt x="751" y="1127"/>
                  <a:pt x="776" y="1017"/>
                  <a:pt x="851" y="857"/>
                </a:cubicBezTo>
                <a:cubicBezTo>
                  <a:pt x="859" y="840"/>
                  <a:pt x="871" y="819"/>
                  <a:pt x="885" y="794"/>
                </a:cubicBezTo>
                <a:cubicBezTo>
                  <a:pt x="928" y="721"/>
                  <a:pt x="986" y="621"/>
                  <a:pt x="986" y="529"/>
                </a:cubicBezTo>
                <a:cubicBezTo>
                  <a:pt x="986" y="277"/>
                  <a:pt x="781" y="72"/>
                  <a:pt x="529" y="72"/>
                </a:cubicBezTo>
                <a:cubicBezTo>
                  <a:pt x="277" y="72"/>
                  <a:pt x="72" y="277"/>
                  <a:pt x="72" y="529"/>
                </a:cubicBezTo>
                <a:cubicBezTo>
                  <a:pt x="72" y="621"/>
                  <a:pt x="130" y="721"/>
                  <a:pt x="172" y="794"/>
                </a:cubicBezTo>
                <a:cubicBezTo>
                  <a:pt x="187" y="819"/>
                  <a:pt x="199" y="840"/>
                  <a:pt x="207" y="857"/>
                </a:cubicBezTo>
                <a:cubicBezTo>
                  <a:pt x="281" y="1017"/>
                  <a:pt x="307" y="1127"/>
                  <a:pt x="315" y="1180"/>
                </a:cubicBezTo>
                <a:close/>
              </a:path>
            </a:pathLst>
          </a:custGeom>
          <a:solidFill>
            <a:schemeClr val="accent2"/>
          </a:solidFill>
          <a:ln>
            <a:noFill/>
          </a:ln>
        </p:spPr>
        <p:txBody>
          <a:bodyPr vert="horz" wrap="square" lIns="68573" tIns="34287" rIns="68573" bIns="34287" numCol="1" anchor="t" anchorCtr="0" compatLnSpc="1"/>
          <a:lstStyle/>
          <a:p>
            <a:pPr algn="just">
              <a:lnSpc>
                <a:spcPct val="120000"/>
              </a:lnSpc>
            </a:pPr>
            <a:endParaRPr lang="id-ID"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Freeform 16"/>
          <p:cNvSpPr>
            <a:spLocks noEditPoints="1"/>
          </p:cNvSpPr>
          <p:nvPr/>
        </p:nvSpPr>
        <p:spPr bwMode="auto">
          <a:xfrm>
            <a:off x="1521752" y="3421873"/>
            <a:ext cx="937993" cy="752522"/>
          </a:xfrm>
          <a:custGeom>
            <a:avLst/>
            <a:gdLst>
              <a:gd name="T0" fmla="*/ 495 w 541"/>
              <a:gd name="T1" fmla="*/ 223 h 434"/>
              <a:gd name="T2" fmla="*/ 540 w 541"/>
              <a:gd name="T3" fmla="*/ 168 h 434"/>
              <a:gd name="T4" fmla="*/ 494 w 541"/>
              <a:gd name="T5" fmla="*/ 112 h 434"/>
              <a:gd name="T6" fmla="*/ 540 w 541"/>
              <a:gd name="T7" fmla="*/ 57 h 434"/>
              <a:gd name="T8" fmla="*/ 483 w 541"/>
              <a:gd name="T9" fmla="*/ 0 h 434"/>
              <a:gd name="T10" fmla="*/ 56 w 541"/>
              <a:gd name="T11" fmla="*/ 0 h 434"/>
              <a:gd name="T12" fmla="*/ 0 w 541"/>
              <a:gd name="T13" fmla="*/ 56 h 434"/>
              <a:gd name="T14" fmla="*/ 46 w 541"/>
              <a:gd name="T15" fmla="*/ 112 h 434"/>
              <a:gd name="T16" fmla="*/ 0 w 541"/>
              <a:gd name="T17" fmla="*/ 167 h 434"/>
              <a:gd name="T18" fmla="*/ 46 w 541"/>
              <a:gd name="T19" fmla="*/ 223 h 434"/>
              <a:gd name="T20" fmla="*/ 1 w 541"/>
              <a:gd name="T21" fmla="*/ 278 h 434"/>
              <a:gd name="T22" fmla="*/ 57 w 541"/>
              <a:gd name="T23" fmla="*/ 334 h 434"/>
              <a:gd name="T24" fmla="*/ 157 w 541"/>
              <a:gd name="T25" fmla="*/ 334 h 434"/>
              <a:gd name="T26" fmla="*/ 161 w 541"/>
              <a:gd name="T27" fmla="*/ 351 h 434"/>
              <a:gd name="T28" fmla="*/ 272 w 541"/>
              <a:gd name="T29" fmla="*/ 433 h 434"/>
              <a:gd name="T30" fmla="*/ 383 w 541"/>
              <a:gd name="T31" fmla="*/ 335 h 434"/>
              <a:gd name="T32" fmla="*/ 484 w 541"/>
              <a:gd name="T33" fmla="*/ 335 h 434"/>
              <a:gd name="T34" fmla="*/ 541 w 541"/>
              <a:gd name="T35" fmla="*/ 278 h 434"/>
              <a:gd name="T36" fmla="*/ 495 w 541"/>
              <a:gd name="T37" fmla="*/ 223 h 434"/>
              <a:gd name="T38" fmla="*/ 423 w 541"/>
              <a:gd name="T39" fmla="*/ 241 h 434"/>
              <a:gd name="T40" fmla="*/ 118 w 541"/>
              <a:gd name="T41" fmla="*/ 241 h 434"/>
              <a:gd name="T42" fmla="*/ 104 w 541"/>
              <a:gd name="T43" fmla="*/ 227 h 434"/>
              <a:gd name="T44" fmla="*/ 118 w 541"/>
              <a:gd name="T45" fmla="*/ 213 h 434"/>
              <a:gd name="T46" fmla="*/ 423 w 541"/>
              <a:gd name="T47" fmla="*/ 213 h 434"/>
              <a:gd name="T48" fmla="*/ 437 w 541"/>
              <a:gd name="T49" fmla="*/ 227 h 434"/>
              <a:gd name="T50" fmla="*/ 423 w 541"/>
              <a:gd name="T51" fmla="*/ 241 h 434"/>
              <a:gd name="T52" fmla="*/ 423 w 541"/>
              <a:gd name="T53" fmla="*/ 116 h 434"/>
              <a:gd name="T54" fmla="*/ 118 w 541"/>
              <a:gd name="T55" fmla="*/ 116 h 434"/>
              <a:gd name="T56" fmla="*/ 104 w 541"/>
              <a:gd name="T57" fmla="*/ 102 h 434"/>
              <a:gd name="T58" fmla="*/ 118 w 541"/>
              <a:gd name="T59" fmla="*/ 88 h 434"/>
              <a:gd name="T60" fmla="*/ 423 w 541"/>
              <a:gd name="T61" fmla="*/ 88 h 434"/>
              <a:gd name="T62" fmla="*/ 437 w 541"/>
              <a:gd name="T63" fmla="*/ 102 h 434"/>
              <a:gd name="T64" fmla="*/ 423 w 541"/>
              <a:gd name="T65" fmla="*/ 116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41" h="434">
                <a:moveTo>
                  <a:pt x="495" y="223"/>
                </a:moveTo>
                <a:cubicBezTo>
                  <a:pt x="521" y="218"/>
                  <a:pt x="540" y="195"/>
                  <a:pt x="540" y="168"/>
                </a:cubicBezTo>
                <a:cubicBezTo>
                  <a:pt x="540" y="140"/>
                  <a:pt x="520" y="117"/>
                  <a:pt x="494" y="112"/>
                </a:cubicBezTo>
                <a:cubicBezTo>
                  <a:pt x="520" y="107"/>
                  <a:pt x="540" y="84"/>
                  <a:pt x="540" y="57"/>
                </a:cubicBezTo>
                <a:cubicBezTo>
                  <a:pt x="540" y="26"/>
                  <a:pt x="514" y="0"/>
                  <a:pt x="483" y="0"/>
                </a:cubicBezTo>
                <a:cubicBezTo>
                  <a:pt x="56" y="0"/>
                  <a:pt x="56" y="0"/>
                  <a:pt x="56" y="0"/>
                </a:cubicBezTo>
                <a:cubicBezTo>
                  <a:pt x="25" y="0"/>
                  <a:pt x="0" y="25"/>
                  <a:pt x="0" y="56"/>
                </a:cubicBezTo>
                <a:cubicBezTo>
                  <a:pt x="0" y="84"/>
                  <a:pt x="20" y="107"/>
                  <a:pt x="46" y="112"/>
                </a:cubicBezTo>
                <a:cubicBezTo>
                  <a:pt x="20" y="117"/>
                  <a:pt x="0" y="140"/>
                  <a:pt x="0" y="167"/>
                </a:cubicBezTo>
                <a:cubicBezTo>
                  <a:pt x="0" y="195"/>
                  <a:pt x="20" y="218"/>
                  <a:pt x="46" y="223"/>
                </a:cubicBezTo>
                <a:cubicBezTo>
                  <a:pt x="20" y="228"/>
                  <a:pt x="1" y="250"/>
                  <a:pt x="1" y="278"/>
                </a:cubicBezTo>
                <a:cubicBezTo>
                  <a:pt x="1" y="309"/>
                  <a:pt x="26" y="334"/>
                  <a:pt x="57" y="334"/>
                </a:cubicBezTo>
                <a:cubicBezTo>
                  <a:pt x="157" y="334"/>
                  <a:pt x="157" y="334"/>
                  <a:pt x="157" y="334"/>
                </a:cubicBezTo>
                <a:cubicBezTo>
                  <a:pt x="158" y="340"/>
                  <a:pt x="159" y="345"/>
                  <a:pt x="161" y="351"/>
                </a:cubicBezTo>
                <a:cubicBezTo>
                  <a:pt x="175" y="399"/>
                  <a:pt x="219" y="434"/>
                  <a:pt x="272" y="433"/>
                </a:cubicBezTo>
                <a:cubicBezTo>
                  <a:pt x="331" y="433"/>
                  <a:pt x="380" y="392"/>
                  <a:pt x="383" y="335"/>
                </a:cubicBezTo>
                <a:cubicBezTo>
                  <a:pt x="484" y="335"/>
                  <a:pt x="484" y="335"/>
                  <a:pt x="484" y="335"/>
                </a:cubicBezTo>
                <a:cubicBezTo>
                  <a:pt x="515" y="335"/>
                  <a:pt x="541" y="309"/>
                  <a:pt x="541" y="278"/>
                </a:cubicBezTo>
                <a:cubicBezTo>
                  <a:pt x="541" y="251"/>
                  <a:pt x="521" y="228"/>
                  <a:pt x="495" y="223"/>
                </a:cubicBezTo>
                <a:close/>
                <a:moveTo>
                  <a:pt x="423" y="241"/>
                </a:moveTo>
                <a:cubicBezTo>
                  <a:pt x="118" y="241"/>
                  <a:pt x="118" y="241"/>
                  <a:pt x="118" y="241"/>
                </a:cubicBezTo>
                <a:cubicBezTo>
                  <a:pt x="110" y="241"/>
                  <a:pt x="104" y="234"/>
                  <a:pt x="104" y="227"/>
                </a:cubicBezTo>
                <a:cubicBezTo>
                  <a:pt x="104" y="219"/>
                  <a:pt x="110" y="213"/>
                  <a:pt x="118" y="213"/>
                </a:cubicBezTo>
                <a:cubicBezTo>
                  <a:pt x="423" y="213"/>
                  <a:pt x="423" y="213"/>
                  <a:pt x="423" y="213"/>
                </a:cubicBezTo>
                <a:cubicBezTo>
                  <a:pt x="431" y="213"/>
                  <a:pt x="437" y="219"/>
                  <a:pt x="437" y="227"/>
                </a:cubicBezTo>
                <a:cubicBezTo>
                  <a:pt x="437" y="234"/>
                  <a:pt x="431" y="241"/>
                  <a:pt x="423" y="241"/>
                </a:cubicBezTo>
                <a:close/>
                <a:moveTo>
                  <a:pt x="423" y="116"/>
                </a:moveTo>
                <a:cubicBezTo>
                  <a:pt x="118" y="116"/>
                  <a:pt x="118" y="116"/>
                  <a:pt x="118" y="116"/>
                </a:cubicBezTo>
                <a:cubicBezTo>
                  <a:pt x="110" y="116"/>
                  <a:pt x="104" y="110"/>
                  <a:pt x="104" y="102"/>
                </a:cubicBezTo>
                <a:cubicBezTo>
                  <a:pt x="104" y="95"/>
                  <a:pt x="110" y="88"/>
                  <a:pt x="118" y="88"/>
                </a:cubicBezTo>
                <a:cubicBezTo>
                  <a:pt x="423" y="88"/>
                  <a:pt x="423" y="88"/>
                  <a:pt x="423" y="88"/>
                </a:cubicBezTo>
                <a:cubicBezTo>
                  <a:pt x="431" y="88"/>
                  <a:pt x="437" y="95"/>
                  <a:pt x="437" y="102"/>
                </a:cubicBezTo>
                <a:cubicBezTo>
                  <a:pt x="437" y="110"/>
                  <a:pt x="431" y="116"/>
                  <a:pt x="423" y="116"/>
                </a:cubicBezTo>
                <a:close/>
              </a:path>
            </a:pathLst>
          </a:custGeom>
          <a:solidFill>
            <a:schemeClr val="accent3"/>
          </a:solidFill>
          <a:ln>
            <a:noFill/>
          </a:ln>
        </p:spPr>
        <p:txBody>
          <a:bodyPr vert="horz" wrap="square" lIns="68573" tIns="34287" rIns="68573" bIns="34287" numCol="1" anchor="t" anchorCtr="0" compatLnSpc="1"/>
          <a:lstStyle/>
          <a:p>
            <a:pPr algn="just">
              <a:lnSpc>
                <a:spcPct val="120000"/>
              </a:lnSpc>
            </a:pPr>
            <a:endParaRPr lang="id-ID"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2" name="Group 12"/>
          <p:cNvGrpSpPr/>
          <p:nvPr/>
        </p:nvGrpSpPr>
        <p:grpSpPr>
          <a:xfrm>
            <a:off x="1257499" y="1429441"/>
            <a:ext cx="1517299" cy="1358311"/>
            <a:chOff x="8169276" y="952501"/>
            <a:chExt cx="3781424" cy="3384550"/>
          </a:xfrm>
          <a:solidFill>
            <a:schemeClr val="accent1"/>
          </a:solidFill>
        </p:grpSpPr>
        <p:sp>
          <p:nvSpPr>
            <p:cNvPr id="14" name="Freeform 10"/>
            <p:cNvSpPr/>
            <p:nvPr/>
          </p:nvSpPr>
          <p:spPr bwMode="auto">
            <a:xfrm>
              <a:off x="9297988" y="1533526"/>
              <a:ext cx="1392237" cy="1004888"/>
            </a:xfrm>
            <a:custGeom>
              <a:avLst/>
              <a:gdLst>
                <a:gd name="T0" fmla="*/ 142 w 370"/>
                <a:gd name="T1" fmla="*/ 228 h 267"/>
                <a:gd name="T2" fmla="*/ 241 w 370"/>
                <a:gd name="T3" fmla="*/ 248 h 267"/>
                <a:gd name="T4" fmla="*/ 303 w 370"/>
                <a:gd name="T5" fmla="*/ 226 h 267"/>
                <a:gd name="T6" fmla="*/ 368 w 370"/>
                <a:gd name="T7" fmla="*/ 107 h 267"/>
                <a:gd name="T8" fmla="*/ 278 w 370"/>
                <a:gd name="T9" fmla="*/ 11 h 267"/>
                <a:gd name="T10" fmla="*/ 179 w 370"/>
                <a:gd name="T11" fmla="*/ 58 h 267"/>
                <a:gd name="T12" fmla="*/ 168 w 370"/>
                <a:gd name="T13" fmla="*/ 65 h 267"/>
                <a:gd name="T14" fmla="*/ 155 w 370"/>
                <a:gd name="T15" fmla="*/ 60 h 267"/>
                <a:gd name="T16" fmla="*/ 67 w 370"/>
                <a:gd name="T17" fmla="*/ 47 h 267"/>
                <a:gd name="T18" fmla="*/ 0 w 370"/>
                <a:gd name="T19" fmla="*/ 116 h 267"/>
                <a:gd name="T20" fmla="*/ 9 w 370"/>
                <a:gd name="T21" fmla="*/ 121 h 267"/>
                <a:gd name="T22" fmla="*/ 84 w 370"/>
                <a:gd name="T23" fmla="*/ 267 h 267"/>
                <a:gd name="T24" fmla="*/ 142 w 370"/>
                <a:gd name="T25" fmla="*/ 228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0" h="267">
                  <a:moveTo>
                    <a:pt x="142" y="228"/>
                  </a:moveTo>
                  <a:cubicBezTo>
                    <a:pt x="189" y="219"/>
                    <a:pt x="225" y="237"/>
                    <a:pt x="241" y="248"/>
                  </a:cubicBezTo>
                  <a:cubicBezTo>
                    <a:pt x="253" y="241"/>
                    <a:pt x="275" y="230"/>
                    <a:pt x="303" y="226"/>
                  </a:cubicBezTo>
                  <a:cubicBezTo>
                    <a:pt x="304" y="191"/>
                    <a:pt x="319" y="134"/>
                    <a:pt x="368" y="107"/>
                  </a:cubicBezTo>
                  <a:cubicBezTo>
                    <a:pt x="370" y="82"/>
                    <a:pt x="350" y="22"/>
                    <a:pt x="278" y="11"/>
                  </a:cubicBezTo>
                  <a:cubicBezTo>
                    <a:pt x="211" y="0"/>
                    <a:pt x="181" y="56"/>
                    <a:pt x="179" y="58"/>
                  </a:cubicBezTo>
                  <a:cubicBezTo>
                    <a:pt x="177" y="62"/>
                    <a:pt x="173" y="65"/>
                    <a:pt x="168" y="65"/>
                  </a:cubicBezTo>
                  <a:cubicBezTo>
                    <a:pt x="163" y="66"/>
                    <a:pt x="158" y="64"/>
                    <a:pt x="155" y="60"/>
                  </a:cubicBezTo>
                  <a:cubicBezTo>
                    <a:pt x="155" y="59"/>
                    <a:pt x="133" y="32"/>
                    <a:pt x="67" y="47"/>
                  </a:cubicBezTo>
                  <a:cubicBezTo>
                    <a:pt x="14" y="60"/>
                    <a:pt x="2" y="101"/>
                    <a:pt x="0" y="116"/>
                  </a:cubicBezTo>
                  <a:cubicBezTo>
                    <a:pt x="3" y="117"/>
                    <a:pt x="6" y="119"/>
                    <a:pt x="9" y="121"/>
                  </a:cubicBezTo>
                  <a:cubicBezTo>
                    <a:pt x="63" y="161"/>
                    <a:pt x="80" y="224"/>
                    <a:pt x="84" y="267"/>
                  </a:cubicBezTo>
                  <a:cubicBezTo>
                    <a:pt x="96" y="250"/>
                    <a:pt x="114" y="234"/>
                    <a:pt x="142" y="228"/>
                  </a:cubicBezTo>
                  <a:close/>
                </a:path>
              </a:pathLst>
            </a:custGeom>
            <a:grpFill/>
            <a:ln>
              <a:noFill/>
            </a:ln>
          </p:spPr>
          <p:txBody>
            <a:bodyPr vert="horz" wrap="square" lIns="96418" tIns="48210" rIns="96418" bIns="48210" numCol="1" anchor="t" anchorCtr="0" compatLnSpc="1"/>
            <a:lstStyle/>
            <a:p>
              <a:pPr algn="just">
                <a:lnSpc>
                  <a:spcPct val="120000"/>
                </a:lnSpc>
              </a:pPr>
              <a:endParaRPr lang="id-ID"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 name="Freeform 11"/>
            <p:cNvSpPr/>
            <p:nvPr/>
          </p:nvSpPr>
          <p:spPr bwMode="auto">
            <a:xfrm>
              <a:off x="8169276" y="952501"/>
              <a:ext cx="3781424" cy="3384550"/>
            </a:xfrm>
            <a:custGeom>
              <a:avLst/>
              <a:gdLst>
                <a:gd name="T0" fmla="*/ 932 w 1005"/>
                <a:gd name="T1" fmla="*/ 313 h 899"/>
                <a:gd name="T2" fmla="*/ 693 w 1005"/>
                <a:gd name="T3" fmla="*/ 126 h 899"/>
                <a:gd name="T4" fmla="*/ 192 w 1005"/>
                <a:gd name="T5" fmla="*/ 181 h 899"/>
                <a:gd name="T6" fmla="*/ 261 w 1005"/>
                <a:gd name="T7" fmla="*/ 549 h 899"/>
                <a:gd name="T8" fmla="*/ 292 w 1005"/>
                <a:gd name="T9" fmla="*/ 298 h 899"/>
                <a:gd name="T10" fmla="*/ 155 w 1005"/>
                <a:gd name="T11" fmla="*/ 377 h 899"/>
                <a:gd name="T12" fmla="*/ 244 w 1005"/>
                <a:gd name="T13" fmla="*/ 409 h 899"/>
                <a:gd name="T14" fmla="*/ 255 w 1005"/>
                <a:gd name="T15" fmla="*/ 435 h 899"/>
                <a:gd name="T16" fmla="*/ 128 w 1005"/>
                <a:gd name="T17" fmla="*/ 388 h 899"/>
                <a:gd name="T18" fmla="*/ 274 w 1005"/>
                <a:gd name="T19" fmla="*/ 257 h 899"/>
                <a:gd name="T20" fmla="*/ 464 w 1005"/>
                <a:gd name="T21" fmla="*/ 184 h 899"/>
                <a:gd name="T22" fmla="*/ 673 w 1005"/>
                <a:gd name="T23" fmla="*/ 190 h 899"/>
                <a:gd name="T24" fmla="*/ 851 w 1005"/>
                <a:gd name="T25" fmla="*/ 291 h 899"/>
                <a:gd name="T26" fmla="*/ 914 w 1005"/>
                <a:gd name="T27" fmla="*/ 518 h 899"/>
                <a:gd name="T28" fmla="*/ 747 w 1005"/>
                <a:gd name="T29" fmla="*/ 572 h 899"/>
                <a:gd name="T30" fmla="*/ 474 w 1005"/>
                <a:gd name="T31" fmla="*/ 615 h 899"/>
                <a:gd name="T32" fmla="*/ 421 w 1005"/>
                <a:gd name="T33" fmla="*/ 572 h 899"/>
                <a:gd name="T34" fmla="*/ 446 w 1005"/>
                <a:gd name="T35" fmla="*/ 560 h 899"/>
                <a:gd name="T36" fmla="*/ 553 w 1005"/>
                <a:gd name="T37" fmla="*/ 547 h 899"/>
                <a:gd name="T38" fmla="*/ 854 w 1005"/>
                <a:gd name="T39" fmla="*/ 560 h 899"/>
                <a:gd name="T40" fmla="*/ 857 w 1005"/>
                <a:gd name="T41" fmla="*/ 427 h 899"/>
                <a:gd name="T42" fmla="*/ 831 w 1005"/>
                <a:gd name="T43" fmla="*/ 311 h 899"/>
                <a:gd name="T44" fmla="*/ 632 w 1005"/>
                <a:gd name="T45" fmla="*/ 378 h 899"/>
                <a:gd name="T46" fmla="*/ 742 w 1005"/>
                <a:gd name="T47" fmla="*/ 461 h 899"/>
                <a:gd name="T48" fmla="*/ 549 w 1005"/>
                <a:gd name="T49" fmla="*/ 430 h 899"/>
                <a:gd name="T50" fmla="*/ 447 w 1005"/>
                <a:gd name="T51" fmla="*/ 410 h 899"/>
                <a:gd name="T52" fmla="*/ 381 w 1005"/>
                <a:gd name="T53" fmla="*/ 488 h 899"/>
                <a:gd name="T54" fmla="*/ 300 w 1005"/>
                <a:gd name="T55" fmla="*/ 535 h 899"/>
                <a:gd name="T56" fmla="*/ 298 w 1005"/>
                <a:gd name="T57" fmla="*/ 538 h 899"/>
                <a:gd name="T58" fmla="*/ 274 w 1005"/>
                <a:gd name="T59" fmla="*/ 618 h 899"/>
                <a:gd name="T60" fmla="*/ 288 w 1005"/>
                <a:gd name="T61" fmla="*/ 665 h 899"/>
                <a:gd name="T62" fmla="*/ 352 w 1005"/>
                <a:gd name="T63" fmla="*/ 724 h 899"/>
                <a:gd name="T64" fmla="*/ 571 w 1005"/>
                <a:gd name="T65" fmla="*/ 769 h 899"/>
                <a:gd name="T66" fmla="*/ 570 w 1005"/>
                <a:gd name="T67" fmla="*/ 769 h 899"/>
                <a:gd name="T68" fmla="*/ 681 w 1005"/>
                <a:gd name="T69" fmla="*/ 675 h 899"/>
                <a:gd name="T70" fmla="*/ 650 w 1005"/>
                <a:gd name="T71" fmla="*/ 634 h 899"/>
                <a:gd name="T72" fmla="*/ 708 w 1005"/>
                <a:gd name="T73" fmla="*/ 665 h 899"/>
                <a:gd name="T74" fmla="*/ 691 w 1005"/>
                <a:gd name="T75" fmla="*/ 750 h 899"/>
                <a:gd name="T76" fmla="*/ 491 w 1005"/>
                <a:gd name="T77" fmla="*/ 785 h 899"/>
                <a:gd name="T78" fmla="*/ 787 w 1005"/>
                <a:gd name="T79" fmla="*/ 830 h 899"/>
                <a:gd name="T80" fmla="*/ 1001 w 1005"/>
                <a:gd name="T81" fmla="*/ 474 h 8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5" h="899">
                  <a:moveTo>
                    <a:pt x="1001" y="474"/>
                  </a:moveTo>
                  <a:cubicBezTo>
                    <a:pt x="997" y="357"/>
                    <a:pt x="932" y="313"/>
                    <a:pt x="932" y="313"/>
                  </a:cubicBezTo>
                  <a:cubicBezTo>
                    <a:pt x="932" y="313"/>
                    <a:pt x="924" y="257"/>
                    <a:pt x="873" y="197"/>
                  </a:cubicBezTo>
                  <a:cubicBezTo>
                    <a:pt x="794" y="111"/>
                    <a:pt x="693" y="126"/>
                    <a:pt x="693" y="126"/>
                  </a:cubicBezTo>
                  <a:cubicBezTo>
                    <a:pt x="563" y="0"/>
                    <a:pt x="430" y="97"/>
                    <a:pt x="430" y="97"/>
                  </a:cubicBezTo>
                  <a:cubicBezTo>
                    <a:pt x="245" y="36"/>
                    <a:pt x="192" y="181"/>
                    <a:pt x="192" y="181"/>
                  </a:cubicBezTo>
                  <a:cubicBezTo>
                    <a:pt x="86" y="193"/>
                    <a:pt x="0" y="317"/>
                    <a:pt x="77" y="450"/>
                  </a:cubicBezTo>
                  <a:cubicBezTo>
                    <a:pt x="136" y="552"/>
                    <a:pt x="224" y="554"/>
                    <a:pt x="261" y="549"/>
                  </a:cubicBezTo>
                  <a:cubicBezTo>
                    <a:pt x="274" y="517"/>
                    <a:pt x="300" y="481"/>
                    <a:pt x="357" y="465"/>
                  </a:cubicBezTo>
                  <a:cubicBezTo>
                    <a:pt x="358" y="459"/>
                    <a:pt x="365" y="350"/>
                    <a:pt x="292" y="298"/>
                  </a:cubicBezTo>
                  <a:cubicBezTo>
                    <a:pt x="249" y="267"/>
                    <a:pt x="201" y="275"/>
                    <a:pt x="174" y="295"/>
                  </a:cubicBezTo>
                  <a:cubicBezTo>
                    <a:pt x="149" y="315"/>
                    <a:pt x="142" y="345"/>
                    <a:pt x="155" y="377"/>
                  </a:cubicBezTo>
                  <a:cubicBezTo>
                    <a:pt x="161" y="394"/>
                    <a:pt x="171" y="405"/>
                    <a:pt x="185" y="411"/>
                  </a:cubicBezTo>
                  <a:cubicBezTo>
                    <a:pt x="212" y="422"/>
                    <a:pt x="243" y="409"/>
                    <a:pt x="244" y="409"/>
                  </a:cubicBezTo>
                  <a:cubicBezTo>
                    <a:pt x="251" y="406"/>
                    <a:pt x="259" y="410"/>
                    <a:pt x="262" y="417"/>
                  </a:cubicBezTo>
                  <a:cubicBezTo>
                    <a:pt x="265" y="424"/>
                    <a:pt x="262" y="432"/>
                    <a:pt x="255" y="435"/>
                  </a:cubicBezTo>
                  <a:cubicBezTo>
                    <a:pt x="253" y="436"/>
                    <a:pt x="212" y="453"/>
                    <a:pt x="174" y="437"/>
                  </a:cubicBezTo>
                  <a:cubicBezTo>
                    <a:pt x="154" y="429"/>
                    <a:pt x="138" y="412"/>
                    <a:pt x="128" y="388"/>
                  </a:cubicBezTo>
                  <a:cubicBezTo>
                    <a:pt x="111" y="343"/>
                    <a:pt x="122" y="300"/>
                    <a:pt x="157" y="273"/>
                  </a:cubicBezTo>
                  <a:cubicBezTo>
                    <a:pt x="189" y="248"/>
                    <a:pt x="234" y="243"/>
                    <a:pt x="274" y="257"/>
                  </a:cubicBezTo>
                  <a:cubicBezTo>
                    <a:pt x="281" y="227"/>
                    <a:pt x="304" y="187"/>
                    <a:pt x="361" y="174"/>
                  </a:cubicBezTo>
                  <a:cubicBezTo>
                    <a:pt x="415" y="161"/>
                    <a:pt x="447" y="173"/>
                    <a:pt x="464" y="184"/>
                  </a:cubicBezTo>
                  <a:cubicBezTo>
                    <a:pt x="484" y="158"/>
                    <a:pt x="524" y="127"/>
                    <a:pt x="582" y="137"/>
                  </a:cubicBezTo>
                  <a:cubicBezTo>
                    <a:pt x="631" y="145"/>
                    <a:pt x="658" y="170"/>
                    <a:pt x="673" y="190"/>
                  </a:cubicBezTo>
                  <a:cubicBezTo>
                    <a:pt x="686" y="208"/>
                    <a:pt x="694" y="230"/>
                    <a:pt x="696" y="250"/>
                  </a:cubicBezTo>
                  <a:cubicBezTo>
                    <a:pt x="751" y="237"/>
                    <a:pt x="814" y="253"/>
                    <a:pt x="851" y="291"/>
                  </a:cubicBezTo>
                  <a:cubicBezTo>
                    <a:pt x="881" y="322"/>
                    <a:pt x="892" y="365"/>
                    <a:pt x="881" y="411"/>
                  </a:cubicBezTo>
                  <a:cubicBezTo>
                    <a:pt x="895" y="424"/>
                    <a:pt x="922" y="459"/>
                    <a:pt x="914" y="518"/>
                  </a:cubicBezTo>
                  <a:cubicBezTo>
                    <a:pt x="910" y="549"/>
                    <a:pt x="893" y="573"/>
                    <a:pt x="866" y="586"/>
                  </a:cubicBezTo>
                  <a:cubicBezTo>
                    <a:pt x="831" y="602"/>
                    <a:pt x="785" y="596"/>
                    <a:pt x="747" y="572"/>
                  </a:cubicBezTo>
                  <a:cubicBezTo>
                    <a:pt x="693" y="538"/>
                    <a:pt x="609" y="536"/>
                    <a:pt x="571" y="568"/>
                  </a:cubicBezTo>
                  <a:cubicBezTo>
                    <a:pt x="541" y="593"/>
                    <a:pt x="507" y="618"/>
                    <a:pt x="474" y="615"/>
                  </a:cubicBezTo>
                  <a:cubicBezTo>
                    <a:pt x="472" y="615"/>
                    <a:pt x="469" y="615"/>
                    <a:pt x="466" y="614"/>
                  </a:cubicBezTo>
                  <a:cubicBezTo>
                    <a:pt x="447" y="610"/>
                    <a:pt x="432" y="596"/>
                    <a:pt x="421" y="572"/>
                  </a:cubicBezTo>
                  <a:cubicBezTo>
                    <a:pt x="417" y="565"/>
                    <a:pt x="420" y="557"/>
                    <a:pt x="427" y="554"/>
                  </a:cubicBezTo>
                  <a:cubicBezTo>
                    <a:pt x="434" y="550"/>
                    <a:pt x="443" y="553"/>
                    <a:pt x="446" y="560"/>
                  </a:cubicBezTo>
                  <a:cubicBezTo>
                    <a:pt x="453" y="576"/>
                    <a:pt x="462" y="584"/>
                    <a:pt x="473" y="586"/>
                  </a:cubicBezTo>
                  <a:cubicBezTo>
                    <a:pt x="496" y="592"/>
                    <a:pt x="530" y="566"/>
                    <a:pt x="553" y="547"/>
                  </a:cubicBezTo>
                  <a:cubicBezTo>
                    <a:pt x="601" y="506"/>
                    <a:pt x="697" y="507"/>
                    <a:pt x="762" y="548"/>
                  </a:cubicBezTo>
                  <a:cubicBezTo>
                    <a:pt x="792" y="567"/>
                    <a:pt x="828" y="572"/>
                    <a:pt x="854" y="560"/>
                  </a:cubicBezTo>
                  <a:cubicBezTo>
                    <a:pt x="872" y="552"/>
                    <a:pt x="883" y="536"/>
                    <a:pt x="886" y="514"/>
                  </a:cubicBezTo>
                  <a:cubicBezTo>
                    <a:pt x="895" y="455"/>
                    <a:pt x="858" y="427"/>
                    <a:pt x="857" y="427"/>
                  </a:cubicBezTo>
                  <a:cubicBezTo>
                    <a:pt x="852" y="424"/>
                    <a:pt x="850" y="418"/>
                    <a:pt x="852" y="412"/>
                  </a:cubicBezTo>
                  <a:cubicBezTo>
                    <a:pt x="863" y="372"/>
                    <a:pt x="856" y="337"/>
                    <a:pt x="831" y="311"/>
                  </a:cubicBezTo>
                  <a:cubicBezTo>
                    <a:pt x="800" y="280"/>
                    <a:pt x="747" y="266"/>
                    <a:pt x="702" y="278"/>
                  </a:cubicBezTo>
                  <a:cubicBezTo>
                    <a:pt x="642" y="293"/>
                    <a:pt x="633" y="357"/>
                    <a:pt x="632" y="378"/>
                  </a:cubicBezTo>
                  <a:cubicBezTo>
                    <a:pt x="667" y="380"/>
                    <a:pt x="707" y="396"/>
                    <a:pt x="744" y="441"/>
                  </a:cubicBezTo>
                  <a:cubicBezTo>
                    <a:pt x="749" y="447"/>
                    <a:pt x="748" y="456"/>
                    <a:pt x="742" y="461"/>
                  </a:cubicBezTo>
                  <a:cubicBezTo>
                    <a:pt x="736" y="466"/>
                    <a:pt x="727" y="465"/>
                    <a:pt x="722" y="459"/>
                  </a:cubicBezTo>
                  <a:cubicBezTo>
                    <a:pt x="643" y="362"/>
                    <a:pt x="552" y="428"/>
                    <a:pt x="549" y="430"/>
                  </a:cubicBezTo>
                  <a:cubicBezTo>
                    <a:pt x="543" y="434"/>
                    <a:pt x="536" y="434"/>
                    <a:pt x="531" y="430"/>
                  </a:cubicBezTo>
                  <a:cubicBezTo>
                    <a:pt x="529" y="429"/>
                    <a:pt x="496" y="400"/>
                    <a:pt x="447" y="410"/>
                  </a:cubicBezTo>
                  <a:cubicBezTo>
                    <a:pt x="401" y="419"/>
                    <a:pt x="393" y="476"/>
                    <a:pt x="393" y="476"/>
                  </a:cubicBezTo>
                  <a:cubicBezTo>
                    <a:pt x="392" y="482"/>
                    <a:pt x="387" y="487"/>
                    <a:pt x="381" y="488"/>
                  </a:cubicBezTo>
                  <a:cubicBezTo>
                    <a:pt x="339" y="496"/>
                    <a:pt x="315" y="514"/>
                    <a:pt x="300" y="535"/>
                  </a:cubicBezTo>
                  <a:cubicBezTo>
                    <a:pt x="300" y="535"/>
                    <a:pt x="300" y="535"/>
                    <a:pt x="300" y="535"/>
                  </a:cubicBezTo>
                  <a:cubicBezTo>
                    <a:pt x="300" y="535"/>
                    <a:pt x="300" y="535"/>
                    <a:pt x="300" y="535"/>
                  </a:cubicBezTo>
                  <a:cubicBezTo>
                    <a:pt x="299" y="536"/>
                    <a:pt x="299" y="537"/>
                    <a:pt x="298" y="538"/>
                  </a:cubicBezTo>
                  <a:cubicBezTo>
                    <a:pt x="278" y="568"/>
                    <a:pt x="273" y="596"/>
                    <a:pt x="275" y="618"/>
                  </a:cubicBezTo>
                  <a:cubicBezTo>
                    <a:pt x="275" y="618"/>
                    <a:pt x="274" y="618"/>
                    <a:pt x="274" y="618"/>
                  </a:cubicBezTo>
                  <a:cubicBezTo>
                    <a:pt x="275" y="625"/>
                    <a:pt x="276" y="631"/>
                    <a:pt x="278" y="637"/>
                  </a:cubicBezTo>
                  <a:cubicBezTo>
                    <a:pt x="281" y="654"/>
                    <a:pt x="288" y="664"/>
                    <a:pt x="288" y="665"/>
                  </a:cubicBezTo>
                  <a:cubicBezTo>
                    <a:pt x="302" y="693"/>
                    <a:pt x="326" y="711"/>
                    <a:pt x="352" y="724"/>
                  </a:cubicBezTo>
                  <a:cubicBezTo>
                    <a:pt x="352" y="724"/>
                    <a:pt x="352" y="724"/>
                    <a:pt x="352" y="724"/>
                  </a:cubicBezTo>
                  <a:cubicBezTo>
                    <a:pt x="352" y="724"/>
                    <a:pt x="418" y="758"/>
                    <a:pt x="552" y="768"/>
                  </a:cubicBezTo>
                  <a:cubicBezTo>
                    <a:pt x="558" y="768"/>
                    <a:pt x="565" y="769"/>
                    <a:pt x="571" y="769"/>
                  </a:cubicBezTo>
                  <a:cubicBezTo>
                    <a:pt x="571" y="769"/>
                    <a:pt x="570" y="769"/>
                    <a:pt x="570" y="769"/>
                  </a:cubicBezTo>
                  <a:cubicBezTo>
                    <a:pt x="570" y="769"/>
                    <a:pt x="570" y="769"/>
                    <a:pt x="570" y="769"/>
                  </a:cubicBezTo>
                  <a:cubicBezTo>
                    <a:pt x="606" y="770"/>
                    <a:pt x="643" y="762"/>
                    <a:pt x="668" y="733"/>
                  </a:cubicBezTo>
                  <a:cubicBezTo>
                    <a:pt x="682" y="710"/>
                    <a:pt x="687" y="689"/>
                    <a:pt x="681" y="675"/>
                  </a:cubicBezTo>
                  <a:cubicBezTo>
                    <a:pt x="675" y="658"/>
                    <a:pt x="659" y="652"/>
                    <a:pt x="659" y="652"/>
                  </a:cubicBezTo>
                  <a:cubicBezTo>
                    <a:pt x="651" y="649"/>
                    <a:pt x="648" y="641"/>
                    <a:pt x="650" y="634"/>
                  </a:cubicBezTo>
                  <a:cubicBezTo>
                    <a:pt x="653" y="627"/>
                    <a:pt x="661" y="623"/>
                    <a:pt x="668" y="625"/>
                  </a:cubicBezTo>
                  <a:cubicBezTo>
                    <a:pt x="669" y="626"/>
                    <a:pt x="698" y="636"/>
                    <a:pt x="708" y="665"/>
                  </a:cubicBezTo>
                  <a:cubicBezTo>
                    <a:pt x="717" y="689"/>
                    <a:pt x="711" y="717"/>
                    <a:pt x="692" y="749"/>
                  </a:cubicBezTo>
                  <a:cubicBezTo>
                    <a:pt x="691" y="749"/>
                    <a:pt x="691" y="750"/>
                    <a:pt x="691" y="750"/>
                  </a:cubicBezTo>
                  <a:cubicBezTo>
                    <a:pt x="655" y="793"/>
                    <a:pt x="601" y="800"/>
                    <a:pt x="556" y="797"/>
                  </a:cubicBezTo>
                  <a:cubicBezTo>
                    <a:pt x="530" y="795"/>
                    <a:pt x="507" y="789"/>
                    <a:pt x="491" y="785"/>
                  </a:cubicBezTo>
                  <a:cubicBezTo>
                    <a:pt x="524" y="857"/>
                    <a:pt x="598" y="891"/>
                    <a:pt x="677" y="895"/>
                  </a:cubicBezTo>
                  <a:cubicBezTo>
                    <a:pt x="769" y="899"/>
                    <a:pt x="787" y="830"/>
                    <a:pt x="787" y="830"/>
                  </a:cubicBezTo>
                  <a:cubicBezTo>
                    <a:pt x="911" y="781"/>
                    <a:pt x="884" y="656"/>
                    <a:pt x="884" y="656"/>
                  </a:cubicBezTo>
                  <a:cubicBezTo>
                    <a:pt x="936" y="648"/>
                    <a:pt x="1005" y="590"/>
                    <a:pt x="1001" y="474"/>
                  </a:cubicBezTo>
                  <a:close/>
                </a:path>
              </a:pathLst>
            </a:custGeom>
            <a:grpFill/>
            <a:ln>
              <a:noFill/>
            </a:ln>
          </p:spPr>
          <p:txBody>
            <a:bodyPr vert="horz" wrap="square" lIns="96418" tIns="48210" rIns="96418" bIns="48210" numCol="1" anchor="t" anchorCtr="0" compatLnSpc="1"/>
            <a:lstStyle/>
            <a:p>
              <a:pPr algn="just">
                <a:lnSpc>
                  <a:spcPct val="120000"/>
                </a:lnSpc>
              </a:pPr>
              <a:endParaRPr lang="id-ID"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3" name="矩形 2"/>
          <p:cNvSpPr/>
          <p:nvPr/>
        </p:nvSpPr>
        <p:spPr>
          <a:xfrm>
            <a:off x="3859530" y="271780"/>
            <a:ext cx="1425575" cy="32448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6" name="文本框 5"/>
          <p:cNvSpPr txBox="1"/>
          <p:nvPr/>
        </p:nvSpPr>
        <p:spPr>
          <a:xfrm>
            <a:off x="3985260" y="271780"/>
            <a:ext cx="1325880" cy="368300"/>
          </a:xfrm>
          <a:prstGeom prst="rect">
            <a:avLst/>
          </a:prstGeom>
          <a:noFill/>
        </p:spPr>
        <p:txBody>
          <a:bodyPr wrap="none" rtlCol="0">
            <a:spAutoFit/>
          </a:bodyPr>
          <a:p>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非</a:t>
            </a:r>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功能需求</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3" name="矩形 12"/>
          <p:cNvSpPr/>
          <p:nvPr/>
        </p:nvSpPr>
        <p:spPr>
          <a:xfrm>
            <a:off x="3350552" y="831215"/>
            <a:ext cx="2857925" cy="3204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350"/>
              <a:t>系统</a:t>
            </a:r>
            <a:r>
              <a:rPr lang="zh-CN" altLang="en-US" sz="1350"/>
              <a:t>需求</a:t>
            </a:r>
            <a:endParaRPr lang="zh-CN" altLang="en-US" sz="1350"/>
          </a:p>
        </p:txBody>
      </p:sp>
      <p:sp>
        <p:nvSpPr>
          <p:cNvPr id="4" name="文本框 3"/>
          <p:cNvSpPr txBox="1"/>
          <p:nvPr/>
        </p:nvSpPr>
        <p:spPr>
          <a:xfrm>
            <a:off x="3413125" y="1429385"/>
            <a:ext cx="4624705" cy="3046095"/>
          </a:xfrm>
          <a:prstGeom prst="rect">
            <a:avLst/>
          </a:prstGeom>
          <a:noFill/>
        </p:spPr>
        <p:txBody>
          <a:bodyPr wrap="square" rtlCol="0">
            <a:spAutoFit/>
          </a:bodyPr>
          <a:p>
            <a:pPr marL="285750" indent="-285750">
              <a:buFont typeface="Arial" panose="020B0604020202020204" pitchFamily="34" charset="0"/>
              <a:buChar char="•"/>
            </a:pPr>
            <a:r>
              <a:rPr lang="zh-CN" altLang="en-US" sz="1600"/>
              <a:t>该软件呈现了用户最近的日程，降低用户的时间管理成本，避免用户错过一些重要的活动。还帮助团队管理人员了解团队进展，加强团队间的沟通协作。该软件还提供了接口供部分有二次开发需求的用户调用。</a:t>
            </a:r>
            <a:endParaRPr lang="zh-CN" altLang="en-US" sz="1600"/>
          </a:p>
          <a:p>
            <a:pPr marL="285750" indent="-285750">
              <a:buFont typeface="Arial" panose="020B0604020202020204" pitchFamily="34" charset="0"/>
              <a:buChar char="•"/>
            </a:pPr>
            <a:endParaRPr lang="zh-CN" altLang="en-US" sz="1600"/>
          </a:p>
          <a:p>
            <a:pPr marL="285750" indent="-285750">
              <a:buFont typeface="Arial" panose="020B0604020202020204" pitchFamily="34" charset="0"/>
              <a:buChar char="•"/>
            </a:pPr>
            <a:endParaRPr lang="zh-CN" altLang="en-US" sz="1600"/>
          </a:p>
          <a:p>
            <a:pPr marL="285750" indent="-285750">
              <a:buFont typeface="Arial" panose="020B0604020202020204" pitchFamily="34" charset="0"/>
              <a:buChar char="•"/>
            </a:pPr>
            <a:r>
              <a:rPr lang="zh-CN" altLang="en-US" sz="1600"/>
              <a:t>软件的设计简洁且易于上手，尽量减少完成某个功能的操作步骤，提高用户的使用体验。</a:t>
            </a:r>
            <a:endParaRPr lang="zh-CN" altLang="en-US" sz="1600"/>
          </a:p>
          <a:p>
            <a:pPr marL="285750" indent="-285750">
              <a:buFont typeface="Arial" panose="020B0604020202020204" pitchFamily="34" charset="0"/>
              <a:buChar char="•"/>
            </a:pPr>
            <a:endParaRPr lang="zh-CN" altLang="en-US" sz="1600"/>
          </a:p>
          <a:p>
            <a:pPr marL="285750" indent="-285750">
              <a:buFont typeface="Arial" panose="020B0604020202020204" pitchFamily="34" charset="0"/>
              <a:buChar char="•"/>
            </a:pPr>
            <a:r>
              <a:rPr lang="zh-CN" altLang="en-US" sz="1600"/>
              <a:t>作为一款日程工具类的软件，应用的体积不宜过大，尽量控制在10MB以内。</a:t>
            </a:r>
            <a:endParaRPr lang="zh-CN" altLang="en-US" sz="160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childTnLst>
                          </p:cTn>
                        </p:par>
                        <p:par>
                          <p:cTn id="14" fill="hold">
                            <p:stCondLst>
                              <p:cond delay="1500"/>
                            </p:stCondLst>
                            <p:childTnLst>
                              <p:par>
                                <p:cTn id="15" presetID="53" presetClass="entr" presetSubtype="16"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ppt_w</p:attrName>
                                        </p:attrNameLst>
                                      </p:cBhvr>
                                      <p:tavLst>
                                        <p:tav tm="0">
                                          <p:val>
                                            <p:fltVal val="0"/>
                                          </p:val>
                                        </p:tav>
                                        <p:tav tm="100000">
                                          <p:val>
                                            <p:strVal val="#ppt_w"/>
                                          </p:val>
                                        </p:tav>
                                      </p:tavLst>
                                    </p:anim>
                                    <p:anim calcmode="lin" valueType="num">
                                      <p:cBhvr>
                                        <p:cTn id="18" dur="500" fill="hold"/>
                                        <p:tgtEl>
                                          <p:spTgt spid="2"/>
                                        </p:tgtEl>
                                        <p:attrNameLst>
                                          <p:attrName>ppt_h</p:attrName>
                                        </p:attrNameLst>
                                      </p:cBhvr>
                                      <p:tavLst>
                                        <p:tav tm="0">
                                          <p:val>
                                            <p:fltVal val="0"/>
                                          </p:val>
                                        </p:tav>
                                        <p:tav tm="100000">
                                          <p:val>
                                            <p:strVal val="#ppt_h"/>
                                          </p:val>
                                        </p:tav>
                                      </p:tavLst>
                                    </p:anim>
                                    <p:animEffect transition="in" filter="fade">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图片 36"/>
          <p:cNvPicPr>
            <a:picLocks noChangeAspect="1"/>
          </p:cNvPicPr>
          <p:nvPr/>
        </p:nvPicPr>
        <p:blipFill rotWithShape="1">
          <a:blip r:embed="rId1"/>
          <a:srcRect r="62462"/>
          <a:stretch>
            <a:fillRect/>
          </a:stretch>
        </p:blipFill>
        <p:spPr>
          <a:xfrm>
            <a:off x="2710" y="3522"/>
            <a:ext cx="3431023" cy="5141270"/>
          </a:xfrm>
          <a:prstGeom prst="rect">
            <a:avLst/>
          </a:prstGeom>
        </p:spPr>
      </p:pic>
      <p:sp>
        <p:nvSpPr>
          <p:cNvPr id="55" name="Rectangle 54"/>
          <p:cNvSpPr/>
          <p:nvPr/>
        </p:nvSpPr>
        <p:spPr>
          <a:xfrm>
            <a:off x="1114348" y="1427561"/>
            <a:ext cx="1288867" cy="2228172"/>
          </a:xfrm>
          <a:prstGeom prst="rect">
            <a:avLst/>
          </a:prstGeom>
          <a:solidFill>
            <a:schemeClr val="bg1"/>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cs typeface="+mn-ea"/>
              <a:sym typeface="+mn-lt"/>
            </a:endParaRPr>
          </a:p>
        </p:txBody>
      </p:sp>
      <p:sp>
        <p:nvSpPr>
          <p:cNvPr id="2" name="Title 1"/>
          <p:cNvSpPr>
            <a:spLocks noGrp="1"/>
          </p:cNvSpPr>
          <p:nvPr>
            <p:ph type="title"/>
          </p:nvPr>
        </p:nvSpPr>
        <p:spPr>
          <a:xfrm>
            <a:off x="1012038" y="2085718"/>
            <a:ext cx="2180262" cy="600920"/>
          </a:xfrm>
        </p:spPr>
        <p:txBody>
          <a:bodyPr>
            <a:noAutofit/>
          </a:bodyPr>
          <a:lstStyle/>
          <a:p>
            <a:r>
              <a:rPr lang="zh-CN" altLang="en-US" sz="4800" dirty="0">
                <a:latin typeface="微软雅黑" panose="020B0503020204020204" pitchFamily="34" charset="-122"/>
                <a:ea typeface="微软雅黑" panose="020B0503020204020204" pitchFamily="34" charset="-122"/>
                <a:cs typeface="+mn-ea"/>
                <a:sym typeface="+mn-lt"/>
              </a:rPr>
              <a:t>目录</a:t>
            </a:r>
            <a:endParaRPr lang="en-US" sz="4800" dirty="0">
              <a:latin typeface="微软雅黑" panose="020B0503020204020204" pitchFamily="34" charset="-122"/>
              <a:ea typeface="微软雅黑" panose="020B0503020204020204" pitchFamily="34" charset="-122"/>
              <a:cs typeface="+mn-ea"/>
              <a:sym typeface="+mn-lt"/>
            </a:endParaRPr>
          </a:p>
        </p:txBody>
      </p:sp>
      <p:sp>
        <p:nvSpPr>
          <p:cNvPr id="3" name="Footer Placeholder 2"/>
          <p:cNvSpPr>
            <a:spLocks noGrp="1"/>
          </p:cNvSpPr>
          <p:nvPr>
            <p:ph type="ftr" sz="quarter" idx="11"/>
          </p:nvPr>
        </p:nvSpPr>
        <p:spPr>
          <a:xfrm>
            <a:off x="215195" y="2967929"/>
            <a:ext cx="3086100" cy="273844"/>
          </a:xfrm>
        </p:spPr>
        <p:txBody>
          <a:bodyPr/>
          <a:lstStyle/>
          <a:p>
            <a:r>
              <a:rPr lang="en-US" sz="1000" dirty="0">
                <a:solidFill>
                  <a:schemeClr val="tx1">
                    <a:lumMod val="50000"/>
                    <a:lumOff val="50000"/>
                  </a:schemeClr>
                </a:solidFill>
                <a:cs typeface="+mn-ea"/>
                <a:sym typeface="+mn-lt"/>
              </a:rPr>
              <a:t>TeamIcal</a:t>
            </a:r>
            <a:endParaRPr lang="en-US" sz="1000" dirty="0">
              <a:solidFill>
                <a:schemeClr val="tx1">
                  <a:lumMod val="50000"/>
                  <a:lumOff val="50000"/>
                </a:schemeClr>
              </a:solidFill>
              <a:cs typeface="+mn-ea"/>
              <a:sym typeface="+mn-lt"/>
            </a:endParaRPr>
          </a:p>
        </p:txBody>
      </p:sp>
      <p:sp>
        <p:nvSpPr>
          <p:cNvPr id="56" name="Oval 55"/>
          <p:cNvSpPr/>
          <p:nvPr/>
        </p:nvSpPr>
        <p:spPr>
          <a:xfrm>
            <a:off x="4680456" y="828718"/>
            <a:ext cx="218517" cy="218517"/>
          </a:xfrm>
          <a:prstGeom prst="ellipse">
            <a:avLst/>
          </a:prstGeom>
          <a:solidFill>
            <a:schemeClr val="accent1"/>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cs typeface="+mn-ea"/>
              <a:sym typeface="+mn-lt"/>
            </a:endParaRPr>
          </a:p>
        </p:txBody>
      </p:sp>
      <p:sp>
        <p:nvSpPr>
          <p:cNvPr id="57" name="Oval 56"/>
          <p:cNvSpPr/>
          <p:nvPr/>
        </p:nvSpPr>
        <p:spPr>
          <a:xfrm>
            <a:off x="4680456" y="1470501"/>
            <a:ext cx="218517" cy="218517"/>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cs typeface="+mn-ea"/>
              <a:sym typeface="+mn-lt"/>
            </a:endParaRPr>
          </a:p>
        </p:txBody>
      </p:sp>
      <p:sp>
        <p:nvSpPr>
          <p:cNvPr id="58" name="Oval 57"/>
          <p:cNvSpPr/>
          <p:nvPr/>
        </p:nvSpPr>
        <p:spPr>
          <a:xfrm>
            <a:off x="4680456" y="2749824"/>
            <a:ext cx="218517" cy="218517"/>
          </a:xfrm>
          <a:prstGeom prst="ellipse">
            <a:avLst/>
          </a:prstGeom>
          <a:solidFill>
            <a:schemeClr val="accent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cs typeface="+mn-ea"/>
              <a:sym typeface="+mn-lt"/>
            </a:endParaRPr>
          </a:p>
        </p:txBody>
      </p:sp>
      <p:sp>
        <p:nvSpPr>
          <p:cNvPr id="59" name="Oval 58"/>
          <p:cNvSpPr/>
          <p:nvPr/>
        </p:nvSpPr>
        <p:spPr>
          <a:xfrm>
            <a:off x="4680456" y="4524447"/>
            <a:ext cx="218517" cy="218517"/>
          </a:xfrm>
          <a:prstGeom prst="ellipse">
            <a:avLst/>
          </a:prstGeom>
          <a:solidFill>
            <a:schemeClr val="accent2"/>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cs typeface="+mn-ea"/>
              <a:sym typeface="+mn-lt"/>
            </a:endParaRPr>
          </a:p>
        </p:txBody>
      </p:sp>
      <p:grpSp>
        <p:nvGrpSpPr>
          <p:cNvPr id="60" name="Group 59"/>
          <p:cNvGrpSpPr/>
          <p:nvPr/>
        </p:nvGrpSpPr>
        <p:grpSpPr>
          <a:xfrm>
            <a:off x="3696279" y="796879"/>
            <a:ext cx="733806" cy="363474"/>
            <a:chOff x="4928372" y="1814284"/>
            <a:chExt cx="978408" cy="484632"/>
          </a:xfrm>
        </p:grpSpPr>
        <p:sp>
          <p:nvSpPr>
            <p:cNvPr id="61" name="Pentagon 60"/>
            <p:cNvSpPr/>
            <p:nvPr/>
          </p:nvSpPr>
          <p:spPr>
            <a:xfrm>
              <a:off x="4928372" y="1814284"/>
              <a:ext cx="978408" cy="484632"/>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cs typeface="+mn-ea"/>
                <a:sym typeface="+mn-lt"/>
              </a:endParaRPr>
            </a:p>
          </p:txBody>
        </p:sp>
        <p:sp>
          <p:nvSpPr>
            <p:cNvPr id="62" name="TextBox 61"/>
            <p:cNvSpPr txBox="1"/>
            <p:nvPr/>
          </p:nvSpPr>
          <p:spPr>
            <a:xfrm>
              <a:off x="5049741" y="1856545"/>
              <a:ext cx="506977" cy="430887"/>
            </a:xfrm>
            <a:prstGeom prst="rect">
              <a:avLst/>
            </a:prstGeom>
            <a:noFill/>
          </p:spPr>
          <p:txBody>
            <a:bodyPr wrap="none" rtlCol="0">
              <a:spAutoFit/>
            </a:bodyPr>
            <a:lstStyle/>
            <a:p>
              <a:pPr algn="ctr"/>
              <a:r>
                <a:rPr lang="en-US" sz="1500" b="1" dirty="0">
                  <a:solidFill>
                    <a:schemeClr val="bg2"/>
                  </a:solidFill>
                  <a:cs typeface="+mn-ea"/>
                  <a:sym typeface="+mn-lt"/>
                </a:rPr>
                <a:t>01</a:t>
              </a:r>
              <a:endParaRPr lang="en-GB" sz="1500" b="1" dirty="0">
                <a:solidFill>
                  <a:schemeClr val="bg2"/>
                </a:solidFill>
                <a:cs typeface="+mn-ea"/>
                <a:sym typeface="+mn-lt"/>
              </a:endParaRPr>
            </a:p>
          </p:txBody>
        </p:sp>
      </p:grpSp>
      <p:sp>
        <p:nvSpPr>
          <p:cNvPr id="64" name="Pentagon 63"/>
          <p:cNvSpPr/>
          <p:nvPr/>
        </p:nvSpPr>
        <p:spPr>
          <a:xfrm>
            <a:off x="3696335" y="2686685"/>
            <a:ext cx="734060" cy="363220"/>
          </a:xfrm>
          <a:prstGeom prst="homePlat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cs typeface="+mn-ea"/>
              <a:sym typeface="+mn-lt"/>
            </a:endParaRPr>
          </a:p>
        </p:txBody>
      </p:sp>
      <p:sp>
        <p:nvSpPr>
          <p:cNvPr id="65" name="TextBox 64"/>
          <p:cNvSpPr txBox="1"/>
          <p:nvPr/>
        </p:nvSpPr>
        <p:spPr>
          <a:xfrm>
            <a:off x="3787140" y="2707005"/>
            <a:ext cx="380365" cy="321945"/>
          </a:xfrm>
          <a:prstGeom prst="rect">
            <a:avLst/>
          </a:prstGeom>
          <a:noFill/>
        </p:spPr>
        <p:txBody>
          <a:bodyPr wrap="square" rtlCol="0">
            <a:spAutoFit/>
          </a:bodyPr>
          <a:lstStyle/>
          <a:p>
            <a:pPr algn="ctr"/>
            <a:r>
              <a:rPr lang="en-US" sz="1500" b="1" dirty="0">
                <a:solidFill>
                  <a:schemeClr val="bg2"/>
                </a:solidFill>
                <a:cs typeface="+mn-ea"/>
                <a:sym typeface="+mn-lt"/>
              </a:rPr>
              <a:t>04</a:t>
            </a:r>
            <a:endParaRPr lang="en-GB" sz="1500" b="1" dirty="0">
              <a:solidFill>
                <a:schemeClr val="bg2"/>
              </a:solidFill>
              <a:cs typeface="+mn-ea"/>
              <a:sym typeface="+mn-lt"/>
            </a:endParaRPr>
          </a:p>
        </p:txBody>
      </p:sp>
      <p:grpSp>
        <p:nvGrpSpPr>
          <p:cNvPr id="66" name="Group 65"/>
          <p:cNvGrpSpPr/>
          <p:nvPr/>
        </p:nvGrpSpPr>
        <p:grpSpPr>
          <a:xfrm>
            <a:off x="3696279" y="2006785"/>
            <a:ext cx="733806" cy="363474"/>
            <a:chOff x="4928372" y="4204732"/>
            <a:chExt cx="978408" cy="484632"/>
          </a:xfrm>
        </p:grpSpPr>
        <p:sp>
          <p:nvSpPr>
            <p:cNvPr id="67" name="Pentagon 66"/>
            <p:cNvSpPr/>
            <p:nvPr/>
          </p:nvSpPr>
          <p:spPr>
            <a:xfrm>
              <a:off x="4928372" y="4204732"/>
              <a:ext cx="978408" cy="484632"/>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cs typeface="+mn-ea"/>
                <a:sym typeface="+mn-lt"/>
              </a:endParaRPr>
            </a:p>
          </p:txBody>
        </p:sp>
        <p:sp>
          <p:nvSpPr>
            <p:cNvPr id="68" name="TextBox 67"/>
            <p:cNvSpPr txBox="1"/>
            <p:nvPr/>
          </p:nvSpPr>
          <p:spPr>
            <a:xfrm>
              <a:off x="5049741" y="4246353"/>
              <a:ext cx="506977" cy="430887"/>
            </a:xfrm>
            <a:prstGeom prst="rect">
              <a:avLst/>
            </a:prstGeom>
            <a:noFill/>
          </p:spPr>
          <p:txBody>
            <a:bodyPr wrap="none" rtlCol="0">
              <a:spAutoFit/>
            </a:bodyPr>
            <a:lstStyle/>
            <a:p>
              <a:pPr algn="ctr"/>
              <a:r>
                <a:rPr lang="en-US" sz="1500" b="1" dirty="0">
                  <a:solidFill>
                    <a:schemeClr val="bg2"/>
                  </a:solidFill>
                  <a:cs typeface="+mn-ea"/>
                  <a:sym typeface="+mn-lt"/>
                </a:rPr>
                <a:t>03</a:t>
              </a:r>
              <a:endParaRPr lang="en-GB" sz="1500" b="1" dirty="0">
                <a:solidFill>
                  <a:schemeClr val="bg2"/>
                </a:solidFill>
                <a:cs typeface="+mn-ea"/>
                <a:sym typeface="+mn-lt"/>
              </a:endParaRPr>
            </a:p>
          </p:txBody>
        </p:sp>
      </p:grpSp>
      <p:grpSp>
        <p:nvGrpSpPr>
          <p:cNvPr id="69" name="Group 68"/>
          <p:cNvGrpSpPr/>
          <p:nvPr/>
        </p:nvGrpSpPr>
        <p:grpSpPr>
          <a:xfrm>
            <a:off x="3696279" y="1398022"/>
            <a:ext cx="733806" cy="363474"/>
            <a:chOff x="4928372" y="3009508"/>
            <a:chExt cx="978408" cy="484632"/>
          </a:xfrm>
        </p:grpSpPr>
        <p:sp>
          <p:nvSpPr>
            <p:cNvPr id="70" name="Pentagon 69"/>
            <p:cNvSpPr/>
            <p:nvPr/>
          </p:nvSpPr>
          <p:spPr>
            <a:xfrm>
              <a:off x="4928372" y="3009508"/>
              <a:ext cx="978408" cy="484632"/>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cs typeface="+mn-ea"/>
                <a:sym typeface="+mn-lt"/>
              </a:endParaRPr>
            </a:p>
          </p:txBody>
        </p:sp>
        <p:sp>
          <p:nvSpPr>
            <p:cNvPr id="71" name="TextBox 70"/>
            <p:cNvSpPr txBox="1"/>
            <p:nvPr/>
          </p:nvSpPr>
          <p:spPr>
            <a:xfrm>
              <a:off x="5049741" y="3046076"/>
              <a:ext cx="506977" cy="430887"/>
            </a:xfrm>
            <a:prstGeom prst="rect">
              <a:avLst/>
            </a:prstGeom>
            <a:noFill/>
          </p:spPr>
          <p:txBody>
            <a:bodyPr wrap="none" rtlCol="0">
              <a:spAutoFit/>
            </a:bodyPr>
            <a:lstStyle/>
            <a:p>
              <a:pPr algn="ctr"/>
              <a:r>
                <a:rPr lang="en-US" sz="1500" b="1" dirty="0">
                  <a:solidFill>
                    <a:schemeClr val="bg2"/>
                  </a:solidFill>
                  <a:cs typeface="+mn-ea"/>
                  <a:sym typeface="+mn-lt"/>
                </a:rPr>
                <a:t>02</a:t>
              </a:r>
              <a:endParaRPr lang="en-GB" sz="1500" b="1" dirty="0">
                <a:solidFill>
                  <a:schemeClr val="bg2"/>
                </a:solidFill>
                <a:cs typeface="+mn-ea"/>
                <a:sym typeface="+mn-lt"/>
              </a:endParaRPr>
            </a:p>
          </p:txBody>
        </p:sp>
      </p:grpSp>
      <p:sp>
        <p:nvSpPr>
          <p:cNvPr id="73" name="TextBox 72"/>
          <p:cNvSpPr txBox="1"/>
          <p:nvPr/>
        </p:nvSpPr>
        <p:spPr>
          <a:xfrm>
            <a:off x="5067935" y="784225"/>
            <a:ext cx="894080" cy="306705"/>
          </a:xfrm>
          <a:prstGeom prst="rect">
            <a:avLst/>
          </a:prstGeom>
          <a:noFill/>
        </p:spPr>
        <p:txBody>
          <a:bodyPr wrap="none" rtlCol="0">
            <a:spAutoFit/>
          </a:bodyPr>
          <a:lstStyle/>
          <a:p>
            <a:pPr defTabSz="685800">
              <a:defRPr/>
            </a:pPr>
            <a:r>
              <a:rPr lang="zh-CN" altLang="en-US" sz="1400" b="1" dirty="0">
                <a:solidFill>
                  <a:schemeClr val="accent1"/>
                </a:solidFill>
                <a:latin typeface="微软雅黑" panose="020B0503020204020204" pitchFamily="34" charset="-122"/>
                <a:ea typeface="微软雅黑" panose="020B0503020204020204" pitchFamily="34" charset="-122"/>
              </a:rPr>
              <a:t>用户场景</a:t>
            </a:r>
            <a:endParaRPr lang="zh-CN" altLang="en-US" sz="1400" b="1" dirty="0">
              <a:solidFill>
                <a:schemeClr val="accent1"/>
              </a:solidFill>
              <a:latin typeface="微软雅黑" panose="020B0503020204020204" pitchFamily="34" charset="-122"/>
              <a:ea typeface="微软雅黑" panose="020B0503020204020204" pitchFamily="34" charset="-122"/>
            </a:endParaRPr>
          </a:p>
        </p:txBody>
      </p:sp>
      <p:sp>
        <p:nvSpPr>
          <p:cNvPr id="76" name="TextBox 75"/>
          <p:cNvSpPr txBox="1"/>
          <p:nvPr/>
        </p:nvSpPr>
        <p:spPr>
          <a:xfrm>
            <a:off x="5067935" y="1426845"/>
            <a:ext cx="894080" cy="306705"/>
          </a:xfrm>
          <a:prstGeom prst="rect">
            <a:avLst/>
          </a:prstGeom>
          <a:noFill/>
        </p:spPr>
        <p:txBody>
          <a:bodyPr wrap="none" rtlCol="0">
            <a:spAutoFit/>
          </a:bodyPr>
          <a:lstStyle/>
          <a:p>
            <a:r>
              <a:rPr lang="zh-CN" altLang="en-US" sz="1400" b="1" dirty="0">
                <a:solidFill>
                  <a:schemeClr val="accent1"/>
                </a:solidFill>
                <a:latin typeface="微软雅黑" panose="020B0503020204020204" pitchFamily="34" charset="-122"/>
                <a:ea typeface="微软雅黑" panose="020B0503020204020204" pitchFamily="34" charset="-122"/>
              </a:rPr>
              <a:t>产品目标</a:t>
            </a:r>
            <a:endParaRPr lang="zh-CN" altLang="en-US" sz="1400" b="1" dirty="0">
              <a:solidFill>
                <a:schemeClr val="accent1"/>
              </a:solidFill>
              <a:latin typeface="微软雅黑" panose="020B0503020204020204" pitchFamily="34" charset="-122"/>
              <a:ea typeface="微软雅黑" panose="020B0503020204020204" pitchFamily="34" charset="-122"/>
            </a:endParaRPr>
          </a:p>
        </p:txBody>
      </p:sp>
      <p:sp>
        <p:nvSpPr>
          <p:cNvPr id="79" name="TextBox 78"/>
          <p:cNvSpPr txBox="1"/>
          <p:nvPr/>
        </p:nvSpPr>
        <p:spPr>
          <a:xfrm>
            <a:off x="5067935" y="2686685"/>
            <a:ext cx="894080" cy="306705"/>
          </a:xfrm>
          <a:prstGeom prst="rect">
            <a:avLst/>
          </a:prstGeom>
          <a:noFill/>
        </p:spPr>
        <p:txBody>
          <a:bodyPr wrap="none" rtlCol="0">
            <a:spAutoFit/>
          </a:bodyPr>
          <a:lstStyle/>
          <a:p>
            <a:pPr defTabSz="685800">
              <a:defRPr/>
            </a:pPr>
            <a:r>
              <a:rPr lang="zh-CN" altLang="en-US" sz="1400" b="1" dirty="0">
                <a:solidFill>
                  <a:schemeClr val="accent1"/>
                </a:solidFill>
                <a:latin typeface="微软雅黑" panose="020B0503020204020204" pitchFamily="34" charset="-122"/>
                <a:ea typeface="微软雅黑" panose="020B0503020204020204" pitchFamily="34" charset="-122"/>
              </a:rPr>
              <a:t>功能需求</a:t>
            </a:r>
            <a:endParaRPr lang="zh-CN" altLang="en-US" sz="1400" b="1" dirty="0">
              <a:solidFill>
                <a:schemeClr val="accent1"/>
              </a:solidFill>
              <a:latin typeface="微软雅黑" panose="020B0503020204020204" pitchFamily="34" charset="-122"/>
              <a:ea typeface="微软雅黑" panose="020B0503020204020204" pitchFamily="34" charset="-122"/>
            </a:endParaRPr>
          </a:p>
        </p:txBody>
      </p:sp>
      <p:cxnSp>
        <p:nvCxnSpPr>
          <p:cNvPr id="84" name="Straight Connector 83"/>
          <p:cNvCxnSpPr>
            <a:stCxn id="56" idx="4"/>
            <a:endCxn id="57" idx="0"/>
          </p:cNvCxnSpPr>
          <p:nvPr/>
        </p:nvCxnSpPr>
        <p:spPr>
          <a:xfrm>
            <a:off x="4789715" y="1047235"/>
            <a:ext cx="0" cy="4235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57" idx="4"/>
            <a:endCxn id="58" idx="0"/>
          </p:cNvCxnSpPr>
          <p:nvPr/>
        </p:nvCxnSpPr>
        <p:spPr>
          <a:xfrm>
            <a:off x="4789715" y="1689018"/>
            <a:ext cx="0" cy="10604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58" idx="4"/>
            <a:endCxn id="59" idx="0"/>
          </p:cNvCxnSpPr>
          <p:nvPr/>
        </p:nvCxnSpPr>
        <p:spPr>
          <a:xfrm>
            <a:off x="4789715" y="2967706"/>
            <a:ext cx="0" cy="15563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Oval 57"/>
          <p:cNvSpPr/>
          <p:nvPr/>
        </p:nvSpPr>
        <p:spPr>
          <a:xfrm>
            <a:off x="4680456" y="2079264"/>
            <a:ext cx="218517" cy="218517"/>
          </a:xfrm>
          <a:prstGeom prst="ellipse">
            <a:avLst/>
          </a:prstGeom>
          <a:solidFill>
            <a:schemeClr val="accent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GB" sz="1350">
              <a:cs typeface="+mn-ea"/>
              <a:sym typeface="+mn-lt"/>
            </a:endParaRPr>
          </a:p>
        </p:txBody>
      </p:sp>
      <p:sp>
        <p:nvSpPr>
          <p:cNvPr id="5" name="TextBox 78"/>
          <p:cNvSpPr txBox="1"/>
          <p:nvPr/>
        </p:nvSpPr>
        <p:spPr>
          <a:xfrm>
            <a:off x="5067935" y="3348990"/>
            <a:ext cx="1071880" cy="306705"/>
          </a:xfrm>
          <a:prstGeom prst="rect">
            <a:avLst/>
          </a:prstGeom>
          <a:noFill/>
        </p:spPr>
        <p:txBody>
          <a:bodyPr wrap="none" rtlCol="0">
            <a:spAutoFit/>
          </a:bodyPr>
          <a:p>
            <a:pPr defTabSz="685800">
              <a:defRPr/>
            </a:pPr>
            <a:r>
              <a:rPr lang="zh-CN" altLang="en-US" sz="1400" b="1" dirty="0">
                <a:solidFill>
                  <a:schemeClr val="accent1"/>
                </a:solidFill>
                <a:latin typeface="微软雅黑" panose="020B0503020204020204" pitchFamily="34" charset="-122"/>
                <a:ea typeface="微软雅黑" panose="020B0503020204020204" pitchFamily="34" charset="-122"/>
              </a:rPr>
              <a:t>非</a:t>
            </a:r>
            <a:r>
              <a:rPr lang="zh-CN" altLang="en-US" sz="1400" b="1" dirty="0">
                <a:solidFill>
                  <a:schemeClr val="accent1"/>
                </a:solidFill>
                <a:latin typeface="微软雅黑" panose="020B0503020204020204" pitchFamily="34" charset="-122"/>
                <a:ea typeface="微软雅黑" panose="020B0503020204020204" pitchFamily="34" charset="-122"/>
              </a:rPr>
              <a:t>功能需求</a:t>
            </a:r>
            <a:endParaRPr lang="zh-CN" altLang="en-US" sz="1400" b="1" dirty="0">
              <a:solidFill>
                <a:schemeClr val="accent1"/>
              </a:solidFill>
              <a:latin typeface="微软雅黑" panose="020B0503020204020204" pitchFamily="34" charset="-122"/>
              <a:ea typeface="微软雅黑" panose="020B0503020204020204" pitchFamily="34" charset="-122"/>
            </a:endParaRPr>
          </a:p>
        </p:txBody>
      </p:sp>
      <p:sp>
        <p:nvSpPr>
          <p:cNvPr id="6" name="TextBox 78"/>
          <p:cNvSpPr txBox="1"/>
          <p:nvPr/>
        </p:nvSpPr>
        <p:spPr>
          <a:xfrm>
            <a:off x="5067935" y="2037715"/>
            <a:ext cx="894080" cy="306705"/>
          </a:xfrm>
          <a:prstGeom prst="rect">
            <a:avLst/>
          </a:prstGeom>
          <a:noFill/>
        </p:spPr>
        <p:txBody>
          <a:bodyPr wrap="none" rtlCol="0">
            <a:spAutoFit/>
          </a:bodyPr>
          <a:lstStyle/>
          <a:p>
            <a:pPr defTabSz="685800">
              <a:defRPr/>
            </a:pPr>
            <a:r>
              <a:rPr lang="zh-CN" altLang="en-US" sz="1400" b="1" dirty="0">
                <a:solidFill>
                  <a:schemeClr val="accent1"/>
                </a:solidFill>
                <a:latin typeface="微软雅黑" panose="020B0503020204020204" pitchFamily="34" charset="-122"/>
                <a:ea typeface="微软雅黑" panose="020B0503020204020204" pitchFamily="34" charset="-122"/>
              </a:rPr>
              <a:t>产品定位</a:t>
            </a:r>
            <a:endParaRPr lang="zh-CN" altLang="en-US" sz="1400" b="1" dirty="0">
              <a:solidFill>
                <a:schemeClr val="accent1"/>
              </a:solidFill>
              <a:latin typeface="微软雅黑" panose="020B0503020204020204" pitchFamily="34" charset="-122"/>
              <a:ea typeface="微软雅黑" panose="020B0503020204020204" pitchFamily="34" charset="-122"/>
            </a:endParaRPr>
          </a:p>
        </p:txBody>
      </p:sp>
      <p:sp>
        <p:nvSpPr>
          <p:cNvPr id="8" name="Pentagon 63"/>
          <p:cNvSpPr/>
          <p:nvPr/>
        </p:nvSpPr>
        <p:spPr>
          <a:xfrm>
            <a:off x="3696335" y="3914775"/>
            <a:ext cx="734060" cy="363220"/>
          </a:xfrm>
          <a:prstGeom prst="homePlat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GB" sz="1350">
              <a:cs typeface="+mn-ea"/>
              <a:sym typeface="+mn-lt"/>
            </a:endParaRPr>
          </a:p>
        </p:txBody>
      </p:sp>
      <p:sp>
        <p:nvSpPr>
          <p:cNvPr id="9" name="Pentagon 63"/>
          <p:cNvSpPr/>
          <p:nvPr/>
        </p:nvSpPr>
        <p:spPr>
          <a:xfrm>
            <a:off x="3696335" y="3292475"/>
            <a:ext cx="734060" cy="363220"/>
          </a:xfrm>
          <a:prstGeom prst="homePlat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cs typeface="+mn-ea"/>
              <a:sym typeface="+mn-lt"/>
            </a:endParaRPr>
          </a:p>
        </p:txBody>
      </p:sp>
      <p:sp>
        <p:nvSpPr>
          <p:cNvPr id="10" name="TextBox 64"/>
          <p:cNvSpPr txBox="1"/>
          <p:nvPr/>
        </p:nvSpPr>
        <p:spPr>
          <a:xfrm>
            <a:off x="3787140" y="3333750"/>
            <a:ext cx="380365" cy="321945"/>
          </a:xfrm>
          <a:prstGeom prst="rect">
            <a:avLst/>
          </a:prstGeom>
          <a:noFill/>
        </p:spPr>
        <p:txBody>
          <a:bodyPr wrap="square" rtlCol="0">
            <a:spAutoFit/>
          </a:bodyPr>
          <a:p>
            <a:pPr algn="ctr"/>
            <a:r>
              <a:rPr lang="en-US" sz="1500" b="1" dirty="0">
                <a:solidFill>
                  <a:schemeClr val="bg2"/>
                </a:solidFill>
                <a:cs typeface="+mn-ea"/>
                <a:sym typeface="+mn-lt"/>
              </a:rPr>
              <a:t>05</a:t>
            </a:r>
            <a:endParaRPr lang="en-GB" sz="1500" b="1" dirty="0">
              <a:solidFill>
                <a:schemeClr val="bg2"/>
              </a:solidFill>
              <a:cs typeface="+mn-ea"/>
              <a:sym typeface="+mn-lt"/>
            </a:endParaRPr>
          </a:p>
        </p:txBody>
      </p:sp>
      <p:sp>
        <p:nvSpPr>
          <p:cNvPr id="11" name="Oval 57"/>
          <p:cNvSpPr/>
          <p:nvPr/>
        </p:nvSpPr>
        <p:spPr>
          <a:xfrm>
            <a:off x="4680456" y="3386094"/>
            <a:ext cx="218517" cy="218517"/>
          </a:xfrm>
          <a:prstGeom prst="ellipse">
            <a:avLst/>
          </a:prstGeom>
          <a:solidFill>
            <a:schemeClr val="accent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GB" sz="1350">
              <a:cs typeface="+mn-ea"/>
              <a:sym typeface="+mn-lt"/>
            </a:endParaRPr>
          </a:p>
        </p:txBody>
      </p:sp>
      <p:sp>
        <p:nvSpPr>
          <p:cNvPr id="12" name="Oval 57"/>
          <p:cNvSpPr/>
          <p:nvPr/>
        </p:nvSpPr>
        <p:spPr>
          <a:xfrm>
            <a:off x="4680456" y="3987439"/>
            <a:ext cx="218517" cy="218517"/>
          </a:xfrm>
          <a:prstGeom prst="ellipse">
            <a:avLst/>
          </a:prstGeom>
          <a:solidFill>
            <a:schemeClr val="accent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cs typeface="+mn-ea"/>
              <a:sym typeface="+mn-lt"/>
            </a:endParaRPr>
          </a:p>
        </p:txBody>
      </p:sp>
      <p:sp>
        <p:nvSpPr>
          <p:cNvPr id="14" name="Pentagon 63"/>
          <p:cNvSpPr/>
          <p:nvPr/>
        </p:nvSpPr>
        <p:spPr>
          <a:xfrm>
            <a:off x="3696335" y="4451985"/>
            <a:ext cx="734060" cy="363220"/>
          </a:xfrm>
          <a:prstGeom prst="homePlat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GB" sz="1350">
              <a:cs typeface="+mn-ea"/>
              <a:sym typeface="+mn-lt"/>
            </a:endParaRPr>
          </a:p>
        </p:txBody>
      </p:sp>
      <p:sp>
        <p:nvSpPr>
          <p:cNvPr id="15" name="TextBox 64"/>
          <p:cNvSpPr txBox="1"/>
          <p:nvPr/>
        </p:nvSpPr>
        <p:spPr>
          <a:xfrm>
            <a:off x="3787140" y="3914775"/>
            <a:ext cx="380365" cy="321945"/>
          </a:xfrm>
          <a:prstGeom prst="rect">
            <a:avLst/>
          </a:prstGeom>
          <a:noFill/>
        </p:spPr>
        <p:txBody>
          <a:bodyPr wrap="square" rtlCol="0">
            <a:spAutoFit/>
          </a:bodyPr>
          <a:p>
            <a:pPr algn="ctr"/>
            <a:r>
              <a:rPr lang="en-US" sz="1500" b="1" dirty="0">
                <a:solidFill>
                  <a:schemeClr val="bg2"/>
                </a:solidFill>
                <a:cs typeface="+mn-ea"/>
                <a:sym typeface="+mn-lt"/>
              </a:rPr>
              <a:t>06</a:t>
            </a:r>
            <a:endParaRPr lang="en-GB" sz="1500" b="1" dirty="0">
              <a:solidFill>
                <a:schemeClr val="bg2"/>
              </a:solidFill>
              <a:cs typeface="+mn-ea"/>
              <a:sym typeface="+mn-lt"/>
            </a:endParaRPr>
          </a:p>
        </p:txBody>
      </p:sp>
      <p:sp>
        <p:nvSpPr>
          <p:cNvPr id="16" name="TextBox 64"/>
          <p:cNvSpPr txBox="1"/>
          <p:nvPr/>
        </p:nvSpPr>
        <p:spPr>
          <a:xfrm>
            <a:off x="3787140" y="4472940"/>
            <a:ext cx="380365" cy="321945"/>
          </a:xfrm>
          <a:prstGeom prst="rect">
            <a:avLst/>
          </a:prstGeom>
          <a:noFill/>
        </p:spPr>
        <p:txBody>
          <a:bodyPr wrap="square" rtlCol="0">
            <a:spAutoFit/>
          </a:bodyPr>
          <a:p>
            <a:pPr algn="ctr"/>
            <a:r>
              <a:rPr lang="en-US" sz="1500" b="1" dirty="0">
                <a:solidFill>
                  <a:schemeClr val="bg2"/>
                </a:solidFill>
                <a:cs typeface="+mn-ea"/>
                <a:sym typeface="+mn-lt"/>
              </a:rPr>
              <a:t>07</a:t>
            </a:r>
            <a:endParaRPr lang="en-GB" sz="1500" b="1" dirty="0">
              <a:solidFill>
                <a:schemeClr val="bg2"/>
              </a:solidFill>
              <a:cs typeface="+mn-ea"/>
              <a:sym typeface="+mn-lt"/>
            </a:endParaRPr>
          </a:p>
        </p:txBody>
      </p:sp>
      <p:sp>
        <p:nvSpPr>
          <p:cNvPr id="17" name="TextBox 78"/>
          <p:cNvSpPr txBox="1"/>
          <p:nvPr/>
        </p:nvSpPr>
        <p:spPr>
          <a:xfrm>
            <a:off x="5067935" y="3898900"/>
            <a:ext cx="1071880" cy="306705"/>
          </a:xfrm>
          <a:prstGeom prst="rect">
            <a:avLst/>
          </a:prstGeom>
          <a:noFill/>
        </p:spPr>
        <p:txBody>
          <a:bodyPr wrap="none" rtlCol="0">
            <a:spAutoFit/>
          </a:bodyPr>
          <a:p>
            <a:pPr defTabSz="685800">
              <a:defRPr/>
            </a:pPr>
            <a:r>
              <a:rPr lang="zh-CN" altLang="en-US" sz="1400" b="1" dirty="0">
                <a:solidFill>
                  <a:schemeClr val="accent1"/>
                </a:solidFill>
                <a:latin typeface="微软雅黑" panose="020B0503020204020204" pitchFamily="34" charset="-122"/>
                <a:ea typeface="微软雅黑" panose="020B0503020204020204" pitchFamily="34" charset="-122"/>
              </a:rPr>
              <a:t>数据库设计</a:t>
            </a:r>
            <a:endParaRPr lang="zh-CN" altLang="en-US" sz="1400" b="1" dirty="0">
              <a:solidFill>
                <a:schemeClr val="accent1"/>
              </a:solidFill>
              <a:latin typeface="微软雅黑" panose="020B0503020204020204" pitchFamily="34" charset="-122"/>
              <a:ea typeface="微软雅黑" panose="020B0503020204020204" pitchFamily="34" charset="-122"/>
            </a:endParaRPr>
          </a:p>
        </p:txBody>
      </p:sp>
      <p:sp>
        <p:nvSpPr>
          <p:cNvPr id="18" name="TextBox 78"/>
          <p:cNvSpPr txBox="1"/>
          <p:nvPr/>
        </p:nvSpPr>
        <p:spPr>
          <a:xfrm>
            <a:off x="5067935" y="4480560"/>
            <a:ext cx="894080" cy="306705"/>
          </a:xfrm>
          <a:prstGeom prst="rect">
            <a:avLst/>
          </a:prstGeom>
          <a:noFill/>
        </p:spPr>
        <p:txBody>
          <a:bodyPr wrap="none" rtlCol="0">
            <a:spAutoFit/>
          </a:bodyPr>
          <a:lstStyle/>
          <a:p>
            <a:pPr defTabSz="685800">
              <a:defRPr/>
            </a:pPr>
            <a:r>
              <a:rPr lang="zh-CN" altLang="en-US" sz="1400" b="1" dirty="0">
                <a:solidFill>
                  <a:schemeClr val="accent1"/>
                </a:solidFill>
                <a:latin typeface="微软雅黑" panose="020B0503020204020204" pitchFamily="34" charset="-122"/>
                <a:ea typeface="微软雅黑" panose="020B0503020204020204" pitchFamily="34" charset="-122"/>
              </a:rPr>
              <a:t>技术方案</a:t>
            </a:r>
            <a:endParaRPr lang="zh-CN" altLang="en-US" sz="1400" b="1" dirty="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wheel(1)">
                                      <p:cBhvr>
                                        <p:cTn id="7" dur="2000"/>
                                        <p:tgtEl>
                                          <p:spTgt spid="5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0"/>
                                        </p:tgtEl>
                                        <p:attrNameLst>
                                          <p:attrName>style.visibility</p:attrName>
                                        </p:attrNameLst>
                                      </p:cBhvr>
                                      <p:to>
                                        <p:strVal val="visible"/>
                                      </p:to>
                                    </p:set>
                                    <p:anim calcmode="lin" valueType="num">
                                      <p:cBhvr additive="base">
                                        <p:cTn id="12" dur="500" fill="hold"/>
                                        <p:tgtEl>
                                          <p:spTgt spid="60"/>
                                        </p:tgtEl>
                                        <p:attrNameLst>
                                          <p:attrName>ppt_x</p:attrName>
                                        </p:attrNameLst>
                                      </p:cBhvr>
                                      <p:tavLst>
                                        <p:tav tm="0">
                                          <p:val>
                                            <p:strVal val="#ppt_x"/>
                                          </p:val>
                                        </p:tav>
                                        <p:tav tm="100000">
                                          <p:val>
                                            <p:strVal val="#ppt_x"/>
                                          </p:val>
                                        </p:tav>
                                      </p:tavLst>
                                    </p:anim>
                                    <p:anim calcmode="lin" valueType="num">
                                      <p:cBhvr additive="base">
                                        <p:cTn id="13" dur="500" fill="hold"/>
                                        <p:tgtEl>
                                          <p:spTgt spid="60"/>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66"/>
                                        </p:tgtEl>
                                        <p:attrNameLst>
                                          <p:attrName>style.visibility</p:attrName>
                                        </p:attrNameLst>
                                      </p:cBhvr>
                                      <p:to>
                                        <p:strVal val="visible"/>
                                      </p:to>
                                    </p:set>
                                    <p:anim calcmode="lin" valueType="num">
                                      <p:cBhvr additive="base">
                                        <p:cTn id="16" dur="500" fill="hold"/>
                                        <p:tgtEl>
                                          <p:spTgt spid="66"/>
                                        </p:tgtEl>
                                        <p:attrNameLst>
                                          <p:attrName>ppt_x</p:attrName>
                                        </p:attrNameLst>
                                      </p:cBhvr>
                                      <p:tavLst>
                                        <p:tav tm="0">
                                          <p:val>
                                            <p:strVal val="#ppt_x"/>
                                          </p:val>
                                        </p:tav>
                                        <p:tav tm="100000">
                                          <p:val>
                                            <p:strVal val="#ppt_x"/>
                                          </p:val>
                                        </p:tav>
                                      </p:tavLst>
                                    </p:anim>
                                    <p:anim calcmode="lin" valueType="num">
                                      <p:cBhvr additive="base">
                                        <p:cTn id="17" dur="500" fill="hold"/>
                                        <p:tgtEl>
                                          <p:spTgt spid="66"/>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69"/>
                                        </p:tgtEl>
                                        <p:attrNameLst>
                                          <p:attrName>style.visibility</p:attrName>
                                        </p:attrNameLst>
                                      </p:cBhvr>
                                      <p:to>
                                        <p:strVal val="visible"/>
                                      </p:to>
                                    </p:set>
                                    <p:anim calcmode="lin" valueType="num">
                                      <p:cBhvr additive="base">
                                        <p:cTn id="20" dur="500" fill="hold"/>
                                        <p:tgtEl>
                                          <p:spTgt spid="69"/>
                                        </p:tgtEl>
                                        <p:attrNameLst>
                                          <p:attrName>ppt_x</p:attrName>
                                        </p:attrNameLst>
                                      </p:cBhvr>
                                      <p:tavLst>
                                        <p:tav tm="0">
                                          <p:val>
                                            <p:strVal val="#ppt_x"/>
                                          </p:val>
                                        </p:tav>
                                        <p:tav tm="100000">
                                          <p:val>
                                            <p:strVal val="#ppt_x"/>
                                          </p:val>
                                        </p:tav>
                                      </p:tavLst>
                                    </p:anim>
                                    <p:anim calcmode="lin" valueType="num">
                                      <p:cBhvr additive="base">
                                        <p:cTn id="21" dur="500" fill="hold"/>
                                        <p:tgtEl>
                                          <p:spTgt spid="69"/>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56"/>
                                        </p:tgtEl>
                                        <p:attrNameLst>
                                          <p:attrName>style.visibility</p:attrName>
                                        </p:attrNameLst>
                                      </p:cBhvr>
                                      <p:to>
                                        <p:strVal val="visible"/>
                                      </p:to>
                                    </p:set>
                                    <p:animEffect transition="in" filter="wipe(down)">
                                      <p:cBhvr>
                                        <p:cTn id="26" dur="500"/>
                                        <p:tgtEl>
                                          <p:spTgt spid="56"/>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57"/>
                                        </p:tgtEl>
                                        <p:attrNameLst>
                                          <p:attrName>style.visibility</p:attrName>
                                        </p:attrNameLst>
                                      </p:cBhvr>
                                      <p:to>
                                        <p:strVal val="visible"/>
                                      </p:to>
                                    </p:set>
                                    <p:animEffect transition="in" filter="wipe(down)">
                                      <p:cBhvr>
                                        <p:cTn id="29" dur="500"/>
                                        <p:tgtEl>
                                          <p:spTgt spid="57"/>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58"/>
                                        </p:tgtEl>
                                        <p:attrNameLst>
                                          <p:attrName>style.visibility</p:attrName>
                                        </p:attrNameLst>
                                      </p:cBhvr>
                                      <p:to>
                                        <p:strVal val="visible"/>
                                      </p:to>
                                    </p:set>
                                    <p:animEffect transition="in" filter="wipe(down)">
                                      <p:cBhvr>
                                        <p:cTn id="32" dur="500"/>
                                        <p:tgtEl>
                                          <p:spTgt spid="58"/>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59"/>
                                        </p:tgtEl>
                                        <p:attrNameLst>
                                          <p:attrName>style.visibility</p:attrName>
                                        </p:attrNameLst>
                                      </p:cBhvr>
                                      <p:to>
                                        <p:strVal val="visible"/>
                                      </p:to>
                                    </p:set>
                                    <p:animEffect transition="in" filter="wipe(down)">
                                      <p:cBhvr>
                                        <p:cTn id="35" dur="500"/>
                                        <p:tgtEl>
                                          <p:spTgt spid="59"/>
                                        </p:tgtEl>
                                      </p:cBhvr>
                                    </p:animEffect>
                                  </p:childTnLst>
                                </p:cTn>
                              </p:par>
                              <p:par>
                                <p:cTn id="36" presetID="22" presetClass="entr" presetSubtype="4" fill="hold" nodeType="withEffect">
                                  <p:stCondLst>
                                    <p:cond delay="0"/>
                                  </p:stCondLst>
                                  <p:childTnLst>
                                    <p:set>
                                      <p:cBhvr>
                                        <p:cTn id="37" dur="1" fill="hold">
                                          <p:stCondLst>
                                            <p:cond delay="0"/>
                                          </p:stCondLst>
                                        </p:cTn>
                                        <p:tgtEl>
                                          <p:spTgt spid="84"/>
                                        </p:tgtEl>
                                        <p:attrNameLst>
                                          <p:attrName>style.visibility</p:attrName>
                                        </p:attrNameLst>
                                      </p:cBhvr>
                                      <p:to>
                                        <p:strVal val="visible"/>
                                      </p:to>
                                    </p:set>
                                    <p:animEffect transition="in" filter="wipe(down)">
                                      <p:cBhvr>
                                        <p:cTn id="38" dur="500"/>
                                        <p:tgtEl>
                                          <p:spTgt spid="84"/>
                                        </p:tgtEl>
                                      </p:cBhvr>
                                    </p:animEffect>
                                  </p:childTnLst>
                                </p:cTn>
                              </p:par>
                              <p:par>
                                <p:cTn id="39" presetID="22" presetClass="entr" presetSubtype="4" fill="hold" nodeType="withEffect">
                                  <p:stCondLst>
                                    <p:cond delay="0"/>
                                  </p:stCondLst>
                                  <p:childTnLst>
                                    <p:set>
                                      <p:cBhvr>
                                        <p:cTn id="40" dur="1" fill="hold">
                                          <p:stCondLst>
                                            <p:cond delay="0"/>
                                          </p:stCondLst>
                                        </p:cTn>
                                        <p:tgtEl>
                                          <p:spTgt spid="85"/>
                                        </p:tgtEl>
                                        <p:attrNameLst>
                                          <p:attrName>style.visibility</p:attrName>
                                        </p:attrNameLst>
                                      </p:cBhvr>
                                      <p:to>
                                        <p:strVal val="visible"/>
                                      </p:to>
                                    </p:set>
                                    <p:animEffect transition="in" filter="wipe(down)">
                                      <p:cBhvr>
                                        <p:cTn id="41" dur="500"/>
                                        <p:tgtEl>
                                          <p:spTgt spid="85"/>
                                        </p:tgtEl>
                                      </p:cBhvr>
                                    </p:animEffect>
                                  </p:childTnLst>
                                </p:cTn>
                              </p:par>
                              <p:par>
                                <p:cTn id="42" presetID="22" presetClass="entr" presetSubtype="4" fill="hold" nodeType="withEffect">
                                  <p:stCondLst>
                                    <p:cond delay="0"/>
                                  </p:stCondLst>
                                  <p:childTnLst>
                                    <p:set>
                                      <p:cBhvr>
                                        <p:cTn id="43" dur="1" fill="hold">
                                          <p:stCondLst>
                                            <p:cond delay="0"/>
                                          </p:stCondLst>
                                        </p:cTn>
                                        <p:tgtEl>
                                          <p:spTgt spid="86"/>
                                        </p:tgtEl>
                                        <p:attrNameLst>
                                          <p:attrName>style.visibility</p:attrName>
                                        </p:attrNameLst>
                                      </p:cBhvr>
                                      <p:to>
                                        <p:strVal val="visible"/>
                                      </p:to>
                                    </p:set>
                                    <p:animEffect transition="in" filter="wipe(down)">
                                      <p:cBhvr>
                                        <p:cTn id="44" dur="500"/>
                                        <p:tgtEl>
                                          <p:spTgt spid="86"/>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wipe(down)">
                                      <p:cBhvr>
                                        <p:cTn id="47" dur="500"/>
                                        <p:tgtEl>
                                          <p:spTgt spid="4"/>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wipe(down)">
                                      <p:cBhvr>
                                        <p:cTn id="50" dur="500"/>
                                        <p:tgtEl>
                                          <p:spTgt spid="11"/>
                                        </p:tgtEl>
                                      </p:cBhvr>
                                    </p:animEffect>
                                  </p:childTnLst>
                                </p:cTn>
                              </p:par>
                              <p:par>
                                <p:cTn id="51" presetID="22" presetClass="entr" presetSubtype="4" fill="hold" grpId="0" nodeType="with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wipe(down)">
                                      <p:cBhvr>
                                        <p:cTn id="5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2" grpId="0"/>
      <p:bldP spid="3" grpId="0"/>
      <p:bldP spid="56" grpId="0" bldLvl="0" animBg="1"/>
      <p:bldP spid="57" grpId="0" bldLvl="0" animBg="1"/>
      <p:bldP spid="58" grpId="0" bldLvl="0" animBg="1"/>
      <p:bldP spid="59" grpId="0" bldLvl="0" animBg="1"/>
      <p:bldP spid="4" grpId="0" bldLvl="0" animBg="1"/>
      <p:bldP spid="11" grpId="0" bldLvl="0" animBg="1"/>
      <p:bldP spid="12"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13"/>
          <p:cNvSpPr>
            <a:spLocks noEditPoints="1"/>
          </p:cNvSpPr>
          <p:nvPr/>
        </p:nvSpPr>
        <p:spPr bwMode="auto">
          <a:xfrm>
            <a:off x="1098503" y="1151629"/>
            <a:ext cx="1835290" cy="2170204"/>
          </a:xfrm>
          <a:custGeom>
            <a:avLst/>
            <a:gdLst>
              <a:gd name="T0" fmla="*/ 774 w 1058"/>
              <a:gd name="T1" fmla="*/ 1252 h 1252"/>
              <a:gd name="T2" fmla="*/ 283 w 1058"/>
              <a:gd name="T3" fmla="*/ 1252 h 1252"/>
              <a:gd name="T4" fmla="*/ 248 w 1058"/>
              <a:gd name="T5" fmla="*/ 1218 h 1252"/>
              <a:gd name="T6" fmla="*/ 142 w 1058"/>
              <a:gd name="T7" fmla="*/ 887 h 1252"/>
              <a:gd name="T8" fmla="*/ 110 w 1058"/>
              <a:gd name="T9" fmla="*/ 831 h 1252"/>
              <a:gd name="T10" fmla="*/ 0 w 1058"/>
              <a:gd name="T11" fmla="*/ 529 h 1252"/>
              <a:gd name="T12" fmla="*/ 529 w 1058"/>
              <a:gd name="T13" fmla="*/ 0 h 1252"/>
              <a:gd name="T14" fmla="*/ 1058 w 1058"/>
              <a:gd name="T15" fmla="*/ 529 h 1252"/>
              <a:gd name="T16" fmla="*/ 947 w 1058"/>
              <a:gd name="T17" fmla="*/ 831 h 1252"/>
              <a:gd name="T18" fmla="*/ 916 w 1058"/>
              <a:gd name="T19" fmla="*/ 887 h 1252"/>
              <a:gd name="T20" fmla="*/ 810 w 1058"/>
              <a:gd name="T21" fmla="*/ 1218 h 1252"/>
              <a:gd name="T22" fmla="*/ 774 w 1058"/>
              <a:gd name="T23" fmla="*/ 1252 h 1252"/>
              <a:gd name="T24" fmla="*/ 315 w 1058"/>
              <a:gd name="T25" fmla="*/ 1180 h 1252"/>
              <a:gd name="T26" fmla="*/ 742 w 1058"/>
              <a:gd name="T27" fmla="*/ 1180 h 1252"/>
              <a:gd name="T28" fmla="*/ 851 w 1058"/>
              <a:gd name="T29" fmla="*/ 857 h 1252"/>
              <a:gd name="T30" fmla="*/ 885 w 1058"/>
              <a:gd name="T31" fmla="*/ 794 h 1252"/>
              <a:gd name="T32" fmla="*/ 986 w 1058"/>
              <a:gd name="T33" fmla="*/ 529 h 1252"/>
              <a:gd name="T34" fmla="*/ 529 w 1058"/>
              <a:gd name="T35" fmla="*/ 72 h 1252"/>
              <a:gd name="T36" fmla="*/ 72 w 1058"/>
              <a:gd name="T37" fmla="*/ 529 h 1252"/>
              <a:gd name="T38" fmla="*/ 172 w 1058"/>
              <a:gd name="T39" fmla="*/ 794 h 1252"/>
              <a:gd name="T40" fmla="*/ 207 w 1058"/>
              <a:gd name="T41" fmla="*/ 857 h 1252"/>
              <a:gd name="T42" fmla="*/ 315 w 1058"/>
              <a:gd name="T43" fmla="*/ 1180 h 1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58" h="1252">
                <a:moveTo>
                  <a:pt x="774" y="1252"/>
                </a:moveTo>
                <a:cubicBezTo>
                  <a:pt x="283" y="1252"/>
                  <a:pt x="283" y="1252"/>
                  <a:pt x="283" y="1252"/>
                </a:cubicBezTo>
                <a:cubicBezTo>
                  <a:pt x="264" y="1252"/>
                  <a:pt x="249" y="1237"/>
                  <a:pt x="248" y="1218"/>
                </a:cubicBezTo>
                <a:cubicBezTo>
                  <a:pt x="247" y="1217"/>
                  <a:pt x="239" y="1097"/>
                  <a:pt x="142" y="887"/>
                </a:cubicBezTo>
                <a:cubicBezTo>
                  <a:pt x="135" y="873"/>
                  <a:pt x="123" y="853"/>
                  <a:pt x="110" y="831"/>
                </a:cubicBezTo>
                <a:cubicBezTo>
                  <a:pt x="66" y="755"/>
                  <a:pt x="0" y="640"/>
                  <a:pt x="0" y="529"/>
                </a:cubicBezTo>
                <a:cubicBezTo>
                  <a:pt x="0" y="238"/>
                  <a:pt x="237" y="0"/>
                  <a:pt x="529" y="0"/>
                </a:cubicBezTo>
                <a:cubicBezTo>
                  <a:pt x="820" y="0"/>
                  <a:pt x="1058" y="238"/>
                  <a:pt x="1058" y="529"/>
                </a:cubicBezTo>
                <a:cubicBezTo>
                  <a:pt x="1058" y="640"/>
                  <a:pt x="991" y="755"/>
                  <a:pt x="947" y="831"/>
                </a:cubicBezTo>
                <a:cubicBezTo>
                  <a:pt x="934" y="853"/>
                  <a:pt x="923" y="873"/>
                  <a:pt x="916" y="887"/>
                </a:cubicBezTo>
                <a:cubicBezTo>
                  <a:pt x="818" y="1097"/>
                  <a:pt x="810" y="1217"/>
                  <a:pt x="810" y="1218"/>
                </a:cubicBezTo>
                <a:cubicBezTo>
                  <a:pt x="809" y="1237"/>
                  <a:pt x="793" y="1252"/>
                  <a:pt x="774" y="1252"/>
                </a:cubicBezTo>
                <a:close/>
                <a:moveTo>
                  <a:pt x="315" y="1180"/>
                </a:moveTo>
                <a:cubicBezTo>
                  <a:pt x="742" y="1180"/>
                  <a:pt x="742" y="1180"/>
                  <a:pt x="742" y="1180"/>
                </a:cubicBezTo>
                <a:cubicBezTo>
                  <a:pt x="751" y="1127"/>
                  <a:pt x="776" y="1017"/>
                  <a:pt x="851" y="857"/>
                </a:cubicBezTo>
                <a:cubicBezTo>
                  <a:pt x="859" y="840"/>
                  <a:pt x="871" y="819"/>
                  <a:pt x="885" y="794"/>
                </a:cubicBezTo>
                <a:cubicBezTo>
                  <a:pt x="928" y="721"/>
                  <a:pt x="986" y="621"/>
                  <a:pt x="986" y="529"/>
                </a:cubicBezTo>
                <a:cubicBezTo>
                  <a:pt x="986" y="277"/>
                  <a:pt x="781" y="72"/>
                  <a:pt x="529" y="72"/>
                </a:cubicBezTo>
                <a:cubicBezTo>
                  <a:pt x="277" y="72"/>
                  <a:pt x="72" y="277"/>
                  <a:pt x="72" y="529"/>
                </a:cubicBezTo>
                <a:cubicBezTo>
                  <a:pt x="72" y="621"/>
                  <a:pt x="130" y="721"/>
                  <a:pt x="172" y="794"/>
                </a:cubicBezTo>
                <a:cubicBezTo>
                  <a:pt x="187" y="819"/>
                  <a:pt x="199" y="840"/>
                  <a:pt x="207" y="857"/>
                </a:cubicBezTo>
                <a:cubicBezTo>
                  <a:pt x="281" y="1017"/>
                  <a:pt x="307" y="1127"/>
                  <a:pt x="315" y="1180"/>
                </a:cubicBezTo>
                <a:close/>
              </a:path>
            </a:pathLst>
          </a:custGeom>
          <a:solidFill>
            <a:schemeClr val="accent2"/>
          </a:solidFill>
          <a:ln>
            <a:noFill/>
          </a:ln>
        </p:spPr>
        <p:txBody>
          <a:bodyPr vert="horz" wrap="square" lIns="68573" tIns="34287" rIns="68573" bIns="34287" numCol="1" anchor="t" anchorCtr="0" compatLnSpc="1"/>
          <a:lstStyle/>
          <a:p>
            <a:pPr algn="just">
              <a:lnSpc>
                <a:spcPct val="120000"/>
              </a:lnSpc>
            </a:pPr>
            <a:endParaRPr lang="id-ID"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Freeform 16"/>
          <p:cNvSpPr>
            <a:spLocks noEditPoints="1"/>
          </p:cNvSpPr>
          <p:nvPr/>
        </p:nvSpPr>
        <p:spPr bwMode="auto">
          <a:xfrm>
            <a:off x="1521752" y="3421873"/>
            <a:ext cx="937993" cy="752522"/>
          </a:xfrm>
          <a:custGeom>
            <a:avLst/>
            <a:gdLst>
              <a:gd name="T0" fmla="*/ 495 w 541"/>
              <a:gd name="T1" fmla="*/ 223 h 434"/>
              <a:gd name="T2" fmla="*/ 540 w 541"/>
              <a:gd name="T3" fmla="*/ 168 h 434"/>
              <a:gd name="T4" fmla="*/ 494 w 541"/>
              <a:gd name="T5" fmla="*/ 112 h 434"/>
              <a:gd name="T6" fmla="*/ 540 w 541"/>
              <a:gd name="T7" fmla="*/ 57 h 434"/>
              <a:gd name="T8" fmla="*/ 483 w 541"/>
              <a:gd name="T9" fmla="*/ 0 h 434"/>
              <a:gd name="T10" fmla="*/ 56 w 541"/>
              <a:gd name="T11" fmla="*/ 0 h 434"/>
              <a:gd name="T12" fmla="*/ 0 w 541"/>
              <a:gd name="T13" fmla="*/ 56 h 434"/>
              <a:gd name="T14" fmla="*/ 46 w 541"/>
              <a:gd name="T15" fmla="*/ 112 h 434"/>
              <a:gd name="T16" fmla="*/ 0 w 541"/>
              <a:gd name="T17" fmla="*/ 167 h 434"/>
              <a:gd name="T18" fmla="*/ 46 w 541"/>
              <a:gd name="T19" fmla="*/ 223 h 434"/>
              <a:gd name="T20" fmla="*/ 1 w 541"/>
              <a:gd name="T21" fmla="*/ 278 h 434"/>
              <a:gd name="T22" fmla="*/ 57 w 541"/>
              <a:gd name="T23" fmla="*/ 334 h 434"/>
              <a:gd name="T24" fmla="*/ 157 w 541"/>
              <a:gd name="T25" fmla="*/ 334 h 434"/>
              <a:gd name="T26" fmla="*/ 161 w 541"/>
              <a:gd name="T27" fmla="*/ 351 h 434"/>
              <a:gd name="T28" fmla="*/ 272 w 541"/>
              <a:gd name="T29" fmla="*/ 433 h 434"/>
              <a:gd name="T30" fmla="*/ 383 w 541"/>
              <a:gd name="T31" fmla="*/ 335 h 434"/>
              <a:gd name="T32" fmla="*/ 484 w 541"/>
              <a:gd name="T33" fmla="*/ 335 h 434"/>
              <a:gd name="T34" fmla="*/ 541 w 541"/>
              <a:gd name="T35" fmla="*/ 278 h 434"/>
              <a:gd name="T36" fmla="*/ 495 w 541"/>
              <a:gd name="T37" fmla="*/ 223 h 434"/>
              <a:gd name="T38" fmla="*/ 423 w 541"/>
              <a:gd name="T39" fmla="*/ 241 h 434"/>
              <a:gd name="T40" fmla="*/ 118 w 541"/>
              <a:gd name="T41" fmla="*/ 241 h 434"/>
              <a:gd name="T42" fmla="*/ 104 w 541"/>
              <a:gd name="T43" fmla="*/ 227 h 434"/>
              <a:gd name="T44" fmla="*/ 118 w 541"/>
              <a:gd name="T45" fmla="*/ 213 h 434"/>
              <a:gd name="T46" fmla="*/ 423 w 541"/>
              <a:gd name="T47" fmla="*/ 213 h 434"/>
              <a:gd name="T48" fmla="*/ 437 w 541"/>
              <a:gd name="T49" fmla="*/ 227 h 434"/>
              <a:gd name="T50" fmla="*/ 423 w 541"/>
              <a:gd name="T51" fmla="*/ 241 h 434"/>
              <a:gd name="T52" fmla="*/ 423 w 541"/>
              <a:gd name="T53" fmla="*/ 116 h 434"/>
              <a:gd name="T54" fmla="*/ 118 w 541"/>
              <a:gd name="T55" fmla="*/ 116 h 434"/>
              <a:gd name="T56" fmla="*/ 104 w 541"/>
              <a:gd name="T57" fmla="*/ 102 h 434"/>
              <a:gd name="T58" fmla="*/ 118 w 541"/>
              <a:gd name="T59" fmla="*/ 88 h 434"/>
              <a:gd name="T60" fmla="*/ 423 w 541"/>
              <a:gd name="T61" fmla="*/ 88 h 434"/>
              <a:gd name="T62" fmla="*/ 437 w 541"/>
              <a:gd name="T63" fmla="*/ 102 h 434"/>
              <a:gd name="T64" fmla="*/ 423 w 541"/>
              <a:gd name="T65" fmla="*/ 116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41" h="434">
                <a:moveTo>
                  <a:pt x="495" y="223"/>
                </a:moveTo>
                <a:cubicBezTo>
                  <a:pt x="521" y="218"/>
                  <a:pt x="540" y="195"/>
                  <a:pt x="540" y="168"/>
                </a:cubicBezTo>
                <a:cubicBezTo>
                  <a:pt x="540" y="140"/>
                  <a:pt x="520" y="117"/>
                  <a:pt x="494" y="112"/>
                </a:cubicBezTo>
                <a:cubicBezTo>
                  <a:pt x="520" y="107"/>
                  <a:pt x="540" y="84"/>
                  <a:pt x="540" y="57"/>
                </a:cubicBezTo>
                <a:cubicBezTo>
                  <a:pt x="540" y="26"/>
                  <a:pt x="514" y="0"/>
                  <a:pt x="483" y="0"/>
                </a:cubicBezTo>
                <a:cubicBezTo>
                  <a:pt x="56" y="0"/>
                  <a:pt x="56" y="0"/>
                  <a:pt x="56" y="0"/>
                </a:cubicBezTo>
                <a:cubicBezTo>
                  <a:pt x="25" y="0"/>
                  <a:pt x="0" y="25"/>
                  <a:pt x="0" y="56"/>
                </a:cubicBezTo>
                <a:cubicBezTo>
                  <a:pt x="0" y="84"/>
                  <a:pt x="20" y="107"/>
                  <a:pt x="46" y="112"/>
                </a:cubicBezTo>
                <a:cubicBezTo>
                  <a:pt x="20" y="117"/>
                  <a:pt x="0" y="140"/>
                  <a:pt x="0" y="167"/>
                </a:cubicBezTo>
                <a:cubicBezTo>
                  <a:pt x="0" y="195"/>
                  <a:pt x="20" y="218"/>
                  <a:pt x="46" y="223"/>
                </a:cubicBezTo>
                <a:cubicBezTo>
                  <a:pt x="20" y="228"/>
                  <a:pt x="1" y="250"/>
                  <a:pt x="1" y="278"/>
                </a:cubicBezTo>
                <a:cubicBezTo>
                  <a:pt x="1" y="309"/>
                  <a:pt x="26" y="334"/>
                  <a:pt x="57" y="334"/>
                </a:cubicBezTo>
                <a:cubicBezTo>
                  <a:pt x="157" y="334"/>
                  <a:pt x="157" y="334"/>
                  <a:pt x="157" y="334"/>
                </a:cubicBezTo>
                <a:cubicBezTo>
                  <a:pt x="158" y="340"/>
                  <a:pt x="159" y="345"/>
                  <a:pt x="161" y="351"/>
                </a:cubicBezTo>
                <a:cubicBezTo>
                  <a:pt x="175" y="399"/>
                  <a:pt x="219" y="434"/>
                  <a:pt x="272" y="433"/>
                </a:cubicBezTo>
                <a:cubicBezTo>
                  <a:pt x="331" y="433"/>
                  <a:pt x="380" y="392"/>
                  <a:pt x="383" y="335"/>
                </a:cubicBezTo>
                <a:cubicBezTo>
                  <a:pt x="484" y="335"/>
                  <a:pt x="484" y="335"/>
                  <a:pt x="484" y="335"/>
                </a:cubicBezTo>
                <a:cubicBezTo>
                  <a:pt x="515" y="335"/>
                  <a:pt x="541" y="309"/>
                  <a:pt x="541" y="278"/>
                </a:cubicBezTo>
                <a:cubicBezTo>
                  <a:pt x="541" y="251"/>
                  <a:pt x="521" y="228"/>
                  <a:pt x="495" y="223"/>
                </a:cubicBezTo>
                <a:close/>
                <a:moveTo>
                  <a:pt x="423" y="241"/>
                </a:moveTo>
                <a:cubicBezTo>
                  <a:pt x="118" y="241"/>
                  <a:pt x="118" y="241"/>
                  <a:pt x="118" y="241"/>
                </a:cubicBezTo>
                <a:cubicBezTo>
                  <a:pt x="110" y="241"/>
                  <a:pt x="104" y="234"/>
                  <a:pt x="104" y="227"/>
                </a:cubicBezTo>
                <a:cubicBezTo>
                  <a:pt x="104" y="219"/>
                  <a:pt x="110" y="213"/>
                  <a:pt x="118" y="213"/>
                </a:cubicBezTo>
                <a:cubicBezTo>
                  <a:pt x="423" y="213"/>
                  <a:pt x="423" y="213"/>
                  <a:pt x="423" y="213"/>
                </a:cubicBezTo>
                <a:cubicBezTo>
                  <a:pt x="431" y="213"/>
                  <a:pt x="437" y="219"/>
                  <a:pt x="437" y="227"/>
                </a:cubicBezTo>
                <a:cubicBezTo>
                  <a:pt x="437" y="234"/>
                  <a:pt x="431" y="241"/>
                  <a:pt x="423" y="241"/>
                </a:cubicBezTo>
                <a:close/>
                <a:moveTo>
                  <a:pt x="423" y="116"/>
                </a:moveTo>
                <a:cubicBezTo>
                  <a:pt x="118" y="116"/>
                  <a:pt x="118" y="116"/>
                  <a:pt x="118" y="116"/>
                </a:cubicBezTo>
                <a:cubicBezTo>
                  <a:pt x="110" y="116"/>
                  <a:pt x="104" y="110"/>
                  <a:pt x="104" y="102"/>
                </a:cubicBezTo>
                <a:cubicBezTo>
                  <a:pt x="104" y="95"/>
                  <a:pt x="110" y="88"/>
                  <a:pt x="118" y="88"/>
                </a:cubicBezTo>
                <a:cubicBezTo>
                  <a:pt x="423" y="88"/>
                  <a:pt x="423" y="88"/>
                  <a:pt x="423" y="88"/>
                </a:cubicBezTo>
                <a:cubicBezTo>
                  <a:pt x="431" y="88"/>
                  <a:pt x="437" y="95"/>
                  <a:pt x="437" y="102"/>
                </a:cubicBezTo>
                <a:cubicBezTo>
                  <a:pt x="437" y="110"/>
                  <a:pt x="431" y="116"/>
                  <a:pt x="423" y="116"/>
                </a:cubicBezTo>
                <a:close/>
              </a:path>
            </a:pathLst>
          </a:custGeom>
          <a:solidFill>
            <a:schemeClr val="accent3"/>
          </a:solidFill>
          <a:ln>
            <a:noFill/>
          </a:ln>
        </p:spPr>
        <p:txBody>
          <a:bodyPr vert="horz" wrap="square" lIns="68573" tIns="34287" rIns="68573" bIns="34287" numCol="1" anchor="t" anchorCtr="0" compatLnSpc="1"/>
          <a:lstStyle/>
          <a:p>
            <a:pPr algn="just">
              <a:lnSpc>
                <a:spcPct val="120000"/>
              </a:lnSpc>
            </a:pPr>
            <a:endParaRPr lang="id-ID"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2" name="Group 12"/>
          <p:cNvGrpSpPr/>
          <p:nvPr/>
        </p:nvGrpSpPr>
        <p:grpSpPr>
          <a:xfrm>
            <a:off x="1257499" y="1429441"/>
            <a:ext cx="1517299" cy="1358311"/>
            <a:chOff x="8169276" y="952501"/>
            <a:chExt cx="3781424" cy="3384550"/>
          </a:xfrm>
          <a:solidFill>
            <a:schemeClr val="accent1"/>
          </a:solidFill>
        </p:grpSpPr>
        <p:sp>
          <p:nvSpPr>
            <p:cNvPr id="14" name="Freeform 10"/>
            <p:cNvSpPr/>
            <p:nvPr/>
          </p:nvSpPr>
          <p:spPr bwMode="auto">
            <a:xfrm>
              <a:off x="9297988" y="1533526"/>
              <a:ext cx="1392237" cy="1004888"/>
            </a:xfrm>
            <a:custGeom>
              <a:avLst/>
              <a:gdLst>
                <a:gd name="T0" fmla="*/ 142 w 370"/>
                <a:gd name="T1" fmla="*/ 228 h 267"/>
                <a:gd name="T2" fmla="*/ 241 w 370"/>
                <a:gd name="T3" fmla="*/ 248 h 267"/>
                <a:gd name="T4" fmla="*/ 303 w 370"/>
                <a:gd name="T5" fmla="*/ 226 h 267"/>
                <a:gd name="T6" fmla="*/ 368 w 370"/>
                <a:gd name="T7" fmla="*/ 107 h 267"/>
                <a:gd name="T8" fmla="*/ 278 w 370"/>
                <a:gd name="T9" fmla="*/ 11 h 267"/>
                <a:gd name="T10" fmla="*/ 179 w 370"/>
                <a:gd name="T11" fmla="*/ 58 h 267"/>
                <a:gd name="T12" fmla="*/ 168 w 370"/>
                <a:gd name="T13" fmla="*/ 65 h 267"/>
                <a:gd name="T14" fmla="*/ 155 w 370"/>
                <a:gd name="T15" fmla="*/ 60 h 267"/>
                <a:gd name="T16" fmla="*/ 67 w 370"/>
                <a:gd name="T17" fmla="*/ 47 h 267"/>
                <a:gd name="T18" fmla="*/ 0 w 370"/>
                <a:gd name="T19" fmla="*/ 116 h 267"/>
                <a:gd name="T20" fmla="*/ 9 w 370"/>
                <a:gd name="T21" fmla="*/ 121 h 267"/>
                <a:gd name="T22" fmla="*/ 84 w 370"/>
                <a:gd name="T23" fmla="*/ 267 h 267"/>
                <a:gd name="T24" fmla="*/ 142 w 370"/>
                <a:gd name="T25" fmla="*/ 228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0" h="267">
                  <a:moveTo>
                    <a:pt x="142" y="228"/>
                  </a:moveTo>
                  <a:cubicBezTo>
                    <a:pt x="189" y="219"/>
                    <a:pt x="225" y="237"/>
                    <a:pt x="241" y="248"/>
                  </a:cubicBezTo>
                  <a:cubicBezTo>
                    <a:pt x="253" y="241"/>
                    <a:pt x="275" y="230"/>
                    <a:pt x="303" y="226"/>
                  </a:cubicBezTo>
                  <a:cubicBezTo>
                    <a:pt x="304" y="191"/>
                    <a:pt x="319" y="134"/>
                    <a:pt x="368" y="107"/>
                  </a:cubicBezTo>
                  <a:cubicBezTo>
                    <a:pt x="370" y="82"/>
                    <a:pt x="350" y="22"/>
                    <a:pt x="278" y="11"/>
                  </a:cubicBezTo>
                  <a:cubicBezTo>
                    <a:pt x="211" y="0"/>
                    <a:pt x="181" y="56"/>
                    <a:pt x="179" y="58"/>
                  </a:cubicBezTo>
                  <a:cubicBezTo>
                    <a:pt x="177" y="62"/>
                    <a:pt x="173" y="65"/>
                    <a:pt x="168" y="65"/>
                  </a:cubicBezTo>
                  <a:cubicBezTo>
                    <a:pt x="163" y="66"/>
                    <a:pt x="158" y="64"/>
                    <a:pt x="155" y="60"/>
                  </a:cubicBezTo>
                  <a:cubicBezTo>
                    <a:pt x="155" y="59"/>
                    <a:pt x="133" y="32"/>
                    <a:pt x="67" y="47"/>
                  </a:cubicBezTo>
                  <a:cubicBezTo>
                    <a:pt x="14" y="60"/>
                    <a:pt x="2" y="101"/>
                    <a:pt x="0" y="116"/>
                  </a:cubicBezTo>
                  <a:cubicBezTo>
                    <a:pt x="3" y="117"/>
                    <a:pt x="6" y="119"/>
                    <a:pt x="9" y="121"/>
                  </a:cubicBezTo>
                  <a:cubicBezTo>
                    <a:pt x="63" y="161"/>
                    <a:pt x="80" y="224"/>
                    <a:pt x="84" y="267"/>
                  </a:cubicBezTo>
                  <a:cubicBezTo>
                    <a:pt x="96" y="250"/>
                    <a:pt x="114" y="234"/>
                    <a:pt x="142" y="228"/>
                  </a:cubicBezTo>
                  <a:close/>
                </a:path>
              </a:pathLst>
            </a:custGeom>
            <a:grpFill/>
            <a:ln>
              <a:noFill/>
            </a:ln>
          </p:spPr>
          <p:txBody>
            <a:bodyPr vert="horz" wrap="square" lIns="96418" tIns="48210" rIns="96418" bIns="48210" numCol="1" anchor="t" anchorCtr="0" compatLnSpc="1"/>
            <a:lstStyle/>
            <a:p>
              <a:pPr algn="just">
                <a:lnSpc>
                  <a:spcPct val="120000"/>
                </a:lnSpc>
              </a:pPr>
              <a:endParaRPr lang="id-ID"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 name="Freeform 11"/>
            <p:cNvSpPr/>
            <p:nvPr/>
          </p:nvSpPr>
          <p:spPr bwMode="auto">
            <a:xfrm>
              <a:off x="8169276" y="952501"/>
              <a:ext cx="3781424" cy="3384550"/>
            </a:xfrm>
            <a:custGeom>
              <a:avLst/>
              <a:gdLst>
                <a:gd name="T0" fmla="*/ 932 w 1005"/>
                <a:gd name="T1" fmla="*/ 313 h 899"/>
                <a:gd name="T2" fmla="*/ 693 w 1005"/>
                <a:gd name="T3" fmla="*/ 126 h 899"/>
                <a:gd name="T4" fmla="*/ 192 w 1005"/>
                <a:gd name="T5" fmla="*/ 181 h 899"/>
                <a:gd name="T6" fmla="*/ 261 w 1005"/>
                <a:gd name="T7" fmla="*/ 549 h 899"/>
                <a:gd name="T8" fmla="*/ 292 w 1005"/>
                <a:gd name="T9" fmla="*/ 298 h 899"/>
                <a:gd name="T10" fmla="*/ 155 w 1005"/>
                <a:gd name="T11" fmla="*/ 377 h 899"/>
                <a:gd name="T12" fmla="*/ 244 w 1005"/>
                <a:gd name="T13" fmla="*/ 409 h 899"/>
                <a:gd name="T14" fmla="*/ 255 w 1005"/>
                <a:gd name="T15" fmla="*/ 435 h 899"/>
                <a:gd name="T16" fmla="*/ 128 w 1005"/>
                <a:gd name="T17" fmla="*/ 388 h 899"/>
                <a:gd name="T18" fmla="*/ 274 w 1005"/>
                <a:gd name="T19" fmla="*/ 257 h 899"/>
                <a:gd name="T20" fmla="*/ 464 w 1005"/>
                <a:gd name="T21" fmla="*/ 184 h 899"/>
                <a:gd name="T22" fmla="*/ 673 w 1005"/>
                <a:gd name="T23" fmla="*/ 190 h 899"/>
                <a:gd name="T24" fmla="*/ 851 w 1005"/>
                <a:gd name="T25" fmla="*/ 291 h 899"/>
                <a:gd name="T26" fmla="*/ 914 w 1005"/>
                <a:gd name="T27" fmla="*/ 518 h 899"/>
                <a:gd name="T28" fmla="*/ 747 w 1005"/>
                <a:gd name="T29" fmla="*/ 572 h 899"/>
                <a:gd name="T30" fmla="*/ 474 w 1005"/>
                <a:gd name="T31" fmla="*/ 615 h 899"/>
                <a:gd name="T32" fmla="*/ 421 w 1005"/>
                <a:gd name="T33" fmla="*/ 572 h 899"/>
                <a:gd name="T34" fmla="*/ 446 w 1005"/>
                <a:gd name="T35" fmla="*/ 560 h 899"/>
                <a:gd name="T36" fmla="*/ 553 w 1005"/>
                <a:gd name="T37" fmla="*/ 547 h 899"/>
                <a:gd name="T38" fmla="*/ 854 w 1005"/>
                <a:gd name="T39" fmla="*/ 560 h 899"/>
                <a:gd name="T40" fmla="*/ 857 w 1005"/>
                <a:gd name="T41" fmla="*/ 427 h 899"/>
                <a:gd name="T42" fmla="*/ 831 w 1005"/>
                <a:gd name="T43" fmla="*/ 311 h 899"/>
                <a:gd name="T44" fmla="*/ 632 w 1005"/>
                <a:gd name="T45" fmla="*/ 378 h 899"/>
                <a:gd name="T46" fmla="*/ 742 w 1005"/>
                <a:gd name="T47" fmla="*/ 461 h 899"/>
                <a:gd name="T48" fmla="*/ 549 w 1005"/>
                <a:gd name="T49" fmla="*/ 430 h 899"/>
                <a:gd name="T50" fmla="*/ 447 w 1005"/>
                <a:gd name="T51" fmla="*/ 410 h 899"/>
                <a:gd name="T52" fmla="*/ 381 w 1005"/>
                <a:gd name="T53" fmla="*/ 488 h 899"/>
                <a:gd name="T54" fmla="*/ 300 w 1005"/>
                <a:gd name="T55" fmla="*/ 535 h 899"/>
                <a:gd name="T56" fmla="*/ 298 w 1005"/>
                <a:gd name="T57" fmla="*/ 538 h 899"/>
                <a:gd name="T58" fmla="*/ 274 w 1005"/>
                <a:gd name="T59" fmla="*/ 618 h 899"/>
                <a:gd name="T60" fmla="*/ 288 w 1005"/>
                <a:gd name="T61" fmla="*/ 665 h 899"/>
                <a:gd name="T62" fmla="*/ 352 w 1005"/>
                <a:gd name="T63" fmla="*/ 724 h 899"/>
                <a:gd name="T64" fmla="*/ 571 w 1005"/>
                <a:gd name="T65" fmla="*/ 769 h 899"/>
                <a:gd name="T66" fmla="*/ 570 w 1005"/>
                <a:gd name="T67" fmla="*/ 769 h 899"/>
                <a:gd name="T68" fmla="*/ 681 w 1005"/>
                <a:gd name="T69" fmla="*/ 675 h 899"/>
                <a:gd name="T70" fmla="*/ 650 w 1005"/>
                <a:gd name="T71" fmla="*/ 634 h 899"/>
                <a:gd name="T72" fmla="*/ 708 w 1005"/>
                <a:gd name="T73" fmla="*/ 665 h 899"/>
                <a:gd name="T74" fmla="*/ 691 w 1005"/>
                <a:gd name="T75" fmla="*/ 750 h 899"/>
                <a:gd name="T76" fmla="*/ 491 w 1005"/>
                <a:gd name="T77" fmla="*/ 785 h 899"/>
                <a:gd name="T78" fmla="*/ 787 w 1005"/>
                <a:gd name="T79" fmla="*/ 830 h 899"/>
                <a:gd name="T80" fmla="*/ 1001 w 1005"/>
                <a:gd name="T81" fmla="*/ 474 h 8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5" h="899">
                  <a:moveTo>
                    <a:pt x="1001" y="474"/>
                  </a:moveTo>
                  <a:cubicBezTo>
                    <a:pt x="997" y="357"/>
                    <a:pt x="932" y="313"/>
                    <a:pt x="932" y="313"/>
                  </a:cubicBezTo>
                  <a:cubicBezTo>
                    <a:pt x="932" y="313"/>
                    <a:pt x="924" y="257"/>
                    <a:pt x="873" y="197"/>
                  </a:cubicBezTo>
                  <a:cubicBezTo>
                    <a:pt x="794" y="111"/>
                    <a:pt x="693" y="126"/>
                    <a:pt x="693" y="126"/>
                  </a:cubicBezTo>
                  <a:cubicBezTo>
                    <a:pt x="563" y="0"/>
                    <a:pt x="430" y="97"/>
                    <a:pt x="430" y="97"/>
                  </a:cubicBezTo>
                  <a:cubicBezTo>
                    <a:pt x="245" y="36"/>
                    <a:pt x="192" y="181"/>
                    <a:pt x="192" y="181"/>
                  </a:cubicBezTo>
                  <a:cubicBezTo>
                    <a:pt x="86" y="193"/>
                    <a:pt x="0" y="317"/>
                    <a:pt x="77" y="450"/>
                  </a:cubicBezTo>
                  <a:cubicBezTo>
                    <a:pt x="136" y="552"/>
                    <a:pt x="224" y="554"/>
                    <a:pt x="261" y="549"/>
                  </a:cubicBezTo>
                  <a:cubicBezTo>
                    <a:pt x="274" y="517"/>
                    <a:pt x="300" y="481"/>
                    <a:pt x="357" y="465"/>
                  </a:cubicBezTo>
                  <a:cubicBezTo>
                    <a:pt x="358" y="459"/>
                    <a:pt x="365" y="350"/>
                    <a:pt x="292" y="298"/>
                  </a:cubicBezTo>
                  <a:cubicBezTo>
                    <a:pt x="249" y="267"/>
                    <a:pt x="201" y="275"/>
                    <a:pt x="174" y="295"/>
                  </a:cubicBezTo>
                  <a:cubicBezTo>
                    <a:pt x="149" y="315"/>
                    <a:pt x="142" y="345"/>
                    <a:pt x="155" y="377"/>
                  </a:cubicBezTo>
                  <a:cubicBezTo>
                    <a:pt x="161" y="394"/>
                    <a:pt x="171" y="405"/>
                    <a:pt x="185" y="411"/>
                  </a:cubicBezTo>
                  <a:cubicBezTo>
                    <a:pt x="212" y="422"/>
                    <a:pt x="243" y="409"/>
                    <a:pt x="244" y="409"/>
                  </a:cubicBezTo>
                  <a:cubicBezTo>
                    <a:pt x="251" y="406"/>
                    <a:pt x="259" y="410"/>
                    <a:pt x="262" y="417"/>
                  </a:cubicBezTo>
                  <a:cubicBezTo>
                    <a:pt x="265" y="424"/>
                    <a:pt x="262" y="432"/>
                    <a:pt x="255" y="435"/>
                  </a:cubicBezTo>
                  <a:cubicBezTo>
                    <a:pt x="253" y="436"/>
                    <a:pt x="212" y="453"/>
                    <a:pt x="174" y="437"/>
                  </a:cubicBezTo>
                  <a:cubicBezTo>
                    <a:pt x="154" y="429"/>
                    <a:pt x="138" y="412"/>
                    <a:pt x="128" y="388"/>
                  </a:cubicBezTo>
                  <a:cubicBezTo>
                    <a:pt x="111" y="343"/>
                    <a:pt x="122" y="300"/>
                    <a:pt x="157" y="273"/>
                  </a:cubicBezTo>
                  <a:cubicBezTo>
                    <a:pt x="189" y="248"/>
                    <a:pt x="234" y="243"/>
                    <a:pt x="274" y="257"/>
                  </a:cubicBezTo>
                  <a:cubicBezTo>
                    <a:pt x="281" y="227"/>
                    <a:pt x="304" y="187"/>
                    <a:pt x="361" y="174"/>
                  </a:cubicBezTo>
                  <a:cubicBezTo>
                    <a:pt x="415" y="161"/>
                    <a:pt x="447" y="173"/>
                    <a:pt x="464" y="184"/>
                  </a:cubicBezTo>
                  <a:cubicBezTo>
                    <a:pt x="484" y="158"/>
                    <a:pt x="524" y="127"/>
                    <a:pt x="582" y="137"/>
                  </a:cubicBezTo>
                  <a:cubicBezTo>
                    <a:pt x="631" y="145"/>
                    <a:pt x="658" y="170"/>
                    <a:pt x="673" y="190"/>
                  </a:cubicBezTo>
                  <a:cubicBezTo>
                    <a:pt x="686" y="208"/>
                    <a:pt x="694" y="230"/>
                    <a:pt x="696" y="250"/>
                  </a:cubicBezTo>
                  <a:cubicBezTo>
                    <a:pt x="751" y="237"/>
                    <a:pt x="814" y="253"/>
                    <a:pt x="851" y="291"/>
                  </a:cubicBezTo>
                  <a:cubicBezTo>
                    <a:pt x="881" y="322"/>
                    <a:pt x="892" y="365"/>
                    <a:pt x="881" y="411"/>
                  </a:cubicBezTo>
                  <a:cubicBezTo>
                    <a:pt x="895" y="424"/>
                    <a:pt x="922" y="459"/>
                    <a:pt x="914" y="518"/>
                  </a:cubicBezTo>
                  <a:cubicBezTo>
                    <a:pt x="910" y="549"/>
                    <a:pt x="893" y="573"/>
                    <a:pt x="866" y="586"/>
                  </a:cubicBezTo>
                  <a:cubicBezTo>
                    <a:pt x="831" y="602"/>
                    <a:pt x="785" y="596"/>
                    <a:pt x="747" y="572"/>
                  </a:cubicBezTo>
                  <a:cubicBezTo>
                    <a:pt x="693" y="538"/>
                    <a:pt x="609" y="536"/>
                    <a:pt x="571" y="568"/>
                  </a:cubicBezTo>
                  <a:cubicBezTo>
                    <a:pt x="541" y="593"/>
                    <a:pt x="507" y="618"/>
                    <a:pt x="474" y="615"/>
                  </a:cubicBezTo>
                  <a:cubicBezTo>
                    <a:pt x="472" y="615"/>
                    <a:pt x="469" y="615"/>
                    <a:pt x="466" y="614"/>
                  </a:cubicBezTo>
                  <a:cubicBezTo>
                    <a:pt x="447" y="610"/>
                    <a:pt x="432" y="596"/>
                    <a:pt x="421" y="572"/>
                  </a:cubicBezTo>
                  <a:cubicBezTo>
                    <a:pt x="417" y="565"/>
                    <a:pt x="420" y="557"/>
                    <a:pt x="427" y="554"/>
                  </a:cubicBezTo>
                  <a:cubicBezTo>
                    <a:pt x="434" y="550"/>
                    <a:pt x="443" y="553"/>
                    <a:pt x="446" y="560"/>
                  </a:cubicBezTo>
                  <a:cubicBezTo>
                    <a:pt x="453" y="576"/>
                    <a:pt x="462" y="584"/>
                    <a:pt x="473" y="586"/>
                  </a:cubicBezTo>
                  <a:cubicBezTo>
                    <a:pt x="496" y="592"/>
                    <a:pt x="530" y="566"/>
                    <a:pt x="553" y="547"/>
                  </a:cubicBezTo>
                  <a:cubicBezTo>
                    <a:pt x="601" y="506"/>
                    <a:pt x="697" y="507"/>
                    <a:pt x="762" y="548"/>
                  </a:cubicBezTo>
                  <a:cubicBezTo>
                    <a:pt x="792" y="567"/>
                    <a:pt x="828" y="572"/>
                    <a:pt x="854" y="560"/>
                  </a:cubicBezTo>
                  <a:cubicBezTo>
                    <a:pt x="872" y="552"/>
                    <a:pt x="883" y="536"/>
                    <a:pt x="886" y="514"/>
                  </a:cubicBezTo>
                  <a:cubicBezTo>
                    <a:pt x="895" y="455"/>
                    <a:pt x="858" y="427"/>
                    <a:pt x="857" y="427"/>
                  </a:cubicBezTo>
                  <a:cubicBezTo>
                    <a:pt x="852" y="424"/>
                    <a:pt x="850" y="418"/>
                    <a:pt x="852" y="412"/>
                  </a:cubicBezTo>
                  <a:cubicBezTo>
                    <a:pt x="863" y="372"/>
                    <a:pt x="856" y="337"/>
                    <a:pt x="831" y="311"/>
                  </a:cubicBezTo>
                  <a:cubicBezTo>
                    <a:pt x="800" y="280"/>
                    <a:pt x="747" y="266"/>
                    <a:pt x="702" y="278"/>
                  </a:cubicBezTo>
                  <a:cubicBezTo>
                    <a:pt x="642" y="293"/>
                    <a:pt x="633" y="357"/>
                    <a:pt x="632" y="378"/>
                  </a:cubicBezTo>
                  <a:cubicBezTo>
                    <a:pt x="667" y="380"/>
                    <a:pt x="707" y="396"/>
                    <a:pt x="744" y="441"/>
                  </a:cubicBezTo>
                  <a:cubicBezTo>
                    <a:pt x="749" y="447"/>
                    <a:pt x="748" y="456"/>
                    <a:pt x="742" y="461"/>
                  </a:cubicBezTo>
                  <a:cubicBezTo>
                    <a:pt x="736" y="466"/>
                    <a:pt x="727" y="465"/>
                    <a:pt x="722" y="459"/>
                  </a:cubicBezTo>
                  <a:cubicBezTo>
                    <a:pt x="643" y="362"/>
                    <a:pt x="552" y="428"/>
                    <a:pt x="549" y="430"/>
                  </a:cubicBezTo>
                  <a:cubicBezTo>
                    <a:pt x="543" y="434"/>
                    <a:pt x="536" y="434"/>
                    <a:pt x="531" y="430"/>
                  </a:cubicBezTo>
                  <a:cubicBezTo>
                    <a:pt x="529" y="429"/>
                    <a:pt x="496" y="400"/>
                    <a:pt x="447" y="410"/>
                  </a:cubicBezTo>
                  <a:cubicBezTo>
                    <a:pt x="401" y="419"/>
                    <a:pt x="393" y="476"/>
                    <a:pt x="393" y="476"/>
                  </a:cubicBezTo>
                  <a:cubicBezTo>
                    <a:pt x="392" y="482"/>
                    <a:pt x="387" y="487"/>
                    <a:pt x="381" y="488"/>
                  </a:cubicBezTo>
                  <a:cubicBezTo>
                    <a:pt x="339" y="496"/>
                    <a:pt x="315" y="514"/>
                    <a:pt x="300" y="535"/>
                  </a:cubicBezTo>
                  <a:cubicBezTo>
                    <a:pt x="300" y="535"/>
                    <a:pt x="300" y="535"/>
                    <a:pt x="300" y="535"/>
                  </a:cubicBezTo>
                  <a:cubicBezTo>
                    <a:pt x="300" y="535"/>
                    <a:pt x="300" y="535"/>
                    <a:pt x="300" y="535"/>
                  </a:cubicBezTo>
                  <a:cubicBezTo>
                    <a:pt x="299" y="536"/>
                    <a:pt x="299" y="537"/>
                    <a:pt x="298" y="538"/>
                  </a:cubicBezTo>
                  <a:cubicBezTo>
                    <a:pt x="278" y="568"/>
                    <a:pt x="273" y="596"/>
                    <a:pt x="275" y="618"/>
                  </a:cubicBezTo>
                  <a:cubicBezTo>
                    <a:pt x="275" y="618"/>
                    <a:pt x="274" y="618"/>
                    <a:pt x="274" y="618"/>
                  </a:cubicBezTo>
                  <a:cubicBezTo>
                    <a:pt x="275" y="625"/>
                    <a:pt x="276" y="631"/>
                    <a:pt x="278" y="637"/>
                  </a:cubicBezTo>
                  <a:cubicBezTo>
                    <a:pt x="281" y="654"/>
                    <a:pt x="288" y="664"/>
                    <a:pt x="288" y="665"/>
                  </a:cubicBezTo>
                  <a:cubicBezTo>
                    <a:pt x="302" y="693"/>
                    <a:pt x="326" y="711"/>
                    <a:pt x="352" y="724"/>
                  </a:cubicBezTo>
                  <a:cubicBezTo>
                    <a:pt x="352" y="724"/>
                    <a:pt x="352" y="724"/>
                    <a:pt x="352" y="724"/>
                  </a:cubicBezTo>
                  <a:cubicBezTo>
                    <a:pt x="352" y="724"/>
                    <a:pt x="418" y="758"/>
                    <a:pt x="552" y="768"/>
                  </a:cubicBezTo>
                  <a:cubicBezTo>
                    <a:pt x="558" y="768"/>
                    <a:pt x="565" y="769"/>
                    <a:pt x="571" y="769"/>
                  </a:cubicBezTo>
                  <a:cubicBezTo>
                    <a:pt x="571" y="769"/>
                    <a:pt x="570" y="769"/>
                    <a:pt x="570" y="769"/>
                  </a:cubicBezTo>
                  <a:cubicBezTo>
                    <a:pt x="570" y="769"/>
                    <a:pt x="570" y="769"/>
                    <a:pt x="570" y="769"/>
                  </a:cubicBezTo>
                  <a:cubicBezTo>
                    <a:pt x="606" y="770"/>
                    <a:pt x="643" y="762"/>
                    <a:pt x="668" y="733"/>
                  </a:cubicBezTo>
                  <a:cubicBezTo>
                    <a:pt x="682" y="710"/>
                    <a:pt x="687" y="689"/>
                    <a:pt x="681" y="675"/>
                  </a:cubicBezTo>
                  <a:cubicBezTo>
                    <a:pt x="675" y="658"/>
                    <a:pt x="659" y="652"/>
                    <a:pt x="659" y="652"/>
                  </a:cubicBezTo>
                  <a:cubicBezTo>
                    <a:pt x="651" y="649"/>
                    <a:pt x="648" y="641"/>
                    <a:pt x="650" y="634"/>
                  </a:cubicBezTo>
                  <a:cubicBezTo>
                    <a:pt x="653" y="627"/>
                    <a:pt x="661" y="623"/>
                    <a:pt x="668" y="625"/>
                  </a:cubicBezTo>
                  <a:cubicBezTo>
                    <a:pt x="669" y="626"/>
                    <a:pt x="698" y="636"/>
                    <a:pt x="708" y="665"/>
                  </a:cubicBezTo>
                  <a:cubicBezTo>
                    <a:pt x="717" y="689"/>
                    <a:pt x="711" y="717"/>
                    <a:pt x="692" y="749"/>
                  </a:cubicBezTo>
                  <a:cubicBezTo>
                    <a:pt x="691" y="749"/>
                    <a:pt x="691" y="750"/>
                    <a:pt x="691" y="750"/>
                  </a:cubicBezTo>
                  <a:cubicBezTo>
                    <a:pt x="655" y="793"/>
                    <a:pt x="601" y="800"/>
                    <a:pt x="556" y="797"/>
                  </a:cubicBezTo>
                  <a:cubicBezTo>
                    <a:pt x="530" y="795"/>
                    <a:pt x="507" y="789"/>
                    <a:pt x="491" y="785"/>
                  </a:cubicBezTo>
                  <a:cubicBezTo>
                    <a:pt x="524" y="857"/>
                    <a:pt x="598" y="891"/>
                    <a:pt x="677" y="895"/>
                  </a:cubicBezTo>
                  <a:cubicBezTo>
                    <a:pt x="769" y="899"/>
                    <a:pt x="787" y="830"/>
                    <a:pt x="787" y="830"/>
                  </a:cubicBezTo>
                  <a:cubicBezTo>
                    <a:pt x="911" y="781"/>
                    <a:pt x="884" y="656"/>
                    <a:pt x="884" y="656"/>
                  </a:cubicBezTo>
                  <a:cubicBezTo>
                    <a:pt x="936" y="648"/>
                    <a:pt x="1005" y="590"/>
                    <a:pt x="1001" y="474"/>
                  </a:cubicBezTo>
                  <a:close/>
                </a:path>
              </a:pathLst>
            </a:custGeom>
            <a:grpFill/>
            <a:ln>
              <a:noFill/>
            </a:ln>
          </p:spPr>
          <p:txBody>
            <a:bodyPr vert="horz" wrap="square" lIns="96418" tIns="48210" rIns="96418" bIns="48210" numCol="1" anchor="t" anchorCtr="0" compatLnSpc="1"/>
            <a:lstStyle/>
            <a:p>
              <a:pPr algn="just">
                <a:lnSpc>
                  <a:spcPct val="120000"/>
                </a:lnSpc>
              </a:pPr>
              <a:endParaRPr lang="id-ID"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3" name="矩形 2"/>
          <p:cNvSpPr/>
          <p:nvPr/>
        </p:nvSpPr>
        <p:spPr>
          <a:xfrm>
            <a:off x="3859530" y="271780"/>
            <a:ext cx="1425575" cy="32448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6" name="文本框 5"/>
          <p:cNvSpPr txBox="1"/>
          <p:nvPr/>
        </p:nvSpPr>
        <p:spPr>
          <a:xfrm>
            <a:off x="3985260" y="271780"/>
            <a:ext cx="1325880" cy="368300"/>
          </a:xfrm>
          <a:prstGeom prst="rect">
            <a:avLst/>
          </a:prstGeom>
          <a:noFill/>
        </p:spPr>
        <p:txBody>
          <a:bodyPr wrap="none" rtlCol="0">
            <a:spAutoFit/>
          </a:bodyPr>
          <a:p>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非</a:t>
            </a:r>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功能需求</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3" name="矩形 12"/>
          <p:cNvSpPr/>
          <p:nvPr/>
        </p:nvSpPr>
        <p:spPr>
          <a:xfrm>
            <a:off x="3350552" y="831215"/>
            <a:ext cx="2857925" cy="3204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350"/>
              <a:t>系统</a:t>
            </a:r>
            <a:r>
              <a:rPr lang="zh-CN" altLang="en-US" sz="1350"/>
              <a:t>需求</a:t>
            </a:r>
            <a:endParaRPr lang="zh-CN" altLang="en-US" sz="1350"/>
          </a:p>
        </p:txBody>
      </p:sp>
      <p:sp>
        <p:nvSpPr>
          <p:cNvPr id="4" name="文本框 3"/>
          <p:cNvSpPr txBox="1"/>
          <p:nvPr/>
        </p:nvSpPr>
        <p:spPr>
          <a:xfrm>
            <a:off x="3413125" y="1429385"/>
            <a:ext cx="4624705" cy="2061210"/>
          </a:xfrm>
          <a:prstGeom prst="rect">
            <a:avLst/>
          </a:prstGeom>
          <a:noFill/>
        </p:spPr>
        <p:txBody>
          <a:bodyPr wrap="square" rtlCol="0">
            <a:spAutoFit/>
          </a:bodyPr>
          <a:p>
            <a:pPr marL="285750" indent="-285750">
              <a:buFont typeface="Arial" panose="020B0604020202020204" pitchFamily="34" charset="0"/>
              <a:buChar char="•"/>
            </a:pPr>
            <a:r>
              <a:rPr lang="zh-CN" altLang="en-US" sz="1600"/>
              <a:t>系统需合理的利用资源，保证前后台数据操作的效率，以及在数据响应和界面承载方面都要达到不会出现界面混乱、数据报错、触发按钮功能缺失、操作频繁或者快速容易崩溃的问题。</a:t>
            </a:r>
            <a:endParaRPr lang="zh-CN" altLang="en-US" sz="1600"/>
          </a:p>
          <a:p>
            <a:pPr marL="285750" indent="-285750">
              <a:buFont typeface="Arial" panose="020B0604020202020204" pitchFamily="34" charset="0"/>
              <a:buChar char="•"/>
            </a:pPr>
            <a:endParaRPr lang="zh-CN" altLang="en-US" sz="1600"/>
          </a:p>
          <a:p>
            <a:pPr marL="285750" indent="-285750">
              <a:buFont typeface="Arial" panose="020B0604020202020204" pitchFamily="34" charset="0"/>
              <a:buChar char="•"/>
            </a:pPr>
            <a:endParaRPr lang="zh-CN" altLang="en-US" sz="1600"/>
          </a:p>
          <a:p>
            <a:pPr marL="285750" indent="-285750">
              <a:buFont typeface="Arial" panose="020B0604020202020204" pitchFamily="34" charset="0"/>
              <a:buChar char="•"/>
            </a:pPr>
            <a:r>
              <a:rPr lang="zh-CN" altLang="en-US" sz="1600"/>
              <a:t>为</a:t>
            </a:r>
            <a:r>
              <a:rPr lang="zh-CN" altLang="en-US" sz="1600"/>
              <a:t>了进一步方便用户使用，软件应尽可能支持不同平台间的跨平台数据同步。</a:t>
            </a:r>
            <a:endParaRPr lang="zh-CN" altLang="en-US" sz="160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childTnLst>
                          </p:cTn>
                        </p:par>
                        <p:par>
                          <p:cTn id="14" fill="hold">
                            <p:stCondLst>
                              <p:cond delay="1500"/>
                            </p:stCondLst>
                            <p:childTnLst>
                              <p:par>
                                <p:cTn id="15" presetID="53" presetClass="entr" presetSubtype="16"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ppt_w</p:attrName>
                                        </p:attrNameLst>
                                      </p:cBhvr>
                                      <p:tavLst>
                                        <p:tav tm="0">
                                          <p:val>
                                            <p:fltVal val="0"/>
                                          </p:val>
                                        </p:tav>
                                        <p:tav tm="100000">
                                          <p:val>
                                            <p:strVal val="#ppt_w"/>
                                          </p:val>
                                        </p:tav>
                                      </p:tavLst>
                                    </p:anim>
                                    <p:anim calcmode="lin" valueType="num">
                                      <p:cBhvr>
                                        <p:cTn id="18" dur="500" fill="hold"/>
                                        <p:tgtEl>
                                          <p:spTgt spid="2"/>
                                        </p:tgtEl>
                                        <p:attrNameLst>
                                          <p:attrName>ppt_h</p:attrName>
                                        </p:attrNameLst>
                                      </p:cBhvr>
                                      <p:tavLst>
                                        <p:tav tm="0">
                                          <p:val>
                                            <p:fltVal val="0"/>
                                          </p:val>
                                        </p:tav>
                                        <p:tav tm="100000">
                                          <p:val>
                                            <p:strVal val="#ppt_h"/>
                                          </p:val>
                                        </p:tav>
                                      </p:tavLst>
                                    </p:anim>
                                    <p:animEffect transition="in" filter="fade">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13"/>
          <p:cNvSpPr>
            <a:spLocks noEditPoints="1"/>
          </p:cNvSpPr>
          <p:nvPr/>
        </p:nvSpPr>
        <p:spPr bwMode="auto">
          <a:xfrm>
            <a:off x="1098503" y="1151629"/>
            <a:ext cx="1835290" cy="2170204"/>
          </a:xfrm>
          <a:custGeom>
            <a:avLst/>
            <a:gdLst>
              <a:gd name="T0" fmla="*/ 774 w 1058"/>
              <a:gd name="T1" fmla="*/ 1252 h 1252"/>
              <a:gd name="T2" fmla="*/ 283 w 1058"/>
              <a:gd name="T3" fmla="*/ 1252 h 1252"/>
              <a:gd name="T4" fmla="*/ 248 w 1058"/>
              <a:gd name="T5" fmla="*/ 1218 h 1252"/>
              <a:gd name="T6" fmla="*/ 142 w 1058"/>
              <a:gd name="T7" fmla="*/ 887 h 1252"/>
              <a:gd name="T8" fmla="*/ 110 w 1058"/>
              <a:gd name="T9" fmla="*/ 831 h 1252"/>
              <a:gd name="T10" fmla="*/ 0 w 1058"/>
              <a:gd name="T11" fmla="*/ 529 h 1252"/>
              <a:gd name="T12" fmla="*/ 529 w 1058"/>
              <a:gd name="T13" fmla="*/ 0 h 1252"/>
              <a:gd name="T14" fmla="*/ 1058 w 1058"/>
              <a:gd name="T15" fmla="*/ 529 h 1252"/>
              <a:gd name="T16" fmla="*/ 947 w 1058"/>
              <a:gd name="T17" fmla="*/ 831 h 1252"/>
              <a:gd name="T18" fmla="*/ 916 w 1058"/>
              <a:gd name="T19" fmla="*/ 887 h 1252"/>
              <a:gd name="T20" fmla="*/ 810 w 1058"/>
              <a:gd name="T21" fmla="*/ 1218 h 1252"/>
              <a:gd name="T22" fmla="*/ 774 w 1058"/>
              <a:gd name="T23" fmla="*/ 1252 h 1252"/>
              <a:gd name="T24" fmla="*/ 315 w 1058"/>
              <a:gd name="T25" fmla="*/ 1180 h 1252"/>
              <a:gd name="T26" fmla="*/ 742 w 1058"/>
              <a:gd name="T27" fmla="*/ 1180 h 1252"/>
              <a:gd name="T28" fmla="*/ 851 w 1058"/>
              <a:gd name="T29" fmla="*/ 857 h 1252"/>
              <a:gd name="T30" fmla="*/ 885 w 1058"/>
              <a:gd name="T31" fmla="*/ 794 h 1252"/>
              <a:gd name="T32" fmla="*/ 986 w 1058"/>
              <a:gd name="T33" fmla="*/ 529 h 1252"/>
              <a:gd name="T34" fmla="*/ 529 w 1058"/>
              <a:gd name="T35" fmla="*/ 72 h 1252"/>
              <a:gd name="T36" fmla="*/ 72 w 1058"/>
              <a:gd name="T37" fmla="*/ 529 h 1252"/>
              <a:gd name="T38" fmla="*/ 172 w 1058"/>
              <a:gd name="T39" fmla="*/ 794 h 1252"/>
              <a:gd name="T40" fmla="*/ 207 w 1058"/>
              <a:gd name="T41" fmla="*/ 857 h 1252"/>
              <a:gd name="T42" fmla="*/ 315 w 1058"/>
              <a:gd name="T43" fmla="*/ 1180 h 1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58" h="1252">
                <a:moveTo>
                  <a:pt x="774" y="1252"/>
                </a:moveTo>
                <a:cubicBezTo>
                  <a:pt x="283" y="1252"/>
                  <a:pt x="283" y="1252"/>
                  <a:pt x="283" y="1252"/>
                </a:cubicBezTo>
                <a:cubicBezTo>
                  <a:pt x="264" y="1252"/>
                  <a:pt x="249" y="1237"/>
                  <a:pt x="248" y="1218"/>
                </a:cubicBezTo>
                <a:cubicBezTo>
                  <a:pt x="247" y="1217"/>
                  <a:pt x="239" y="1097"/>
                  <a:pt x="142" y="887"/>
                </a:cubicBezTo>
                <a:cubicBezTo>
                  <a:pt x="135" y="873"/>
                  <a:pt x="123" y="853"/>
                  <a:pt x="110" y="831"/>
                </a:cubicBezTo>
                <a:cubicBezTo>
                  <a:pt x="66" y="755"/>
                  <a:pt x="0" y="640"/>
                  <a:pt x="0" y="529"/>
                </a:cubicBezTo>
                <a:cubicBezTo>
                  <a:pt x="0" y="238"/>
                  <a:pt x="237" y="0"/>
                  <a:pt x="529" y="0"/>
                </a:cubicBezTo>
                <a:cubicBezTo>
                  <a:pt x="820" y="0"/>
                  <a:pt x="1058" y="238"/>
                  <a:pt x="1058" y="529"/>
                </a:cubicBezTo>
                <a:cubicBezTo>
                  <a:pt x="1058" y="640"/>
                  <a:pt x="991" y="755"/>
                  <a:pt x="947" y="831"/>
                </a:cubicBezTo>
                <a:cubicBezTo>
                  <a:pt x="934" y="853"/>
                  <a:pt x="923" y="873"/>
                  <a:pt x="916" y="887"/>
                </a:cubicBezTo>
                <a:cubicBezTo>
                  <a:pt x="818" y="1097"/>
                  <a:pt x="810" y="1217"/>
                  <a:pt x="810" y="1218"/>
                </a:cubicBezTo>
                <a:cubicBezTo>
                  <a:pt x="809" y="1237"/>
                  <a:pt x="793" y="1252"/>
                  <a:pt x="774" y="1252"/>
                </a:cubicBezTo>
                <a:close/>
                <a:moveTo>
                  <a:pt x="315" y="1180"/>
                </a:moveTo>
                <a:cubicBezTo>
                  <a:pt x="742" y="1180"/>
                  <a:pt x="742" y="1180"/>
                  <a:pt x="742" y="1180"/>
                </a:cubicBezTo>
                <a:cubicBezTo>
                  <a:pt x="751" y="1127"/>
                  <a:pt x="776" y="1017"/>
                  <a:pt x="851" y="857"/>
                </a:cubicBezTo>
                <a:cubicBezTo>
                  <a:pt x="859" y="840"/>
                  <a:pt x="871" y="819"/>
                  <a:pt x="885" y="794"/>
                </a:cubicBezTo>
                <a:cubicBezTo>
                  <a:pt x="928" y="721"/>
                  <a:pt x="986" y="621"/>
                  <a:pt x="986" y="529"/>
                </a:cubicBezTo>
                <a:cubicBezTo>
                  <a:pt x="986" y="277"/>
                  <a:pt x="781" y="72"/>
                  <a:pt x="529" y="72"/>
                </a:cubicBezTo>
                <a:cubicBezTo>
                  <a:pt x="277" y="72"/>
                  <a:pt x="72" y="277"/>
                  <a:pt x="72" y="529"/>
                </a:cubicBezTo>
                <a:cubicBezTo>
                  <a:pt x="72" y="621"/>
                  <a:pt x="130" y="721"/>
                  <a:pt x="172" y="794"/>
                </a:cubicBezTo>
                <a:cubicBezTo>
                  <a:pt x="187" y="819"/>
                  <a:pt x="199" y="840"/>
                  <a:pt x="207" y="857"/>
                </a:cubicBezTo>
                <a:cubicBezTo>
                  <a:pt x="281" y="1017"/>
                  <a:pt x="307" y="1127"/>
                  <a:pt x="315" y="1180"/>
                </a:cubicBezTo>
                <a:close/>
              </a:path>
            </a:pathLst>
          </a:custGeom>
          <a:solidFill>
            <a:schemeClr val="accent2"/>
          </a:solidFill>
          <a:ln>
            <a:noFill/>
          </a:ln>
        </p:spPr>
        <p:txBody>
          <a:bodyPr vert="horz" wrap="square" lIns="68573" tIns="34287" rIns="68573" bIns="34287" numCol="1" anchor="t" anchorCtr="0" compatLnSpc="1"/>
          <a:lstStyle/>
          <a:p>
            <a:pPr algn="just">
              <a:lnSpc>
                <a:spcPct val="120000"/>
              </a:lnSpc>
            </a:pPr>
            <a:endParaRPr lang="id-ID"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Freeform 16"/>
          <p:cNvSpPr>
            <a:spLocks noEditPoints="1"/>
          </p:cNvSpPr>
          <p:nvPr/>
        </p:nvSpPr>
        <p:spPr bwMode="auto">
          <a:xfrm>
            <a:off x="1521752" y="3421873"/>
            <a:ext cx="937993" cy="752522"/>
          </a:xfrm>
          <a:custGeom>
            <a:avLst/>
            <a:gdLst>
              <a:gd name="T0" fmla="*/ 495 w 541"/>
              <a:gd name="T1" fmla="*/ 223 h 434"/>
              <a:gd name="T2" fmla="*/ 540 w 541"/>
              <a:gd name="T3" fmla="*/ 168 h 434"/>
              <a:gd name="T4" fmla="*/ 494 w 541"/>
              <a:gd name="T5" fmla="*/ 112 h 434"/>
              <a:gd name="T6" fmla="*/ 540 w 541"/>
              <a:gd name="T7" fmla="*/ 57 h 434"/>
              <a:gd name="T8" fmla="*/ 483 w 541"/>
              <a:gd name="T9" fmla="*/ 0 h 434"/>
              <a:gd name="T10" fmla="*/ 56 w 541"/>
              <a:gd name="T11" fmla="*/ 0 h 434"/>
              <a:gd name="T12" fmla="*/ 0 w 541"/>
              <a:gd name="T13" fmla="*/ 56 h 434"/>
              <a:gd name="T14" fmla="*/ 46 w 541"/>
              <a:gd name="T15" fmla="*/ 112 h 434"/>
              <a:gd name="T16" fmla="*/ 0 w 541"/>
              <a:gd name="T17" fmla="*/ 167 h 434"/>
              <a:gd name="T18" fmla="*/ 46 w 541"/>
              <a:gd name="T19" fmla="*/ 223 h 434"/>
              <a:gd name="T20" fmla="*/ 1 w 541"/>
              <a:gd name="T21" fmla="*/ 278 h 434"/>
              <a:gd name="T22" fmla="*/ 57 w 541"/>
              <a:gd name="T23" fmla="*/ 334 h 434"/>
              <a:gd name="T24" fmla="*/ 157 w 541"/>
              <a:gd name="T25" fmla="*/ 334 h 434"/>
              <a:gd name="T26" fmla="*/ 161 w 541"/>
              <a:gd name="T27" fmla="*/ 351 h 434"/>
              <a:gd name="T28" fmla="*/ 272 w 541"/>
              <a:gd name="T29" fmla="*/ 433 h 434"/>
              <a:gd name="T30" fmla="*/ 383 w 541"/>
              <a:gd name="T31" fmla="*/ 335 h 434"/>
              <a:gd name="T32" fmla="*/ 484 w 541"/>
              <a:gd name="T33" fmla="*/ 335 h 434"/>
              <a:gd name="T34" fmla="*/ 541 w 541"/>
              <a:gd name="T35" fmla="*/ 278 h 434"/>
              <a:gd name="T36" fmla="*/ 495 w 541"/>
              <a:gd name="T37" fmla="*/ 223 h 434"/>
              <a:gd name="T38" fmla="*/ 423 w 541"/>
              <a:gd name="T39" fmla="*/ 241 h 434"/>
              <a:gd name="T40" fmla="*/ 118 w 541"/>
              <a:gd name="T41" fmla="*/ 241 h 434"/>
              <a:gd name="T42" fmla="*/ 104 w 541"/>
              <a:gd name="T43" fmla="*/ 227 h 434"/>
              <a:gd name="T44" fmla="*/ 118 w 541"/>
              <a:gd name="T45" fmla="*/ 213 h 434"/>
              <a:gd name="T46" fmla="*/ 423 w 541"/>
              <a:gd name="T47" fmla="*/ 213 h 434"/>
              <a:gd name="T48" fmla="*/ 437 w 541"/>
              <a:gd name="T49" fmla="*/ 227 h 434"/>
              <a:gd name="T50" fmla="*/ 423 w 541"/>
              <a:gd name="T51" fmla="*/ 241 h 434"/>
              <a:gd name="T52" fmla="*/ 423 w 541"/>
              <a:gd name="T53" fmla="*/ 116 h 434"/>
              <a:gd name="T54" fmla="*/ 118 w 541"/>
              <a:gd name="T55" fmla="*/ 116 h 434"/>
              <a:gd name="T56" fmla="*/ 104 w 541"/>
              <a:gd name="T57" fmla="*/ 102 h 434"/>
              <a:gd name="T58" fmla="*/ 118 w 541"/>
              <a:gd name="T59" fmla="*/ 88 h 434"/>
              <a:gd name="T60" fmla="*/ 423 w 541"/>
              <a:gd name="T61" fmla="*/ 88 h 434"/>
              <a:gd name="T62" fmla="*/ 437 w 541"/>
              <a:gd name="T63" fmla="*/ 102 h 434"/>
              <a:gd name="T64" fmla="*/ 423 w 541"/>
              <a:gd name="T65" fmla="*/ 116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41" h="434">
                <a:moveTo>
                  <a:pt x="495" y="223"/>
                </a:moveTo>
                <a:cubicBezTo>
                  <a:pt x="521" y="218"/>
                  <a:pt x="540" y="195"/>
                  <a:pt x="540" y="168"/>
                </a:cubicBezTo>
                <a:cubicBezTo>
                  <a:pt x="540" y="140"/>
                  <a:pt x="520" y="117"/>
                  <a:pt x="494" y="112"/>
                </a:cubicBezTo>
                <a:cubicBezTo>
                  <a:pt x="520" y="107"/>
                  <a:pt x="540" y="84"/>
                  <a:pt x="540" y="57"/>
                </a:cubicBezTo>
                <a:cubicBezTo>
                  <a:pt x="540" y="26"/>
                  <a:pt x="514" y="0"/>
                  <a:pt x="483" y="0"/>
                </a:cubicBezTo>
                <a:cubicBezTo>
                  <a:pt x="56" y="0"/>
                  <a:pt x="56" y="0"/>
                  <a:pt x="56" y="0"/>
                </a:cubicBezTo>
                <a:cubicBezTo>
                  <a:pt x="25" y="0"/>
                  <a:pt x="0" y="25"/>
                  <a:pt x="0" y="56"/>
                </a:cubicBezTo>
                <a:cubicBezTo>
                  <a:pt x="0" y="84"/>
                  <a:pt x="20" y="107"/>
                  <a:pt x="46" y="112"/>
                </a:cubicBezTo>
                <a:cubicBezTo>
                  <a:pt x="20" y="117"/>
                  <a:pt x="0" y="140"/>
                  <a:pt x="0" y="167"/>
                </a:cubicBezTo>
                <a:cubicBezTo>
                  <a:pt x="0" y="195"/>
                  <a:pt x="20" y="218"/>
                  <a:pt x="46" y="223"/>
                </a:cubicBezTo>
                <a:cubicBezTo>
                  <a:pt x="20" y="228"/>
                  <a:pt x="1" y="250"/>
                  <a:pt x="1" y="278"/>
                </a:cubicBezTo>
                <a:cubicBezTo>
                  <a:pt x="1" y="309"/>
                  <a:pt x="26" y="334"/>
                  <a:pt x="57" y="334"/>
                </a:cubicBezTo>
                <a:cubicBezTo>
                  <a:pt x="157" y="334"/>
                  <a:pt x="157" y="334"/>
                  <a:pt x="157" y="334"/>
                </a:cubicBezTo>
                <a:cubicBezTo>
                  <a:pt x="158" y="340"/>
                  <a:pt x="159" y="345"/>
                  <a:pt x="161" y="351"/>
                </a:cubicBezTo>
                <a:cubicBezTo>
                  <a:pt x="175" y="399"/>
                  <a:pt x="219" y="434"/>
                  <a:pt x="272" y="433"/>
                </a:cubicBezTo>
                <a:cubicBezTo>
                  <a:pt x="331" y="433"/>
                  <a:pt x="380" y="392"/>
                  <a:pt x="383" y="335"/>
                </a:cubicBezTo>
                <a:cubicBezTo>
                  <a:pt x="484" y="335"/>
                  <a:pt x="484" y="335"/>
                  <a:pt x="484" y="335"/>
                </a:cubicBezTo>
                <a:cubicBezTo>
                  <a:pt x="515" y="335"/>
                  <a:pt x="541" y="309"/>
                  <a:pt x="541" y="278"/>
                </a:cubicBezTo>
                <a:cubicBezTo>
                  <a:pt x="541" y="251"/>
                  <a:pt x="521" y="228"/>
                  <a:pt x="495" y="223"/>
                </a:cubicBezTo>
                <a:close/>
                <a:moveTo>
                  <a:pt x="423" y="241"/>
                </a:moveTo>
                <a:cubicBezTo>
                  <a:pt x="118" y="241"/>
                  <a:pt x="118" y="241"/>
                  <a:pt x="118" y="241"/>
                </a:cubicBezTo>
                <a:cubicBezTo>
                  <a:pt x="110" y="241"/>
                  <a:pt x="104" y="234"/>
                  <a:pt x="104" y="227"/>
                </a:cubicBezTo>
                <a:cubicBezTo>
                  <a:pt x="104" y="219"/>
                  <a:pt x="110" y="213"/>
                  <a:pt x="118" y="213"/>
                </a:cubicBezTo>
                <a:cubicBezTo>
                  <a:pt x="423" y="213"/>
                  <a:pt x="423" y="213"/>
                  <a:pt x="423" y="213"/>
                </a:cubicBezTo>
                <a:cubicBezTo>
                  <a:pt x="431" y="213"/>
                  <a:pt x="437" y="219"/>
                  <a:pt x="437" y="227"/>
                </a:cubicBezTo>
                <a:cubicBezTo>
                  <a:pt x="437" y="234"/>
                  <a:pt x="431" y="241"/>
                  <a:pt x="423" y="241"/>
                </a:cubicBezTo>
                <a:close/>
                <a:moveTo>
                  <a:pt x="423" y="116"/>
                </a:moveTo>
                <a:cubicBezTo>
                  <a:pt x="118" y="116"/>
                  <a:pt x="118" y="116"/>
                  <a:pt x="118" y="116"/>
                </a:cubicBezTo>
                <a:cubicBezTo>
                  <a:pt x="110" y="116"/>
                  <a:pt x="104" y="110"/>
                  <a:pt x="104" y="102"/>
                </a:cubicBezTo>
                <a:cubicBezTo>
                  <a:pt x="104" y="95"/>
                  <a:pt x="110" y="88"/>
                  <a:pt x="118" y="88"/>
                </a:cubicBezTo>
                <a:cubicBezTo>
                  <a:pt x="423" y="88"/>
                  <a:pt x="423" y="88"/>
                  <a:pt x="423" y="88"/>
                </a:cubicBezTo>
                <a:cubicBezTo>
                  <a:pt x="431" y="88"/>
                  <a:pt x="437" y="95"/>
                  <a:pt x="437" y="102"/>
                </a:cubicBezTo>
                <a:cubicBezTo>
                  <a:pt x="437" y="110"/>
                  <a:pt x="431" y="116"/>
                  <a:pt x="423" y="116"/>
                </a:cubicBezTo>
                <a:close/>
              </a:path>
            </a:pathLst>
          </a:custGeom>
          <a:solidFill>
            <a:schemeClr val="accent3"/>
          </a:solidFill>
          <a:ln>
            <a:noFill/>
          </a:ln>
        </p:spPr>
        <p:txBody>
          <a:bodyPr vert="horz" wrap="square" lIns="68573" tIns="34287" rIns="68573" bIns="34287" numCol="1" anchor="t" anchorCtr="0" compatLnSpc="1"/>
          <a:lstStyle/>
          <a:p>
            <a:pPr algn="just">
              <a:lnSpc>
                <a:spcPct val="120000"/>
              </a:lnSpc>
            </a:pPr>
            <a:endParaRPr lang="id-ID"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2" name="Group 12"/>
          <p:cNvGrpSpPr/>
          <p:nvPr/>
        </p:nvGrpSpPr>
        <p:grpSpPr>
          <a:xfrm>
            <a:off x="1257499" y="1429441"/>
            <a:ext cx="1517299" cy="1358311"/>
            <a:chOff x="8169276" y="952501"/>
            <a:chExt cx="3781424" cy="3384550"/>
          </a:xfrm>
          <a:solidFill>
            <a:schemeClr val="accent1"/>
          </a:solidFill>
        </p:grpSpPr>
        <p:sp>
          <p:nvSpPr>
            <p:cNvPr id="14" name="Freeform 10"/>
            <p:cNvSpPr/>
            <p:nvPr/>
          </p:nvSpPr>
          <p:spPr bwMode="auto">
            <a:xfrm>
              <a:off x="9297988" y="1533526"/>
              <a:ext cx="1392237" cy="1004888"/>
            </a:xfrm>
            <a:custGeom>
              <a:avLst/>
              <a:gdLst>
                <a:gd name="T0" fmla="*/ 142 w 370"/>
                <a:gd name="T1" fmla="*/ 228 h 267"/>
                <a:gd name="T2" fmla="*/ 241 w 370"/>
                <a:gd name="T3" fmla="*/ 248 h 267"/>
                <a:gd name="T4" fmla="*/ 303 w 370"/>
                <a:gd name="T5" fmla="*/ 226 h 267"/>
                <a:gd name="T6" fmla="*/ 368 w 370"/>
                <a:gd name="T7" fmla="*/ 107 h 267"/>
                <a:gd name="T8" fmla="*/ 278 w 370"/>
                <a:gd name="T9" fmla="*/ 11 h 267"/>
                <a:gd name="T10" fmla="*/ 179 w 370"/>
                <a:gd name="T11" fmla="*/ 58 h 267"/>
                <a:gd name="T12" fmla="*/ 168 w 370"/>
                <a:gd name="T13" fmla="*/ 65 h 267"/>
                <a:gd name="T14" fmla="*/ 155 w 370"/>
                <a:gd name="T15" fmla="*/ 60 h 267"/>
                <a:gd name="T16" fmla="*/ 67 w 370"/>
                <a:gd name="T17" fmla="*/ 47 h 267"/>
                <a:gd name="T18" fmla="*/ 0 w 370"/>
                <a:gd name="T19" fmla="*/ 116 h 267"/>
                <a:gd name="T20" fmla="*/ 9 w 370"/>
                <a:gd name="T21" fmla="*/ 121 h 267"/>
                <a:gd name="T22" fmla="*/ 84 w 370"/>
                <a:gd name="T23" fmla="*/ 267 h 267"/>
                <a:gd name="T24" fmla="*/ 142 w 370"/>
                <a:gd name="T25" fmla="*/ 228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0" h="267">
                  <a:moveTo>
                    <a:pt x="142" y="228"/>
                  </a:moveTo>
                  <a:cubicBezTo>
                    <a:pt x="189" y="219"/>
                    <a:pt x="225" y="237"/>
                    <a:pt x="241" y="248"/>
                  </a:cubicBezTo>
                  <a:cubicBezTo>
                    <a:pt x="253" y="241"/>
                    <a:pt x="275" y="230"/>
                    <a:pt x="303" y="226"/>
                  </a:cubicBezTo>
                  <a:cubicBezTo>
                    <a:pt x="304" y="191"/>
                    <a:pt x="319" y="134"/>
                    <a:pt x="368" y="107"/>
                  </a:cubicBezTo>
                  <a:cubicBezTo>
                    <a:pt x="370" y="82"/>
                    <a:pt x="350" y="22"/>
                    <a:pt x="278" y="11"/>
                  </a:cubicBezTo>
                  <a:cubicBezTo>
                    <a:pt x="211" y="0"/>
                    <a:pt x="181" y="56"/>
                    <a:pt x="179" y="58"/>
                  </a:cubicBezTo>
                  <a:cubicBezTo>
                    <a:pt x="177" y="62"/>
                    <a:pt x="173" y="65"/>
                    <a:pt x="168" y="65"/>
                  </a:cubicBezTo>
                  <a:cubicBezTo>
                    <a:pt x="163" y="66"/>
                    <a:pt x="158" y="64"/>
                    <a:pt x="155" y="60"/>
                  </a:cubicBezTo>
                  <a:cubicBezTo>
                    <a:pt x="155" y="59"/>
                    <a:pt x="133" y="32"/>
                    <a:pt x="67" y="47"/>
                  </a:cubicBezTo>
                  <a:cubicBezTo>
                    <a:pt x="14" y="60"/>
                    <a:pt x="2" y="101"/>
                    <a:pt x="0" y="116"/>
                  </a:cubicBezTo>
                  <a:cubicBezTo>
                    <a:pt x="3" y="117"/>
                    <a:pt x="6" y="119"/>
                    <a:pt x="9" y="121"/>
                  </a:cubicBezTo>
                  <a:cubicBezTo>
                    <a:pt x="63" y="161"/>
                    <a:pt x="80" y="224"/>
                    <a:pt x="84" y="267"/>
                  </a:cubicBezTo>
                  <a:cubicBezTo>
                    <a:pt x="96" y="250"/>
                    <a:pt x="114" y="234"/>
                    <a:pt x="142" y="228"/>
                  </a:cubicBezTo>
                  <a:close/>
                </a:path>
              </a:pathLst>
            </a:custGeom>
            <a:grpFill/>
            <a:ln>
              <a:noFill/>
            </a:ln>
          </p:spPr>
          <p:txBody>
            <a:bodyPr vert="horz" wrap="square" lIns="96418" tIns="48210" rIns="96418" bIns="48210" numCol="1" anchor="t" anchorCtr="0" compatLnSpc="1"/>
            <a:lstStyle/>
            <a:p>
              <a:pPr algn="just">
                <a:lnSpc>
                  <a:spcPct val="120000"/>
                </a:lnSpc>
              </a:pPr>
              <a:endParaRPr lang="id-ID"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 name="Freeform 11"/>
            <p:cNvSpPr/>
            <p:nvPr/>
          </p:nvSpPr>
          <p:spPr bwMode="auto">
            <a:xfrm>
              <a:off x="8169276" y="952501"/>
              <a:ext cx="3781424" cy="3384550"/>
            </a:xfrm>
            <a:custGeom>
              <a:avLst/>
              <a:gdLst>
                <a:gd name="T0" fmla="*/ 932 w 1005"/>
                <a:gd name="T1" fmla="*/ 313 h 899"/>
                <a:gd name="T2" fmla="*/ 693 w 1005"/>
                <a:gd name="T3" fmla="*/ 126 h 899"/>
                <a:gd name="T4" fmla="*/ 192 w 1005"/>
                <a:gd name="T5" fmla="*/ 181 h 899"/>
                <a:gd name="T6" fmla="*/ 261 w 1005"/>
                <a:gd name="T7" fmla="*/ 549 h 899"/>
                <a:gd name="T8" fmla="*/ 292 w 1005"/>
                <a:gd name="T9" fmla="*/ 298 h 899"/>
                <a:gd name="T10" fmla="*/ 155 w 1005"/>
                <a:gd name="T11" fmla="*/ 377 h 899"/>
                <a:gd name="T12" fmla="*/ 244 w 1005"/>
                <a:gd name="T13" fmla="*/ 409 h 899"/>
                <a:gd name="T14" fmla="*/ 255 w 1005"/>
                <a:gd name="T15" fmla="*/ 435 h 899"/>
                <a:gd name="T16" fmla="*/ 128 w 1005"/>
                <a:gd name="T17" fmla="*/ 388 h 899"/>
                <a:gd name="T18" fmla="*/ 274 w 1005"/>
                <a:gd name="T19" fmla="*/ 257 h 899"/>
                <a:gd name="T20" fmla="*/ 464 w 1005"/>
                <a:gd name="T21" fmla="*/ 184 h 899"/>
                <a:gd name="T22" fmla="*/ 673 w 1005"/>
                <a:gd name="T23" fmla="*/ 190 h 899"/>
                <a:gd name="T24" fmla="*/ 851 w 1005"/>
                <a:gd name="T25" fmla="*/ 291 h 899"/>
                <a:gd name="T26" fmla="*/ 914 w 1005"/>
                <a:gd name="T27" fmla="*/ 518 h 899"/>
                <a:gd name="T28" fmla="*/ 747 w 1005"/>
                <a:gd name="T29" fmla="*/ 572 h 899"/>
                <a:gd name="T30" fmla="*/ 474 w 1005"/>
                <a:gd name="T31" fmla="*/ 615 h 899"/>
                <a:gd name="T32" fmla="*/ 421 w 1005"/>
                <a:gd name="T33" fmla="*/ 572 h 899"/>
                <a:gd name="T34" fmla="*/ 446 w 1005"/>
                <a:gd name="T35" fmla="*/ 560 h 899"/>
                <a:gd name="T36" fmla="*/ 553 w 1005"/>
                <a:gd name="T37" fmla="*/ 547 h 899"/>
                <a:gd name="T38" fmla="*/ 854 w 1005"/>
                <a:gd name="T39" fmla="*/ 560 h 899"/>
                <a:gd name="T40" fmla="*/ 857 w 1005"/>
                <a:gd name="T41" fmla="*/ 427 h 899"/>
                <a:gd name="T42" fmla="*/ 831 w 1005"/>
                <a:gd name="T43" fmla="*/ 311 h 899"/>
                <a:gd name="T44" fmla="*/ 632 w 1005"/>
                <a:gd name="T45" fmla="*/ 378 h 899"/>
                <a:gd name="T46" fmla="*/ 742 w 1005"/>
                <a:gd name="T47" fmla="*/ 461 h 899"/>
                <a:gd name="T48" fmla="*/ 549 w 1005"/>
                <a:gd name="T49" fmla="*/ 430 h 899"/>
                <a:gd name="T50" fmla="*/ 447 w 1005"/>
                <a:gd name="T51" fmla="*/ 410 h 899"/>
                <a:gd name="T52" fmla="*/ 381 w 1005"/>
                <a:gd name="T53" fmla="*/ 488 h 899"/>
                <a:gd name="T54" fmla="*/ 300 w 1005"/>
                <a:gd name="T55" fmla="*/ 535 h 899"/>
                <a:gd name="T56" fmla="*/ 298 w 1005"/>
                <a:gd name="T57" fmla="*/ 538 h 899"/>
                <a:gd name="T58" fmla="*/ 274 w 1005"/>
                <a:gd name="T59" fmla="*/ 618 h 899"/>
                <a:gd name="T60" fmla="*/ 288 w 1005"/>
                <a:gd name="T61" fmla="*/ 665 h 899"/>
                <a:gd name="T62" fmla="*/ 352 w 1005"/>
                <a:gd name="T63" fmla="*/ 724 h 899"/>
                <a:gd name="T64" fmla="*/ 571 w 1005"/>
                <a:gd name="T65" fmla="*/ 769 h 899"/>
                <a:gd name="T66" fmla="*/ 570 w 1005"/>
                <a:gd name="T67" fmla="*/ 769 h 899"/>
                <a:gd name="T68" fmla="*/ 681 w 1005"/>
                <a:gd name="T69" fmla="*/ 675 h 899"/>
                <a:gd name="T70" fmla="*/ 650 w 1005"/>
                <a:gd name="T71" fmla="*/ 634 h 899"/>
                <a:gd name="T72" fmla="*/ 708 w 1005"/>
                <a:gd name="T73" fmla="*/ 665 h 899"/>
                <a:gd name="T74" fmla="*/ 691 w 1005"/>
                <a:gd name="T75" fmla="*/ 750 h 899"/>
                <a:gd name="T76" fmla="*/ 491 w 1005"/>
                <a:gd name="T77" fmla="*/ 785 h 899"/>
                <a:gd name="T78" fmla="*/ 787 w 1005"/>
                <a:gd name="T79" fmla="*/ 830 h 899"/>
                <a:gd name="T80" fmla="*/ 1001 w 1005"/>
                <a:gd name="T81" fmla="*/ 474 h 8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5" h="899">
                  <a:moveTo>
                    <a:pt x="1001" y="474"/>
                  </a:moveTo>
                  <a:cubicBezTo>
                    <a:pt x="997" y="357"/>
                    <a:pt x="932" y="313"/>
                    <a:pt x="932" y="313"/>
                  </a:cubicBezTo>
                  <a:cubicBezTo>
                    <a:pt x="932" y="313"/>
                    <a:pt x="924" y="257"/>
                    <a:pt x="873" y="197"/>
                  </a:cubicBezTo>
                  <a:cubicBezTo>
                    <a:pt x="794" y="111"/>
                    <a:pt x="693" y="126"/>
                    <a:pt x="693" y="126"/>
                  </a:cubicBezTo>
                  <a:cubicBezTo>
                    <a:pt x="563" y="0"/>
                    <a:pt x="430" y="97"/>
                    <a:pt x="430" y="97"/>
                  </a:cubicBezTo>
                  <a:cubicBezTo>
                    <a:pt x="245" y="36"/>
                    <a:pt x="192" y="181"/>
                    <a:pt x="192" y="181"/>
                  </a:cubicBezTo>
                  <a:cubicBezTo>
                    <a:pt x="86" y="193"/>
                    <a:pt x="0" y="317"/>
                    <a:pt x="77" y="450"/>
                  </a:cubicBezTo>
                  <a:cubicBezTo>
                    <a:pt x="136" y="552"/>
                    <a:pt x="224" y="554"/>
                    <a:pt x="261" y="549"/>
                  </a:cubicBezTo>
                  <a:cubicBezTo>
                    <a:pt x="274" y="517"/>
                    <a:pt x="300" y="481"/>
                    <a:pt x="357" y="465"/>
                  </a:cubicBezTo>
                  <a:cubicBezTo>
                    <a:pt x="358" y="459"/>
                    <a:pt x="365" y="350"/>
                    <a:pt x="292" y="298"/>
                  </a:cubicBezTo>
                  <a:cubicBezTo>
                    <a:pt x="249" y="267"/>
                    <a:pt x="201" y="275"/>
                    <a:pt x="174" y="295"/>
                  </a:cubicBezTo>
                  <a:cubicBezTo>
                    <a:pt x="149" y="315"/>
                    <a:pt x="142" y="345"/>
                    <a:pt x="155" y="377"/>
                  </a:cubicBezTo>
                  <a:cubicBezTo>
                    <a:pt x="161" y="394"/>
                    <a:pt x="171" y="405"/>
                    <a:pt x="185" y="411"/>
                  </a:cubicBezTo>
                  <a:cubicBezTo>
                    <a:pt x="212" y="422"/>
                    <a:pt x="243" y="409"/>
                    <a:pt x="244" y="409"/>
                  </a:cubicBezTo>
                  <a:cubicBezTo>
                    <a:pt x="251" y="406"/>
                    <a:pt x="259" y="410"/>
                    <a:pt x="262" y="417"/>
                  </a:cubicBezTo>
                  <a:cubicBezTo>
                    <a:pt x="265" y="424"/>
                    <a:pt x="262" y="432"/>
                    <a:pt x="255" y="435"/>
                  </a:cubicBezTo>
                  <a:cubicBezTo>
                    <a:pt x="253" y="436"/>
                    <a:pt x="212" y="453"/>
                    <a:pt x="174" y="437"/>
                  </a:cubicBezTo>
                  <a:cubicBezTo>
                    <a:pt x="154" y="429"/>
                    <a:pt x="138" y="412"/>
                    <a:pt x="128" y="388"/>
                  </a:cubicBezTo>
                  <a:cubicBezTo>
                    <a:pt x="111" y="343"/>
                    <a:pt x="122" y="300"/>
                    <a:pt x="157" y="273"/>
                  </a:cubicBezTo>
                  <a:cubicBezTo>
                    <a:pt x="189" y="248"/>
                    <a:pt x="234" y="243"/>
                    <a:pt x="274" y="257"/>
                  </a:cubicBezTo>
                  <a:cubicBezTo>
                    <a:pt x="281" y="227"/>
                    <a:pt x="304" y="187"/>
                    <a:pt x="361" y="174"/>
                  </a:cubicBezTo>
                  <a:cubicBezTo>
                    <a:pt x="415" y="161"/>
                    <a:pt x="447" y="173"/>
                    <a:pt x="464" y="184"/>
                  </a:cubicBezTo>
                  <a:cubicBezTo>
                    <a:pt x="484" y="158"/>
                    <a:pt x="524" y="127"/>
                    <a:pt x="582" y="137"/>
                  </a:cubicBezTo>
                  <a:cubicBezTo>
                    <a:pt x="631" y="145"/>
                    <a:pt x="658" y="170"/>
                    <a:pt x="673" y="190"/>
                  </a:cubicBezTo>
                  <a:cubicBezTo>
                    <a:pt x="686" y="208"/>
                    <a:pt x="694" y="230"/>
                    <a:pt x="696" y="250"/>
                  </a:cubicBezTo>
                  <a:cubicBezTo>
                    <a:pt x="751" y="237"/>
                    <a:pt x="814" y="253"/>
                    <a:pt x="851" y="291"/>
                  </a:cubicBezTo>
                  <a:cubicBezTo>
                    <a:pt x="881" y="322"/>
                    <a:pt x="892" y="365"/>
                    <a:pt x="881" y="411"/>
                  </a:cubicBezTo>
                  <a:cubicBezTo>
                    <a:pt x="895" y="424"/>
                    <a:pt x="922" y="459"/>
                    <a:pt x="914" y="518"/>
                  </a:cubicBezTo>
                  <a:cubicBezTo>
                    <a:pt x="910" y="549"/>
                    <a:pt x="893" y="573"/>
                    <a:pt x="866" y="586"/>
                  </a:cubicBezTo>
                  <a:cubicBezTo>
                    <a:pt x="831" y="602"/>
                    <a:pt x="785" y="596"/>
                    <a:pt x="747" y="572"/>
                  </a:cubicBezTo>
                  <a:cubicBezTo>
                    <a:pt x="693" y="538"/>
                    <a:pt x="609" y="536"/>
                    <a:pt x="571" y="568"/>
                  </a:cubicBezTo>
                  <a:cubicBezTo>
                    <a:pt x="541" y="593"/>
                    <a:pt x="507" y="618"/>
                    <a:pt x="474" y="615"/>
                  </a:cubicBezTo>
                  <a:cubicBezTo>
                    <a:pt x="472" y="615"/>
                    <a:pt x="469" y="615"/>
                    <a:pt x="466" y="614"/>
                  </a:cubicBezTo>
                  <a:cubicBezTo>
                    <a:pt x="447" y="610"/>
                    <a:pt x="432" y="596"/>
                    <a:pt x="421" y="572"/>
                  </a:cubicBezTo>
                  <a:cubicBezTo>
                    <a:pt x="417" y="565"/>
                    <a:pt x="420" y="557"/>
                    <a:pt x="427" y="554"/>
                  </a:cubicBezTo>
                  <a:cubicBezTo>
                    <a:pt x="434" y="550"/>
                    <a:pt x="443" y="553"/>
                    <a:pt x="446" y="560"/>
                  </a:cubicBezTo>
                  <a:cubicBezTo>
                    <a:pt x="453" y="576"/>
                    <a:pt x="462" y="584"/>
                    <a:pt x="473" y="586"/>
                  </a:cubicBezTo>
                  <a:cubicBezTo>
                    <a:pt x="496" y="592"/>
                    <a:pt x="530" y="566"/>
                    <a:pt x="553" y="547"/>
                  </a:cubicBezTo>
                  <a:cubicBezTo>
                    <a:pt x="601" y="506"/>
                    <a:pt x="697" y="507"/>
                    <a:pt x="762" y="548"/>
                  </a:cubicBezTo>
                  <a:cubicBezTo>
                    <a:pt x="792" y="567"/>
                    <a:pt x="828" y="572"/>
                    <a:pt x="854" y="560"/>
                  </a:cubicBezTo>
                  <a:cubicBezTo>
                    <a:pt x="872" y="552"/>
                    <a:pt x="883" y="536"/>
                    <a:pt x="886" y="514"/>
                  </a:cubicBezTo>
                  <a:cubicBezTo>
                    <a:pt x="895" y="455"/>
                    <a:pt x="858" y="427"/>
                    <a:pt x="857" y="427"/>
                  </a:cubicBezTo>
                  <a:cubicBezTo>
                    <a:pt x="852" y="424"/>
                    <a:pt x="850" y="418"/>
                    <a:pt x="852" y="412"/>
                  </a:cubicBezTo>
                  <a:cubicBezTo>
                    <a:pt x="863" y="372"/>
                    <a:pt x="856" y="337"/>
                    <a:pt x="831" y="311"/>
                  </a:cubicBezTo>
                  <a:cubicBezTo>
                    <a:pt x="800" y="280"/>
                    <a:pt x="747" y="266"/>
                    <a:pt x="702" y="278"/>
                  </a:cubicBezTo>
                  <a:cubicBezTo>
                    <a:pt x="642" y="293"/>
                    <a:pt x="633" y="357"/>
                    <a:pt x="632" y="378"/>
                  </a:cubicBezTo>
                  <a:cubicBezTo>
                    <a:pt x="667" y="380"/>
                    <a:pt x="707" y="396"/>
                    <a:pt x="744" y="441"/>
                  </a:cubicBezTo>
                  <a:cubicBezTo>
                    <a:pt x="749" y="447"/>
                    <a:pt x="748" y="456"/>
                    <a:pt x="742" y="461"/>
                  </a:cubicBezTo>
                  <a:cubicBezTo>
                    <a:pt x="736" y="466"/>
                    <a:pt x="727" y="465"/>
                    <a:pt x="722" y="459"/>
                  </a:cubicBezTo>
                  <a:cubicBezTo>
                    <a:pt x="643" y="362"/>
                    <a:pt x="552" y="428"/>
                    <a:pt x="549" y="430"/>
                  </a:cubicBezTo>
                  <a:cubicBezTo>
                    <a:pt x="543" y="434"/>
                    <a:pt x="536" y="434"/>
                    <a:pt x="531" y="430"/>
                  </a:cubicBezTo>
                  <a:cubicBezTo>
                    <a:pt x="529" y="429"/>
                    <a:pt x="496" y="400"/>
                    <a:pt x="447" y="410"/>
                  </a:cubicBezTo>
                  <a:cubicBezTo>
                    <a:pt x="401" y="419"/>
                    <a:pt x="393" y="476"/>
                    <a:pt x="393" y="476"/>
                  </a:cubicBezTo>
                  <a:cubicBezTo>
                    <a:pt x="392" y="482"/>
                    <a:pt x="387" y="487"/>
                    <a:pt x="381" y="488"/>
                  </a:cubicBezTo>
                  <a:cubicBezTo>
                    <a:pt x="339" y="496"/>
                    <a:pt x="315" y="514"/>
                    <a:pt x="300" y="535"/>
                  </a:cubicBezTo>
                  <a:cubicBezTo>
                    <a:pt x="300" y="535"/>
                    <a:pt x="300" y="535"/>
                    <a:pt x="300" y="535"/>
                  </a:cubicBezTo>
                  <a:cubicBezTo>
                    <a:pt x="300" y="535"/>
                    <a:pt x="300" y="535"/>
                    <a:pt x="300" y="535"/>
                  </a:cubicBezTo>
                  <a:cubicBezTo>
                    <a:pt x="299" y="536"/>
                    <a:pt x="299" y="537"/>
                    <a:pt x="298" y="538"/>
                  </a:cubicBezTo>
                  <a:cubicBezTo>
                    <a:pt x="278" y="568"/>
                    <a:pt x="273" y="596"/>
                    <a:pt x="275" y="618"/>
                  </a:cubicBezTo>
                  <a:cubicBezTo>
                    <a:pt x="275" y="618"/>
                    <a:pt x="274" y="618"/>
                    <a:pt x="274" y="618"/>
                  </a:cubicBezTo>
                  <a:cubicBezTo>
                    <a:pt x="275" y="625"/>
                    <a:pt x="276" y="631"/>
                    <a:pt x="278" y="637"/>
                  </a:cubicBezTo>
                  <a:cubicBezTo>
                    <a:pt x="281" y="654"/>
                    <a:pt x="288" y="664"/>
                    <a:pt x="288" y="665"/>
                  </a:cubicBezTo>
                  <a:cubicBezTo>
                    <a:pt x="302" y="693"/>
                    <a:pt x="326" y="711"/>
                    <a:pt x="352" y="724"/>
                  </a:cubicBezTo>
                  <a:cubicBezTo>
                    <a:pt x="352" y="724"/>
                    <a:pt x="352" y="724"/>
                    <a:pt x="352" y="724"/>
                  </a:cubicBezTo>
                  <a:cubicBezTo>
                    <a:pt x="352" y="724"/>
                    <a:pt x="418" y="758"/>
                    <a:pt x="552" y="768"/>
                  </a:cubicBezTo>
                  <a:cubicBezTo>
                    <a:pt x="558" y="768"/>
                    <a:pt x="565" y="769"/>
                    <a:pt x="571" y="769"/>
                  </a:cubicBezTo>
                  <a:cubicBezTo>
                    <a:pt x="571" y="769"/>
                    <a:pt x="570" y="769"/>
                    <a:pt x="570" y="769"/>
                  </a:cubicBezTo>
                  <a:cubicBezTo>
                    <a:pt x="570" y="769"/>
                    <a:pt x="570" y="769"/>
                    <a:pt x="570" y="769"/>
                  </a:cubicBezTo>
                  <a:cubicBezTo>
                    <a:pt x="606" y="770"/>
                    <a:pt x="643" y="762"/>
                    <a:pt x="668" y="733"/>
                  </a:cubicBezTo>
                  <a:cubicBezTo>
                    <a:pt x="682" y="710"/>
                    <a:pt x="687" y="689"/>
                    <a:pt x="681" y="675"/>
                  </a:cubicBezTo>
                  <a:cubicBezTo>
                    <a:pt x="675" y="658"/>
                    <a:pt x="659" y="652"/>
                    <a:pt x="659" y="652"/>
                  </a:cubicBezTo>
                  <a:cubicBezTo>
                    <a:pt x="651" y="649"/>
                    <a:pt x="648" y="641"/>
                    <a:pt x="650" y="634"/>
                  </a:cubicBezTo>
                  <a:cubicBezTo>
                    <a:pt x="653" y="627"/>
                    <a:pt x="661" y="623"/>
                    <a:pt x="668" y="625"/>
                  </a:cubicBezTo>
                  <a:cubicBezTo>
                    <a:pt x="669" y="626"/>
                    <a:pt x="698" y="636"/>
                    <a:pt x="708" y="665"/>
                  </a:cubicBezTo>
                  <a:cubicBezTo>
                    <a:pt x="717" y="689"/>
                    <a:pt x="711" y="717"/>
                    <a:pt x="692" y="749"/>
                  </a:cubicBezTo>
                  <a:cubicBezTo>
                    <a:pt x="691" y="749"/>
                    <a:pt x="691" y="750"/>
                    <a:pt x="691" y="750"/>
                  </a:cubicBezTo>
                  <a:cubicBezTo>
                    <a:pt x="655" y="793"/>
                    <a:pt x="601" y="800"/>
                    <a:pt x="556" y="797"/>
                  </a:cubicBezTo>
                  <a:cubicBezTo>
                    <a:pt x="530" y="795"/>
                    <a:pt x="507" y="789"/>
                    <a:pt x="491" y="785"/>
                  </a:cubicBezTo>
                  <a:cubicBezTo>
                    <a:pt x="524" y="857"/>
                    <a:pt x="598" y="891"/>
                    <a:pt x="677" y="895"/>
                  </a:cubicBezTo>
                  <a:cubicBezTo>
                    <a:pt x="769" y="899"/>
                    <a:pt x="787" y="830"/>
                    <a:pt x="787" y="830"/>
                  </a:cubicBezTo>
                  <a:cubicBezTo>
                    <a:pt x="911" y="781"/>
                    <a:pt x="884" y="656"/>
                    <a:pt x="884" y="656"/>
                  </a:cubicBezTo>
                  <a:cubicBezTo>
                    <a:pt x="936" y="648"/>
                    <a:pt x="1005" y="590"/>
                    <a:pt x="1001" y="474"/>
                  </a:cubicBezTo>
                  <a:close/>
                </a:path>
              </a:pathLst>
            </a:custGeom>
            <a:grpFill/>
            <a:ln>
              <a:noFill/>
            </a:ln>
          </p:spPr>
          <p:txBody>
            <a:bodyPr vert="horz" wrap="square" lIns="96418" tIns="48210" rIns="96418" bIns="48210" numCol="1" anchor="t" anchorCtr="0" compatLnSpc="1"/>
            <a:lstStyle/>
            <a:p>
              <a:pPr algn="just">
                <a:lnSpc>
                  <a:spcPct val="120000"/>
                </a:lnSpc>
              </a:pPr>
              <a:endParaRPr lang="id-ID"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3" name="矩形 2"/>
          <p:cNvSpPr/>
          <p:nvPr/>
        </p:nvSpPr>
        <p:spPr>
          <a:xfrm>
            <a:off x="3859530" y="271780"/>
            <a:ext cx="1425575" cy="32448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6" name="文本框 5"/>
          <p:cNvSpPr txBox="1"/>
          <p:nvPr/>
        </p:nvSpPr>
        <p:spPr>
          <a:xfrm>
            <a:off x="3985260" y="271780"/>
            <a:ext cx="1325880" cy="368300"/>
          </a:xfrm>
          <a:prstGeom prst="rect">
            <a:avLst/>
          </a:prstGeom>
          <a:noFill/>
        </p:spPr>
        <p:txBody>
          <a:bodyPr wrap="none" rtlCol="0">
            <a:spAutoFit/>
          </a:bodyPr>
          <a:p>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非</a:t>
            </a:r>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功能需求</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3" name="矩形 12"/>
          <p:cNvSpPr/>
          <p:nvPr/>
        </p:nvSpPr>
        <p:spPr>
          <a:xfrm>
            <a:off x="3350552" y="831215"/>
            <a:ext cx="2857925" cy="3204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350"/>
              <a:t>运营</a:t>
            </a:r>
            <a:r>
              <a:rPr lang="zh-CN" altLang="en-US" sz="1350"/>
              <a:t>需求</a:t>
            </a:r>
            <a:endParaRPr lang="zh-CN" altLang="en-US" sz="1350"/>
          </a:p>
        </p:txBody>
      </p:sp>
      <p:sp>
        <p:nvSpPr>
          <p:cNvPr id="4" name="文本框 3"/>
          <p:cNvSpPr txBox="1"/>
          <p:nvPr/>
        </p:nvSpPr>
        <p:spPr>
          <a:xfrm>
            <a:off x="3413125" y="1429385"/>
            <a:ext cx="4624705" cy="2799715"/>
          </a:xfrm>
          <a:prstGeom prst="rect">
            <a:avLst/>
          </a:prstGeom>
          <a:noFill/>
        </p:spPr>
        <p:txBody>
          <a:bodyPr wrap="square" rtlCol="0">
            <a:spAutoFit/>
          </a:bodyPr>
          <a:p>
            <a:pPr marL="285750" indent="-285750">
              <a:buFont typeface="Arial" panose="020B0604020202020204" pitchFamily="34" charset="0"/>
              <a:buChar char="•"/>
            </a:pPr>
            <a:r>
              <a:rPr lang="zh-CN" altLang="en-US" sz="1600"/>
              <a:t>该软件的采取低耦合高内聚的设计模式，保证软件的可扩充性，以适应技术变化和业务变化所带来的的影响。</a:t>
            </a:r>
            <a:endParaRPr lang="zh-CN" altLang="en-US" sz="1600"/>
          </a:p>
          <a:p>
            <a:pPr marL="285750" indent="-285750">
              <a:buFont typeface="Arial" panose="020B0604020202020204" pitchFamily="34" charset="0"/>
              <a:buChar char="•"/>
            </a:pPr>
            <a:endParaRPr lang="zh-CN" altLang="en-US" sz="1600"/>
          </a:p>
          <a:p>
            <a:pPr marL="285750" indent="-285750">
              <a:buFont typeface="Arial" panose="020B0604020202020204" pitchFamily="34" charset="0"/>
              <a:buChar char="•"/>
            </a:pPr>
            <a:r>
              <a:rPr lang="zh-CN" altLang="en-US" sz="1600"/>
              <a:t>采用模块化的思想，提高模块的可重用性，降低后期的维护成本。该软件应当可以在多平台中使用，具有良好的可移植性。</a:t>
            </a:r>
            <a:endParaRPr lang="zh-CN" altLang="en-US" sz="1600"/>
          </a:p>
          <a:p>
            <a:pPr marL="285750" indent="-285750">
              <a:buFont typeface="Arial" panose="020B0604020202020204" pitchFamily="34" charset="0"/>
              <a:buChar char="•"/>
            </a:pPr>
            <a:endParaRPr lang="zh-CN" altLang="en-US" sz="1600"/>
          </a:p>
          <a:p>
            <a:pPr marL="285750" indent="-285750">
              <a:buFont typeface="Arial" panose="020B0604020202020204" pitchFamily="34" charset="0"/>
              <a:buChar char="•"/>
            </a:pPr>
            <a:r>
              <a:rPr lang="zh-CN" altLang="en-US" sz="1600"/>
              <a:t>系统应具备高性价比，能对系统资源的使用进行优化，在实现系统功能的前提下，尽量节省硬件资源的开销。	</a:t>
            </a:r>
            <a:endParaRPr lang="zh-CN" altLang="en-US" sz="160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childTnLst>
                          </p:cTn>
                        </p:par>
                        <p:par>
                          <p:cTn id="14" fill="hold">
                            <p:stCondLst>
                              <p:cond delay="1500"/>
                            </p:stCondLst>
                            <p:childTnLst>
                              <p:par>
                                <p:cTn id="15" presetID="53" presetClass="entr" presetSubtype="16"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ppt_w</p:attrName>
                                        </p:attrNameLst>
                                      </p:cBhvr>
                                      <p:tavLst>
                                        <p:tav tm="0">
                                          <p:val>
                                            <p:fltVal val="0"/>
                                          </p:val>
                                        </p:tav>
                                        <p:tav tm="100000">
                                          <p:val>
                                            <p:strVal val="#ppt_w"/>
                                          </p:val>
                                        </p:tav>
                                      </p:tavLst>
                                    </p:anim>
                                    <p:anim calcmode="lin" valueType="num">
                                      <p:cBhvr>
                                        <p:cTn id="18" dur="500" fill="hold"/>
                                        <p:tgtEl>
                                          <p:spTgt spid="2"/>
                                        </p:tgtEl>
                                        <p:attrNameLst>
                                          <p:attrName>ppt_h</p:attrName>
                                        </p:attrNameLst>
                                      </p:cBhvr>
                                      <p:tavLst>
                                        <p:tav tm="0">
                                          <p:val>
                                            <p:fltVal val="0"/>
                                          </p:val>
                                        </p:tav>
                                        <p:tav tm="100000">
                                          <p:val>
                                            <p:strVal val="#ppt_h"/>
                                          </p:val>
                                        </p:tav>
                                      </p:tavLst>
                                    </p:anim>
                                    <p:animEffect transition="in" filter="fade">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13"/>
          <p:cNvSpPr>
            <a:spLocks noEditPoints="1"/>
          </p:cNvSpPr>
          <p:nvPr/>
        </p:nvSpPr>
        <p:spPr bwMode="auto">
          <a:xfrm>
            <a:off x="1098503" y="1151629"/>
            <a:ext cx="1835290" cy="2170204"/>
          </a:xfrm>
          <a:custGeom>
            <a:avLst/>
            <a:gdLst>
              <a:gd name="T0" fmla="*/ 774 w 1058"/>
              <a:gd name="T1" fmla="*/ 1252 h 1252"/>
              <a:gd name="T2" fmla="*/ 283 w 1058"/>
              <a:gd name="T3" fmla="*/ 1252 h 1252"/>
              <a:gd name="T4" fmla="*/ 248 w 1058"/>
              <a:gd name="T5" fmla="*/ 1218 h 1252"/>
              <a:gd name="T6" fmla="*/ 142 w 1058"/>
              <a:gd name="T7" fmla="*/ 887 h 1252"/>
              <a:gd name="T8" fmla="*/ 110 w 1058"/>
              <a:gd name="T9" fmla="*/ 831 h 1252"/>
              <a:gd name="T10" fmla="*/ 0 w 1058"/>
              <a:gd name="T11" fmla="*/ 529 h 1252"/>
              <a:gd name="T12" fmla="*/ 529 w 1058"/>
              <a:gd name="T13" fmla="*/ 0 h 1252"/>
              <a:gd name="T14" fmla="*/ 1058 w 1058"/>
              <a:gd name="T15" fmla="*/ 529 h 1252"/>
              <a:gd name="T16" fmla="*/ 947 w 1058"/>
              <a:gd name="T17" fmla="*/ 831 h 1252"/>
              <a:gd name="T18" fmla="*/ 916 w 1058"/>
              <a:gd name="T19" fmla="*/ 887 h 1252"/>
              <a:gd name="T20" fmla="*/ 810 w 1058"/>
              <a:gd name="T21" fmla="*/ 1218 h 1252"/>
              <a:gd name="T22" fmla="*/ 774 w 1058"/>
              <a:gd name="T23" fmla="*/ 1252 h 1252"/>
              <a:gd name="T24" fmla="*/ 315 w 1058"/>
              <a:gd name="T25" fmla="*/ 1180 h 1252"/>
              <a:gd name="T26" fmla="*/ 742 w 1058"/>
              <a:gd name="T27" fmla="*/ 1180 h 1252"/>
              <a:gd name="T28" fmla="*/ 851 w 1058"/>
              <a:gd name="T29" fmla="*/ 857 h 1252"/>
              <a:gd name="T30" fmla="*/ 885 w 1058"/>
              <a:gd name="T31" fmla="*/ 794 h 1252"/>
              <a:gd name="T32" fmla="*/ 986 w 1058"/>
              <a:gd name="T33" fmla="*/ 529 h 1252"/>
              <a:gd name="T34" fmla="*/ 529 w 1058"/>
              <a:gd name="T35" fmla="*/ 72 h 1252"/>
              <a:gd name="T36" fmla="*/ 72 w 1058"/>
              <a:gd name="T37" fmla="*/ 529 h 1252"/>
              <a:gd name="T38" fmla="*/ 172 w 1058"/>
              <a:gd name="T39" fmla="*/ 794 h 1252"/>
              <a:gd name="T40" fmla="*/ 207 w 1058"/>
              <a:gd name="T41" fmla="*/ 857 h 1252"/>
              <a:gd name="T42" fmla="*/ 315 w 1058"/>
              <a:gd name="T43" fmla="*/ 1180 h 1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58" h="1252">
                <a:moveTo>
                  <a:pt x="774" y="1252"/>
                </a:moveTo>
                <a:cubicBezTo>
                  <a:pt x="283" y="1252"/>
                  <a:pt x="283" y="1252"/>
                  <a:pt x="283" y="1252"/>
                </a:cubicBezTo>
                <a:cubicBezTo>
                  <a:pt x="264" y="1252"/>
                  <a:pt x="249" y="1237"/>
                  <a:pt x="248" y="1218"/>
                </a:cubicBezTo>
                <a:cubicBezTo>
                  <a:pt x="247" y="1217"/>
                  <a:pt x="239" y="1097"/>
                  <a:pt x="142" y="887"/>
                </a:cubicBezTo>
                <a:cubicBezTo>
                  <a:pt x="135" y="873"/>
                  <a:pt x="123" y="853"/>
                  <a:pt x="110" y="831"/>
                </a:cubicBezTo>
                <a:cubicBezTo>
                  <a:pt x="66" y="755"/>
                  <a:pt x="0" y="640"/>
                  <a:pt x="0" y="529"/>
                </a:cubicBezTo>
                <a:cubicBezTo>
                  <a:pt x="0" y="238"/>
                  <a:pt x="237" y="0"/>
                  <a:pt x="529" y="0"/>
                </a:cubicBezTo>
                <a:cubicBezTo>
                  <a:pt x="820" y="0"/>
                  <a:pt x="1058" y="238"/>
                  <a:pt x="1058" y="529"/>
                </a:cubicBezTo>
                <a:cubicBezTo>
                  <a:pt x="1058" y="640"/>
                  <a:pt x="991" y="755"/>
                  <a:pt x="947" y="831"/>
                </a:cubicBezTo>
                <a:cubicBezTo>
                  <a:pt x="934" y="853"/>
                  <a:pt x="923" y="873"/>
                  <a:pt x="916" y="887"/>
                </a:cubicBezTo>
                <a:cubicBezTo>
                  <a:pt x="818" y="1097"/>
                  <a:pt x="810" y="1217"/>
                  <a:pt x="810" y="1218"/>
                </a:cubicBezTo>
                <a:cubicBezTo>
                  <a:pt x="809" y="1237"/>
                  <a:pt x="793" y="1252"/>
                  <a:pt x="774" y="1252"/>
                </a:cubicBezTo>
                <a:close/>
                <a:moveTo>
                  <a:pt x="315" y="1180"/>
                </a:moveTo>
                <a:cubicBezTo>
                  <a:pt x="742" y="1180"/>
                  <a:pt x="742" y="1180"/>
                  <a:pt x="742" y="1180"/>
                </a:cubicBezTo>
                <a:cubicBezTo>
                  <a:pt x="751" y="1127"/>
                  <a:pt x="776" y="1017"/>
                  <a:pt x="851" y="857"/>
                </a:cubicBezTo>
                <a:cubicBezTo>
                  <a:pt x="859" y="840"/>
                  <a:pt x="871" y="819"/>
                  <a:pt x="885" y="794"/>
                </a:cubicBezTo>
                <a:cubicBezTo>
                  <a:pt x="928" y="721"/>
                  <a:pt x="986" y="621"/>
                  <a:pt x="986" y="529"/>
                </a:cubicBezTo>
                <a:cubicBezTo>
                  <a:pt x="986" y="277"/>
                  <a:pt x="781" y="72"/>
                  <a:pt x="529" y="72"/>
                </a:cubicBezTo>
                <a:cubicBezTo>
                  <a:pt x="277" y="72"/>
                  <a:pt x="72" y="277"/>
                  <a:pt x="72" y="529"/>
                </a:cubicBezTo>
                <a:cubicBezTo>
                  <a:pt x="72" y="621"/>
                  <a:pt x="130" y="721"/>
                  <a:pt x="172" y="794"/>
                </a:cubicBezTo>
                <a:cubicBezTo>
                  <a:pt x="187" y="819"/>
                  <a:pt x="199" y="840"/>
                  <a:pt x="207" y="857"/>
                </a:cubicBezTo>
                <a:cubicBezTo>
                  <a:pt x="281" y="1017"/>
                  <a:pt x="307" y="1127"/>
                  <a:pt x="315" y="1180"/>
                </a:cubicBezTo>
                <a:close/>
              </a:path>
            </a:pathLst>
          </a:custGeom>
          <a:solidFill>
            <a:schemeClr val="accent2"/>
          </a:solidFill>
          <a:ln>
            <a:noFill/>
          </a:ln>
        </p:spPr>
        <p:txBody>
          <a:bodyPr vert="horz" wrap="square" lIns="68573" tIns="34287" rIns="68573" bIns="34287" numCol="1" anchor="t" anchorCtr="0" compatLnSpc="1"/>
          <a:lstStyle/>
          <a:p>
            <a:pPr algn="just">
              <a:lnSpc>
                <a:spcPct val="120000"/>
              </a:lnSpc>
            </a:pPr>
            <a:endParaRPr lang="id-ID"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Freeform 16"/>
          <p:cNvSpPr>
            <a:spLocks noEditPoints="1"/>
          </p:cNvSpPr>
          <p:nvPr/>
        </p:nvSpPr>
        <p:spPr bwMode="auto">
          <a:xfrm>
            <a:off x="1521752" y="3421873"/>
            <a:ext cx="937993" cy="752522"/>
          </a:xfrm>
          <a:custGeom>
            <a:avLst/>
            <a:gdLst>
              <a:gd name="T0" fmla="*/ 495 w 541"/>
              <a:gd name="T1" fmla="*/ 223 h 434"/>
              <a:gd name="T2" fmla="*/ 540 w 541"/>
              <a:gd name="T3" fmla="*/ 168 h 434"/>
              <a:gd name="T4" fmla="*/ 494 w 541"/>
              <a:gd name="T5" fmla="*/ 112 h 434"/>
              <a:gd name="T6" fmla="*/ 540 w 541"/>
              <a:gd name="T7" fmla="*/ 57 h 434"/>
              <a:gd name="T8" fmla="*/ 483 w 541"/>
              <a:gd name="T9" fmla="*/ 0 h 434"/>
              <a:gd name="T10" fmla="*/ 56 w 541"/>
              <a:gd name="T11" fmla="*/ 0 h 434"/>
              <a:gd name="T12" fmla="*/ 0 w 541"/>
              <a:gd name="T13" fmla="*/ 56 h 434"/>
              <a:gd name="T14" fmla="*/ 46 w 541"/>
              <a:gd name="T15" fmla="*/ 112 h 434"/>
              <a:gd name="T16" fmla="*/ 0 w 541"/>
              <a:gd name="T17" fmla="*/ 167 h 434"/>
              <a:gd name="T18" fmla="*/ 46 w 541"/>
              <a:gd name="T19" fmla="*/ 223 h 434"/>
              <a:gd name="T20" fmla="*/ 1 w 541"/>
              <a:gd name="T21" fmla="*/ 278 h 434"/>
              <a:gd name="T22" fmla="*/ 57 w 541"/>
              <a:gd name="T23" fmla="*/ 334 h 434"/>
              <a:gd name="T24" fmla="*/ 157 w 541"/>
              <a:gd name="T25" fmla="*/ 334 h 434"/>
              <a:gd name="T26" fmla="*/ 161 w 541"/>
              <a:gd name="T27" fmla="*/ 351 h 434"/>
              <a:gd name="T28" fmla="*/ 272 w 541"/>
              <a:gd name="T29" fmla="*/ 433 h 434"/>
              <a:gd name="T30" fmla="*/ 383 w 541"/>
              <a:gd name="T31" fmla="*/ 335 h 434"/>
              <a:gd name="T32" fmla="*/ 484 w 541"/>
              <a:gd name="T33" fmla="*/ 335 h 434"/>
              <a:gd name="T34" fmla="*/ 541 w 541"/>
              <a:gd name="T35" fmla="*/ 278 h 434"/>
              <a:gd name="T36" fmla="*/ 495 w 541"/>
              <a:gd name="T37" fmla="*/ 223 h 434"/>
              <a:gd name="T38" fmla="*/ 423 w 541"/>
              <a:gd name="T39" fmla="*/ 241 h 434"/>
              <a:gd name="T40" fmla="*/ 118 w 541"/>
              <a:gd name="T41" fmla="*/ 241 h 434"/>
              <a:gd name="T42" fmla="*/ 104 w 541"/>
              <a:gd name="T43" fmla="*/ 227 h 434"/>
              <a:gd name="T44" fmla="*/ 118 w 541"/>
              <a:gd name="T45" fmla="*/ 213 h 434"/>
              <a:gd name="T46" fmla="*/ 423 w 541"/>
              <a:gd name="T47" fmla="*/ 213 h 434"/>
              <a:gd name="T48" fmla="*/ 437 w 541"/>
              <a:gd name="T49" fmla="*/ 227 h 434"/>
              <a:gd name="T50" fmla="*/ 423 w 541"/>
              <a:gd name="T51" fmla="*/ 241 h 434"/>
              <a:gd name="T52" fmla="*/ 423 w 541"/>
              <a:gd name="T53" fmla="*/ 116 h 434"/>
              <a:gd name="T54" fmla="*/ 118 w 541"/>
              <a:gd name="T55" fmla="*/ 116 h 434"/>
              <a:gd name="T56" fmla="*/ 104 w 541"/>
              <a:gd name="T57" fmla="*/ 102 h 434"/>
              <a:gd name="T58" fmla="*/ 118 w 541"/>
              <a:gd name="T59" fmla="*/ 88 h 434"/>
              <a:gd name="T60" fmla="*/ 423 w 541"/>
              <a:gd name="T61" fmla="*/ 88 h 434"/>
              <a:gd name="T62" fmla="*/ 437 w 541"/>
              <a:gd name="T63" fmla="*/ 102 h 434"/>
              <a:gd name="T64" fmla="*/ 423 w 541"/>
              <a:gd name="T65" fmla="*/ 116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41" h="434">
                <a:moveTo>
                  <a:pt x="495" y="223"/>
                </a:moveTo>
                <a:cubicBezTo>
                  <a:pt x="521" y="218"/>
                  <a:pt x="540" y="195"/>
                  <a:pt x="540" y="168"/>
                </a:cubicBezTo>
                <a:cubicBezTo>
                  <a:pt x="540" y="140"/>
                  <a:pt x="520" y="117"/>
                  <a:pt x="494" y="112"/>
                </a:cubicBezTo>
                <a:cubicBezTo>
                  <a:pt x="520" y="107"/>
                  <a:pt x="540" y="84"/>
                  <a:pt x="540" y="57"/>
                </a:cubicBezTo>
                <a:cubicBezTo>
                  <a:pt x="540" y="26"/>
                  <a:pt x="514" y="0"/>
                  <a:pt x="483" y="0"/>
                </a:cubicBezTo>
                <a:cubicBezTo>
                  <a:pt x="56" y="0"/>
                  <a:pt x="56" y="0"/>
                  <a:pt x="56" y="0"/>
                </a:cubicBezTo>
                <a:cubicBezTo>
                  <a:pt x="25" y="0"/>
                  <a:pt x="0" y="25"/>
                  <a:pt x="0" y="56"/>
                </a:cubicBezTo>
                <a:cubicBezTo>
                  <a:pt x="0" y="84"/>
                  <a:pt x="20" y="107"/>
                  <a:pt x="46" y="112"/>
                </a:cubicBezTo>
                <a:cubicBezTo>
                  <a:pt x="20" y="117"/>
                  <a:pt x="0" y="140"/>
                  <a:pt x="0" y="167"/>
                </a:cubicBezTo>
                <a:cubicBezTo>
                  <a:pt x="0" y="195"/>
                  <a:pt x="20" y="218"/>
                  <a:pt x="46" y="223"/>
                </a:cubicBezTo>
                <a:cubicBezTo>
                  <a:pt x="20" y="228"/>
                  <a:pt x="1" y="250"/>
                  <a:pt x="1" y="278"/>
                </a:cubicBezTo>
                <a:cubicBezTo>
                  <a:pt x="1" y="309"/>
                  <a:pt x="26" y="334"/>
                  <a:pt x="57" y="334"/>
                </a:cubicBezTo>
                <a:cubicBezTo>
                  <a:pt x="157" y="334"/>
                  <a:pt x="157" y="334"/>
                  <a:pt x="157" y="334"/>
                </a:cubicBezTo>
                <a:cubicBezTo>
                  <a:pt x="158" y="340"/>
                  <a:pt x="159" y="345"/>
                  <a:pt x="161" y="351"/>
                </a:cubicBezTo>
                <a:cubicBezTo>
                  <a:pt x="175" y="399"/>
                  <a:pt x="219" y="434"/>
                  <a:pt x="272" y="433"/>
                </a:cubicBezTo>
                <a:cubicBezTo>
                  <a:pt x="331" y="433"/>
                  <a:pt x="380" y="392"/>
                  <a:pt x="383" y="335"/>
                </a:cubicBezTo>
                <a:cubicBezTo>
                  <a:pt x="484" y="335"/>
                  <a:pt x="484" y="335"/>
                  <a:pt x="484" y="335"/>
                </a:cubicBezTo>
                <a:cubicBezTo>
                  <a:pt x="515" y="335"/>
                  <a:pt x="541" y="309"/>
                  <a:pt x="541" y="278"/>
                </a:cubicBezTo>
                <a:cubicBezTo>
                  <a:pt x="541" y="251"/>
                  <a:pt x="521" y="228"/>
                  <a:pt x="495" y="223"/>
                </a:cubicBezTo>
                <a:close/>
                <a:moveTo>
                  <a:pt x="423" y="241"/>
                </a:moveTo>
                <a:cubicBezTo>
                  <a:pt x="118" y="241"/>
                  <a:pt x="118" y="241"/>
                  <a:pt x="118" y="241"/>
                </a:cubicBezTo>
                <a:cubicBezTo>
                  <a:pt x="110" y="241"/>
                  <a:pt x="104" y="234"/>
                  <a:pt x="104" y="227"/>
                </a:cubicBezTo>
                <a:cubicBezTo>
                  <a:pt x="104" y="219"/>
                  <a:pt x="110" y="213"/>
                  <a:pt x="118" y="213"/>
                </a:cubicBezTo>
                <a:cubicBezTo>
                  <a:pt x="423" y="213"/>
                  <a:pt x="423" y="213"/>
                  <a:pt x="423" y="213"/>
                </a:cubicBezTo>
                <a:cubicBezTo>
                  <a:pt x="431" y="213"/>
                  <a:pt x="437" y="219"/>
                  <a:pt x="437" y="227"/>
                </a:cubicBezTo>
                <a:cubicBezTo>
                  <a:pt x="437" y="234"/>
                  <a:pt x="431" y="241"/>
                  <a:pt x="423" y="241"/>
                </a:cubicBezTo>
                <a:close/>
                <a:moveTo>
                  <a:pt x="423" y="116"/>
                </a:moveTo>
                <a:cubicBezTo>
                  <a:pt x="118" y="116"/>
                  <a:pt x="118" y="116"/>
                  <a:pt x="118" y="116"/>
                </a:cubicBezTo>
                <a:cubicBezTo>
                  <a:pt x="110" y="116"/>
                  <a:pt x="104" y="110"/>
                  <a:pt x="104" y="102"/>
                </a:cubicBezTo>
                <a:cubicBezTo>
                  <a:pt x="104" y="95"/>
                  <a:pt x="110" y="88"/>
                  <a:pt x="118" y="88"/>
                </a:cubicBezTo>
                <a:cubicBezTo>
                  <a:pt x="423" y="88"/>
                  <a:pt x="423" y="88"/>
                  <a:pt x="423" y="88"/>
                </a:cubicBezTo>
                <a:cubicBezTo>
                  <a:pt x="431" y="88"/>
                  <a:pt x="437" y="95"/>
                  <a:pt x="437" y="102"/>
                </a:cubicBezTo>
                <a:cubicBezTo>
                  <a:pt x="437" y="110"/>
                  <a:pt x="431" y="116"/>
                  <a:pt x="423" y="116"/>
                </a:cubicBezTo>
                <a:close/>
              </a:path>
            </a:pathLst>
          </a:custGeom>
          <a:solidFill>
            <a:schemeClr val="accent3"/>
          </a:solidFill>
          <a:ln>
            <a:noFill/>
          </a:ln>
        </p:spPr>
        <p:txBody>
          <a:bodyPr vert="horz" wrap="square" lIns="68573" tIns="34287" rIns="68573" bIns="34287" numCol="1" anchor="t" anchorCtr="0" compatLnSpc="1"/>
          <a:lstStyle/>
          <a:p>
            <a:pPr algn="just">
              <a:lnSpc>
                <a:spcPct val="120000"/>
              </a:lnSpc>
            </a:pPr>
            <a:endParaRPr lang="id-ID"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2" name="Group 12"/>
          <p:cNvGrpSpPr/>
          <p:nvPr/>
        </p:nvGrpSpPr>
        <p:grpSpPr>
          <a:xfrm>
            <a:off x="1257499" y="1429441"/>
            <a:ext cx="1517299" cy="1358311"/>
            <a:chOff x="8169276" y="952501"/>
            <a:chExt cx="3781424" cy="3384550"/>
          </a:xfrm>
          <a:solidFill>
            <a:schemeClr val="accent1"/>
          </a:solidFill>
        </p:grpSpPr>
        <p:sp>
          <p:nvSpPr>
            <p:cNvPr id="14" name="Freeform 10"/>
            <p:cNvSpPr/>
            <p:nvPr/>
          </p:nvSpPr>
          <p:spPr bwMode="auto">
            <a:xfrm>
              <a:off x="9297988" y="1533526"/>
              <a:ext cx="1392237" cy="1004888"/>
            </a:xfrm>
            <a:custGeom>
              <a:avLst/>
              <a:gdLst>
                <a:gd name="T0" fmla="*/ 142 w 370"/>
                <a:gd name="T1" fmla="*/ 228 h 267"/>
                <a:gd name="T2" fmla="*/ 241 w 370"/>
                <a:gd name="T3" fmla="*/ 248 h 267"/>
                <a:gd name="T4" fmla="*/ 303 w 370"/>
                <a:gd name="T5" fmla="*/ 226 h 267"/>
                <a:gd name="T6" fmla="*/ 368 w 370"/>
                <a:gd name="T7" fmla="*/ 107 h 267"/>
                <a:gd name="T8" fmla="*/ 278 w 370"/>
                <a:gd name="T9" fmla="*/ 11 h 267"/>
                <a:gd name="T10" fmla="*/ 179 w 370"/>
                <a:gd name="T11" fmla="*/ 58 h 267"/>
                <a:gd name="T12" fmla="*/ 168 w 370"/>
                <a:gd name="T13" fmla="*/ 65 h 267"/>
                <a:gd name="T14" fmla="*/ 155 w 370"/>
                <a:gd name="T15" fmla="*/ 60 h 267"/>
                <a:gd name="T16" fmla="*/ 67 w 370"/>
                <a:gd name="T17" fmla="*/ 47 h 267"/>
                <a:gd name="T18" fmla="*/ 0 w 370"/>
                <a:gd name="T19" fmla="*/ 116 h 267"/>
                <a:gd name="T20" fmla="*/ 9 w 370"/>
                <a:gd name="T21" fmla="*/ 121 h 267"/>
                <a:gd name="T22" fmla="*/ 84 w 370"/>
                <a:gd name="T23" fmla="*/ 267 h 267"/>
                <a:gd name="T24" fmla="*/ 142 w 370"/>
                <a:gd name="T25" fmla="*/ 228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0" h="267">
                  <a:moveTo>
                    <a:pt x="142" y="228"/>
                  </a:moveTo>
                  <a:cubicBezTo>
                    <a:pt x="189" y="219"/>
                    <a:pt x="225" y="237"/>
                    <a:pt x="241" y="248"/>
                  </a:cubicBezTo>
                  <a:cubicBezTo>
                    <a:pt x="253" y="241"/>
                    <a:pt x="275" y="230"/>
                    <a:pt x="303" y="226"/>
                  </a:cubicBezTo>
                  <a:cubicBezTo>
                    <a:pt x="304" y="191"/>
                    <a:pt x="319" y="134"/>
                    <a:pt x="368" y="107"/>
                  </a:cubicBezTo>
                  <a:cubicBezTo>
                    <a:pt x="370" y="82"/>
                    <a:pt x="350" y="22"/>
                    <a:pt x="278" y="11"/>
                  </a:cubicBezTo>
                  <a:cubicBezTo>
                    <a:pt x="211" y="0"/>
                    <a:pt x="181" y="56"/>
                    <a:pt x="179" y="58"/>
                  </a:cubicBezTo>
                  <a:cubicBezTo>
                    <a:pt x="177" y="62"/>
                    <a:pt x="173" y="65"/>
                    <a:pt x="168" y="65"/>
                  </a:cubicBezTo>
                  <a:cubicBezTo>
                    <a:pt x="163" y="66"/>
                    <a:pt x="158" y="64"/>
                    <a:pt x="155" y="60"/>
                  </a:cubicBezTo>
                  <a:cubicBezTo>
                    <a:pt x="155" y="59"/>
                    <a:pt x="133" y="32"/>
                    <a:pt x="67" y="47"/>
                  </a:cubicBezTo>
                  <a:cubicBezTo>
                    <a:pt x="14" y="60"/>
                    <a:pt x="2" y="101"/>
                    <a:pt x="0" y="116"/>
                  </a:cubicBezTo>
                  <a:cubicBezTo>
                    <a:pt x="3" y="117"/>
                    <a:pt x="6" y="119"/>
                    <a:pt x="9" y="121"/>
                  </a:cubicBezTo>
                  <a:cubicBezTo>
                    <a:pt x="63" y="161"/>
                    <a:pt x="80" y="224"/>
                    <a:pt x="84" y="267"/>
                  </a:cubicBezTo>
                  <a:cubicBezTo>
                    <a:pt x="96" y="250"/>
                    <a:pt x="114" y="234"/>
                    <a:pt x="142" y="228"/>
                  </a:cubicBezTo>
                  <a:close/>
                </a:path>
              </a:pathLst>
            </a:custGeom>
            <a:grpFill/>
            <a:ln>
              <a:noFill/>
            </a:ln>
          </p:spPr>
          <p:txBody>
            <a:bodyPr vert="horz" wrap="square" lIns="96418" tIns="48210" rIns="96418" bIns="48210" numCol="1" anchor="t" anchorCtr="0" compatLnSpc="1"/>
            <a:lstStyle/>
            <a:p>
              <a:pPr algn="just">
                <a:lnSpc>
                  <a:spcPct val="120000"/>
                </a:lnSpc>
              </a:pPr>
              <a:endParaRPr lang="id-ID"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 name="Freeform 11"/>
            <p:cNvSpPr/>
            <p:nvPr/>
          </p:nvSpPr>
          <p:spPr bwMode="auto">
            <a:xfrm>
              <a:off x="8169276" y="952501"/>
              <a:ext cx="3781424" cy="3384550"/>
            </a:xfrm>
            <a:custGeom>
              <a:avLst/>
              <a:gdLst>
                <a:gd name="T0" fmla="*/ 932 w 1005"/>
                <a:gd name="T1" fmla="*/ 313 h 899"/>
                <a:gd name="T2" fmla="*/ 693 w 1005"/>
                <a:gd name="T3" fmla="*/ 126 h 899"/>
                <a:gd name="T4" fmla="*/ 192 w 1005"/>
                <a:gd name="T5" fmla="*/ 181 h 899"/>
                <a:gd name="T6" fmla="*/ 261 w 1005"/>
                <a:gd name="T7" fmla="*/ 549 h 899"/>
                <a:gd name="T8" fmla="*/ 292 w 1005"/>
                <a:gd name="T9" fmla="*/ 298 h 899"/>
                <a:gd name="T10" fmla="*/ 155 w 1005"/>
                <a:gd name="T11" fmla="*/ 377 h 899"/>
                <a:gd name="T12" fmla="*/ 244 w 1005"/>
                <a:gd name="T13" fmla="*/ 409 h 899"/>
                <a:gd name="T14" fmla="*/ 255 w 1005"/>
                <a:gd name="T15" fmla="*/ 435 h 899"/>
                <a:gd name="T16" fmla="*/ 128 w 1005"/>
                <a:gd name="T17" fmla="*/ 388 h 899"/>
                <a:gd name="T18" fmla="*/ 274 w 1005"/>
                <a:gd name="T19" fmla="*/ 257 h 899"/>
                <a:gd name="T20" fmla="*/ 464 w 1005"/>
                <a:gd name="T21" fmla="*/ 184 h 899"/>
                <a:gd name="T22" fmla="*/ 673 w 1005"/>
                <a:gd name="T23" fmla="*/ 190 h 899"/>
                <a:gd name="T24" fmla="*/ 851 w 1005"/>
                <a:gd name="T25" fmla="*/ 291 h 899"/>
                <a:gd name="T26" fmla="*/ 914 w 1005"/>
                <a:gd name="T27" fmla="*/ 518 h 899"/>
                <a:gd name="T28" fmla="*/ 747 w 1005"/>
                <a:gd name="T29" fmla="*/ 572 h 899"/>
                <a:gd name="T30" fmla="*/ 474 w 1005"/>
                <a:gd name="T31" fmla="*/ 615 h 899"/>
                <a:gd name="T32" fmla="*/ 421 w 1005"/>
                <a:gd name="T33" fmla="*/ 572 h 899"/>
                <a:gd name="T34" fmla="*/ 446 w 1005"/>
                <a:gd name="T35" fmla="*/ 560 h 899"/>
                <a:gd name="T36" fmla="*/ 553 w 1005"/>
                <a:gd name="T37" fmla="*/ 547 h 899"/>
                <a:gd name="T38" fmla="*/ 854 w 1005"/>
                <a:gd name="T39" fmla="*/ 560 h 899"/>
                <a:gd name="T40" fmla="*/ 857 w 1005"/>
                <a:gd name="T41" fmla="*/ 427 h 899"/>
                <a:gd name="T42" fmla="*/ 831 w 1005"/>
                <a:gd name="T43" fmla="*/ 311 h 899"/>
                <a:gd name="T44" fmla="*/ 632 w 1005"/>
                <a:gd name="T45" fmla="*/ 378 h 899"/>
                <a:gd name="T46" fmla="*/ 742 w 1005"/>
                <a:gd name="T47" fmla="*/ 461 h 899"/>
                <a:gd name="T48" fmla="*/ 549 w 1005"/>
                <a:gd name="T49" fmla="*/ 430 h 899"/>
                <a:gd name="T50" fmla="*/ 447 w 1005"/>
                <a:gd name="T51" fmla="*/ 410 h 899"/>
                <a:gd name="T52" fmla="*/ 381 w 1005"/>
                <a:gd name="T53" fmla="*/ 488 h 899"/>
                <a:gd name="T54" fmla="*/ 300 w 1005"/>
                <a:gd name="T55" fmla="*/ 535 h 899"/>
                <a:gd name="T56" fmla="*/ 298 w 1005"/>
                <a:gd name="T57" fmla="*/ 538 h 899"/>
                <a:gd name="T58" fmla="*/ 274 w 1005"/>
                <a:gd name="T59" fmla="*/ 618 h 899"/>
                <a:gd name="T60" fmla="*/ 288 w 1005"/>
                <a:gd name="T61" fmla="*/ 665 h 899"/>
                <a:gd name="T62" fmla="*/ 352 w 1005"/>
                <a:gd name="T63" fmla="*/ 724 h 899"/>
                <a:gd name="T64" fmla="*/ 571 w 1005"/>
                <a:gd name="T65" fmla="*/ 769 h 899"/>
                <a:gd name="T66" fmla="*/ 570 w 1005"/>
                <a:gd name="T67" fmla="*/ 769 h 899"/>
                <a:gd name="T68" fmla="*/ 681 w 1005"/>
                <a:gd name="T69" fmla="*/ 675 h 899"/>
                <a:gd name="T70" fmla="*/ 650 w 1005"/>
                <a:gd name="T71" fmla="*/ 634 h 899"/>
                <a:gd name="T72" fmla="*/ 708 w 1005"/>
                <a:gd name="T73" fmla="*/ 665 h 899"/>
                <a:gd name="T74" fmla="*/ 691 w 1005"/>
                <a:gd name="T75" fmla="*/ 750 h 899"/>
                <a:gd name="T76" fmla="*/ 491 w 1005"/>
                <a:gd name="T77" fmla="*/ 785 h 899"/>
                <a:gd name="T78" fmla="*/ 787 w 1005"/>
                <a:gd name="T79" fmla="*/ 830 h 899"/>
                <a:gd name="T80" fmla="*/ 1001 w 1005"/>
                <a:gd name="T81" fmla="*/ 474 h 8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5" h="899">
                  <a:moveTo>
                    <a:pt x="1001" y="474"/>
                  </a:moveTo>
                  <a:cubicBezTo>
                    <a:pt x="997" y="357"/>
                    <a:pt x="932" y="313"/>
                    <a:pt x="932" y="313"/>
                  </a:cubicBezTo>
                  <a:cubicBezTo>
                    <a:pt x="932" y="313"/>
                    <a:pt x="924" y="257"/>
                    <a:pt x="873" y="197"/>
                  </a:cubicBezTo>
                  <a:cubicBezTo>
                    <a:pt x="794" y="111"/>
                    <a:pt x="693" y="126"/>
                    <a:pt x="693" y="126"/>
                  </a:cubicBezTo>
                  <a:cubicBezTo>
                    <a:pt x="563" y="0"/>
                    <a:pt x="430" y="97"/>
                    <a:pt x="430" y="97"/>
                  </a:cubicBezTo>
                  <a:cubicBezTo>
                    <a:pt x="245" y="36"/>
                    <a:pt x="192" y="181"/>
                    <a:pt x="192" y="181"/>
                  </a:cubicBezTo>
                  <a:cubicBezTo>
                    <a:pt x="86" y="193"/>
                    <a:pt x="0" y="317"/>
                    <a:pt x="77" y="450"/>
                  </a:cubicBezTo>
                  <a:cubicBezTo>
                    <a:pt x="136" y="552"/>
                    <a:pt x="224" y="554"/>
                    <a:pt x="261" y="549"/>
                  </a:cubicBezTo>
                  <a:cubicBezTo>
                    <a:pt x="274" y="517"/>
                    <a:pt x="300" y="481"/>
                    <a:pt x="357" y="465"/>
                  </a:cubicBezTo>
                  <a:cubicBezTo>
                    <a:pt x="358" y="459"/>
                    <a:pt x="365" y="350"/>
                    <a:pt x="292" y="298"/>
                  </a:cubicBezTo>
                  <a:cubicBezTo>
                    <a:pt x="249" y="267"/>
                    <a:pt x="201" y="275"/>
                    <a:pt x="174" y="295"/>
                  </a:cubicBezTo>
                  <a:cubicBezTo>
                    <a:pt x="149" y="315"/>
                    <a:pt x="142" y="345"/>
                    <a:pt x="155" y="377"/>
                  </a:cubicBezTo>
                  <a:cubicBezTo>
                    <a:pt x="161" y="394"/>
                    <a:pt x="171" y="405"/>
                    <a:pt x="185" y="411"/>
                  </a:cubicBezTo>
                  <a:cubicBezTo>
                    <a:pt x="212" y="422"/>
                    <a:pt x="243" y="409"/>
                    <a:pt x="244" y="409"/>
                  </a:cubicBezTo>
                  <a:cubicBezTo>
                    <a:pt x="251" y="406"/>
                    <a:pt x="259" y="410"/>
                    <a:pt x="262" y="417"/>
                  </a:cubicBezTo>
                  <a:cubicBezTo>
                    <a:pt x="265" y="424"/>
                    <a:pt x="262" y="432"/>
                    <a:pt x="255" y="435"/>
                  </a:cubicBezTo>
                  <a:cubicBezTo>
                    <a:pt x="253" y="436"/>
                    <a:pt x="212" y="453"/>
                    <a:pt x="174" y="437"/>
                  </a:cubicBezTo>
                  <a:cubicBezTo>
                    <a:pt x="154" y="429"/>
                    <a:pt x="138" y="412"/>
                    <a:pt x="128" y="388"/>
                  </a:cubicBezTo>
                  <a:cubicBezTo>
                    <a:pt x="111" y="343"/>
                    <a:pt x="122" y="300"/>
                    <a:pt x="157" y="273"/>
                  </a:cubicBezTo>
                  <a:cubicBezTo>
                    <a:pt x="189" y="248"/>
                    <a:pt x="234" y="243"/>
                    <a:pt x="274" y="257"/>
                  </a:cubicBezTo>
                  <a:cubicBezTo>
                    <a:pt x="281" y="227"/>
                    <a:pt x="304" y="187"/>
                    <a:pt x="361" y="174"/>
                  </a:cubicBezTo>
                  <a:cubicBezTo>
                    <a:pt x="415" y="161"/>
                    <a:pt x="447" y="173"/>
                    <a:pt x="464" y="184"/>
                  </a:cubicBezTo>
                  <a:cubicBezTo>
                    <a:pt x="484" y="158"/>
                    <a:pt x="524" y="127"/>
                    <a:pt x="582" y="137"/>
                  </a:cubicBezTo>
                  <a:cubicBezTo>
                    <a:pt x="631" y="145"/>
                    <a:pt x="658" y="170"/>
                    <a:pt x="673" y="190"/>
                  </a:cubicBezTo>
                  <a:cubicBezTo>
                    <a:pt x="686" y="208"/>
                    <a:pt x="694" y="230"/>
                    <a:pt x="696" y="250"/>
                  </a:cubicBezTo>
                  <a:cubicBezTo>
                    <a:pt x="751" y="237"/>
                    <a:pt x="814" y="253"/>
                    <a:pt x="851" y="291"/>
                  </a:cubicBezTo>
                  <a:cubicBezTo>
                    <a:pt x="881" y="322"/>
                    <a:pt x="892" y="365"/>
                    <a:pt x="881" y="411"/>
                  </a:cubicBezTo>
                  <a:cubicBezTo>
                    <a:pt x="895" y="424"/>
                    <a:pt x="922" y="459"/>
                    <a:pt x="914" y="518"/>
                  </a:cubicBezTo>
                  <a:cubicBezTo>
                    <a:pt x="910" y="549"/>
                    <a:pt x="893" y="573"/>
                    <a:pt x="866" y="586"/>
                  </a:cubicBezTo>
                  <a:cubicBezTo>
                    <a:pt x="831" y="602"/>
                    <a:pt x="785" y="596"/>
                    <a:pt x="747" y="572"/>
                  </a:cubicBezTo>
                  <a:cubicBezTo>
                    <a:pt x="693" y="538"/>
                    <a:pt x="609" y="536"/>
                    <a:pt x="571" y="568"/>
                  </a:cubicBezTo>
                  <a:cubicBezTo>
                    <a:pt x="541" y="593"/>
                    <a:pt x="507" y="618"/>
                    <a:pt x="474" y="615"/>
                  </a:cubicBezTo>
                  <a:cubicBezTo>
                    <a:pt x="472" y="615"/>
                    <a:pt x="469" y="615"/>
                    <a:pt x="466" y="614"/>
                  </a:cubicBezTo>
                  <a:cubicBezTo>
                    <a:pt x="447" y="610"/>
                    <a:pt x="432" y="596"/>
                    <a:pt x="421" y="572"/>
                  </a:cubicBezTo>
                  <a:cubicBezTo>
                    <a:pt x="417" y="565"/>
                    <a:pt x="420" y="557"/>
                    <a:pt x="427" y="554"/>
                  </a:cubicBezTo>
                  <a:cubicBezTo>
                    <a:pt x="434" y="550"/>
                    <a:pt x="443" y="553"/>
                    <a:pt x="446" y="560"/>
                  </a:cubicBezTo>
                  <a:cubicBezTo>
                    <a:pt x="453" y="576"/>
                    <a:pt x="462" y="584"/>
                    <a:pt x="473" y="586"/>
                  </a:cubicBezTo>
                  <a:cubicBezTo>
                    <a:pt x="496" y="592"/>
                    <a:pt x="530" y="566"/>
                    <a:pt x="553" y="547"/>
                  </a:cubicBezTo>
                  <a:cubicBezTo>
                    <a:pt x="601" y="506"/>
                    <a:pt x="697" y="507"/>
                    <a:pt x="762" y="548"/>
                  </a:cubicBezTo>
                  <a:cubicBezTo>
                    <a:pt x="792" y="567"/>
                    <a:pt x="828" y="572"/>
                    <a:pt x="854" y="560"/>
                  </a:cubicBezTo>
                  <a:cubicBezTo>
                    <a:pt x="872" y="552"/>
                    <a:pt x="883" y="536"/>
                    <a:pt x="886" y="514"/>
                  </a:cubicBezTo>
                  <a:cubicBezTo>
                    <a:pt x="895" y="455"/>
                    <a:pt x="858" y="427"/>
                    <a:pt x="857" y="427"/>
                  </a:cubicBezTo>
                  <a:cubicBezTo>
                    <a:pt x="852" y="424"/>
                    <a:pt x="850" y="418"/>
                    <a:pt x="852" y="412"/>
                  </a:cubicBezTo>
                  <a:cubicBezTo>
                    <a:pt x="863" y="372"/>
                    <a:pt x="856" y="337"/>
                    <a:pt x="831" y="311"/>
                  </a:cubicBezTo>
                  <a:cubicBezTo>
                    <a:pt x="800" y="280"/>
                    <a:pt x="747" y="266"/>
                    <a:pt x="702" y="278"/>
                  </a:cubicBezTo>
                  <a:cubicBezTo>
                    <a:pt x="642" y="293"/>
                    <a:pt x="633" y="357"/>
                    <a:pt x="632" y="378"/>
                  </a:cubicBezTo>
                  <a:cubicBezTo>
                    <a:pt x="667" y="380"/>
                    <a:pt x="707" y="396"/>
                    <a:pt x="744" y="441"/>
                  </a:cubicBezTo>
                  <a:cubicBezTo>
                    <a:pt x="749" y="447"/>
                    <a:pt x="748" y="456"/>
                    <a:pt x="742" y="461"/>
                  </a:cubicBezTo>
                  <a:cubicBezTo>
                    <a:pt x="736" y="466"/>
                    <a:pt x="727" y="465"/>
                    <a:pt x="722" y="459"/>
                  </a:cubicBezTo>
                  <a:cubicBezTo>
                    <a:pt x="643" y="362"/>
                    <a:pt x="552" y="428"/>
                    <a:pt x="549" y="430"/>
                  </a:cubicBezTo>
                  <a:cubicBezTo>
                    <a:pt x="543" y="434"/>
                    <a:pt x="536" y="434"/>
                    <a:pt x="531" y="430"/>
                  </a:cubicBezTo>
                  <a:cubicBezTo>
                    <a:pt x="529" y="429"/>
                    <a:pt x="496" y="400"/>
                    <a:pt x="447" y="410"/>
                  </a:cubicBezTo>
                  <a:cubicBezTo>
                    <a:pt x="401" y="419"/>
                    <a:pt x="393" y="476"/>
                    <a:pt x="393" y="476"/>
                  </a:cubicBezTo>
                  <a:cubicBezTo>
                    <a:pt x="392" y="482"/>
                    <a:pt x="387" y="487"/>
                    <a:pt x="381" y="488"/>
                  </a:cubicBezTo>
                  <a:cubicBezTo>
                    <a:pt x="339" y="496"/>
                    <a:pt x="315" y="514"/>
                    <a:pt x="300" y="535"/>
                  </a:cubicBezTo>
                  <a:cubicBezTo>
                    <a:pt x="300" y="535"/>
                    <a:pt x="300" y="535"/>
                    <a:pt x="300" y="535"/>
                  </a:cubicBezTo>
                  <a:cubicBezTo>
                    <a:pt x="300" y="535"/>
                    <a:pt x="300" y="535"/>
                    <a:pt x="300" y="535"/>
                  </a:cubicBezTo>
                  <a:cubicBezTo>
                    <a:pt x="299" y="536"/>
                    <a:pt x="299" y="537"/>
                    <a:pt x="298" y="538"/>
                  </a:cubicBezTo>
                  <a:cubicBezTo>
                    <a:pt x="278" y="568"/>
                    <a:pt x="273" y="596"/>
                    <a:pt x="275" y="618"/>
                  </a:cubicBezTo>
                  <a:cubicBezTo>
                    <a:pt x="275" y="618"/>
                    <a:pt x="274" y="618"/>
                    <a:pt x="274" y="618"/>
                  </a:cubicBezTo>
                  <a:cubicBezTo>
                    <a:pt x="275" y="625"/>
                    <a:pt x="276" y="631"/>
                    <a:pt x="278" y="637"/>
                  </a:cubicBezTo>
                  <a:cubicBezTo>
                    <a:pt x="281" y="654"/>
                    <a:pt x="288" y="664"/>
                    <a:pt x="288" y="665"/>
                  </a:cubicBezTo>
                  <a:cubicBezTo>
                    <a:pt x="302" y="693"/>
                    <a:pt x="326" y="711"/>
                    <a:pt x="352" y="724"/>
                  </a:cubicBezTo>
                  <a:cubicBezTo>
                    <a:pt x="352" y="724"/>
                    <a:pt x="352" y="724"/>
                    <a:pt x="352" y="724"/>
                  </a:cubicBezTo>
                  <a:cubicBezTo>
                    <a:pt x="352" y="724"/>
                    <a:pt x="418" y="758"/>
                    <a:pt x="552" y="768"/>
                  </a:cubicBezTo>
                  <a:cubicBezTo>
                    <a:pt x="558" y="768"/>
                    <a:pt x="565" y="769"/>
                    <a:pt x="571" y="769"/>
                  </a:cubicBezTo>
                  <a:cubicBezTo>
                    <a:pt x="571" y="769"/>
                    <a:pt x="570" y="769"/>
                    <a:pt x="570" y="769"/>
                  </a:cubicBezTo>
                  <a:cubicBezTo>
                    <a:pt x="570" y="769"/>
                    <a:pt x="570" y="769"/>
                    <a:pt x="570" y="769"/>
                  </a:cubicBezTo>
                  <a:cubicBezTo>
                    <a:pt x="606" y="770"/>
                    <a:pt x="643" y="762"/>
                    <a:pt x="668" y="733"/>
                  </a:cubicBezTo>
                  <a:cubicBezTo>
                    <a:pt x="682" y="710"/>
                    <a:pt x="687" y="689"/>
                    <a:pt x="681" y="675"/>
                  </a:cubicBezTo>
                  <a:cubicBezTo>
                    <a:pt x="675" y="658"/>
                    <a:pt x="659" y="652"/>
                    <a:pt x="659" y="652"/>
                  </a:cubicBezTo>
                  <a:cubicBezTo>
                    <a:pt x="651" y="649"/>
                    <a:pt x="648" y="641"/>
                    <a:pt x="650" y="634"/>
                  </a:cubicBezTo>
                  <a:cubicBezTo>
                    <a:pt x="653" y="627"/>
                    <a:pt x="661" y="623"/>
                    <a:pt x="668" y="625"/>
                  </a:cubicBezTo>
                  <a:cubicBezTo>
                    <a:pt x="669" y="626"/>
                    <a:pt x="698" y="636"/>
                    <a:pt x="708" y="665"/>
                  </a:cubicBezTo>
                  <a:cubicBezTo>
                    <a:pt x="717" y="689"/>
                    <a:pt x="711" y="717"/>
                    <a:pt x="692" y="749"/>
                  </a:cubicBezTo>
                  <a:cubicBezTo>
                    <a:pt x="691" y="749"/>
                    <a:pt x="691" y="750"/>
                    <a:pt x="691" y="750"/>
                  </a:cubicBezTo>
                  <a:cubicBezTo>
                    <a:pt x="655" y="793"/>
                    <a:pt x="601" y="800"/>
                    <a:pt x="556" y="797"/>
                  </a:cubicBezTo>
                  <a:cubicBezTo>
                    <a:pt x="530" y="795"/>
                    <a:pt x="507" y="789"/>
                    <a:pt x="491" y="785"/>
                  </a:cubicBezTo>
                  <a:cubicBezTo>
                    <a:pt x="524" y="857"/>
                    <a:pt x="598" y="891"/>
                    <a:pt x="677" y="895"/>
                  </a:cubicBezTo>
                  <a:cubicBezTo>
                    <a:pt x="769" y="899"/>
                    <a:pt x="787" y="830"/>
                    <a:pt x="787" y="830"/>
                  </a:cubicBezTo>
                  <a:cubicBezTo>
                    <a:pt x="911" y="781"/>
                    <a:pt x="884" y="656"/>
                    <a:pt x="884" y="656"/>
                  </a:cubicBezTo>
                  <a:cubicBezTo>
                    <a:pt x="936" y="648"/>
                    <a:pt x="1005" y="590"/>
                    <a:pt x="1001" y="474"/>
                  </a:cubicBezTo>
                  <a:close/>
                </a:path>
              </a:pathLst>
            </a:custGeom>
            <a:grpFill/>
            <a:ln>
              <a:noFill/>
            </a:ln>
          </p:spPr>
          <p:txBody>
            <a:bodyPr vert="horz" wrap="square" lIns="96418" tIns="48210" rIns="96418" bIns="48210" numCol="1" anchor="t" anchorCtr="0" compatLnSpc="1"/>
            <a:lstStyle/>
            <a:p>
              <a:pPr algn="just">
                <a:lnSpc>
                  <a:spcPct val="120000"/>
                </a:lnSpc>
              </a:pPr>
              <a:endParaRPr lang="id-ID"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3" name="矩形 2"/>
          <p:cNvSpPr/>
          <p:nvPr/>
        </p:nvSpPr>
        <p:spPr>
          <a:xfrm>
            <a:off x="3859530" y="271780"/>
            <a:ext cx="1425575" cy="32448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6" name="文本框 5"/>
          <p:cNvSpPr txBox="1"/>
          <p:nvPr/>
        </p:nvSpPr>
        <p:spPr>
          <a:xfrm>
            <a:off x="3985260" y="271780"/>
            <a:ext cx="1325880" cy="368300"/>
          </a:xfrm>
          <a:prstGeom prst="rect">
            <a:avLst/>
          </a:prstGeom>
          <a:noFill/>
        </p:spPr>
        <p:txBody>
          <a:bodyPr wrap="none" rtlCol="0">
            <a:spAutoFit/>
          </a:bodyPr>
          <a:p>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非</a:t>
            </a:r>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功能需求</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3" name="矩形 12"/>
          <p:cNvSpPr/>
          <p:nvPr/>
        </p:nvSpPr>
        <p:spPr>
          <a:xfrm>
            <a:off x="3350552" y="831215"/>
            <a:ext cx="2857925" cy="3204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350"/>
              <a:t>安全</a:t>
            </a:r>
            <a:r>
              <a:rPr lang="zh-CN" altLang="en-US" sz="1350"/>
              <a:t>需求</a:t>
            </a:r>
            <a:endParaRPr lang="zh-CN" altLang="en-US" sz="1350"/>
          </a:p>
        </p:txBody>
      </p:sp>
      <p:sp>
        <p:nvSpPr>
          <p:cNvPr id="4" name="文本框 3"/>
          <p:cNvSpPr txBox="1"/>
          <p:nvPr/>
        </p:nvSpPr>
        <p:spPr>
          <a:xfrm>
            <a:off x="3291205" y="1236980"/>
            <a:ext cx="4624705" cy="3538220"/>
          </a:xfrm>
          <a:prstGeom prst="rect">
            <a:avLst/>
          </a:prstGeom>
          <a:noFill/>
        </p:spPr>
        <p:txBody>
          <a:bodyPr wrap="square" rtlCol="0">
            <a:spAutoFit/>
          </a:bodyPr>
          <a:p>
            <a:pPr marL="285750" indent="-285750">
              <a:buFont typeface="Arial" panose="020B0604020202020204" pitchFamily="34" charset="0"/>
              <a:buChar char="•"/>
            </a:pPr>
            <a:r>
              <a:rPr lang="zh-CN" altLang="en-US" sz="1600"/>
              <a:t>由于日程安排信息往往涉及到用户隐私相关的内容，所以系统需要具备有良好的安全性，防止用户隐私泄露。</a:t>
            </a:r>
            <a:endParaRPr lang="zh-CN" altLang="en-US" sz="1600"/>
          </a:p>
          <a:p>
            <a:pPr marL="285750" indent="-285750">
              <a:buFont typeface="Arial" panose="020B0604020202020204" pitchFamily="34" charset="0"/>
              <a:buChar char="•"/>
            </a:pPr>
            <a:endParaRPr lang="zh-CN" altLang="en-US" sz="1600"/>
          </a:p>
          <a:p>
            <a:pPr marL="285750" indent="-285750">
              <a:buFont typeface="Arial" panose="020B0604020202020204" pitchFamily="34" charset="0"/>
              <a:buChar char="•"/>
            </a:pPr>
            <a:r>
              <a:rPr lang="zh-CN" altLang="en-US" sz="1600"/>
              <a:t>该软件记录的日程会经过鉴权之后才会被访问，充分保护数据的安全性。</a:t>
            </a:r>
            <a:endParaRPr lang="zh-CN" altLang="en-US" sz="1600"/>
          </a:p>
          <a:p>
            <a:pPr marL="285750" indent="-285750">
              <a:buFont typeface="Arial" panose="020B0604020202020204" pitchFamily="34" charset="0"/>
              <a:buChar char="•"/>
            </a:pPr>
            <a:endParaRPr lang="zh-CN" altLang="en-US" sz="1600"/>
          </a:p>
          <a:p>
            <a:pPr marL="285750" indent="-285750">
              <a:buFont typeface="Arial" panose="020B0604020202020204" pitchFamily="34" charset="0"/>
              <a:buChar char="•"/>
            </a:pPr>
            <a:r>
              <a:rPr lang="zh-CN" altLang="en-US" sz="1600"/>
              <a:t>此外，团队中不同权限的用户看到的日程信息也是不同的，不同的角色对应不同权限应该仅能查看自己所属组别的信息。</a:t>
            </a:r>
            <a:endParaRPr lang="zh-CN" altLang="en-US" sz="1600"/>
          </a:p>
          <a:p>
            <a:pPr marL="285750" indent="-285750">
              <a:buFont typeface="Arial" panose="020B0604020202020204" pitchFamily="34" charset="0"/>
              <a:buChar char="•"/>
            </a:pPr>
            <a:endParaRPr lang="zh-CN" altLang="en-US" sz="1600"/>
          </a:p>
          <a:p>
            <a:pPr marL="285750" indent="-285750">
              <a:buFont typeface="Arial" panose="020B0604020202020204" pitchFamily="34" charset="0"/>
              <a:buChar char="•"/>
            </a:pPr>
            <a:r>
              <a:rPr lang="zh-CN" altLang="en-US" sz="1600"/>
              <a:t>团队中的日程信息有的时候涉及到其他一些商业机密的内容，为此可以考虑引入盲水印等手段溯源截图泄露信息的情况发生。</a:t>
            </a:r>
            <a:endParaRPr lang="zh-CN" altLang="en-US" sz="160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childTnLst>
                          </p:cTn>
                        </p:par>
                        <p:par>
                          <p:cTn id="14" fill="hold">
                            <p:stCondLst>
                              <p:cond delay="1500"/>
                            </p:stCondLst>
                            <p:childTnLst>
                              <p:par>
                                <p:cTn id="15" presetID="53" presetClass="entr" presetSubtype="16"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ppt_w</p:attrName>
                                        </p:attrNameLst>
                                      </p:cBhvr>
                                      <p:tavLst>
                                        <p:tav tm="0">
                                          <p:val>
                                            <p:fltVal val="0"/>
                                          </p:val>
                                        </p:tav>
                                        <p:tav tm="100000">
                                          <p:val>
                                            <p:strVal val="#ppt_w"/>
                                          </p:val>
                                        </p:tav>
                                      </p:tavLst>
                                    </p:anim>
                                    <p:anim calcmode="lin" valueType="num">
                                      <p:cBhvr>
                                        <p:cTn id="18" dur="500" fill="hold"/>
                                        <p:tgtEl>
                                          <p:spTgt spid="2"/>
                                        </p:tgtEl>
                                        <p:attrNameLst>
                                          <p:attrName>ppt_h</p:attrName>
                                        </p:attrNameLst>
                                      </p:cBhvr>
                                      <p:tavLst>
                                        <p:tav tm="0">
                                          <p:val>
                                            <p:fltVal val="0"/>
                                          </p:val>
                                        </p:tav>
                                        <p:tav tm="100000">
                                          <p:val>
                                            <p:strVal val="#ppt_h"/>
                                          </p:val>
                                        </p:tav>
                                      </p:tavLst>
                                    </p:anim>
                                    <p:animEffect transition="in" filter="fade">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1"/>
          <a:srcRect t="27336"/>
          <a:stretch>
            <a:fillRect/>
          </a:stretch>
        </p:blipFill>
        <p:spPr>
          <a:xfrm>
            <a:off x="335902" y="746449"/>
            <a:ext cx="8528180" cy="3735870"/>
          </a:xfrm>
          <a:prstGeom prst="rect">
            <a:avLst/>
          </a:prstGeom>
        </p:spPr>
      </p:pic>
      <p:sp>
        <p:nvSpPr>
          <p:cNvPr id="14" name="Oval 55"/>
          <p:cNvSpPr/>
          <p:nvPr/>
        </p:nvSpPr>
        <p:spPr>
          <a:xfrm>
            <a:off x="2619352" y="2518409"/>
            <a:ext cx="218517" cy="218517"/>
          </a:xfrm>
          <a:prstGeom prst="ellipse">
            <a:avLst/>
          </a:prstGeom>
          <a:solidFill>
            <a:schemeClr val="accent1"/>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cs typeface="+mn-ea"/>
              <a:sym typeface="+mn-lt"/>
            </a:endParaRPr>
          </a:p>
        </p:txBody>
      </p:sp>
      <p:grpSp>
        <p:nvGrpSpPr>
          <p:cNvPr id="15" name="Group 59"/>
          <p:cNvGrpSpPr/>
          <p:nvPr/>
        </p:nvGrpSpPr>
        <p:grpSpPr>
          <a:xfrm>
            <a:off x="1128876" y="2318375"/>
            <a:ext cx="1202694" cy="645160"/>
            <a:chOff x="4928372" y="1811168"/>
            <a:chExt cx="978408" cy="524846"/>
          </a:xfrm>
        </p:grpSpPr>
        <p:sp>
          <p:nvSpPr>
            <p:cNvPr id="16" name="Pentagon 60"/>
            <p:cNvSpPr/>
            <p:nvPr/>
          </p:nvSpPr>
          <p:spPr>
            <a:xfrm>
              <a:off x="4928372" y="1814284"/>
              <a:ext cx="978408" cy="484632"/>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cs typeface="+mn-ea"/>
                <a:sym typeface="+mn-lt"/>
              </a:endParaRPr>
            </a:p>
          </p:txBody>
        </p:sp>
        <p:sp>
          <p:nvSpPr>
            <p:cNvPr id="17" name="TextBox 61"/>
            <p:cNvSpPr txBox="1"/>
            <p:nvPr/>
          </p:nvSpPr>
          <p:spPr>
            <a:xfrm>
              <a:off x="5040290" y="1811168"/>
              <a:ext cx="525880" cy="524846"/>
            </a:xfrm>
            <a:prstGeom prst="rect">
              <a:avLst/>
            </a:prstGeom>
            <a:noFill/>
          </p:spPr>
          <p:txBody>
            <a:bodyPr wrap="none" rtlCol="0">
              <a:spAutoFit/>
            </a:bodyPr>
            <a:lstStyle/>
            <a:p>
              <a:pPr algn="ctr"/>
              <a:r>
                <a:rPr lang="en-US" sz="3600" b="1" dirty="0">
                  <a:solidFill>
                    <a:schemeClr val="bg2"/>
                  </a:solidFill>
                  <a:cs typeface="+mn-ea"/>
                  <a:sym typeface="+mn-lt"/>
                </a:rPr>
                <a:t>06</a:t>
              </a:r>
              <a:endParaRPr lang="en-GB" sz="3600" b="1" dirty="0">
                <a:solidFill>
                  <a:schemeClr val="bg2"/>
                </a:solidFill>
                <a:cs typeface="+mn-ea"/>
                <a:sym typeface="+mn-lt"/>
              </a:endParaRPr>
            </a:p>
          </p:txBody>
        </p:sp>
      </p:grpSp>
      <p:sp>
        <p:nvSpPr>
          <p:cNvPr id="19" name="TextBox 72"/>
          <p:cNvSpPr txBox="1"/>
          <p:nvPr/>
        </p:nvSpPr>
        <p:spPr>
          <a:xfrm>
            <a:off x="2914650" y="2351405"/>
            <a:ext cx="1960880" cy="521970"/>
          </a:xfrm>
          <a:prstGeom prst="rect">
            <a:avLst/>
          </a:prstGeom>
          <a:noFill/>
        </p:spPr>
        <p:txBody>
          <a:bodyPr wrap="none" rtlCol="0">
            <a:spAutoFit/>
          </a:bodyPr>
          <a:lstStyle/>
          <a:p>
            <a:pPr defTabSz="685800">
              <a:defRPr/>
            </a:pPr>
            <a:r>
              <a:rPr lang="zh-CN" altLang="en-US" sz="2800" b="1" dirty="0">
                <a:solidFill>
                  <a:schemeClr val="accent1"/>
                </a:solidFill>
                <a:latin typeface="微软雅黑" panose="020B0503020204020204" pitchFamily="34" charset="-122"/>
                <a:ea typeface="微软雅黑" panose="020B0503020204020204" pitchFamily="34" charset="-122"/>
              </a:rPr>
              <a:t>数据库设计</a:t>
            </a:r>
            <a:endParaRPr lang="zh-CN" altLang="en-US" sz="2800" b="1" dirty="0">
              <a:solidFill>
                <a:schemeClr val="accent1"/>
              </a:solidFill>
              <a:latin typeface="微软雅黑" panose="020B0503020204020204" pitchFamily="34" charset="-122"/>
              <a:ea typeface="微软雅黑" panose="020B0503020204020204" pitchFamily="34" charset="-122"/>
            </a:endParaRPr>
          </a:p>
        </p:txBody>
      </p:sp>
    </p:spTree>
    <p:custDataLst>
      <p:tags r:id="rId2"/>
    </p:custData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down)">
                                      <p:cBhvr>
                                        <p:cTn id="1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接连接符 9"/>
          <p:cNvCxnSpPr/>
          <p:nvPr/>
        </p:nvCxnSpPr>
        <p:spPr>
          <a:xfrm>
            <a:off x="1089978" y="604753"/>
            <a:ext cx="685800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3859530" y="271780"/>
            <a:ext cx="1425575" cy="32448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6" name="文本框 5"/>
          <p:cNvSpPr txBox="1"/>
          <p:nvPr/>
        </p:nvSpPr>
        <p:spPr>
          <a:xfrm>
            <a:off x="3985260" y="271780"/>
            <a:ext cx="1104265" cy="368300"/>
          </a:xfrm>
          <a:prstGeom prst="rect">
            <a:avLst/>
          </a:prstGeom>
          <a:noFill/>
        </p:spPr>
        <p:txBody>
          <a:bodyPr wrap="none" rtlCol="0">
            <a:spAutoFit/>
          </a:bodyPr>
          <a:p>
            <a:pPr algn="l"/>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ER图设计</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pic>
        <p:nvPicPr>
          <p:cNvPr id="2" name="图片 3"/>
          <p:cNvPicPr>
            <a:picLocks noChangeAspect="1"/>
          </p:cNvPicPr>
          <p:nvPr/>
        </p:nvPicPr>
        <p:blipFill>
          <a:blip r:embed="rId1"/>
          <a:stretch>
            <a:fillRect/>
          </a:stretch>
        </p:blipFill>
        <p:spPr>
          <a:xfrm>
            <a:off x="1830070" y="604520"/>
            <a:ext cx="5636260" cy="4205605"/>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90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接连接符 9"/>
          <p:cNvCxnSpPr/>
          <p:nvPr/>
        </p:nvCxnSpPr>
        <p:spPr>
          <a:xfrm>
            <a:off x="1089978" y="604753"/>
            <a:ext cx="685800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3859530" y="271780"/>
            <a:ext cx="1425575" cy="32448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6" name="文本框 5"/>
          <p:cNvSpPr txBox="1"/>
          <p:nvPr/>
        </p:nvSpPr>
        <p:spPr>
          <a:xfrm>
            <a:off x="3985260" y="271780"/>
            <a:ext cx="1097915" cy="368300"/>
          </a:xfrm>
          <a:prstGeom prst="rect">
            <a:avLst/>
          </a:prstGeom>
          <a:noFill/>
        </p:spPr>
        <p:txBody>
          <a:bodyPr wrap="none" rtlCol="0">
            <a:spAutoFit/>
          </a:bodyPr>
          <a:p>
            <a:pPr algn="l"/>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CDM模型</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pic>
        <p:nvPicPr>
          <p:cNvPr id="9" name="图片 9"/>
          <p:cNvPicPr>
            <a:picLocks noChangeAspect="1"/>
          </p:cNvPicPr>
          <p:nvPr/>
        </p:nvPicPr>
        <p:blipFill>
          <a:blip r:embed="rId1"/>
          <a:stretch>
            <a:fillRect/>
          </a:stretch>
        </p:blipFill>
        <p:spPr>
          <a:xfrm>
            <a:off x="1322070" y="640080"/>
            <a:ext cx="6431915" cy="4190365"/>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90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接连接符 9"/>
          <p:cNvCxnSpPr/>
          <p:nvPr/>
        </p:nvCxnSpPr>
        <p:spPr>
          <a:xfrm>
            <a:off x="1089978" y="604753"/>
            <a:ext cx="685800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3859530" y="271780"/>
            <a:ext cx="1425575" cy="32448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6" name="文本框 5"/>
          <p:cNvSpPr txBox="1"/>
          <p:nvPr/>
        </p:nvSpPr>
        <p:spPr>
          <a:xfrm>
            <a:off x="3985260" y="271780"/>
            <a:ext cx="1094105" cy="368300"/>
          </a:xfrm>
          <a:prstGeom prst="rect">
            <a:avLst/>
          </a:prstGeom>
          <a:noFill/>
        </p:spPr>
        <p:txBody>
          <a:bodyPr wrap="none" rtlCol="0">
            <a:spAutoFit/>
          </a:bodyPr>
          <a:p>
            <a:pPr algn="l"/>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PDM模型</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pic>
        <p:nvPicPr>
          <p:cNvPr id="16" name="图片 16"/>
          <p:cNvPicPr>
            <a:picLocks noChangeAspect="1"/>
          </p:cNvPicPr>
          <p:nvPr/>
        </p:nvPicPr>
        <p:blipFill>
          <a:blip r:embed="rId1"/>
          <a:stretch>
            <a:fillRect/>
          </a:stretch>
        </p:blipFill>
        <p:spPr>
          <a:xfrm>
            <a:off x="2037080" y="640080"/>
            <a:ext cx="4989830" cy="4255770"/>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90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1"/>
          <a:srcRect t="27336"/>
          <a:stretch>
            <a:fillRect/>
          </a:stretch>
        </p:blipFill>
        <p:spPr>
          <a:xfrm>
            <a:off x="335902" y="746449"/>
            <a:ext cx="8528180" cy="3735870"/>
          </a:xfrm>
          <a:prstGeom prst="rect">
            <a:avLst/>
          </a:prstGeom>
        </p:spPr>
      </p:pic>
      <p:sp>
        <p:nvSpPr>
          <p:cNvPr id="14" name="Oval 55"/>
          <p:cNvSpPr/>
          <p:nvPr/>
        </p:nvSpPr>
        <p:spPr>
          <a:xfrm>
            <a:off x="2619352" y="2518409"/>
            <a:ext cx="218517" cy="218517"/>
          </a:xfrm>
          <a:prstGeom prst="ellipse">
            <a:avLst/>
          </a:prstGeom>
          <a:solidFill>
            <a:schemeClr val="accent1"/>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cs typeface="+mn-ea"/>
              <a:sym typeface="+mn-lt"/>
            </a:endParaRPr>
          </a:p>
        </p:txBody>
      </p:sp>
      <p:grpSp>
        <p:nvGrpSpPr>
          <p:cNvPr id="15" name="Group 59"/>
          <p:cNvGrpSpPr/>
          <p:nvPr/>
        </p:nvGrpSpPr>
        <p:grpSpPr>
          <a:xfrm>
            <a:off x="1128876" y="2318375"/>
            <a:ext cx="1202694" cy="645160"/>
            <a:chOff x="4928372" y="1811168"/>
            <a:chExt cx="978408" cy="524846"/>
          </a:xfrm>
        </p:grpSpPr>
        <p:sp>
          <p:nvSpPr>
            <p:cNvPr id="16" name="Pentagon 60"/>
            <p:cNvSpPr/>
            <p:nvPr/>
          </p:nvSpPr>
          <p:spPr>
            <a:xfrm>
              <a:off x="4928372" y="1814284"/>
              <a:ext cx="978408" cy="484632"/>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cs typeface="+mn-ea"/>
                <a:sym typeface="+mn-lt"/>
              </a:endParaRPr>
            </a:p>
          </p:txBody>
        </p:sp>
        <p:sp>
          <p:nvSpPr>
            <p:cNvPr id="17" name="TextBox 61"/>
            <p:cNvSpPr txBox="1"/>
            <p:nvPr/>
          </p:nvSpPr>
          <p:spPr>
            <a:xfrm>
              <a:off x="5040290" y="1811168"/>
              <a:ext cx="525880" cy="524846"/>
            </a:xfrm>
            <a:prstGeom prst="rect">
              <a:avLst/>
            </a:prstGeom>
            <a:noFill/>
          </p:spPr>
          <p:txBody>
            <a:bodyPr wrap="none" rtlCol="0">
              <a:spAutoFit/>
            </a:bodyPr>
            <a:lstStyle/>
            <a:p>
              <a:pPr algn="ctr"/>
              <a:r>
                <a:rPr lang="en-US" sz="3600" b="1" dirty="0">
                  <a:solidFill>
                    <a:schemeClr val="bg2"/>
                  </a:solidFill>
                  <a:cs typeface="+mn-ea"/>
                  <a:sym typeface="+mn-lt"/>
                </a:rPr>
                <a:t>07</a:t>
              </a:r>
              <a:endParaRPr lang="en-GB" sz="3600" b="1" dirty="0">
                <a:solidFill>
                  <a:schemeClr val="bg2"/>
                </a:solidFill>
                <a:cs typeface="+mn-ea"/>
                <a:sym typeface="+mn-lt"/>
              </a:endParaRPr>
            </a:p>
          </p:txBody>
        </p:sp>
      </p:grpSp>
      <p:sp>
        <p:nvSpPr>
          <p:cNvPr id="19" name="TextBox 72"/>
          <p:cNvSpPr txBox="1"/>
          <p:nvPr/>
        </p:nvSpPr>
        <p:spPr>
          <a:xfrm>
            <a:off x="2914650" y="2351405"/>
            <a:ext cx="1605280" cy="521970"/>
          </a:xfrm>
          <a:prstGeom prst="rect">
            <a:avLst/>
          </a:prstGeom>
          <a:noFill/>
        </p:spPr>
        <p:txBody>
          <a:bodyPr wrap="none" rtlCol="0">
            <a:spAutoFit/>
          </a:bodyPr>
          <a:lstStyle/>
          <a:p>
            <a:pPr defTabSz="685800">
              <a:defRPr/>
            </a:pPr>
            <a:r>
              <a:rPr lang="zh-CN" altLang="en-US" sz="2800" b="1" dirty="0">
                <a:solidFill>
                  <a:schemeClr val="accent1"/>
                </a:solidFill>
                <a:latin typeface="微软雅黑" panose="020B0503020204020204" pitchFamily="34" charset="-122"/>
                <a:ea typeface="微软雅黑" panose="020B0503020204020204" pitchFamily="34" charset="-122"/>
              </a:rPr>
              <a:t>技术方案</a:t>
            </a:r>
            <a:endParaRPr lang="zh-CN" altLang="en-US" sz="2800" b="1" dirty="0">
              <a:solidFill>
                <a:schemeClr val="accent1"/>
              </a:solidFill>
              <a:latin typeface="微软雅黑" panose="020B0503020204020204" pitchFamily="34" charset="-122"/>
              <a:ea typeface="微软雅黑" panose="020B0503020204020204" pitchFamily="34" charset="-122"/>
            </a:endParaRPr>
          </a:p>
        </p:txBody>
      </p:sp>
    </p:spTree>
    <p:custDataLst>
      <p:tags r:id="rId2"/>
    </p:custData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down)">
                                      <p:cBhvr>
                                        <p:cTn id="1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6518464" y="1505972"/>
            <a:ext cx="2164512" cy="2649464"/>
            <a:chOff x="8699749" y="2006902"/>
            <a:chExt cx="2886016" cy="3532619"/>
          </a:xfrm>
          <a:effectLst>
            <a:outerShdw blurRad="50800" dist="38100" dir="2700000" algn="tl" rotWithShape="0">
              <a:prstClr val="black">
                <a:alpha val="40000"/>
              </a:prstClr>
            </a:outerShdw>
          </a:effectLst>
        </p:grpSpPr>
        <p:pic>
          <p:nvPicPr>
            <p:cNvPr id="22" name="图片 21"/>
            <p:cNvPicPr>
              <a:picLocks noChangeAspect="1"/>
            </p:cNvPicPr>
            <p:nvPr/>
          </p:nvPicPr>
          <p:blipFill rotWithShape="1">
            <a:blip r:embed="rId1" cstate="print">
              <a:extLst>
                <a:ext uri="{28A0092B-C50C-407E-A947-70E740481C1C}">
                  <a14:useLocalDpi xmlns:a14="http://schemas.microsoft.com/office/drawing/2010/main" val="0"/>
                </a:ext>
              </a:extLst>
            </a:blip>
            <a:srcRect b="9277"/>
            <a:stretch>
              <a:fillRect/>
            </a:stretch>
          </p:blipFill>
          <p:spPr>
            <a:xfrm>
              <a:off x="8709273" y="2006902"/>
              <a:ext cx="2876492" cy="1738745"/>
            </a:xfrm>
            <a:prstGeom prst="rect">
              <a:avLst/>
            </a:prstGeom>
          </p:spPr>
        </p:pic>
        <p:pic>
          <p:nvPicPr>
            <p:cNvPr id="23" name="图片 22"/>
            <p:cNvPicPr>
              <a:picLocks noChangeAspect="1"/>
            </p:cNvPicPr>
            <p:nvPr/>
          </p:nvPicPr>
          <p:blipFill rotWithShape="1">
            <a:blip r:embed="rId2" cstate="print">
              <a:extLst>
                <a:ext uri="{28A0092B-C50C-407E-A947-70E740481C1C}">
                  <a14:useLocalDpi xmlns:a14="http://schemas.microsoft.com/office/drawing/2010/main" val="0"/>
                </a:ext>
              </a:extLst>
            </a:blip>
            <a:srcRect r="14087" b="22132"/>
            <a:stretch>
              <a:fillRect/>
            </a:stretch>
          </p:blipFill>
          <p:spPr>
            <a:xfrm>
              <a:off x="8699749" y="3815950"/>
              <a:ext cx="2854142" cy="1723571"/>
            </a:xfrm>
            <a:prstGeom prst="rect">
              <a:avLst/>
            </a:prstGeom>
          </p:spPr>
        </p:pic>
      </p:grpSp>
      <p:grpSp>
        <p:nvGrpSpPr>
          <p:cNvPr id="27" name="组合 26"/>
          <p:cNvGrpSpPr/>
          <p:nvPr/>
        </p:nvGrpSpPr>
        <p:grpSpPr>
          <a:xfrm>
            <a:off x="726440" y="1025525"/>
            <a:ext cx="3720465" cy="2921029"/>
            <a:chOff x="1047751" y="3562350"/>
            <a:chExt cx="4038600" cy="3894774"/>
          </a:xfrm>
        </p:grpSpPr>
        <p:sp>
          <p:nvSpPr>
            <p:cNvPr id="13" name="矩形 12"/>
            <p:cNvSpPr/>
            <p:nvPr/>
          </p:nvSpPr>
          <p:spPr>
            <a:xfrm>
              <a:off x="1104900" y="3562350"/>
              <a:ext cx="2266950" cy="427298"/>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8" name="文本框 17"/>
            <p:cNvSpPr txBox="1"/>
            <p:nvPr/>
          </p:nvSpPr>
          <p:spPr bwMode="auto">
            <a:xfrm>
              <a:off x="1047751" y="4234654"/>
              <a:ext cx="4038600" cy="3222470"/>
            </a:xfrm>
            <a:prstGeom prst="rect">
              <a:avLst/>
            </a:prstGeom>
            <a:noFill/>
          </p:spPr>
          <p:txBody>
            <a:bodyPr wrap="square">
              <a:spAutoFit/>
            </a:bodyPr>
            <a:lstStyle>
              <a:defPPr>
                <a:defRPr lang="zh-CN"/>
              </a:defPPr>
              <a:lvl1pPr>
                <a:lnSpc>
                  <a:spcPts val="1200"/>
                </a:lnSpc>
                <a:defRPr sz="90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defRPr>
              </a:lvl1pPr>
            </a:lstStyle>
            <a:p>
              <a:pPr defTabSz="658495">
                <a:lnSpc>
                  <a:spcPct val="120000"/>
                </a:lnSpc>
                <a:defRPr/>
              </a:pPr>
              <a:r>
                <a:rPr lang="zh-CN" altLang="en-US" sz="1400" spc="225" dirty="0">
                  <a:solidFill>
                    <a:schemeClr val="bg1">
                      <a:lumMod val="50000"/>
                    </a:schemeClr>
                  </a:solidFill>
                  <a:latin typeface="Impact" panose="020B0806030902050204" pitchFamily="34" charset="0"/>
                  <a:sym typeface="微软雅黑" panose="020B0503020204020204" pitchFamily="34" charset="-122"/>
                </a:rPr>
                <a:t>客户端开发拟采用安卓原生开发，选用java为开发语言，运用google官方推荐的IDE Android Studio进行开发。</a:t>
              </a:r>
              <a:endParaRPr lang="zh-CN" altLang="en-US" sz="1400" spc="225" dirty="0">
                <a:solidFill>
                  <a:schemeClr val="bg1">
                    <a:lumMod val="50000"/>
                  </a:schemeClr>
                </a:solidFill>
                <a:latin typeface="Impact" panose="020B0806030902050204" pitchFamily="34" charset="0"/>
                <a:sym typeface="微软雅黑" panose="020B0503020204020204" pitchFamily="34" charset="-122"/>
              </a:endParaRPr>
            </a:p>
            <a:p>
              <a:pPr defTabSz="658495">
                <a:lnSpc>
                  <a:spcPct val="120000"/>
                </a:lnSpc>
                <a:defRPr/>
              </a:pPr>
              <a:endParaRPr lang="zh-CN" altLang="en-US" sz="1400" spc="225" dirty="0">
                <a:solidFill>
                  <a:schemeClr val="bg1">
                    <a:lumMod val="50000"/>
                  </a:schemeClr>
                </a:solidFill>
                <a:latin typeface="Impact" panose="020B0806030902050204" pitchFamily="34" charset="0"/>
                <a:sym typeface="微软雅黑" panose="020B0503020204020204" pitchFamily="34" charset="-122"/>
              </a:endParaRPr>
            </a:p>
            <a:p>
              <a:pPr defTabSz="658495">
                <a:lnSpc>
                  <a:spcPct val="120000"/>
                </a:lnSpc>
                <a:defRPr/>
              </a:pPr>
              <a:r>
                <a:rPr lang="zh-CN" altLang="en-US" sz="1400" spc="225" dirty="0">
                  <a:solidFill>
                    <a:schemeClr val="bg1">
                      <a:lumMod val="50000"/>
                    </a:schemeClr>
                  </a:solidFill>
                  <a:latin typeface="Impact" panose="020B0806030902050204" pitchFamily="34" charset="0"/>
                  <a:sym typeface="微软雅黑" panose="020B0503020204020204" pitchFamily="34" charset="-122"/>
                </a:rPr>
                <a:t>尽管google推荐使用最新的kotlin作为下一代的的安卓应用开发语言，但我们经过考虑后认为目前情况下kotlin的技术支持还不够丰富，故选择了具备更多参考资料的java作为项目开发语言。</a:t>
              </a:r>
              <a:endParaRPr lang="zh-CN" altLang="en-US" sz="1400" spc="225" dirty="0">
                <a:solidFill>
                  <a:schemeClr val="bg1">
                    <a:lumMod val="50000"/>
                  </a:schemeClr>
                </a:solidFill>
                <a:latin typeface="Impact" panose="020B0806030902050204" pitchFamily="34" charset="0"/>
                <a:sym typeface="微软雅黑" panose="020B0503020204020204" pitchFamily="34" charset="-122"/>
              </a:endParaRPr>
            </a:p>
          </p:txBody>
        </p:sp>
        <p:sp>
          <p:nvSpPr>
            <p:cNvPr id="26" name="文本框 24"/>
            <p:cNvSpPr txBox="1">
              <a:spLocks noChangeArrowheads="1"/>
            </p:cNvSpPr>
            <p:nvPr/>
          </p:nvSpPr>
          <p:spPr bwMode="auto">
            <a:xfrm>
              <a:off x="1167743" y="3562350"/>
              <a:ext cx="2780720" cy="429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lang="zh-CN" altLang="en-US" sz="1500" b="1" spc="225" dirty="0">
                  <a:solidFill>
                    <a:schemeClr val="bg1"/>
                  </a:solidFill>
                  <a:latin typeface="微软雅黑" panose="020B0503020204020204" pitchFamily="34" charset="-122"/>
                  <a:ea typeface="微软雅黑" panose="020B0503020204020204" pitchFamily="34" charset="-122"/>
                  <a:cs typeface="Lato Regular"/>
                </a:rPr>
                <a:t>客户端开发</a:t>
              </a:r>
              <a:endParaRPr lang="zh-CN" altLang="en-US" sz="1500" b="1" spc="225" dirty="0">
                <a:solidFill>
                  <a:schemeClr val="bg1"/>
                </a:solidFill>
                <a:latin typeface="微软雅黑" panose="020B0503020204020204" pitchFamily="34" charset="-122"/>
                <a:ea typeface="微软雅黑" panose="020B0503020204020204" pitchFamily="34" charset="-122"/>
                <a:cs typeface="Lato Regular"/>
              </a:endParaRPr>
            </a:p>
          </p:txBody>
        </p:sp>
      </p:grpSp>
      <p:sp>
        <p:nvSpPr>
          <p:cNvPr id="3" name="矩形 2"/>
          <p:cNvSpPr/>
          <p:nvPr/>
        </p:nvSpPr>
        <p:spPr>
          <a:xfrm>
            <a:off x="3859530" y="271780"/>
            <a:ext cx="1425575" cy="32448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6" name="文本框 5"/>
          <p:cNvSpPr txBox="1"/>
          <p:nvPr/>
        </p:nvSpPr>
        <p:spPr>
          <a:xfrm>
            <a:off x="3985260" y="271780"/>
            <a:ext cx="1097280" cy="368300"/>
          </a:xfrm>
          <a:prstGeom prst="rect">
            <a:avLst/>
          </a:prstGeom>
          <a:noFill/>
        </p:spPr>
        <p:txBody>
          <a:bodyPr wrap="none" rtlCol="0">
            <a:spAutoFit/>
          </a:bodyPr>
          <a:p>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技术方案</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up)">
                                      <p:cBhvr>
                                        <p:cTn id="7" dur="500"/>
                                        <p:tgtEl>
                                          <p:spTgt spid="2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a:off x="726440" y="1019175"/>
            <a:ext cx="5091430" cy="3437912"/>
            <a:chOff x="1047751" y="3562350"/>
            <a:chExt cx="4038600" cy="4584029"/>
          </a:xfrm>
        </p:grpSpPr>
        <p:sp>
          <p:nvSpPr>
            <p:cNvPr id="13" name="矩形 12"/>
            <p:cNvSpPr/>
            <p:nvPr/>
          </p:nvSpPr>
          <p:spPr>
            <a:xfrm>
              <a:off x="1104900" y="3562350"/>
              <a:ext cx="2266950" cy="427298"/>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8" name="文本框 17"/>
            <p:cNvSpPr txBox="1"/>
            <p:nvPr/>
          </p:nvSpPr>
          <p:spPr bwMode="auto">
            <a:xfrm>
              <a:off x="1047751" y="4234654"/>
              <a:ext cx="4038600" cy="3911725"/>
            </a:xfrm>
            <a:prstGeom prst="rect">
              <a:avLst/>
            </a:prstGeom>
            <a:noFill/>
          </p:spPr>
          <p:txBody>
            <a:bodyPr wrap="square">
              <a:spAutoFit/>
            </a:bodyPr>
            <a:lstStyle>
              <a:defPPr>
                <a:defRPr lang="zh-CN"/>
              </a:defPPr>
              <a:lvl1pPr>
                <a:lnSpc>
                  <a:spcPts val="1200"/>
                </a:lnSpc>
                <a:defRPr sz="90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defRPr>
              </a:lvl1pPr>
            </a:lstStyle>
            <a:p>
              <a:pPr marL="285750" indent="-285750" defTabSz="658495">
                <a:lnSpc>
                  <a:spcPct val="120000"/>
                </a:lnSpc>
                <a:buFont typeface="Arial" panose="020B0604020202020204" pitchFamily="34" charset="0"/>
                <a:buChar char="•"/>
                <a:defRPr/>
              </a:pPr>
              <a:r>
                <a:rPr lang="zh-CN" altLang="en-US" sz="1400" spc="225" dirty="0">
                  <a:solidFill>
                    <a:schemeClr val="bg1">
                      <a:lumMod val="50000"/>
                    </a:schemeClr>
                  </a:solidFill>
                  <a:latin typeface="Impact" panose="020B0806030902050204" pitchFamily="34" charset="0"/>
                  <a:sym typeface="微软雅黑" panose="020B0503020204020204" pitchFamily="34" charset="-122"/>
                </a:rPr>
                <a:t>与直接使用原生的安卓组件开发相比，运用现有的组件库能够较为方便快捷的开发出美观的界面，同时兼顾开发质量和开发效率。</a:t>
              </a:r>
              <a:endParaRPr lang="zh-CN" altLang="en-US" sz="1400" spc="225" dirty="0">
                <a:solidFill>
                  <a:schemeClr val="bg1">
                    <a:lumMod val="50000"/>
                  </a:schemeClr>
                </a:solidFill>
                <a:latin typeface="Impact" panose="020B0806030902050204" pitchFamily="34" charset="0"/>
                <a:sym typeface="微软雅黑" panose="020B0503020204020204" pitchFamily="34" charset="-122"/>
              </a:endParaRPr>
            </a:p>
            <a:p>
              <a:pPr defTabSz="658495">
                <a:lnSpc>
                  <a:spcPct val="120000"/>
                </a:lnSpc>
                <a:defRPr/>
              </a:pPr>
              <a:endParaRPr lang="zh-CN" altLang="en-US" sz="1400" spc="225" dirty="0">
                <a:solidFill>
                  <a:schemeClr val="bg1">
                    <a:lumMod val="50000"/>
                  </a:schemeClr>
                </a:solidFill>
                <a:latin typeface="Impact" panose="020B0806030902050204" pitchFamily="34" charset="0"/>
                <a:sym typeface="微软雅黑" panose="020B0503020204020204" pitchFamily="34" charset="-122"/>
              </a:endParaRPr>
            </a:p>
            <a:p>
              <a:pPr marL="285750" indent="-285750" defTabSz="658495">
                <a:lnSpc>
                  <a:spcPct val="120000"/>
                </a:lnSpc>
                <a:buFont typeface="Arial" panose="020B0604020202020204" pitchFamily="34" charset="0"/>
                <a:buChar char="•"/>
                <a:defRPr/>
              </a:pPr>
              <a:r>
                <a:rPr lang="zh-CN" altLang="en-US" sz="1400" spc="225" dirty="0">
                  <a:solidFill>
                    <a:schemeClr val="bg1">
                      <a:lumMod val="50000"/>
                    </a:schemeClr>
                  </a:solidFill>
                  <a:latin typeface="Impact" panose="020B0806030902050204" pitchFamily="34" charset="0"/>
                  <a:sym typeface="微软雅黑" panose="020B0503020204020204" pitchFamily="34" charset="-122"/>
                </a:rPr>
                <a:t>XUI组件库提供了许多常用的组件，如轮播条组件、常用布局组件、按钮组件等，基本覆盖了我们项目的实际需要。</a:t>
              </a:r>
              <a:endParaRPr lang="zh-CN" altLang="en-US" sz="1400" spc="225" dirty="0">
                <a:solidFill>
                  <a:schemeClr val="bg1">
                    <a:lumMod val="50000"/>
                  </a:schemeClr>
                </a:solidFill>
                <a:latin typeface="Impact" panose="020B0806030902050204" pitchFamily="34" charset="0"/>
                <a:sym typeface="微软雅黑" panose="020B0503020204020204" pitchFamily="34" charset="-122"/>
              </a:endParaRPr>
            </a:p>
            <a:p>
              <a:pPr marL="285750" indent="-285750" defTabSz="658495">
                <a:lnSpc>
                  <a:spcPct val="120000"/>
                </a:lnSpc>
                <a:buFont typeface="Arial" panose="020B0604020202020204" pitchFamily="34" charset="0"/>
                <a:buChar char="•"/>
                <a:defRPr/>
              </a:pPr>
              <a:endParaRPr lang="zh-CN" altLang="en-US" sz="1400" spc="225" dirty="0">
                <a:solidFill>
                  <a:schemeClr val="bg1">
                    <a:lumMod val="50000"/>
                  </a:schemeClr>
                </a:solidFill>
                <a:latin typeface="Impact" panose="020B0806030902050204" pitchFamily="34" charset="0"/>
                <a:sym typeface="微软雅黑" panose="020B0503020204020204" pitchFamily="34" charset="-122"/>
              </a:endParaRPr>
            </a:p>
            <a:p>
              <a:pPr marL="285750" indent="-285750" defTabSz="658495">
                <a:lnSpc>
                  <a:spcPct val="120000"/>
                </a:lnSpc>
                <a:buFont typeface="Arial" panose="020B0604020202020204" pitchFamily="34" charset="0"/>
                <a:buChar char="•"/>
                <a:defRPr/>
              </a:pPr>
              <a:r>
                <a:rPr lang="zh-CN" altLang="en-US" sz="1400" spc="225" dirty="0">
                  <a:solidFill>
                    <a:schemeClr val="bg1">
                      <a:lumMod val="50000"/>
                    </a:schemeClr>
                  </a:solidFill>
                  <a:latin typeface="Impact" panose="020B0806030902050204" pitchFamily="34" charset="0"/>
                  <a:sym typeface="微软雅黑" panose="020B0503020204020204" pitchFamily="34" charset="-122"/>
                </a:rPr>
                <a:t>XUI组件库支持高度定制化，仅通过修改少量的顶层样式就可以控制整体的UI风格，能够方便的根据项目的实际开发需要修改组件的样式。</a:t>
              </a:r>
              <a:endParaRPr lang="zh-CN" altLang="en-US" sz="1400" spc="225" dirty="0">
                <a:solidFill>
                  <a:schemeClr val="bg1">
                    <a:lumMod val="50000"/>
                  </a:schemeClr>
                </a:solidFill>
                <a:latin typeface="Impact" panose="020B0806030902050204" pitchFamily="34" charset="0"/>
                <a:sym typeface="微软雅黑" panose="020B0503020204020204" pitchFamily="34" charset="-122"/>
              </a:endParaRPr>
            </a:p>
          </p:txBody>
        </p:sp>
        <p:sp>
          <p:nvSpPr>
            <p:cNvPr id="26" name="文本框 24"/>
            <p:cNvSpPr txBox="1">
              <a:spLocks noChangeArrowheads="1"/>
            </p:cNvSpPr>
            <p:nvPr/>
          </p:nvSpPr>
          <p:spPr bwMode="auto">
            <a:xfrm>
              <a:off x="1167630" y="3562350"/>
              <a:ext cx="2003686" cy="429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lang="zh-CN" altLang="en-US" sz="1500" b="1" spc="225" dirty="0">
                  <a:solidFill>
                    <a:schemeClr val="bg1"/>
                  </a:solidFill>
                  <a:latin typeface="微软雅黑" panose="020B0503020204020204" pitchFamily="34" charset="-122"/>
                  <a:ea typeface="微软雅黑" panose="020B0503020204020204" pitchFamily="34" charset="-122"/>
                  <a:cs typeface="Lato Regular"/>
                </a:rPr>
                <a:t>前端框架</a:t>
              </a:r>
              <a:r>
                <a:rPr lang="en-US" altLang="zh-CN" sz="1500" b="1" spc="225" dirty="0">
                  <a:solidFill>
                    <a:schemeClr val="bg1"/>
                  </a:solidFill>
                  <a:latin typeface="微软雅黑" panose="020B0503020204020204" pitchFamily="34" charset="-122"/>
                  <a:ea typeface="微软雅黑" panose="020B0503020204020204" pitchFamily="34" charset="-122"/>
                  <a:cs typeface="Lato Regular"/>
                </a:rPr>
                <a:t>: XUI</a:t>
              </a:r>
              <a:endParaRPr lang="en-US" altLang="zh-CN" sz="1500" b="1" spc="225" dirty="0">
                <a:solidFill>
                  <a:schemeClr val="bg1"/>
                </a:solidFill>
                <a:latin typeface="微软雅黑" panose="020B0503020204020204" pitchFamily="34" charset="-122"/>
                <a:ea typeface="微软雅黑" panose="020B0503020204020204" pitchFamily="34" charset="-122"/>
                <a:cs typeface="Lato Regular"/>
              </a:endParaRPr>
            </a:p>
          </p:txBody>
        </p:sp>
      </p:grpSp>
      <p:sp>
        <p:nvSpPr>
          <p:cNvPr id="3" name="矩形 2"/>
          <p:cNvSpPr/>
          <p:nvPr/>
        </p:nvSpPr>
        <p:spPr>
          <a:xfrm>
            <a:off x="3859530" y="271780"/>
            <a:ext cx="1425575" cy="32448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6" name="文本框 5"/>
          <p:cNvSpPr txBox="1"/>
          <p:nvPr/>
        </p:nvSpPr>
        <p:spPr>
          <a:xfrm>
            <a:off x="3985260" y="271780"/>
            <a:ext cx="1097280" cy="368300"/>
          </a:xfrm>
          <a:prstGeom prst="rect">
            <a:avLst/>
          </a:prstGeom>
          <a:noFill/>
        </p:spPr>
        <p:txBody>
          <a:bodyPr wrap="none" rtlCol="0">
            <a:spAutoFit/>
          </a:bodyPr>
          <a:p>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技术方案</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pic>
        <p:nvPicPr>
          <p:cNvPr id="2" name="图片 3"/>
          <p:cNvPicPr>
            <a:picLocks noChangeAspect="1"/>
          </p:cNvPicPr>
          <p:nvPr/>
        </p:nvPicPr>
        <p:blipFill>
          <a:blip r:embed="rId1"/>
          <a:stretch>
            <a:fillRect/>
          </a:stretch>
        </p:blipFill>
        <p:spPr>
          <a:xfrm>
            <a:off x="6588443" y="1404620"/>
            <a:ext cx="1580515" cy="2832100"/>
          </a:xfrm>
          <a:prstGeom prst="rect">
            <a:avLst/>
          </a:prstGeom>
          <a:noFill/>
          <a:ln>
            <a:noFill/>
          </a:ln>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up)">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1"/>
          <a:srcRect t="27336"/>
          <a:stretch>
            <a:fillRect/>
          </a:stretch>
        </p:blipFill>
        <p:spPr>
          <a:xfrm>
            <a:off x="335902" y="746449"/>
            <a:ext cx="8528180" cy="3735870"/>
          </a:xfrm>
          <a:prstGeom prst="rect">
            <a:avLst/>
          </a:prstGeom>
        </p:spPr>
      </p:pic>
      <p:sp>
        <p:nvSpPr>
          <p:cNvPr id="14" name="Oval 55"/>
          <p:cNvSpPr/>
          <p:nvPr/>
        </p:nvSpPr>
        <p:spPr>
          <a:xfrm>
            <a:off x="2619352" y="2518409"/>
            <a:ext cx="218517" cy="218517"/>
          </a:xfrm>
          <a:prstGeom prst="ellipse">
            <a:avLst/>
          </a:prstGeom>
          <a:solidFill>
            <a:schemeClr val="accent1"/>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cs typeface="+mn-ea"/>
              <a:sym typeface="+mn-lt"/>
            </a:endParaRPr>
          </a:p>
        </p:txBody>
      </p:sp>
      <p:grpSp>
        <p:nvGrpSpPr>
          <p:cNvPr id="15" name="Group 59"/>
          <p:cNvGrpSpPr/>
          <p:nvPr/>
        </p:nvGrpSpPr>
        <p:grpSpPr>
          <a:xfrm>
            <a:off x="1128876" y="2318375"/>
            <a:ext cx="1202694" cy="646331"/>
            <a:chOff x="4928372" y="1811168"/>
            <a:chExt cx="978408" cy="525799"/>
          </a:xfrm>
        </p:grpSpPr>
        <p:sp>
          <p:nvSpPr>
            <p:cNvPr id="16" name="Pentagon 60"/>
            <p:cNvSpPr/>
            <p:nvPr/>
          </p:nvSpPr>
          <p:spPr>
            <a:xfrm>
              <a:off x="4928372" y="1814284"/>
              <a:ext cx="978408" cy="484632"/>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cs typeface="+mn-ea"/>
                <a:sym typeface="+mn-lt"/>
              </a:endParaRPr>
            </a:p>
          </p:txBody>
        </p:sp>
        <p:sp>
          <p:nvSpPr>
            <p:cNvPr id="17" name="TextBox 61"/>
            <p:cNvSpPr txBox="1"/>
            <p:nvPr/>
          </p:nvSpPr>
          <p:spPr>
            <a:xfrm>
              <a:off x="5037722" y="1811168"/>
              <a:ext cx="531015" cy="525799"/>
            </a:xfrm>
            <a:prstGeom prst="rect">
              <a:avLst/>
            </a:prstGeom>
            <a:noFill/>
          </p:spPr>
          <p:txBody>
            <a:bodyPr wrap="none" rtlCol="0">
              <a:spAutoFit/>
            </a:bodyPr>
            <a:lstStyle/>
            <a:p>
              <a:pPr algn="ctr"/>
              <a:r>
                <a:rPr lang="en-US" sz="3600" b="1" dirty="0">
                  <a:solidFill>
                    <a:schemeClr val="bg2"/>
                  </a:solidFill>
                  <a:cs typeface="+mn-ea"/>
                  <a:sym typeface="+mn-lt"/>
                </a:rPr>
                <a:t>01</a:t>
              </a:r>
              <a:endParaRPr lang="en-GB" sz="3600" b="1" dirty="0">
                <a:solidFill>
                  <a:schemeClr val="bg2"/>
                </a:solidFill>
                <a:cs typeface="+mn-ea"/>
                <a:sym typeface="+mn-lt"/>
              </a:endParaRPr>
            </a:p>
          </p:txBody>
        </p:sp>
      </p:grpSp>
      <p:sp>
        <p:nvSpPr>
          <p:cNvPr id="19" name="TextBox 72"/>
          <p:cNvSpPr txBox="1"/>
          <p:nvPr/>
        </p:nvSpPr>
        <p:spPr>
          <a:xfrm>
            <a:off x="2914650" y="2351405"/>
            <a:ext cx="1605280" cy="521970"/>
          </a:xfrm>
          <a:prstGeom prst="rect">
            <a:avLst/>
          </a:prstGeom>
          <a:noFill/>
        </p:spPr>
        <p:txBody>
          <a:bodyPr wrap="none" rtlCol="0">
            <a:spAutoFit/>
          </a:bodyPr>
          <a:lstStyle/>
          <a:p>
            <a:pPr defTabSz="685800">
              <a:defRPr/>
            </a:pPr>
            <a:r>
              <a:rPr lang="zh-CN" altLang="en-US" sz="2800" b="1" dirty="0">
                <a:solidFill>
                  <a:schemeClr val="accent1"/>
                </a:solidFill>
                <a:latin typeface="微软雅黑" panose="020B0503020204020204" pitchFamily="34" charset="-122"/>
                <a:ea typeface="微软雅黑" panose="020B0503020204020204" pitchFamily="34" charset="-122"/>
              </a:rPr>
              <a:t>用户场景</a:t>
            </a:r>
            <a:endParaRPr lang="zh-CN" altLang="en-US" sz="2800" b="1" dirty="0">
              <a:solidFill>
                <a:schemeClr val="accent1"/>
              </a:solidFill>
              <a:latin typeface="微软雅黑" panose="020B0503020204020204" pitchFamily="34" charset="-122"/>
              <a:ea typeface="微软雅黑" panose="020B0503020204020204" pitchFamily="34" charset="-122"/>
            </a:endParaRPr>
          </a:p>
        </p:txBody>
      </p:sp>
    </p:spTree>
    <p:custDataLst>
      <p:tags r:id="rId2"/>
    </p:custData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down)">
                                      <p:cBhvr>
                                        <p:cTn id="1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a:off x="726440" y="1025525"/>
            <a:ext cx="7147560" cy="2145683"/>
            <a:chOff x="1047751" y="3562350"/>
            <a:chExt cx="4038600" cy="2861025"/>
          </a:xfrm>
        </p:grpSpPr>
        <p:sp>
          <p:nvSpPr>
            <p:cNvPr id="13" name="矩形 12"/>
            <p:cNvSpPr/>
            <p:nvPr/>
          </p:nvSpPr>
          <p:spPr>
            <a:xfrm>
              <a:off x="1104900" y="3562350"/>
              <a:ext cx="2266950" cy="427298"/>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8" name="文本框 17"/>
            <p:cNvSpPr txBox="1"/>
            <p:nvPr/>
          </p:nvSpPr>
          <p:spPr bwMode="auto">
            <a:xfrm>
              <a:off x="1047751" y="4234654"/>
              <a:ext cx="4038600" cy="2188721"/>
            </a:xfrm>
            <a:prstGeom prst="rect">
              <a:avLst/>
            </a:prstGeom>
            <a:noFill/>
          </p:spPr>
          <p:txBody>
            <a:bodyPr wrap="square">
              <a:spAutoFit/>
            </a:bodyPr>
            <a:lstStyle>
              <a:defPPr>
                <a:defRPr lang="zh-CN"/>
              </a:defPPr>
              <a:lvl1pPr>
                <a:lnSpc>
                  <a:spcPts val="1200"/>
                </a:lnSpc>
                <a:defRPr sz="90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defRPr>
              </a:lvl1pPr>
            </a:lstStyle>
            <a:p>
              <a:pPr marL="285750" indent="-285750" defTabSz="658495">
                <a:lnSpc>
                  <a:spcPct val="120000"/>
                </a:lnSpc>
                <a:buFont typeface="Arial" panose="020B0604020202020204" pitchFamily="34" charset="0"/>
                <a:buChar char="•"/>
                <a:defRPr/>
              </a:pPr>
              <a:r>
                <a:rPr lang="zh-CN" altLang="en-US" sz="1400" spc="225" dirty="0">
                  <a:solidFill>
                    <a:schemeClr val="bg1">
                      <a:lumMod val="50000"/>
                    </a:schemeClr>
                  </a:solidFill>
                  <a:latin typeface="Impact" panose="020B0806030902050204" pitchFamily="34" charset="0"/>
                  <a:sym typeface="微软雅黑" panose="020B0503020204020204" pitchFamily="34" charset="-122"/>
                </a:rPr>
                <a:t>由于java语言自身的特性，编译所产生的字节码如果不经过任何特殊处理可以非常轻松的反编译出源码。</a:t>
              </a:r>
              <a:endParaRPr lang="zh-CN" altLang="en-US" sz="1400" spc="225" dirty="0">
                <a:solidFill>
                  <a:schemeClr val="bg1">
                    <a:lumMod val="50000"/>
                  </a:schemeClr>
                </a:solidFill>
                <a:latin typeface="Impact" panose="020B0806030902050204" pitchFamily="34" charset="0"/>
                <a:sym typeface="微软雅黑" panose="020B0503020204020204" pitchFamily="34" charset="-122"/>
              </a:endParaRPr>
            </a:p>
            <a:p>
              <a:pPr marL="285750" indent="-285750" defTabSz="658495">
                <a:lnSpc>
                  <a:spcPct val="120000"/>
                </a:lnSpc>
                <a:buFont typeface="Arial" panose="020B0604020202020204" pitchFamily="34" charset="0"/>
                <a:buChar char="•"/>
                <a:defRPr/>
              </a:pPr>
              <a:endParaRPr lang="zh-CN" altLang="en-US" sz="1400" spc="225" dirty="0">
                <a:solidFill>
                  <a:schemeClr val="bg1">
                    <a:lumMod val="50000"/>
                  </a:schemeClr>
                </a:solidFill>
                <a:latin typeface="Impact" panose="020B0806030902050204" pitchFamily="34" charset="0"/>
                <a:sym typeface="微软雅黑" panose="020B0503020204020204" pitchFamily="34" charset="-122"/>
              </a:endParaRPr>
            </a:p>
            <a:p>
              <a:pPr marL="285750" indent="-285750" defTabSz="658495">
                <a:lnSpc>
                  <a:spcPct val="120000"/>
                </a:lnSpc>
                <a:buFont typeface="Arial" panose="020B0604020202020204" pitchFamily="34" charset="0"/>
                <a:buChar char="•"/>
                <a:defRPr/>
              </a:pPr>
              <a:r>
                <a:rPr lang="zh-CN" altLang="en-US" sz="1400" spc="225" dirty="0">
                  <a:solidFill>
                    <a:schemeClr val="bg1">
                      <a:lumMod val="50000"/>
                    </a:schemeClr>
                  </a:solidFill>
                  <a:latin typeface="Impact" panose="020B0806030902050204" pitchFamily="34" charset="0"/>
                  <a:sym typeface="微软雅黑" panose="020B0503020204020204" pitchFamily="34" charset="-122"/>
                </a:rPr>
                <a:t>为了避免这种情况发生，我们考虑将编译产生的apk进行加壳保护。市面上所提供的免费加壳服务有梆梆加固、360加固等，届时将视实际情况进行选择。</a:t>
              </a:r>
              <a:endParaRPr lang="zh-CN" altLang="en-US" sz="1400" spc="225" dirty="0">
                <a:solidFill>
                  <a:schemeClr val="bg1">
                    <a:lumMod val="50000"/>
                  </a:schemeClr>
                </a:solidFill>
                <a:latin typeface="Impact" panose="020B0806030902050204" pitchFamily="34" charset="0"/>
                <a:sym typeface="微软雅黑" panose="020B0503020204020204" pitchFamily="34" charset="-122"/>
              </a:endParaRPr>
            </a:p>
          </p:txBody>
        </p:sp>
        <p:sp>
          <p:nvSpPr>
            <p:cNvPr id="26" name="文本框 24"/>
            <p:cNvSpPr txBox="1">
              <a:spLocks noChangeArrowheads="1"/>
            </p:cNvSpPr>
            <p:nvPr/>
          </p:nvSpPr>
          <p:spPr bwMode="auto">
            <a:xfrm>
              <a:off x="1167630" y="3562350"/>
              <a:ext cx="2003686" cy="42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sz="1500" b="1" spc="225" dirty="0">
                  <a:solidFill>
                    <a:schemeClr val="bg1"/>
                  </a:solidFill>
                  <a:latin typeface="微软雅黑" panose="020B0503020204020204" pitchFamily="34" charset="-122"/>
                  <a:ea typeface="微软雅黑" panose="020B0503020204020204" pitchFamily="34" charset="-122"/>
                  <a:cs typeface="Lato Regular"/>
                </a:rPr>
                <a:t>客户端安全</a:t>
              </a:r>
              <a:endParaRPr sz="1500" b="1" spc="225" dirty="0">
                <a:solidFill>
                  <a:schemeClr val="bg1"/>
                </a:solidFill>
                <a:latin typeface="微软雅黑" panose="020B0503020204020204" pitchFamily="34" charset="-122"/>
                <a:ea typeface="微软雅黑" panose="020B0503020204020204" pitchFamily="34" charset="-122"/>
                <a:cs typeface="Lato Regular"/>
              </a:endParaRPr>
            </a:p>
          </p:txBody>
        </p:sp>
      </p:grpSp>
      <p:sp>
        <p:nvSpPr>
          <p:cNvPr id="3" name="矩形 2"/>
          <p:cNvSpPr/>
          <p:nvPr/>
        </p:nvSpPr>
        <p:spPr>
          <a:xfrm>
            <a:off x="3859530" y="271780"/>
            <a:ext cx="1425575" cy="32448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6" name="文本框 5"/>
          <p:cNvSpPr txBox="1"/>
          <p:nvPr/>
        </p:nvSpPr>
        <p:spPr>
          <a:xfrm>
            <a:off x="3985260" y="271780"/>
            <a:ext cx="1097280" cy="368300"/>
          </a:xfrm>
          <a:prstGeom prst="rect">
            <a:avLst/>
          </a:prstGeom>
          <a:noFill/>
        </p:spPr>
        <p:txBody>
          <a:bodyPr wrap="none" rtlCol="0">
            <a:spAutoFit/>
          </a:bodyPr>
          <a:p>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技术方案</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pic>
        <p:nvPicPr>
          <p:cNvPr id="4" name="图片 3" descr="p2"/>
          <p:cNvPicPr>
            <a:picLocks noChangeAspect="1"/>
          </p:cNvPicPr>
          <p:nvPr/>
        </p:nvPicPr>
        <p:blipFill>
          <a:blip r:embed="rId1"/>
          <a:stretch>
            <a:fillRect/>
          </a:stretch>
        </p:blipFill>
        <p:spPr>
          <a:xfrm>
            <a:off x="2512060" y="3171190"/>
            <a:ext cx="3378835" cy="1336675"/>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up)">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a:off x="726440" y="1025525"/>
            <a:ext cx="5091430" cy="3437912"/>
            <a:chOff x="1047751" y="3562350"/>
            <a:chExt cx="4038600" cy="4584029"/>
          </a:xfrm>
        </p:grpSpPr>
        <p:sp>
          <p:nvSpPr>
            <p:cNvPr id="13" name="矩形 12"/>
            <p:cNvSpPr/>
            <p:nvPr/>
          </p:nvSpPr>
          <p:spPr>
            <a:xfrm>
              <a:off x="1104900" y="3562350"/>
              <a:ext cx="2266950" cy="427298"/>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8" name="文本框 17"/>
            <p:cNvSpPr txBox="1"/>
            <p:nvPr/>
          </p:nvSpPr>
          <p:spPr bwMode="auto">
            <a:xfrm>
              <a:off x="1047751" y="4234654"/>
              <a:ext cx="4038600" cy="3911725"/>
            </a:xfrm>
            <a:prstGeom prst="rect">
              <a:avLst/>
            </a:prstGeom>
            <a:noFill/>
          </p:spPr>
          <p:txBody>
            <a:bodyPr wrap="square">
              <a:spAutoFit/>
            </a:bodyPr>
            <a:lstStyle>
              <a:defPPr>
                <a:defRPr lang="zh-CN"/>
              </a:defPPr>
              <a:lvl1pPr>
                <a:lnSpc>
                  <a:spcPts val="1200"/>
                </a:lnSpc>
                <a:defRPr sz="90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defRPr>
              </a:lvl1pPr>
            </a:lstStyle>
            <a:p>
              <a:pPr marL="285750" indent="-285750" defTabSz="658495">
                <a:lnSpc>
                  <a:spcPct val="120000"/>
                </a:lnSpc>
                <a:buFont typeface="Arial" panose="020B0604020202020204" pitchFamily="34" charset="0"/>
                <a:buChar char="•"/>
                <a:defRPr/>
              </a:pPr>
              <a:r>
                <a:rPr lang="zh-CN" altLang="en-US" sz="1400" spc="225" dirty="0">
                  <a:solidFill>
                    <a:schemeClr val="bg1">
                      <a:lumMod val="50000"/>
                    </a:schemeClr>
                  </a:solidFill>
                  <a:latin typeface="Impact" panose="020B0806030902050204" pitchFamily="34" charset="0"/>
                  <a:sym typeface="微软雅黑" panose="020B0503020204020204" pitchFamily="34" charset="-122"/>
                </a:rPr>
                <a:t>服务端开发主体上选用基于python的轻量级web框架flask实现，遵循restful API的风格规范，为客户端提供接口。</a:t>
              </a:r>
              <a:endParaRPr lang="zh-CN" altLang="en-US" sz="1400" spc="225" dirty="0">
                <a:solidFill>
                  <a:schemeClr val="bg1">
                    <a:lumMod val="50000"/>
                  </a:schemeClr>
                </a:solidFill>
                <a:latin typeface="Impact" panose="020B0806030902050204" pitchFamily="34" charset="0"/>
                <a:sym typeface="微软雅黑" panose="020B0503020204020204" pitchFamily="34" charset="-122"/>
              </a:endParaRPr>
            </a:p>
            <a:p>
              <a:pPr marL="285750" indent="-285750" defTabSz="658495">
                <a:lnSpc>
                  <a:spcPct val="120000"/>
                </a:lnSpc>
                <a:buFont typeface="Arial" panose="020B0604020202020204" pitchFamily="34" charset="0"/>
                <a:buChar char="•"/>
                <a:defRPr/>
              </a:pPr>
              <a:endParaRPr lang="zh-CN" altLang="en-US" sz="1400" spc="225" dirty="0">
                <a:solidFill>
                  <a:schemeClr val="bg1">
                    <a:lumMod val="50000"/>
                  </a:schemeClr>
                </a:solidFill>
                <a:latin typeface="Impact" panose="020B0806030902050204" pitchFamily="34" charset="0"/>
                <a:sym typeface="微软雅黑" panose="020B0503020204020204" pitchFamily="34" charset="-122"/>
              </a:endParaRPr>
            </a:p>
            <a:p>
              <a:pPr marL="285750" indent="-285750" defTabSz="658495">
                <a:lnSpc>
                  <a:spcPct val="120000"/>
                </a:lnSpc>
                <a:buFont typeface="Arial" panose="020B0604020202020204" pitchFamily="34" charset="0"/>
                <a:buChar char="•"/>
                <a:defRPr/>
              </a:pPr>
              <a:r>
                <a:rPr lang="zh-CN" altLang="en-US" sz="1400" spc="225" dirty="0">
                  <a:solidFill>
                    <a:schemeClr val="bg1">
                      <a:lumMod val="50000"/>
                    </a:schemeClr>
                  </a:solidFill>
                  <a:latin typeface="Impact" panose="020B0806030902050204" pitchFamily="34" charset="0"/>
                  <a:sym typeface="微软雅黑" panose="020B0503020204020204" pitchFamily="34" charset="-122"/>
                </a:rPr>
                <a:t>数据库选用关系式数据库mysql作为backbone替换flask内置支持的sqlite。之所以进行这样的选择，是考虑到sqlite作为轻量级数据库，拓展性较差，往往仅支持单机存储，不利于后期的横向拓展。</a:t>
              </a:r>
              <a:endParaRPr lang="zh-CN" altLang="en-US" sz="1400" spc="225" dirty="0">
                <a:solidFill>
                  <a:schemeClr val="bg1">
                    <a:lumMod val="50000"/>
                  </a:schemeClr>
                </a:solidFill>
                <a:latin typeface="Impact" panose="020B0806030902050204" pitchFamily="34" charset="0"/>
                <a:sym typeface="微软雅黑" panose="020B0503020204020204" pitchFamily="34" charset="-122"/>
              </a:endParaRPr>
            </a:p>
            <a:p>
              <a:pPr indent="0" defTabSz="658495">
                <a:lnSpc>
                  <a:spcPct val="120000"/>
                </a:lnSpc>
                <a:buFont typeface="Arial" panose="020B0604020202020204" pitchFamily="34" charset="0"/>
                <a:buNone/>
                <a:defRPr/>
              </a:pPr>
              <a:endParaRPr lang="zh-CN" altLang="en-US" sz="1400" spc="225" dirty="0">
                <a:solidFill>
                  <a:schemeClr val="bg1">
                    <a:lumMod val="50000"/>
                  </a:schemeClr>
                </a:solidFill>
                <a:latin typeface="Impact" panose="020B0806030902050204" pitchFamily="34" charset="0"/>
                <a:sym typeface="微软雅黑" panose="020B0503020204020204" pitchFamily="34" charset="-122"/>
              </a:endParaRPr>
            </a:p>
            <a:p>
              <a:pPr marL="285750" indent="-285750" defTabSz="658495">
                <a:lnSpc>
                  <a:spcPct val="120000"/>
                </a:lnSpc>
                <a:buFont typeface="Arial" panose="020B0604020202020204" pitchFamily="34" charset="0"/>
                <a:buChar char="•"/>
                <a:defRPr/>
              </a:pPr>
              <a:r>
                <a:rPr lang="zh-CN" altLang="en-US" sz="1400" spc="225" dirty="0">
                  <a:solidFill>
                    <a:schemeClr val="bg1">
                      <a:lumMod val="50000"/>
                    </a:schemeClr>
                  </a:solidFill>
                  <a:latin typeface="Impact" panose="020B0806030902050204" pitchFamily="34" charset="0"/>
                  <a:sym typeface="微软雅黑" panose="020B0503020204020204" pitchFamily="34" charset="-122"/>
                </a:rPr>
                <a:t>为了更好的操作数据库，我们选用SQLAlchemy库作为操作数据库的支持库。</a:t>
              </a:r>
              <a:endParaRPr lang="zh-CN" altLang="en-US" sz="1400" spc="225" dirty="0">
                <a:solidFill>
                  <a:schemeClr val="bg1">
                    <a:lumMod val="50000"/>
                  </a:schemeClr>
                </a:solidFill>
                <a:latin typeface="Impact" panose="020B0806030902050204" pitchFamily="34" charset="0"/>
                <a:sym typeface="微软雅黑" panose="020B0503020204020204" pitchFamily="34" charset="-122"/>
              </a:endParaRPr>
            </a:p>
          </p:txBody>
        </p:sp>
        <p:sp>
          <p:nvSpPr>
            <p:cNvPr id="26" name="文本框 24"/>
            <p:cNvSpPr txBox="1">
              <a:spLocks noChangeArrowheads="1"/>
            </p:cNvSpPr>
            <p:nvPr/>
          </p:nvSpPr>
          <p:spPr bwMode="auto">
            <a:xfrm>
              <a:off x="1167630" y="3562350"/>
              <a:ext cx="2003686" cy="429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sz="1500" b="1" spc="225" dirty="0">
                  <a:solidFill>
                    <a:schemeClr val="bg1"/>
                  </a:solidFill>
                  <a:latin typeface="微软雅黑" panose="020B0503020204020204" pitchFamily="34" charset="-122"/>
                  <a:ea typeface="微软雅黑" panose="020B0503020204020204" pitchFamily="34" charset="-122"/>
                  <a:cs typeface="Lato Regular"/>
                </a:rPr>
                <a:t>服务端开发</a:t>
              </a:r>
              <a:endParaRPr sz="1500" b="1" spc="225" dirty="0">
                <a:solidFill>
                  <a:schemeClr val="bg1"/>
                </a:solidFill>
                <a:latin typeface="微软雅黑" panose="020B0503020204020204" pitchFamily="34" charset="-122"/>
                <a:ea typeface="微软雅黑" panose="020B0503020204020204" pitchFamily="34" charset="-122"/>
                <a:cs typeface="Lato Regular"/>
              </a:endParaRPr>
            </a:p>
          </p:txBody>
        </p:sp>
      </p:grpSp>
      <p:sp>
        <p:nvSpPr>
          <p:cNvPr id="3" name="矩形 2"/>
          <p:cNvSpPr/>
          <p:nvPr/>
        </p:nvSpPr>
        <p:spPr>
          <a:xfrm>
            <a:off x="3859530" y="271780"/>
            <a:ext cx="1425575" cy="32448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6" name="文本框 5"/>
          <p:cNvSpPr txBox="1"/>
          <p:nvPr/>
        </p:nvSpPr>
        <p:spPr>
          <a:xfrm>
            <a:off x="3985260" y="271780"/>
            <a:ext cx="1097280" cy="368300"/>
          </a:xfrm>
          <a:prstGeom prst="rect">
            <a:avLst/>
          </a:prstGeom>
          <a:noFill/>
        </p:spPr>
        <p:txBody>
          <a:bodyPr wrap="none" rtlCol="0">
            <a:spAutoFit/>
          </a:bodyPr>
          <a:p>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技术方案</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pic>
        <p:nvPicPr>
          <p:cNvPr id="2" name="图片 1"/>
          <p:cNvPicPr>
            <a:picLocks noChangeAspect="1"/>
          </p:cNvPicPr>
          <p:nvPr/>
        </p:nvPicPr>
        <p:blipFill>
          <a:blip r:embed="rId1"/>
          <a:stretch>
            <a:fillRect/>
          </a:stretch>
        </p:blipFill>
        <p:spPr>
          <a:xfrm>
            <a:off x="5910580" y="1025525"/>
            <a:ext cx="2532380" cy="1420495"/>
          </a:xfrm>
          <a:prstGeom prst="rect">
            <a:avLst/>
          </a:prstGeom>
        </p:spPr>
      </p:pic>
      <p:pic>
        <p:nvPicPr>
          <p:cNvPr id="4" name="图片 3" descr="OIP"/>
          <p:cNvPicPr>
            <a:picLocks noChangeAspect="1"/>
          </p:cNvPicPr>
          <p:nvPr/>
        </p:nvPicPr>
        <p:blipFill>
          <a:blip r:embed="rId2"/>
          <a:stretch>
            <a:fillRect/>
          </a:stretch>
        </p:blipFill>
        <p:spPr>
          <a:xfrm>
            <a:off x="5910580" y="2842895"/>
            <a:ext cx="2539365" cy="1424940"/>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up)">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a:off x="726440" y="1025525"/>
            <a:ext cx="5091430" cy="2921022"/>
            <a:chOff x="1047751" y="3562350"/>
            <a:chExt cx="4038600" cy="3894820"/>
          </a:xfrm>
        </p:grpSpPr>
        <p:sp>
          <p:nvSpPr>
            <p:cNvPr id="13" name="矩形 12"/>
            <p:cNvSpPr/>
            <p:nvPr/>
          </p:nvSpPr>
          <p:spPr>
            <a:xfrm>
              <a:off x="1104900" y="3562350"/>
              <a:ext cx="2266950" cy="427298"/>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8" name="文本框 17"/>
            <p:cNvSpPr txBox="1"/>
            <p:nvPr/>
          </p:nvSpPr>
          <p:spPr bwMode="auto">
            <a:xfrm>
              <a:off x="1047751" y="4234654"/>
              <a:ext cx="4038600" cy="3222516"/>
            </a:xfrm>
            <a:prstGeom prst="rect">
              <a:avLst/>
            </a:prstGeom>
            <a:noFill/>
          </p:spPr>
          <p:txBody>
            <a:bodyPr wrap="square">
              <a:spAutoFit/>
            </a:bodyPr>
            <a:lstStyle>
              <a:defPPr>
                <a:defRPr lang="zh-CN"/>
              </a:defPPr>
              <a:lvl1pPr>
                <a:lnSpc>
                  <a:spcPts val="1200"/>
                </a:lnSpc>
                <a:defRPr sz="90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defRPr>
              </a:lvl1pPr>
            </a:lstStyle>
            <a:p>
              <a:pPr marL="285750" indent="-285750" defTabSz="658495">
                <a:lnSpc>
                  <a:spcPct val="120000"/>
                </a:lnSpc>
                <a:buFont typeface="Arial" panose="020B0604020202020204" pitchFamily="34" charset="0"/>
                <a:buChar char="•"/>
                <a:defRPr/>
              </a:pPr>
              <a:r>
                <a:rPr lang="zh-CN" altLang="en-US" sz="1400" spc="225" dirty="0">
                  <a:solidFill>
                    <a:schemeClr val="bg1">
                      <a:lumMod val="50000"/>
                    </a:schemeClr>
                  </a:solidFill>
                  <a:latin typeface="Impact" panose="020B0806030902050204" pitchFamily="34" charset="0"/>
                  <a:sym typeface="微软雅黑" panose="020B0503020204020204" pitchFamily="34" charset="-122"/>
                </a:rPr>
                <a:t>考虑到日程管理软件需要具备实时性的的功能，即事件推送需要准确靠谱，涉及消息推送的部分我们选用RabbiMQ信息队列来实现。</a:t>
              </a:r>
              <a:endParaRPr lang="zh-CN" altLang="en-US" sz="1400" spc="225" dirty="0">
                <a:solidFill>
                  <a:schemeClr val="bg1">
                    <a:lumMod val="50000"/>
                  </a:schemeClr>
                </a:solidFill>
                <a:latin typeface="Impact" panose="020B0806030902050204" pitchFamily="34" charset="0"/>
                <a:sym typeface="微软雅黑" panose="020B0503020204020204" pitchFamily="34" charset="-122"/>
              </a:endParaRPr>
            </a:p>
            <a:p>
              <a:pPr marL="285750" indent="-285750" defTabSz="658495">
                <a:lnSpc>
                  <a:spcPct val="120000"/>
                </a:lnSpc>
                <a:buFont typeface="Arial" panose="020B0604020202020204" pitchFamily="34" charset="0"/>
                <a:buChar char="•"/>
                <a:defRPr/>
              </a:pPr>
              <a:endParaRPr lang="zh-CN" altLang="en-US" sz="1400" spc="225" dirty="0">
                <a:solidFill>
                  <a:schemeClr val="bg1">
                    <a:lumMod val="50000"/>
                  </a:schemeClr>
                </a:solidFill>
                <a:latin typeface="Impact" panose="020B0806030902050204" pitchFamily="34" charset="0"/>
                <a:sym typeface="微软雅黑" panose="020B0503020204020204" pitchFamily="34" charset="-122"/>
              </a:endParaRPr>
            </a:p>
            <a:p>
              <a:pPr indent="0" defTabSz="658495">
                <a:lnSpc>
                  <a:spcPct val="120000"/>
                </a:lnSpc>
                <a:buFont typeface="Arial" panose="020B0604020202020204" pitchFamily="34" charset="0"/>
                <a:buNone/>
                <a:defRPr/>
              </a:pPr>
              <a:endParaRPr lang="zh-CN" altLang="en-US" sz="1400" spc="225" dirty="0">
                <a:solidFill>
                  <a:schemeClr val="bg1">
                    <a:lumMod val="50000"/>
                  </a:schemeClr>
                </a:solidFill>
                <a:latin typeface="Impact" panose="020B0806030902050204" pitchFamily="34" charset="0"/>
                <a:sym typeface="微软雅黑" panose="020B0503020204020204" pitchFamily="34" charset="-122"/>
              </a:endParaRPr>
            </a:p>
            <a:p>
              <a:pPr marL="285750" indent="-285750" defTabSz="658495">
                <a:lnSpc>
                  <a:spcPct val="120000"/>
                </a:lnSpc>
                <a:buFont typeface="Arial" panose="020B0604020202020204" pitchFamily="34" charset="0"/>
                <a:buChar char="•"/>
                <a:defRPr/>
              </a:pPr>
              <a:r>
                <a:rPr lang="zh-CN" altLang="en-US" sz="1400" spc="225" dirty="0">
                  <a:solidFill>
                    <a:schemeClr val="bg1">
                      <a:lumMod val="50000"/>
                    </a:schemeClr>
                  </a:solidFill>
                  <a:latin typeface="Impact" panose="020B0806030902050204" pitchFamily="34" charset="0"/>
                  <a:sym typeface="微软雅黑" panose="020B0503020204020204" pitchFamily="34" charset="-122"/>
                </a:rPr>
                <a:t>根据用户提供的日程计划将日程信息添加进消息队列，推送消息发送程序定时读取消息队列中的待处理消息，并对符合条件的日程项发送推送消息，及时提醒用户。</a:t>
              </a:r>
              <a:endParaRPr lang="zh-CN" altLang="en-US" sz="1400" spc="225" dirty="0">
                <a:solidFill>
                  <a:schemeClr val="bg1">
                    <a:lumMod val="50000"/>
                  </a:schemeClr>
                </a:solidFill>
                <a:latin typeface="Impact" panose="020B0806030902050204" pitchFamily="34" charset="0"/>
                <a:sym typeface="微软雅黑" panose="020B0503020204020204" pitchFamily="34" charset="-122"/>
              </a:endParaRPr>
            </a:p>
          </p:txBody>
        </p:sp>
        <p:sp>
          <p:nvSpPr>
            <p:cNvPr id="26" name="文本框 24"/>
            <p:cNvSpPr txBox="1">
              <a:spLocks noChangeArrowheads="1"/>
            </p:cNvSpPr>
            <p:nvPr/>
          </p:nvSpPr>
          <p:spPr bwMode="auto">
            <a:xfrm>
              <a:off x="1167630" y="3562350"/>
              <a:ext cx="2003686" cy="429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sz="1500" b="1" spc="225" dirty="0">
                  <a:solidFill>
                    <a:schemeClr val="bg1"/>
                  </a:solidFill>
                  <a:latin typeface="微软雅黑" panose="020B0503020204020204" pitchFamily="34" charset="-122"/>
                  <a:ea typeface="微软雅黑" panose="020B0503020204020204" pitchFamily="34" charset="-122"/>
                  <a:cs typeface="Lato Regular"/>
                </a:rPr>
                <a:t>系统架构</a:t>
              </a:r>
              <a:endParaRPr sz="1500" b="1" spc="225" dirty="0">
                <a:solidFill>
                  <a:schemeClr val="bg1"/>
                </a:solidFill>
                <a:latin typeface="微软雅黑" panose="020B0503020204020204" pitchFamily="34" charset="-122"/>
                <a:ea typeface="微软雅黑" panose="020B0503020204020204" pitchFamily="34" charset="-122"/>
                <a:cs typeface="Lato Regular"/>
              </a:endParaRPr>
            </a:p>
          </p:txBody>
        </p:sp>
      </p:grpSp>
      <p:sp>
        <p:nvSpPr>
          <p:cNvPr id="3" name="矩形 2"/>
          <p:cNvSpPr/>
          <p:nvPr/>
        </p:nvSpPr>
        <p:spPr>
          <a:xfrm>
            <a:off x="3859530" y="271780"/>
            <a:ext cx="1425575" cy="32448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6" name="文本框 5"/>
          <p:cNvSpPr txBox="1"/>
          <p:nvPr/>
        </p:nvSpPr>
        <p:spPr>
          <a:xfrm>
            <a:off x="3985260" y="271780"/>
            <a:ext cx="1097280" cy="368300"/>
          </a:xfrm>
          <a:prstGeom prst="rect">
            <a:avLst/>
          </a:prstGeom>
          <a:noFill/>
        </p:spPr>
        <p:txBody>
          <a:bodyPr wrap="none" rtlCol="0">
            <a:spAutoFit/>
          </a:bodyPr>
          <a:p>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技术方案</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pic>
        <p:nvPicPr>
          <p:cNvPr id="2" name="图片 1" descr="OIP"/>
          <p:cNvPicPr>
            <a:picLocks noChangeAspect="1"/>
          </p:cNvPicPr>
          <p:nvPr/>
        </p:nvPicPr>
        <p:blipFill>
          <a:blip r:embed="rId1"/>
          <a:stretch>
            <a:fillRect/>
          </a:stretch>
        </p:blipFill>
        <p:spPr>
          <a:xfrm>
            <a:off x="5779135" y="1025525"/>
            <a:ext cx="2645410" cy="1584960"/>
          </a:xfrm>
          <a:prstGeom prst="rect">
            <a:avLst/>
          </a:prstGeom>
        </p:spPr>
      </p:pic>
      <p:pic>
        <p:nvPicPr>
          <p:cNvPr id="4" name="图片 3" descr="image22"/>
          <p:cNvPicPr>
            <a:picLocks noChangeAspect="1"/>
          </p:cNvPicPr>
          <p:nvPr/>
        </p:nvPicPr>
        <p:blipFill>
          <a:blip r:embed="rId2"/>
          <a:stretch>
            <a:fillRect/>
          </a:stretch>
        </p:blipFill>
        <p:spPr>
          <a:xfrm>
            <a:off x="5718810" y="3094355"/>
            <a:ext cx="2964815" cy="1323975"/>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up)">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a:off x="726440" y="1025525"/>
            <a:ext cx="5091430" cy="3437912"/>
            <a:chOff x="1047751" y="3562350"/>
            <a:chExt cx="4038600" cy="4584029"/>
          </a:xfrm>
        </p:grpSpPr>
        <p:sp>
          <p:nvSpPr>
            <p:cNvPr id="13" name="矩形 12"/>
            <p:cNvSpPr/>
            <p:nvPr/>
          </p:nvSpPr>
          <p:spPr>
            <a:xfrm>
              <a:off x="1104900" y="3562350"/>
              <a:ext cx="2266950" cy="427298"/>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8" name="文本框 17"/>
            <p:cNvSpPr txBox="1"/>
            <p:nvPr/>
          </p:nvSpPr>
          <p:spPr bwMode="auto">
            <a:xfrm>
              <a:off x="1047751" y="4234654"/>
              <a:ext cx="4038600" cy="3911725"/>
            </a:xfrm>
            <a:prstGeom prst="rect">
              <a:avLst/>
            </a:prstGeom>
            <a:noFill/>
          </p:spPr>
          <p:txBody>
            <a:bodyPr wrap="square">
              <a:spAutoFit/>
            </a:bodyPr>
            <a:lstStyle>
              <a:defPPr>
                <a:defRPr lang="zh-CN"/>
              </a:defPPr>
              <a:lvl1pPr>
                <a:lnSpc>
                  <a:spcPts val="1200"/>
                </a:lnSpc>
                <a:defRPr sz="90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defRPr>
              </a:lvl1pPr>
            </a:lstStyle>
            <a:p>
              <a:pPr marL="285750" indent="-285750" defTabSz="658495">
                <a:lnSpc>
                  <a:spcPct val="120000"/>
                </a:lnSpc>
                <a:buFont typeface="Arial" panose="020B0604020202020204" pitchFamily="34" charset="0"/>
                <a:buChar char="•"/>
                <a:defRPr/>
              </a:pPr>
              <a:r>
                <a:rPr lang="zh-CN" altLang="en-US" sz="1400" spc="225" dirty="0">
                  <a:solidFill>
                    <a:schemeClr val="bg1">
                      <a:lumMod val="50000"/>
                    </a:schemeClr>
                  </a:solidFill>
                  <a:latin typeface="Impact" panose="020B0806030902050204" pitchFamily="34" charset="0"/>
                  <a:sym typeface="微软雅黑" panose="020B0503020204020204" pitchFamily="34" charset="-122"/>
                </a:rPr>
                <a:t>与此同时，为了减轻后端数据库的压力，对于高频访问的日程数据，我们选用redis作为我们的缓存数据库。</a:t>
              </a:r>
              <a:endParaRPr lang="zh-CN" altLang="en-US" sz="1400" spc="225" dirty="0">
                <a:solidFill>
                  <a:schemeClr val="bg1">
                    <a:lumMod val="50000"/>
                  </a:schemeClr>
                </a:solidFill>
                <a:latin typeface="Impact" panose="020B0806030902050204" pitchFamily="34" charset="0"/>
                <a:sym typeface="微软雅黑" panose="020B0503020204020204" pitchFamily="34" charset="-122"/>
              </a:endParaRPr>
            </a:p>
            <a:p>
              <a:pPr marL="285750" indent="-285750" defTabSz="658495">
                <a:lnSpc>
                  <a:spcPct val="120000"/>
                </a:lnSpc>
                <a:buFont typeface="Arial" panose="020B0604020202020204" pitchFamily="34" charset="0"/>
                <a:buChar char="•"/>
                <a:defRPr/>
              </a:pPr>
              <a:endParaRPr lang="zh-CN" altLang="en-US" sz="1400" spc="225" dirty="0">
                <a:solidFill>
                  <a:schemeClr val="bg1">
                    <a:lumMod val="50000"/>
                  </a:schemeClr>
                </a:solidFill>
                <a:latin typeface="Impact" panose="020B0806030902050204" pitchFamily="34" charset="0"/>
                <a:sym typeface="微软雅黑" panose="020B0503020204020204" pitchFamily="34" charset="-122"/>
              </a:endParaRPr>
            </a:p>
            <a:p>
              <a:pPr marL="285750" indent="-285750" defTabSz="658495">
                <a:lnSpc>
                  <a:spcPct val="120000"/>
                </a:lnSpc>
                <a:buFont typeface="Arial" panose="020B0604020202020204" pitchFamily="34" charset="0"/>
                <a:buChar char="•"/>
                <a:defRPr/>
              </a:pPr>
              <a:r>
                <a:rPr lang="zh-CN" altLang="en-US" sz="1400" spc="225" dirty="0">
                  <a:solidFill>
                    <a:schemeClr val="bg1">
                      <a:lumMod val="50000"/>
                    </a:schemeClr>
                  </a:solidFill>
                  <a:latin typeface="Impact" panose="020B0806030902050204" pitchFamily="34" charset="0"/>
                  <a:sym typeface="微软雅黑" panose="020B0503020204020204" pitchFamily="34" charset="-122"/>
                </a:rPr>
                <a:t>Redis为非关系式数据库，能够储存key-value型的键值对数据。</a:t>
              </a:r>
              <a:endParaRPr lang="zh-CN" altLang="en-US" sz="1400" spc="225" dirty="0">
                <a:solidFill>
                  <a:schemeClr val="bg1">
                    <a:lumMod val="50000"/>
                  </a:schemeClr>
                </a:solidFill>
                <a:latin typeface="Impact" panose="020B0806030902050204" pitchFamily="34" charset="0"/>
                <a:sym typeface="微软雅黑" panose="020B0503020204020204" pitchFamily="34" charset="-122"/>
              </a:endParaRPr>
            </a:p>
            <a:p>
              <a:pPr marL="285750" indent="-285750" defTabSz="658495">
                <a:lnSpc>
                  <a:spcPct val="120000"/>
                </a:lnSpc>
                <a:buFont typeface="Arial" panose="020B0604020202020204" pitchFamily="34" charset="0"/>
                <a:buChar char="•"/>
                <a:defRPr/>
              </a:pPr>
              <a:endParaRPr lang="zh-CN" altLang="en-US" sz="1400" spc="225" dirty="0">
                <a:solidFill>
                  <a:schemeClr val="bg1">
                    <a:lumMod val="50000"/>
                  </a:schemeClr>
                </a:solidFill>
                <a:latin typeface="Impact" panose="020B0806030902050204" pitchFamily="34" charset="0"/>
                <a:sym typeface="微软雅黑" panose="020B0503020204020204" pitchFamily="34" charset="-122"/>
              </a:endParaRPr>
            </a:p>
            <a:p>
              <a:pPr marL="285750" indent="-285750" defTabSz="658495">
                <a:lnSpc>
                  <a:spcPct val="120000"/>
                </a:lnSpc>
                <a:buFont typeface="Arial" panose="020B0604020202020204" pitchFamily="34" charset="0"/>
                <a:buChar char="•"/>
                <a:defRPr/>
              </a:pPr>
              <a:r>
                <a:rPr lang="zh-CN" altLang="en-US" sz="1400" spc="225" dirty="0">
                  <a:solidFill>
                    <a:schemeClr val="bg1">
                      <a:lumMod val="50000"/>
                    </a:schemeClr>
                  </a:solidFill>
                  <a:latin typeface="Impact" panose="020B0806030902050204" pitchFamily="34" charset="0"/>
                  <a:sym typeface="微软雅黑" panose="020B0503020204020204" pitchFamily="34" charset="-122"/>
                </a:rPr>
                <a:t>对于一个查询请求，后端程序会先查看Redis中是否有缓存的查询结果，如果有并且是在缓存有效期内的，那么就直接使用，否则的话才去mysql数据库中执行查询，可以减轻数据库的访问压力。</a:t>
              </a:r>
              <a:endParaRPr lang="zh-CN" altLang="en-US" sz="1400" spc="225" dirty="0">
                <a:solidFill>
                  <a:schemeClr val="bg1">
                    <a:lumMod val="50000"/>
                  </a:schemeClr>
                </a:solidFill>
                <a:latin typeface="Impact" panose="020B0806030902050204" pitchFamily="34" charset="0"/>
                <a:sym typeface="微软雅黑" panose="020B0503020204020204" pitchFamily="34" charset="-122"/>
              </a:endParaRPr>
            </a:p>
          </p:txBody>
        </p:sp>
        <p:sp>
          <p:nvSpPr>
            <p:cNvPr id="26" name="文本框 24"/>
            <p:cNvSpPr txBox="1">
              <a:spLocks noChangeArrowheads="1"/>
            </p:cNvSpPr>
            <p:nvPr/>
          </p:nvSpPr>
          <p:spPr bwMode="auto">
            <a:xfrm>
              <a:off x="1167630" y="3562350"/>
              <a:ext cx="2003686" cy="429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sz="1500" b="1" spc="225" dirty="0">
                  <a:solidFill>
                    <a:schemeClr val="bg1"/>
                  </a:solidFill>
                  <a:latin typeface="微软雅黑" panose="020B0503020204020204" pitchFamily="34" charset="-122"/>
                  <a:ea typeface="微软雅黑" panose="020B0503020204020204" pitchFamily="34" charset="-122"/>
                  <a:cs typeface="Lato Regular"/>
                </a:rPr>
                <a:t>系统架构</a:t>
              </a:r>
              <a:endParaRPr sz="1500" b="1" spc="225" dirty="0">
                <a:solidFill>
                  <a:schemeClr val="bg1"/>
                </a:solidFill>
                <a:latin typeface="微软雅黑" panose="020B0503020204020204" pitchFamily="34" charset="-122"/>
                <a:ea typeface="微软雅黑" panose="020B0503020204020204" pitchFamily="34" charset="-122"/>
                <a:cs typeface="Lato Regular"/>
              </a:endParaRPr>
            </a:p>
          </p:txBody>
        </p:sp>
      </p:grpSp>
      <p:sp>
        <p:nvSpPr>
          <p:cNvPr id="3" name="矩形 2"/>
          <p:cNvSpPr/>
          <p:nvPr/>
        </p:nvSpPr>
        <p:spPr>
          <a:xfrm>
            <a:off x="3859530" y="271780"/>
            <a:ext cx="1425575" cy="32448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6" name="文本框 5"/>
          <p:cNvSpPr txBox="1"/>
          <p:nvPr/>
        </p:nvSpPr>
        <p:spPr>
          <a:xfrm>
            <a:off x="3985260" y="271780"/>
            <a:ext cx="1097280" cy="368300"/>
          </a:xfrm>
          <a:prstGeom prst="rect">
            <a:avLst/>
          </a:prstGeom>
          <a:noFill/>
        </p:spPr>
        <p:txBody>
          <a:bodyPr wrap="none" rtlCol="0">
            <a:spAutoFit/>
          </a:bodyPr>
          <a:p>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技术方案</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pic>
        <p:nvPicPr>
          <p:cNvPr id="5" name="图片 4" descr="redis-300x253"/>
          <p:cNvPicPr>
            <a:picLocks noChangeAspect="1"/>
          </p:cNvPicPr>
          <p:nvPr/>
        </p:nvPicPr>
        <p:blipFill>
          <a:blip r:embed="rId1"/>
          <a:stretch>
            <a:fillRect/>
          </a:stretch>
        </p:blipFill>
        <p:spPr>
          <a:xfrm>
            <a:off x="5981700" y="1818005"/>
            <a:ext cx="2364105" cy="1993900"/>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up)">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a:off x="726440" y="1025525"/>
            <a:ext cx="4023360" cy="2404118"/>
            <a:chOff x="1047751" y="3562350"/>
            <a:chExt cx="4038600" cy="3205680"/>
          </a:xfrm>
        </p:grpSpPr>
        <p:sp>
          <p:nvSpPr>
            <p:cNvPr id="13" name="矩形 12"/>
            <p:cNvSpPr/>
            <p:nvPr/>
          </p:nvSpPr>
          <p:spPr>
            <a:xfrm>
              <a:off x="1104900" y="3562350"/>
              <a:ext cx="2266950" cy="427298"/>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8" name="文本框 17"/>
            <p:cNvSpPr txBox="1"/>
            <p:nvPr/>
          </p:nvSpPr>
          <p:spPr bwMode="auto">
            <a:xfrm>
              <a:off x="1047751" y="4234654"/>
              <a:ext cx="4038600" cy="2533376"/>
            </a:xfrm>
            <a:prstGeom prst="rect">
              <a:avLst/>
            </a:prstGeom>
            <a:noFill/>
          </p:spPr>
          <p:txBody>
            <a:bodyPr wrap="square">
              <a:spAutoFit/>
            </a:bodyPr>
            <a:lstStyle>
              <a:defPPr>
                <a:defRPr lang="zh-CN"/>
              </a:defPPr>
              <a:lvl1pPr>
                <a:lnSpc>
                  <a:spcPts val="1200"/>
                </a:lnSpc>
                <a:defRPr sz="90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defRPr>
              </a:lvl1pPr>
            </a:lstStyle>
            <a:p>
              <a:pPr marL="285750" indent="-285750" defTabSz="658495">
                <a:lnSpc>
                  <a:spcPct val="120000"/>
                </a:lnSpc>
                <a:buFont typeface="Arial" panose="020B0604020202020204" pitchFamily="34" charset="0"/>
                <a:buChar char="•"/>
                <a:defRPr/>
              </a:pPr>
              <a:r>
                <a:rPr lang="zh-CN" altLang="en-US" sz="1400" spc="225" dirty="0">
                  <a:solidFill>
                    <a:schemeClr val="bg1">
                      <a:lumMod val="50000"/>
                    </a:schemeClr>
                  </a:solidFill>
                  <a:latin typeface="Impact" panose="020B0806030902050204" pitchFamily="34" charset="0"/>
                  <a:sym typeface="微软雅黑" panose="020B0503020204020204" pitchFamily="34" charset="-122"/>
                </a:rPr>
                <a:t>为了更好的践行devops的理念，我们选用docker容器部署技术作为我们后端服务最终上线的部署方案，运用docker容器，可以方便快捷的打包开发好的服务应用并且部署到其他的linux服务器上，避免了繁琐的各类配置。</a:t>
              </a:r>
              <a:endParaRPr lang="zh-CN" altLang="en-US" sz="1400" spc="225" dirty="0">
                <a:solidFill>
                  <a:schemeClr val="bg1">
                    <a:lumMod val="50000"/>
                  </a:schemeClr>
                </a:solidFill>
                <a:latin typeface="Impact" panose="020B0806030902050204" pitchFamily="34" charset="0"/>
                <a:sym typeface="微软雅黑" panose="020B0503020204020204" pitchFamily="34" charset="-122"/>
              </a:endParaRPr>
            </a:p>
          </p:txBody>
        </p:sp>
        <p:sp>
          <p:nvSpPr>
            <p:cNvPr id="26" name="文本框 24"/>
            <p:cNvSpPr txBox="1">
              <a:spLocks noChangeArrowheads="1"/>
            </p:cNvSpPr>
            <p:nvPr/>
          </p:nvSpPr>
          <p:spPr bwMode="auto">
            <a:xfrm>
              <a:off x="1167630" y="3562350"/>
              <a:ext cx="2003686" cy="429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lang="zh-CN" sz="1500" b="1" spc="225" dirty="0">
                  <a:solidFill>
                    <a:schemeClr val="bg1"/>
                  </a:solidFill>
                  <a:latin typeface="微软雅黑" panose="020B0503020204020204" pitchFamily="34" charset="-122"/>
                  <a:ea typeface="微软雅黑" panose="020B0503020204020204" pitchFamily="34" charset="-122"/>
                  <a:cs typeface="Lato Regular"/>
                </a:rPr>
                <a:t>项目部署</a:t>
              </a:r>
              <a:endParaRPr lang="zh-CN" sz="1500" b="1" spc="225" dirty="0">
                <a:solidFill>
                  <a:schemeClr val="bg1"/>
                </a:solidFill>
                <a:latin typeface="微软雅黑" panose="020B0503020204020204" pitchFamily="34" charset="-122"/>
                <a:ea typeface="微软雅黑" panose="020B0503020204020204" pitchFamily="34" charset="-122"/>
                <a:cs typeface="Lato Regular"/>
              </a:endParaRPr>
            </a:p>
          </p:txBody>
        </p:sp>
      </p:grpSp>
      <p:sp>
        <p:nvSpPr>
          <p:cNvPr id="3" name="矩形 2"/>
          <p:cNvSpPr/>
          <p:nvPr/>
        </p:nvSpPr>
        <p:spPr>
          <a:xfrm>
            <a:off x="3859530" y="271780"/>
            <a:ext cx="1425575" cy="32448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6" name="文本框 5"/>
          <p:cNvSpPr txBox="1"/>
          <p:nvPr/>
        </p:nvSpPr>
        <p:spPr>
          <a:xfrm>
            <a:off x="3985260" y="271780"/>
            <a:ext cx="1097280" cy="368300"/>
          </a:xfrm>
          <a:prstGeom prst="rect">
            <a:avLst/>
          </a:prstGeom>
          <a:noFill/>
        </p:spPr>
        <p:txBody>
          <a:bodyPr wrap="none" rtlCol="0">
            <a:spAutoFit/>
          </a:bodyPr>
          <a:p>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技术方案</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pic>
        <p:nvPicPr>
          <p:cNvPr id="5" name="图片 4" descr="OIP"/>
          <p:cNvPicPr>
            <a:picLocks noChangeAspect="1"/>
          </p:cNvPicPr>
          <p:nvPr/>
        </p:nvPicPr>
        <p:blipFill>
          <a:blip r:embed="rId1"/>
          <a:stretch>
            <a:fillRect/>
          </a:stretch>
        </p:blipFill>
        <p:spPr>
          <a:xfrm>
            <a:off x="5688330" y="2557780"/>
            <a:ext cx="2031365" cy="2031365"/>
          </a:xfrm>
          <a:prstGeom prst="rect">
            <a:avLst/>
          </a:prstGeom>
        </p:spPr>
      </p:pic>
      <p:pic>
        <p:nvPicPr>
          <p:cNvPr id="2" name="图片 1" descr="0b55b319ebc4b745dfdcdd5acdfc1e178a821535"/>
          <p:cNvPicPr>
            <a:picLocks noChangeAspect="1"/>
          </p:cNvPicPr>
          <p:nvPr/>
        </p:nvPicPr>
        <p:blipFill>
          <a:blip r:embed="rId2"/>
          <a:stretch>
            <a:fillRect/>
          </a:stretch>
        </p:blipFill>
        <p:spPr>
          <a:xfrm>
            <a:off x="5624195" y="440055"/>
            <a:ext cx="2403475" cy="2283460"/>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up)">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a:off x="793750" y="1025525"/>
            <a:ext cx="3191510" cy="321945"/>
            <a:chOff x="1104900" y="3562350"/>
            <a:chExt cx="2266950" cy="429283"/>
          </a:xfrm>
        </p:grpSpPr>
        <p:sp>
          <p:nvSpPr>
            <p:cNvPr id="13" name="矩形 12"/>
            <p:cNvSpPr/>
            <p:nvPr/>
          </p:nvSpPr>
          <p:spPr>
            <a:xfrm>
              <a:off x="1104900" y="3562350"/>
              <a:ext cx="2266950" cy="427298"/>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6" name="文本框 24"/>
            <p:cNvSpPr txBox="1">
              <a:spLocks noChangeArrowheads="1"/>
            </p:cNvSpPr>
            <p:nvPr/>
          </p:nvSpPr>
          <p:spPr bwMode="auto">
            <a:xfrm>
              <a:off x="1167630" y="3562350"/>
              <a:ext cx="2003686" cy="429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lang="zh-CN" sz="1500" b="1" spc="225" dirty="0">
                  <a:solidFill>
                    <a:schemeClr val="bg1"/>
                  </a:solidFill>
                  <a:latin typeface="微软雅黑" panose="020B0503020204020204" pitchFamily="34" charset="-122"/>
                  <a:ea typeface="微软雅黑" panose="020B0503020204020204" pitchFamily="34" charset="-122"/>
                  <a:cs typeface="Lato Regular"/>
                </a:rPr>
                <a:t>完整</a:t>
              </a:r>
              <a:r>
                <a:rPr lang="zh-CN" sz="1500" b="1" spc="225" dirty="0">
                  <a:solidFill>
                    <a:schemeClr val="bg1"/>
                  </a:solidFill>
                  <a:latin typeface="微软雅黑" panose="020B0503020204020204" pitchFamily="34" charset="-122"/>
                  <a:ea typeface="微软雅黑" panose="020B0503020204020204" pitchFamily="34" charset="-122"/>
                  <a:cs typeface="Lato Regular"/>
                </a:rPr>
                <a:t>技术解决方案示意图</a:t>
              </a:r>
              <a:endParaRPr lang="zh-CN" sz="1500" b="1" spc="225" dirty="0">
                <a:solidFill>
                  <a:schemeClr val="bg1"/>
                </a:solidFill>
                <a:latin typeface="微软雅黑" panose="020B0503020204020204" pitchFamily="34" charset="-122"/>
                <a:ea typeface="微软雅黑" panose="020B0503020204020204" pitchFamily="34" charset="-122"/>
                <a:cs typeface="Lato Regular"/>
              </a:endParaRPr>
            </a:p>
          </p:txBody>
        </p:sp>
      </p:grpSp>
      <p:sp>
        <p:nvSpPr>
          <p:cNvPr id="3" name="矩形 2"/>
          <p:cNvSpPr/>
          <p:nvPr/>
        </p:nvSpPr>
        <p:spPr>
          <a:xfrm>
            <a:off x="3859530" y="271780"/>
            <a:ext cx="1425575" cy="32448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6" name="文本框 5"/>
          <p:cNvSpPr txBox="1"/>
          <p:nvPr/>
        </p:nvSpPr>
        <p:spPr>
          <a:xfrm>
            <a:off x="3985260" y="271780"/>
            <a:ext cx="1097280" cy="368300"/>
          </a:xfrm>
          <a:prstGeom prst="rect">
            <a:avLst/>
          </a:prstGeom>
          <a:noFill/>
        </p:spPr>
        <p:txBody>
          <a:bodyPr wrap="none" rtlCol="0">
            <a:spAutoFit/>
          </a:bodyPr>
          <a:p>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技术方案</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pic>
        <p:nvPicPr>
          <p:cNvPr id="5" name="图片 5" descr="系统架构"/>
          <p:cNvPicPr>
            <a:picLocks noChangeAspect="1"/>
          </p:cNvPicPr>
          <p:nvPr/>
        </p:nvPicPr>
        <p:blipFill>
          <a:blip r:embed="rId1"/>
          <a:stretch>
            <a:fillRect/>
          </a:stretch>
        </p:blipFill>
        <p:spPr>
          <a:xfrm>
            <a:off x="1206500" y="1691640"/>
            <a:ext cx="6083300" cy="2595245"/>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up)">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stretch>
            <a:fillRect/>
          </a:stretch>
        </p:blipFill>
        <p:spPr>
          <a:xfrm>
            <a:off x="170" y="3522"/>
            <a:ext cx="9140036" cy="5141270"/>
          </a:xfrm>
          <a:prstGeom prst="rect">
            <a:avLst/>
          </a:prstGeom>
        </p:spPr>
      </p:pic>
      <p:sp>
        <p:nvSpPr>
          <p:cNvPr id="12" name="矩形 11"/>
          <p:cNvSpPr/>
          <p:nvPr/>
        </p:nvSpPr>
        <p:spPr>
          <a:xfrm>
            <a:off x="480867" y="3912790"/>
            <a:ext cx="4992130" cy="706755"/>
          </a:xfrm>
          <a:prstGeom prst="rect">
            <a:avLst/>
          </a:prstGeom>
        </p:spPr>
        <p:txBody>
          <a:bodyPr wrap="square">
            <a:spAutoFit/>
          </a:bodyPr>
          <a:lstStyle/>
          <a:p>
            <a:pPr algn="dist">
              <a:defRPr/>
            </a:pPr>
            <a:r>
              <a:rPr lang="de-DE" sz="4000" dirty="0">
                <a:solidFill>
                  <a:schemeClr val="bg1"/>
                </a:solidFill>
                <a:latin typeface="Century Gothic" panose="020B0502020202020204" pitchFamily="34" charset="0"/>
                <a:sym typeface="微软雅黑" panose="020B0503020204020204" pitchFamily="34" charset="-122"/>
              </a:rPr>
              <a:t>演讲完毕 谢谢观看</a:t>
            </a:r>
            <a:endParaRPr lang="de-DE" altLang="en-US" sz="4000" spc="300" dirty="0">
              <a:solidFill>
                <a:schemeClr val="bg1"/>
              </a:solidFill>
              <a:latin typeface="Century Gothic" panose="020B0502020202020204" pitchFamily="34" charset="0"/>
              <a:ea typeface="微软雅黑" panose="020B0503020204020204" pitchFamily="34" charset="-122"/>
              <a:sym typeface="微软雅黑" panose="020B0503020204020204" pitchFamily="34" charset="-122"/>
            </a:endParaRPr>
          </a:p>
        </p:txBody>
      </p:sp>
      <p:sp>
        <p:nvSpPr>
          <p:cNvPr id="2" name="矩形 1"/>
          <p:cNvSpPr/>
          <p:nvPr/>
        </p:nvSpPr>
        <p:spPr>
          <a:xfrm>
            <a:off x="688580" y="1255811"/>
            <a:ext cx="4461551" cy="1106805"/>
          </a:xfrm>
          <a:prstGeom prst="rect">
            <a:avLst/>
          </a:prstGeom>
        </p:spPr>
        <p:txBody>
          <a:bodyPr wrap="square">
            <a:spAutoFit/>
          </a:bodyPr>
          <a:p>
            <a:pPr algn="dist">
              <a:defRPr/>
            </a:pPr>
            <a:r>
              <a:rPr lang="en-US" altLang="zh-CN" sz="6600" spc="300" dirty="0" smtClean="0">
                <a:solidFill>
                  <a:schemeClr val="bg1"/>
                </a:solidFill>
                <a:latin typeface="方正姚体" panose="02010601030101010101" pitchFamily="2" charset="-122"/>
                <a:ea typeface="方正姚体" panose="02010601030101010101" pitchFamily="2" charset="-122"/>
                <a:sym typeface="微软雅黑" panose="020B0503020204020204" pitchFamily="34" charset="-122"/>
              </a:rPr>
              <a:t>Teamical</a:t>
            </a:r>
            <a:endParaRPr lang="zh-CN" altLang="en-US" sz="6600" spc="300" dirty="0">
              <a:solidFill>
                <a:schemeClr val="bg1"/>
              </a:solidFill>
              <a:latin typeface="方正姚体" panose="02010601030101010101" pitchFamily="2" charset="-122"/>
              <a:ea typeface="方正姚体" panose="02010601030101010101" pitchFamily="2" charset="-122"/>
              <a:sym typeface="微软雅黑" panose="020B0503020204020204" pitchFamily="34" charset="-122"/>
            </a:endParaRPr>
          </a:p>
        </p:txBody>
      </p:sp>
      <p:sp>
        <p:nvSpPr>
          <p:cNvPr id="3" name="矩形 2"/>
          <p:cNvSpPr/>
          <p:nvPr/>
        </p:nvSpPr>
        <p:spPr>
          <a:xfrm>
            <a:off x="527222" y="2936160"/>
            <a:ext cx="4992130" cy="706755"/>
          </a:xfrm>
          <a:prstGeom prst="rect">
            <a:avLst/>
          </a:prstGeom>
        </p:spPr>
        <p:txBody>
          <a:bodyPr wrap="square">
            <a:spAutoFit/>
          </a:bodyPr>
          <a:p>
            <a:pPr algn="dist">
              <a:defRPr/>
            </a:pPr>
            <a:r>
              <a:rPr lang="zh-CN" altLang="en-US" sz="4000">
                <a:sym typeface="+mn-ea"/>
              </a:rPr>
              <a:t>智能日程管理助手</a:t>
            </a:r>
            <a:endParaRPr lang="zh-CN" altLang="en-US" sz="4000" spc="3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2"/>
                                        </p:tgtEl>
                                        <p:attrNameLst>
                                          <p:attrName>ppt_y</p:attrName>
                                        </p:attrNameLst>
                                      </p:cBhvr>
                                      <p:tavLst>
                                        <p:tav tm="0">
                                          <p:val>
                                            <p:strVal val="#ppt_y"/>
                                          </p:val>
                                        </p:tav>
                                        <p:tav tm="100000">
                                          <p:val>
                                            <p:strVal val="#ppt_y"/>
                                          </p:val>
                                        </p:tav>
                                      </p:tavLst>
                                    </p:anim>
                                    <p:anim calcmode="lin" valueType="num">
                                      <p:cBhvr>
                                        <p:cTn id="9"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2"/>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2"/>
                                        </p:tgtEl>
                                        <p:attrNameLst>
                                          <p:attrName>style.visibility</p:attrName>
                                        </p:attrNameLst>
                                      </p:cBhvr>
                                      <p:to>
                                        <p:strVal val="visible"/>
                                      </p:to>
                                    </p:set>
                                    <p:anim calcmode="lin" valueType="num">
                                      <p:cBhvr>
                                        <p:cTn id="14"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2"/>
                                        </p:tgtEl>
                                        <p:attrNameLst>
                                          <p:attrName>ppt_y</p:attrName>
                                        </p:attrNameLst>
                                      </p:cBhvr>
                                      <p:tavLst>
                                        <p:tav tm="0">
                                          <p:val>
                                            <p:strVal val="#ppt_y"/>
                                          </p:val>
                                        </p:tav>
                                        <p:tav tm="100000">
                                          <p:val>
                                            <p:strVal val="#ppt_y"/>
                                          </p:val>
                                        </p:tav>
                                      </p:tavLst>
                                    </p:anim>
                                    <p:anim calcmode="lin" valueType="num">
                                      <p:cBhvr>
                                        <p:cTn id="16"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2"/>
                                        </p:tgtEl>
                                      </p:cBhvr>
                                    </p:animEffect>
                                  </p:childTnLst>
                                </p:cTn>
                              </p:par>
                            </p:childTnLst>
                          </p:cTn>
                        </p:par>
                        <p:par>
                          <p:cTn id="19" fill="hold">
                            <p:stCondLst>
                              <p:cond delay="899"/>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3"/>
                                        </p:tgtEl>
                                        <p:attrNameLst>
                                          <p:attrName>style.visibility</p:attrName>
                                        </p:attrNameLst>
                                      </p:cBhvr>
                                      <p:to>
                                        <p:strVal val="visible"/>
                                      </p:to>
                                    </p:set>
                                    <p:anim calcmode="lin" valueType="num">
                                      <p:cBhvr>
                                        <p:cTn id="22"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3"/>
                                        </p:tgtEl>
                                        <p:attrNameLst>
                                          <p:attrName>ppt_y</p:attrName>
                                        </p:attrNameLst>
                                      </p:cBhvr>
                                      <p:tavLst>
                                        <p:tav tm="0">
                                          <p:val>
                                            <p:strVal val="#ppt_y"/>
                                          </p:val>
                                        </p:tav>
                                        <p:tav tm="100000">
                                          <p:val>
                                            <p:strVal val="#ppt_y"/>
                                          </p:val>
                                        </p:tav>
                                      </p:tavLst>
                                    </p:anim>
                                    <p:anim calcmode="lin" valueType="num">
                                      <p:cBhvr>
                                        <p:cTn id="24"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Oval 27"/>
          <p:cNvSpPr/>
          <p:nvPr/>
        </p:nvSpPr>
        <p:spPr>
          <a:xfrm>
            <a:off x="1093471" y="980482"/>
            <a:ext cx="359494" cy="359562"/>
          </a:xfrm>
          <a:prstGeom prst="ellipse">
            <a:avLst/>
          </a:prstGeom>
          <a:solidFill>
            <a:schemeClr val="accent4"/>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US" sz="10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01</a:t>
            </a:r>
            <a:endParaRPr lang="en-US" sz="10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 name="矩形 2"/>
          <p:cNvSpPr/>
          <p:nvPr/>
        </p:nvSpPr>
        <p:spPr>
          <a:xfrm>
            <a:off x="3859530" y="271780"/>
            <a:ext cx="1425575" cy="32448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6" name="文本框 5"/>
          <p:cNvSpPr txBox="1"/>
          <p:nvPr/>
        </p:nvSpPr>
        <p:spPr>
          <a:xfrm>
            <a:off x="3985260" y="271780"/>
            <a:ext cx="1097280" cy="368300"/>
          </a:xfrm>
          <a:prstGeom prst="rect">
            <a:avLst/>
          </a:prstGeom>
          <a:noFill/>
        </p:spPr>
        <p:txBody>
          <a:bodyPr wrap="none" rtlCol="0">
            <a:spAutoFit/>
          </a:bodyPr>
          <a:p>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用户场景</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4" name="文本框 3"/>
          <p:cNvSpPr txBox="1"/>
          <p:nvPr/>
        </p:nvSpPr>
        <p:spPr>
          <a:xfrm>
            <a:off x="1555115" y="980440"/>
            <a:ext cx="3150870" cy="1198880"/>
          </a:xfrm>
          <a:prstGeom prst="rect">
            <a:avLst/>
          </a:prstGeom>
          <a:noFill/>
        </p:spPr>
        <p:txBody>
          <a:bodyPr wrap="square" rtlCol="0">
            <a:spAutoFit/>
          </a:bodyPr>
          <a:p>
            <a:r>
              <a:rPr lang="zh-CN" altLang="en-US"/>
              <a:t>当商务人员出行或者在外出差时，由于与之前办公环境的不同，可能会导致某些事件的遗漏</a:t>
            </a:r>
            <a:r>
              <a:rPr lang="en-US" altLang="zh-CN"/>
              <a:t>...</a:t>
            </a:r>
            <a:endParaRPr lang="en-US" altLang="zh-CN"/>
          </a:p>
        </p:txBody>
      </p:sp>
      <p:sp>
        <p:nvSpPr>
          <p:cNvPr id="7" name="Oval 27"/>
          <p:cNvSpPr/>
          <p:nvPr/>
        </p:nvSpPr>
        <p:spPr>
          <a:xfrm>
            <a:off x="1038226" y="2767372"/>
            <a:ext cx="359494" cy="359562"/>
          </a:xfrm>
          <a:prstGeom prst="ellipse">
            <a:avLst/>
          </a:prstGeom>
          <a:solidFill>
            <a:schemeClr val="accent4"/>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p>
            <a:pPr algn="ctr">
              <a:lnSpc>
                <a:spcPct val="120000"/>
              </a:lnSpc>
            </a:pPr>
            <a:r>
              <a:rPr lang="en-US" sz="10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02</a:t>
            </a:r>
            <a:endParaRPr lang="en-US" sz="10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 name="文本框 7"/>
          <p:cNvSpPr txBox="1"/>
          <p:nvPr/>
        </p:nvSpPr>
        <p:spPr>
          <a:xfrm>
            <a:off x="1576070" y="2820670"/>
            <a:ext cx="3179445" cy="1198880"/>
          </a:xfrm>
          <a:prstGeom prst="rect">
            <a:avLst/>
          </a:prstGeom>
          <a:noFill/>
        </p:spPr>
        <p:txBody>
          <a:bodyPr wrap="square" rtlCol="0">
            <a:spAutoFit/>
          </a:bodyPr>
          <a:p>
            <a:r>
              <a:rPr lang="zh-CN" altLang="en-US"/>
              <a:t>客户经理每天可能要接受很多的订单，与某些重要客户进行会谈，往往要花很多时间去整理日程以防丢失客户</a:t>
            </a:r>
            <a:r>
              <a:rPr lang="en-US" altLang="zh-CN"/>
              <a:t>...</a:t>
            </a:r>
            <a:endParaRPr lang="en-US" altLang="zh-CN"/>
          </a:p>
        </p:txBody>
      </p:sp>
      <p:pic>
        <p:nvPicPr>
          <p:cNvPr id="9" name="图片 8" descr="1563354317211619"/>
          <p:cNvPicPr>
            <a:picLocks noChangeAspect="1"/>
          </p:cNvPicPr>
          <p:nvPr/>
        </p:nvPicPr>
        <p:blipFill>
          <a:blip r:embed="rId1"/>
          <a:stretch>
            <a:fillRect/>
          </a:stretch>
        </p:blipFill>
        <p:spPr>
          <a:xfrm>
            <a:off x="5285105" y="873760"/>
            <a:ext cx="2546985" cy="1696720"/>
          </a:xfrm>
          <a:prstGeom prst="rect">
            <a:avLst/>
          </a:prstGeom>
        </p:spPr>
      </p:pic>
      <p:pic>
        <p:nvPicPr>
          <p:cNvPr id="10" name="图片 9" descr="a606060139bd45d1a9f8ba6d3ff4e489"/>
          <p:cNvPicPr>
            <a:picLocks noChangeAspect="1"/>
          </p:cNvPicPr>
          <p:nvPr/>
        </p:nvPicPr>
        <p:blipFill>
          <a:blip r:embed="rId2"/>
          <a:stretch>
            <a:fillRect/>
          </a:stretch>
        </p:blipFill>
        <p:spPr>
          <a:xfrm>
            <a:off x="5285105" y="2820670"/>
            <a:ext cx="2547620" cy="1676400"/>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900" decel="100000" fill="hold"/>
                                        <p:tgtEl>
                                          <p:spTgt spid="28"/>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8"/>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37"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900" decel="100000" fill="hold"/>
                                        <p:tgtEl>
                                          <p:spTgt spid="7"/>
                                        </p:tgtEl>
                                        <p:attrNameLst>
                                          <p:attrName>ppt_y</p:attrName>
                                        </p:attrNameLst>
                                      </p:cBhvr>
                                      <p:tavLst>
                                        <p:tav tm="0">
                                          <p:val>
                                            <p:strVal val="#ppt_y+1"/>
                                          </p:val>
                                        </p:tav>
                                        <p:tav tm="100000">
                                          <p:val>
                                            <p:strVal val="#ppt_y-.03"/>
                                          </p:val>
                                        </p:tav>
                                      </p:tavLst>
                                    </p:anim>
                                    <p:anim calcmode="lin" valueType="num">
                                      <p:cBhvr>
                                        <p:cTn id="17" dur="100" accel="100000" fill="hold">
                                          <p:stCondLst>
                                            <p:cond delay="900"/>
                                          </p:stCondLst>
                                        </p:cTn>
                                        <p:tgtEl>
                                          <p:spTgt spid="7"/>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ldLvl="0" animBg="1"/>
      <p:bldP spid="7"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13"/>
          <p:cNvSpPr>
            <a:spLocks noEditPoints="1"/>
          </p:cNvSpPr>
          <p:nvPr/>
        </p:nvSpPr>
        <p:spPr bwMode="auto">
          <a:xfrm>
            <a:off x="1098503" y="1151629"/>
            <a:ext cx="1835290" cy="2170204"/>
          </a:xfrm>
          <a:custGeom>
            <a:avLst/>
            <a:gdLst>
              <a:gd name="T0" fmla="*/ 774 w 1058"/>
              <a:gd name="T1" fmla="*/ 1252 h 1252"/>
              <a:gd name="T2" fmla="*/ 283 w 1058"/>
              <a:gd name="T3" fmla="*/ 1252 h 1252"/>
              <a:gd name="T4" fmla="*/ 248 w 1058"/>
              <a:gd name="T5" fmla="*/ 1218 h 1252"/>
              <a:gd name="T6" fmla="*/ 142 w 1058"/>
              <a:gd name="T7" fmla="*/ 887 h 1252"/>
              <a:gd name="T8" fmla="*/ 110 w 1058"/>
              <a:gd name="T9" fmla="*/ 831 h 1252"/>
              <a:gd name="T10" fmla="*/ 0 w 1058"/>
              <a:gd name="T11" fmla="*/ 529 h 1252"/>
              <a:gd name="T12" fmla="*/ 529 w 1058"/>
              <a:gd name="T13" fmla="*/ 0 h 1252"/>
              <a:gd name="T14" fmla="*/ 1058 w 1058"/>
              <a:gd name="T15" fmla="*/ 529 h 1252"/>
              <a:gd name="T16" fmla="*/ 947 w 1058"/>
              <a:gd name="T17" fmla="*/ 831 h 1252"/>
              <a:gd name="T18" fmla="*/ 916 w 1058"/>
              <a:gd name="T19" fmla="*/ 887 h 1252"/>
              <a:gd name="T20" fmla="*/ 810 w 1058"/>
              <a:gd name="T21" fmla="*/ 1218 h 1252"/>
              <a:gd name="T22" fmla="*/ 774 w 1058"/>
              <a:gd name="T23" fmla="*/ 1252 h 1252"/>
              <a:gd name="T24" fmla="*/ 315 w 1058"/>
              <a:gd name="T25" fmla="*/ 1180 h 1252"/>
              <a:gd name="T26" fmla="*/ 742 w 1058"/>
              <a:gd name="T27" fmla="*/ 1180 h 1252"/>
              <a:gd name="T28" fmla="*/ 851 w 1058"/>
              <a:gd name="T29" fmla="*/ 857 h 1252"/>
              <a:gd name="T30" fmla="*/ 885 w 1058"/>
              <a:gd name="T31" fmla="*/ 794 h 1252"/>
              <a:gd name="T32" fmla="*/ 986 w 1058"/>
              <a:gd name="T33" fmla="*/ 529 h 1252"/>
              <a:gd name="T34" fmla="*/ 529 w 1058"/>
              <a:gd name="T35" fmla="*/ 72 h 1252"/>
              <a:gd name="T36" fmla="*/ 72 w 1058"/>
              <a:gd name="T37" fmla="*/ 529 h 1252"/>
              <a:gd name="T38" fmla="*/ 172 w 1058"/>
              <a:gd name="T39" fmla="*/ 794 h 1252"/>
              <a:gd name="T40" fmla="*/ 207 w 1058"/>
              <a:gd name="T41" fmla="*/ 857 h 1252"/>
              <a:gd name="T42" fmla="*/ 315 w 1058"/>
              <a:gd name="T43" fmla="*/ 1180 h 1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58" h="1252">
                <a:moveTo>
                  <a:pt x="774" y="1252"/>
                </a:moveTo>
                <a:cubicBezTo>
                  <a:pt x="283" y="1252"/>
                  <a:pt x="283" y="1252"/>
                  <a:pt x="283" y="1252"/>
                </a:cubicBezTo>
                <a:cubicBezTo>
                  <a:pt x="264" y="1252"/>
                  <a:pt x="249" y="1237"/>
                  <a:pt x="248" y="1218"/>
                </a:cubicBezTo>
                <a:cubicBezTo>
                  <a:pt x="247" y="1217"/>
                  <a:pt x="239" y="1097"/>
                  <a:pt x="142" y="887"/>
                </a:cubicBezTo>
                <a:cubicBezTo>
                  <a:pt x="135" y="873"/>
                  <a:pt x="123" y="853"/>
                  <a:pt x="110" y="831"/>
                </a:cubicBezTo>
                <a:cubicBezTo>
                  <a:pt x="66" y="755"/>
                  <a:pt x="0" y="640"/>
                  <a:pt x="0" y="529"/>
                </a:cubicBezTo>
                <a:cubicBezTo>
                  <a:pt x="0" y="238"/>
                  <a:pt x="237" y="0"/>
                  <a:pt x="529" y="0"/>
                </a:cubicBezTo>
                <a:cubicBezTo>
                  <a:pt x="820" y="0"/>
                  <a:pt x="1058" y="238"/>
                  <a:pt x="1058" y="529"/>
                </a:cubicBezTo>
                <a:cubicBezTo>
                  <a:pt x="1058" y="640"/>
                  <a:pt x="991" y="755"/>
                  <a:pt x="947" y="831"/>
                </a:cubicBezTo>
                <a:cubicBezTo>
                  <a:pt x="934" y="853"/>
                  <a:pt x="923" y="873"/>
                  <a:pt x="916" y="887"/>
                </a:cubicBezTo>
                <a:cubicBezTo>
                  <a:pt x="818" y="1097"/>
                  <a:pt x="810" y="1217"/>
                  <a:pt x="810" y="1218"/>
                </a:cubicBezTo>
                <a:cubicBezTo>
                  <a:pt x="809" y="1237"/>
                  <a:pt x="793" y="1252"/>
                  <a:pt x="774" y="1252"/>
                </a:cubicBezTo>
                <a:close/>
                <a:moveTo>
                  <a:pt x="315" y="1180"/>
                </a:moveTo>
                <a:cubicBezTo>
                  <a:pt x="742" y="1180"/>
                  <a:pt x="742" y="1180"/>
                  <a:pt x="742" y="1180"/>
                </a:cubicBezTo>
                <a:cubicBezTo>
                  <a:pt x="751" y="1127"/>
                  <a:pt x="776" y="1017"/>
                  <a:pt x="851" y="857"/>
                </a:cubicBezTo>
                <a:cubicBezTo>
                  <a:pt x="859" y="840"/>
                  <a:pt x="871" y="819"/>
                  <a:pt x="885" y="794"/>
                </a:cubicBezTo>
                <a:cubicBezTo>
                  <a:pt x="928" y="721"/>
                  <a:pt x="986" y="621"/>
                  <a:pt x="986" y="529"/>
                </a:cubicBezTo>
                <a:cubicBezTo>
                  <a:pt x="986" y="277"/>
                  <a:pt x="781" y="72"/>
                  <a:pt x="529" y="72"/>
                </a:cubicBezTo>
                <a:cubicBezTo>
                  <a:pt x="277" y="72"/>
                  <a:pt x="72" y="277"/>
                  <a:pt x="72" y="529"/>
                </a:cubicBezTo>
                <a:cubicBezTo>
                  <a:pt x="72" y="621"/>
                  <a:pt x="130" y="721"/>
                  <a:pt x="172" y="794"/>
                </a:cubicBezTo>
                <a:cubicBezTo>
                  <a:pt x="187" y="819"/>
                  <a:pt x="199" y="840"/>
                  <a:pt x="207" y="857"/>
                </a:cubicBezTo>
                <a:cubicBezTo>
                  <a:pt x="281" y="1017"/>
                  <a:pt x="307" y="1127"/>
                  <a:pt x="315" y="1180"/>
                </a:cubicBezTo>
                <a:close/>
              </a:path>
            </a:pathLst>
          </a:custGeom>
          <a:solidFill>
            <a:schemeClr val="accent2"/>
          </a:solidFill>
          <a:ln>
            <a:noFill/>
          </a:ln>
        </p:spPr>
        <p:txBody>
          <a:bodyPr vert="horz" wrap="square" lIns="68573" tIns="34287" rIns="68573" bIns="34287" numCol="1" anchor="t" anchorCtr="0" compatLnSpc="1"/>
          <a:lstStyle/>
          <a:p>
            <a:pPr algn="just">
              <a:lnSpc>
                <a:spcPct val="120000"/>
              </a:lnSpc>
            </a:pPr>
            <a:endParaRPr lang="id-ID"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Freeform 16"/>
          <p:cNvSpPr>
            <a:spLocks noEditPoints="1"/>
          </p:cNvSpPr>
          <p:nvPr/>
        </p:nvSpPr>
        <p:spPr bwMode="auto">
          <a:xfrm>
            <a:off x="1521752" y="3421873"/>
            <a:ext cx="937993" cy="752522"/>
          </a:xfrm>
          <a:custGeom>
            <a:avLst/>
            <a:gdLst>
              <a:gd name="T0" fmla="*/ 495 w 541"/>
              <a:gd name="T1" fmla="*/ 223 h 434"/>
              <a:gd name="T2" fmla="*/ 540 w 541"/>
              <a:gd name="T3" fmla="*/ 168 h 434"/>
              <a:gd name="T4" fmla="*/ 494 w 541"/>
              <a:gd name="T5" fmla="*/ 112 h 434"/>
              <a:gd name="T6" fmla="*/ 540 w 541"/>
              <a:gd name="T7" fmla="*/ 57 h 434"/>
              <a:gd name="T8" fmla="*/ 483 w 541"/>
              <a:gd name="T9" fmla="*/ 0 h 434"/>
              <a:gd name="T10" fmla="*/ 56 w 541"/>
              <a:gd name="T11" fmla="*/ 0 h 434"/>
              <a:gd name="T12" fmla="*/ 0 w 541"/>
              <a:gd name="T13" fmla="*/ 56 h 434"/>
              <a:gd name="T14" fmla="*/ 46 w 541"/>
              <a:gd name="T15" fmla="*/ 112 h 434"/>
              <a:gd name="T16" fmla="*/ 0 w 541"/>
              <a:gd name="T17" fmla="*/ 167 h 434"/>
              <a:gd name="T18" fmla="*/ 46 w 541"/>
              <a:gd name="T19" fmla="*/ 223 h 434"/>
              <a:gd name="T20" fmla="*/ 1 w 541"/>
              <a:gd name="T21" fmla="*/ 278 h 434"/>
              <a:gd name="T22" fmla="*/ 57 w 541"/>
              <a:gd name="T23" fmla="*/ 334 h 434"/>
              <a:gd name="T24" fmla="*/ 157 w 541"/>
              <a:gd name="T25" fmla="*/ 334 h 434"/>
              <a:gd name="T26" fmla="*/ 161 w 541"/>
              <a:gd name="T27" fmla="*/ 351 h 434"/>
              <a:gd name="T28" fmla="*/ 272 w 541"/>
              <a:gd name="T29" fmla="*/ 433 h 434"/>
              <a:gd name="T30" fmla="*/ 383 w 541"/>
              <a:gd name="T31" fmla="*/ 335 h 434"/>
              <a:gd name="T32" fmla="*/ 484 w 541"/>
              <a:gd name="T33" fmla="*/ 335 h 434"/>
              <a:gd name="T34" fmla="*/ 541 w 541"/>
              <a:gd name="T35" fmla="*/ 278 h 434"/>
              <a:gd name="T36" fmla="*/ 495 w 541"/>
              <a:gd name="T37" fmla="*/ 223 h 434"/>
              <a:gd name="T38" fmla="*/ 423 w 541"/>
              <a:gd name="T39" fmla="*/ 241 h 434"/>
              <a:gd name="T40" fmla="*/ 118 w 541"/>
              <a:gd name="T41" fmla="*/ 241 h 434"/>
              <a:gd name="T42" fmla="*/ 104 w 541"/>
              <a:gd name="T43" fmla="*/ 227 h 434"/>
              <a:gd name="T44" fmla="*/ 118 w 541"/>
              <a:gd name="T45" fmla="*/ 213 h 434"/>
              <a:gd name="T46" fmla="*/ 423 w 541"/>
              <a:gd name="T47" fmla="*/ 213 h 434"/>
              <a:gd name="T48" fmla="*/ 437 w 541"/>
              <a:gd name="T49" fmla="*/ 227 h 434"/>
              <a:gd name="T50" fmla="*/ 423 w 541"/>
              <a:gd name="T51" fmla="*/ 241 h 434"/>
              <a:gd name="T52" fmla="*/ 423 w 541"/>
              <a:gd name="T53" fmla="*/ 116 h 434"/>
              <a:gd name="T54" fmla="*/ 118 w 541"/>
              <a:gd name="T55" fmla="*/ 116 h 434"/>
              <a:gd name="T56" fmla="*/ 104 w 541"/>
              <a:gd name="T57" fmla="*/ 102 h 434"/>
              <a:gd name="T58" fmla="*/ 118 w 541"/>
              <a:gd name="T59" fmla="*/ 88 h 434"/>
              <a:gd name="T60" fmla="*/ 423 w 541"/>
              <a:gd name="T61" fmla="*/ 88 h 434"/>
              <a:gd name="T62" fmla="*/ 437 w 541"/>
              <a:gd name="T63" fmla="*/ 102 h 434"/>
              <a:gd name="T64" fmla="*/ 423 w 541"/>
              <a:gd name="T65" fmla="*/ 116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41" h="434">
                <a:moveTo>
                  <a:pt x="495" y="223"/>
                </a:moveTo>
                <a:cubicBezTo>
                  <a:pt x="521" y="218"/>
                  <a:pt x="540" y="195"/>
                  <a:pt x="540" y="168"/>
                </a:cubicBezTo>
                <a:cubicBezTo>
                  <a:pt x="540" y="140"/>
                  <a:pt x="520" y="117"/>
                  <a:pt x="494" y="112"/>
                </a:cubicBezTo>
                <a:cubicBezTo>
                  <a:pt x="520" y="107"/>
                  <a:pt x="540" y="84"/>
                  <a:pt x="540" y="57"/>
                </a:cubicBezTo>
                <a:cubicBezTo>
                  <a:pt x="540" y="26"/>
                  <a:pt x="514" y="0"/>
                  <a:pt x="483" y="0"/>
                </a:cubicBezTo>
                <a:cubicBezTo>
                  <a:pt x="56" y="0"/>
                  <a:pt x="56" y="0"/>
                  <a:pt x="56" y="0"/>
                </a:cubicBezTo>
                <a:cubicBezTo>
                  <a:pt x="25" y="0"/>
                  <a:pt x="0" y="25"/>
                  <a:pt x="0" y="56"/>
                </a:cubicBezTo>
                <a:cubicBezTo>
                  <a:pt x="0" y="84"/>
                  <a:pt x="20" y="107"/>
                  <a:pt x="46" y="112"/>
                </a:cubicBezTo>
                <a:cubicBezTo>
                  <a:pt x="20" y="117"/>
                  <a:pt x="0" y="140"/>
                  <a:pt x="0" y="167"/>
                </a:cubicBezTo>
                <a:cubicBezTo>
                  <a:pt x="0" y="195"/>
                  <a:pt x="20" y="218"/>
                  <a:pt x="46" y="223"/>
                </a:cubicBezTo>
                <a:cubicBezTo>
                  <a:pt x="20" y="228"/>
                  <a:pt x="1" y="250"/>
                  <a:pt x="1" y="278"/>
                </a:cubicBezTo>
                <a:cubicBezTo>
                  <a:pt x="1" y="309"/>
                  <a:pt x="26" y="334"/>
                  <a:pt x="57" y="334"/>
                </a:cubicBezTo>
                <a:cubicBezTo>
                  <a:pt x="157" y="334"/>
                  <a:pt x="157" y="334"/>
                  <a:pt x="157" y="334"/>
                </a:cubicBezTo>
                <a:cubicBezTo>
                  <a:pt x="158" y="340"/>
                  <a:pt x="159" y="345"/>
                  <a:pt x="161" y="351"/>
                </a:cubicBezTo>
                <a:cubicBezTo>
                  <a:pt x="175" y="399"/>
                  <a:pt x="219" y="434"/>
                  <a:pt x="272" y="433"/>
                </a:cubicBezTo>
                <a:cubicBezTo>
                  <a:pt x="331" y="433"/>
                  <a:pt x="380" y="392"/>
                  <a:pt x="383" y="335"/>
                </a:cubicBezTo>
                <a:cubicBezTo>
                  <a:pt x="484" y="335"/>
                  <a:pt x="484" y="335"/>
                  <a:pt x="484" y="335"/>
                </a:cubicBezTo>
                <a:cubicBezTo>
                  <a:pt x="515" y="335"/>
                  <a:pt x="541" y="309"/>
                  <a:pt x="541" y="278"/>
                </a:cubicBezTo>
                <a:cubicBezTo>
                  <a:pt x="541" y="251"/>
                  <a:pt x="521" y="228"/>
                  <a:pt x="495" y="223"/>
                </a:cubicBezTo>
                <a:close/>
                <a:moveTo>
                  <a:pt x="423" y="241"/>
                </a:moveTo>
                <a:cubicBezTo>
                  <a:pt x="118" y="241"/>
                  <a:pt x="118" y="241"/>
                  <a:pt x="118" y="241"/>
                </a:cubicBezTo>
                <a:cubicBezTo>
                  <a:pt x="110" y="241"/>
                  <a:pt x="104" y="234"/>
                  <a:pt x="104" y="227"/>
                </a:cubicBezTo>
                <a:cubicBezTo>
                  <a:pt x="104" y="219"/>
                  <a:pt x="110" y="213"/>
                  <a:pt x="118" y="213"/>
                </a:cubicBezTo>
                <a:cubicBezTo>
                  <a:pt x="423" y="213"/>
                  <a:pt x="423" y="213"/>
                  <a:pt x="423" y="213"/>
                </a:cubicBezTo>
                <a:cubicBezTo>
                  <a:pt x="431" y="213"/>
                  <a:pt x="437" y="219"/>
                  <a:pt x="437" y="227"/>
                </a:cubicBezTo>
                <a:cubicBezTo>
                  <a:pt x="437" y="234"/>
                  <a:pt x="431" y="241"/>
                  <a:pt x="423" y="241"/>
                </a:cubicBezTo>
                <a:close/>
                <a:moveTo>
                  <a:pt x="423" y="116"/>
                </a:moveTo>
                <a:cubicBezTo>
                  <a:pt x="118" y="116"/>
                  <a:pt x="118" y="116"/>
                  <a:pt x="118" y="116"/>
                </a:cubicBezTo>
                <a:cubicBezTo>
                  <a:pt x="110" y="116"/>
                  <a:pt x="104" y="110"/>
                  <a:pt x="104" y="102"/>
                </a:cubicBezTo>
                <a:cubicBezTo>
                  <a:pt x="104" y="95"/>
                  <a:pt x="110" y="88"/>
                  <a:pt x="118" y="88"/>
                </a:cubicBezTo>
                <a:cubicBezTo>
                  <a:pt x="423" y="88"/>
                  <a:pt x="423" y="88"/>
                  <a:pt x="423" y="88"/>
                </a:cubicBezTo>
                <a:cubicBezTo>
                  <a:pt x="431" y="88"/>
                  <a:pt x="437" y="95"/>
                  <a:pt x="437" y="102"/>
                </a:cubicBezTo>
                <a:cubicBezTo>
                  <a:pt x="437" y="110"/>
                  <a:pt x="431" y="116"/>
                  <a:pt x="423" y="116"/>
                </a:cubicBezTo>
                <a:close/>
              </a:path>
            </a:pathLst>
          </a:custGeom>
          <a:solidFill>
            <a:schemeClr val="accent3"/>
          </a:solidFill>
          <a:ln>
            <a:noFill/>
          </a:ln>
        </p:spPr>
        <p:txBody>
          <a:bodyPr vert="horz" wrap="square" lIns="68573" tIns="34287" rIns="68573" bIns="34287" numCol="1" anchor="t" anchorCtr="0" compatLnSpc="1"/>
          <a:lstStyle/>
          <a:p>
            <a:pPr algn="just">
              <a:lnSpc>
                <a:spcPct val="120000"/>
              </a:lnSpc>
            </a:pPr>
            <a:endParaRPr lang="id-ID"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2" name="Group 12"/>
          <p:cNvGrpSpPr/>
          <p:nvPr/>
        </p:nvGrpSpPr>
        <p:grpSpPr>
          <a:xfrm>
            <a:off x="1257499" y="1429441"/>
            <a:ext cx="1517299" cy="1358311"/>
            <a:chOff x="8169276" y="952501"/>
            <a:chExt cx="3781424" cy="3384550"/>
          </a:xfrm>
          <a:solidFill>
            <a:schemeClr val="accent1"/>
          </a:solidFill>
        </p:grpSpPr>
        <p:sp>
          <p:nvSpPr>
            <p:cNvPr id="14" name="Freeform 10"/>
            <p:cNvSpPr/>
            <p:nvPr/>
          </p:nvSpPr>
          <p:spPr bwMode="auto">
            <a:xfrm>
              <a:off x="9297988" y="1533526"/>
              <a:ext cx="1392237" cy="1004888"/>
            </a:xfrm>
            <a:custGeom>
              <a:avLst/>
              <a:gdLst>
                <a:gd name="T0" fmla="*/ 142 w 370"/>
                <a:gd name="T1" fmla="*/ 228 h 267"/>
                <a:gd name="T2" fmla="*/ 241 w 370"/>
                <a:gd name="T3" fmla="*/ 248 h 267"/>
                <a:gd name="T4" fmla="*/ 303 w 370"/>
                <a:gd name="T5" fmla="*/ 226 h 267"/>
                <a:gd name="T6" fmla="*/ 368 w 370"/>
                <a:gd name="T7" fmla="*/ 107 h 267"/>
                <a:gd name="T8" fmla="*/ 278 w 370"/>
                <a:gd name="T9" fmla="*/ 11 h 267"/>
                <a:gd name="T10" fmla="*/ 179 w 370"/>
                <a:gd name="T11" fmla="*/ 58 h 267"/>
                <a:gd name="T12" fmla="*/ 168 w 370"/>
                <a:gd name="T13" fmla="*/ 65 h 267"/>
                <a:gd name="T14" fmla="*/ 155 w 370"/>
                <a:gd name="T15" fmla="*/ 60 h 267"/>
                <a:gd name="T16" fmla="*/ 67 w 370"/>
                <a:gd name="T17" fmla="*/ 47 h 267"/>
                <a:gd name="T18" fmla="*/ 0 w 370"/>
                <a:gd name="T19" fmla="*/ 116 h 267"/>
                <a:gd name="T20" fmla="*/ 9 w 370"/>
                <a:gd name="T21" fmla="*/ 121 h 267"/>
                <a:gd name="T22" fmla="*/ 84 w 370"/>
                <a:gd name="T23" fmla="*/ 267 h 267"/>
                <a:gd name="T24" fmla="*/ 142 w 370"/>
                <a:gd name="T25" fmla="*/ 228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0" h="267">
                  <a:moveTo>
                    <a:pt x="142" y="228"/>
                  </a:moveTo>
                  <a:cubicBezTo>
                    <a:pt x="189" y="219"/>
                    <a:pt x="225" y="237"/>
                    <a:pt x="241" y="248"/>
                  </a:cubicBezTo>
                  <a:cubicBezTo>
                    <a:pt x="253" y="241"/>
                    <a:pt x="275" y="230"/>
                    <a:pt x="303" y="226"/>
                  </a:cubicBezTo>
                  <a:cubicBezTo>
                    <a:pt x="304" y="191"/>
                    <a:pt x="319" y="134"/>
                    <a:pt x="368" y="107"/>
                  </a:cubicBezTo>
                  <a:cubicBezTo>
                    <a:pt x="370" y="82"/>
                    <a:pt x="350" y="22"/>
                    <a:pt x="278" y="11"/>
                  </a:cubicBezTo>
                  <a:cubicBezTo>
                    <a:pt x="211" y="0"/>
                    <a:pt x="181" y="56"/>
                    <a:pt x="179" y="58"/>
                  </a:cubicBezTo>
                  <a:cubicBezTo>
                    <a:pt x="177" y="62"/>
                    <a:pt x="173" y="65"/>
                    <a:pt x="168" y="65"/>
                  </a:cubicBezTo>
                  <a:cubicBezTo>
                    <a:pt x="163" y="66"/>
                    <a:pt x="158" y="64"/>
                    <a:pt x="155" y="60"/>
                  </a:cubicBezTo>
                  <a:cubicBezTo>
                    <a:pt x="155" y="59"/>
                    <a:pt x="133" y="32"/>
                    <a:pt x="67" y="47"/>
                  </a:cubicBezTo>
                  <a:cubicBezTo>
                    <a:pt x="14" y="60"/>
                    <a:pt x="2" y="101"/>
                    <a:pt x="0" y="116"/>
                  </a:cubicBezTo>
                  <a:cubicBezTo>
                    <a:pt x="3" y="117"/>
                    <a:pt x="6" y="119"/>
                    <a:pt x="9" y="121"/>
                  </a:cubicBezTo>
                  <a:cubicBezTo>
                    <a:pt x="63" y="161"/>
                    <a:pt x="80" y="224"/>
                    <a:pt x="84" y="267"/>
                  </a:cubicBezTo>
                  <a:cubicBezTo>
                    <a:pt x="96" y="250"/>
                    <a:pt x="114" y="234"/>
                    <a:pt x="142" y="228"/>
                  </a:cubicBezTo>
                  <a:close/>
                </a:path>
              </a:pathLst>
            </a:custGeom>
            <a:grpFill/>
            <a:ln>
              <a:noFill/>
            </a:ln>
          </p:spPr>
          <p:txBody>
            <a:bodyPr vert="horz" wrap="square" lIns="96418" tIns="48210" rIns="96418" bIns="48210" numCol="1" anchor="t" anchorCtr="0" compatLnSpc="1"/>
            <a:lstStyle/>
            <a:p>
              <a:pPr algn="just">
                <a:lnSpc>
                  <a:spcPct val="120000"/>
                </a:lnSpc>
              </a:pPr>
              <a:endParaRPr lang="id-ID"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 name="Freeform 11"/>
            <p:cNvSpPr/>
            <p:nvPr/>
          </p:nvSpPr>
          <p:spPr bwMode="auto">
            <a:xfrm>
              <a:off x="8169276" y="952501"/>
              <a:ext cx="3781424" cy="3384550"/>
            </a:xfrm>
            <a:custGeom>
              <a:avLst/>
              <a:gdLst>
                <a:gd name="T0" fmla="*/ 932 w 1005"/>
                <a:gd name="T1" fmla="*/ 313 h 899"/>
                <a:gd name="T2" fmla="*/ 693 w 1005"/>
                <a:gd name="T3" fmla="*/ 126 h 899"/>
                <a:gd name="T4" fmla="*/ 192 w 1005"/>
                <a:gd name="T5" fmla="*/ 181 h 899"/>
                <a:gd name="T6" fmla="*/ 261 w 1005"/>
                <a:gd name="T7" fmla="*/ 549 h 899"/>
                <a:gd name="T8" fmla="*/ 292 w 1005"/>
                <a:gd name="T9" fmla="*/ 298 h 899"/>
                <a:gd name="T10" fmla="*/ 155 w 1005"/>
                <a:gd name="T11" fmla="*/ 377 h 899"/>
                <a:gd name="T12" fmla="*/ 244 w 1005"/>
                <a:gd name="T13" fmla="*/ 409 h 899"/>
                <a:gd name="T14" fmla="*/ 255 w 1005"/>
                <a:gd name="T15" fmla="*/ 435 h 899"/>
                <a:gd name="T16" fmla="*/ 128 w 1005"/>
                <a:gd name="T17" fmla="*/ 388 h 899"/>
                <a:gd name="T18" fmla="*/ 274 w 1005"/>
                <a:gd name="T19" fmla="*/ 257 h 899"/>
                <a:gd name="T20" fmla="*/ 464 w 1005"/>
                <a:gd name="T21" fmla="*/ 184 h 899"/>
                <a:gd name="T22" fmla="*/ 673 w 1005"/>
                <a:gd name="T23" fmla="*/ 190 h 899"/>
                <a:gd name="T24" fmla="*/ 851 w 1005"/>
                <a:gd name="T25" fmla="*/ 291 h 899"/>
                <a:gd name="T26" fmla="*/ 914 w 1005"/>
                <a:gd name="T27" fmla="*/ 518 h 899"/>
                <a:gd name="T28" fmla="*/ 747 w 1005"/>
                <a:gd name="T29" fmla="*/ 572 h 899"/>
                <a:gd name="T30" fmla="*/ 474 w 1005"/>
                <a:gd name="T31" fmla="*/ 615 h 899"/>
                <a:gd name="T32" fmla="*/ 421 w 1005"/>
                <a:gd name="T33" fmla="*/ 572 h 899"/>
                <a:gd name="T34" fmla="*/ 446 w 1005"/>
                <a:gd name="T35" fmla="*/ 560 h 899"/>
                <a:gd name="T36" fmla="*/ 553 w 1005"/>
                <a:gd name="T37" fmla="*/ 547 h 899"/>
                <a:gd name="T38" fmla="*/ 854 w 1005"/>
                <a:gd name="T39" fmla="*/ 560 h 899"/>
                <a:gd name="T40" fmla="*/ 857 w 1005"/>
                <a:gd name="T41" fmla="*/ 427 h 899"/>
                <a:gd name="T42" fmla="*/ 831 w 1005"/>
                <a:gd name="T43" fmla="*/ 311 h 899"/>
                <a:gd name="T44" fmla="*/ 632 w 1005"/>
                <a:gd name="T45" fmla="*/ 378 h 899"/>
                <a:gd name="T46" fmla="*/ 742 w 1005"/>
                <a:gd name="T47" fmla="*/ 461 h 899"/>
                <a:gd name="T48" fmla="*/ 549 w 1005"/>
                <a:gd name="T49" fmla="*/ 430 h 899"/>
                <a:gd name="T50" fmla="*/ 447 w 1005"/>
                <a:gd name="T51" fmla="*/ 410 h 899"/>
                <a:gd name="T52" fmla="*/ 381 w 1005"/>
                <a:gd name="T53" fmla="*/ 488 h 899"/>
                <a:gd name="T54" fmla="*/ 300 w 1005"/>
                <a:gd name="T55" fmla="*/ 535 h 899"/>
                <a:gd name="T56" fmla="*/ 298 w 1005"/>
                <a:gd name="T57" fmla="*/ 538 h 899"/>
                <a:gd name="T58" fmla="*/ 274 w 1005"/>
                <a:gd name="T59" fmla="*/ 618 h 899"/>
                <a:gd name="T60" fmla="*/ 288 w 1005"/>
                <a:gd name="T61" fmla="*/ 665 h 899"/>
                <a:gd name="T62" fmla="*/ 352 w 1005"/>
                <a:gd name="T63" fmla="*/ 724 h 899"/>
                <a:gd name="T64" fmla="*/ 571 w 1005"/>
                <a:gd name="T65" fmla="*/ 769 h 899"/>
                <a:gd name="T66" fmla="*/ 570 w 1005"/>
                <a:gd name="T67" fmla="*/ 769 h 899"/>
                <a:gd name="T68" fmla="*/ 681 w 1005"/>
                <a:gd name="T69" fmla="*/ 675 h 899"/>
                <a:gd name="T70" fmla="*/ 650 w 1005"/>
                <a:gd name="T71" fmla="*/ 634 h 899"/>
                <a:gd name="T72" fmla="*/ 708 w 1005"/>
                <a:gd name="T73" fmla="*/ 665 h 899"/>
                <a:gd name="T74" fmla="*/ 691 w 1005"/>
                <a:gd name="T75" fmla="*/ 750 h 899"/>
                <a:gd name="T76" fmla="*/ 491 w 1005"/>
                <a:gd name="T77" fmla="*/ 785 h 899"/>
                <a:gd name="T78" fmla="*/ 787 w 1005"/>
                <a:gd name="T79" fmla="*/ 830 h 899"/>
                <a:gd name="T80" fmla="*/ 1001 w 1005"/>
                <a:gd name="T81" fmla="*/ 474 h 8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5" h="899">
                  <a:moveTo>
                    <a:pt x="1001" y="474"/>
                  </a:moveTo>
                  <a:cubicBezTo>
                    <a:pt x="997" y="357"/>
                    <a:pt x="932" y="313"/>
                    <a:pt x="932" y="313"/>
                  </a:cubicBezTo>
                  <a:cubicBezTo>
                    <a:pt x="932" y="313"/>
                    <a:pt x="924" y="257"/>
                    <a:pt x="873" y="197"/>
                  </a:cubicBezTo>
                  <a:cubicBezTo>
                    <a:pt x="794" y="111"/>
                    <a:pt x="693" y="126"/>
                    <a:pt x="693" y="126"/>
                  </a:cubicBezTo>
                  <a:cubicBezTo>
                    <a:pt x="563" y="0"/>
                    <a:pt x="430" y="97"/>
                    <a:pt x="430" y="97"/>
                  </a:cubicBezTo>
                  <a:cubicBezTo>
                    <a:pt x="245" y="36"/>
                    <a:pt x="192" y="181"/>
                    <a:pt x="192" y="181"/>
                  </a:cubicBezTo>
                  <a:cubicBezTo>
                    <a:pt x="86" y="193"/>
                    <a:pt x="0" y="317"/>
                    <a:pt x="77" y="450"/>
                  </a:cubicBezTo>
                  <a:cubicBezTo>
                    <a:pt x="136" y="552"/>
                    <a:pt x="224" y="554"/>
                    <a:pt x="261" y="549"/>
                  </a:cubicBezTo>
                  <a:cubicBezTo>
                    <a:pt x="274" y="517"/>
                    <a:pt x="300" y="481"/>
                    <a:pt x="357" y="465"/>
                  </a:cubicBezTo>
                  <a:cubicBezTo>
                    <a:pt x="358" y="459"/>
                    <a:pt x="365" y="350"/>
                    <a:pt x="292" y="298"/>
                  </a:cubicBezTo>
                  <a:cubicBezTo>
                    <a:pt x="249" y="267"/>
                    <a:pt x="201" y="275"/>
                    <a:pt x="174" y="295"/>
                  </a:cubicBezTo>
                  <a:cubicBezTo>
                    <a:pt x="149" y="315"/>
                    <a:pt x="142" y="345"/>
                    <a:pt x="155" y="377"/>
                  </a:cubicBezTo>
                  <a:cubicBezTo>
                    <a:pt x="161" y="394"/>
                    <a:pt x="171" y="405"/>
                    <a:pt x="185" y="411"/>
                  </a:cubicBezTo>
                  <a:cubicBezTo>
                    <a:pt x="212" y="422"/>
                    <a:pt x="243" y="409"/>
                    <a:pt x="244" y="409"/>
                  </a:cubicBezTo>
                  <a:cubicBezTo>
                    <a:pt x="251" y="406"/>
                    <a:pt x="259" y="410"/>
                    <a:pt x="262" y="417"/>
                  </a:cubicBezTo>
                  <a:cubicBezTo>
                    <a:pt x="265" y="424"/>
                    <a:pt x="262" y="432"/>
                    <a:pt x="255" y="435"/>
                  </a:cubicBezTo>
                  <a:cubicBezTo>
                    <a:pt x="253" y="436"/>
                    <a:pt x="212" y="453"/>
                    <a:pt x="174" y="437"/>
                  </a:cubicBezTo>
                  <a:cubicBezTo>
                    <a:pt x="154" y="429"/>
                    <a:pt x="138" y="412"/>
                    <a:pt x="128" y="388"/>
                  </a:cubicBezTo>
                  <a:cubicBezTo>
                    <a:pt x="111" y="343"/>
                    <a:pt x="122" y="300"/>
                    <a:pt x="157" y="273"/>
                  </a:cubicBezTo>
                  <a:cubicBezTo>
                    <a:pt x="189" y="248"/>
                    <a:pt x="234" y="243"/>
                    <a:pt x="274" y="257"/>
                  </a:cubicBezTo>
                  <a:cubicBezTo>
                    <a:pt x="281" y="227"/>
                    <a:pt x="304" y="187"/>
                    <a:pt x="361" y="174"/>
                  </a:cubicBezTo>
                  <a:cubicBezTo>
                    <a:pt x="415" y="161"/>
                    <a:pt x="447" y="173"/>
                    <a:pt x="464" y="184"/>
                  </a:cubicBezTo>
                  <a:cubicBezTo>
                    <a:pt x="484" y="158"/>
                    <a:pt x="524" y="127"/>
                    <a:pt x="582" y="137"/>
                  </a:cubicBezTo>
                  <a:cubicBezTo>
                    <a:pt x="631" y="145"/>
                    <a:pt x="658" y="170"/>
                    <a:pt x="673" y="190"/>
                  </a:cubicBezTo>
                  <a:cubicBezTo>
                    <a:pt x="686" y="208"/>
                    <a:pt x="694" y="230"/>
                    <a:pt x="696" y="250"/>
                  </a:cubicBezTo>
                  <a:cubicBezTo>
                    <a:pt x="751" y="237"/>
                    <a:pt x="814" y="253"/>
                    <a:pt x="851" y="291"/>
                  </a:cubicBezTo>
                  <a:cubicBezTo>
                    <a:pt x="881" y="322"/>
                    <a:pt x="892" y="365"/>
                    <a:pt x="881" y="411"/>
                  </a:cubicBezTo>
                  <a:cubicBezTo>
                    <a:pt x="895" y="424"/>
                    <a:pt x="922" y="459"/>
                    <a:pt x="914" y="518"/>
                  </a:cubicBezTo>
                  <a:cubicBezTo>
                    <a:pt x="910" y="549"/>
                    <a:pt x="893" y="573"/>
                    <a:pt x="866" y="586"/>
                  </a:cubicBezTo>
                  <a:cubicBezTo>
                    <a:pt x="831" y="602"/>
                    <a:pt x="785" y="596"/>
                    <a:pt x="747" y="572"/>
                  </a:cubicBezTo>
                  <a:cubicBezTo>
                    <a:pt x="693" y="538"/>
                    <a:pt x="609" y="536"/>
                    <a:pt x="571" y="568"/>
                  </a:cubicBezTo>
                  <a:cubicBezTo>
                    <a:pt x="541" y="593"/>
                    <a:pt x="507" y="618"/>
                    <a:pt x="474" y="615"/>
                  </a:cubicBezTo>
                  <a:cubicBezTo>
                    <a:pt x="472" y="615"/>
                    <a:pt x="469" y="615"/>
                    <a:pt x="466" y="614"/>
                  </a:cubicBezTo>
                  <a:cubicBezTo>
                    <a:pt x="447" y="610"/>
                    <a:pt x="432" y="596"/>
                    <a:pt x="421" y="572"/>
                  </a:cubicBezTo>
                  <a:cubicBezTo>
                    <a:pt x="417" y="565"/>
                    <a:pt x="420" y="557"/>
                    <a:pt x="427" y="554"/>
                  </a:cubicBezTo>
                  <a:cubicBezTo>
                    <a:pt x="434" y="550"/>
                    <a:pt x="443" y="553"/>
                    <a:pt x="446" y="560"/>
                  </a:cubicBezTo>
                  <a:cubicBezTo>
                    <a:pt x="453" y="576"/>
                    <a:pt x="462" y="584"/>
                    <a:pt x="473" y="586"/>
                  </a:cubicBezTo>
                  <a:cubicBezTo>
                    <a:pt x="496" y="592"/>
                    <a:pt x="530" y="566"/>
                    <a:pt x="553" y="547"/>
                  </a:cubicBezTo>
                  <a:cubicBezTo>
                    <a:pt x="601" y="506"/>
                    <a:pt x="697" y="507"/>
                    <a:pt x="762" y="548"/>
                  </a:cubicBezTo>
                  <a:cubicBezTo>
                    <a:pt x="792" y="567"/>
                    <a:pt x="828" y="572"/>
                    <a:pt x="854" y="560"/>
                  </a:cubicBezTo>
                  <a:cubicBezTo>
                    <a:pt x="872" y="552"/>
                    <a:pt x="883" y="536"/>
                    <a:pt x="886" y="514"/>
                  </a:cubicBezTo>
                  <a:cubicBezTo>
                    <a:pt x="895" y="455"/>
                    <a:pt x="858" y="427"/>
                    <a:pt x="857" y="427"/>
                  </a:cubicBezTo>
                  <a:cubicBezTo>
                    <a:pt x="852" y="424"/>
                    <a:pt x="850" y="418"/>
                    <a:pt x="852" y="412"/>
                  </a:cubicBezTo>
                  <a:cubicBezTo>
                    <a:pt x="863" y="372"/>
                    <a:pt x="856" y="337"/>
                    <a:pt x="831" y="311"/>
                  </a:cubicBezTo>
                  <a:cubicBezTo>
                    <a:pt x="800" y="280"/>
                    <a:pt x="747" y="266"/>
                    <a:pt x="702" y="278"/>
                  </a:cubicBezTo>
                  <a:cubicBezTo>
                    <a:pt x="642" y="293"/>
                    <a:pt x="633" y="357"/>
                    <a:pt x="632" y="378"/>
                  </a:cubicBezTo>
                  <a:cubicBezTo>
                    <a:pt x="667" y="380"/>
                    <a:pt x="707" y="396"/>
                    <a:pt x="744" y="441"/>
                  </a:cubicBezTo>
                  <a:cubicBezTo>
                    <a:pt x="749" y="447"/>
                    <a:pt x="748" y="456"/>
                    <a:pt x="742" y="461"/>
                  </a:cubicBezTo>
                  <a:cubicBezTo>
                    <a:pt x="736" y="466"/>
                    <a:pt x="727" y="465"/>
                    <a:pt x="722" y="459"/>
                  </a:cubicBezTo>
                  <a:cubicBezTo>
                    <a:pt x="643" y="362"/>
                    <a:pt x="552" y="428"/>
                    <a:pt x="549" y="430"/>
                  </a:cubicBezTo>
                  <a:cubicBezTo>
                    <a:pt x="543" y="434"/>
                    <a:pt x="536" y="434"/>
                    <a:pt x="531" y="430"/>
                  </a:cubicBezTo>
                  <a:cubicBezTo>
                    <a:pt x="529" y="429"/>
                    <a:pt x="496" y="400"/>
                    <a:pt x="447" y="410"/>
                  </a:cubicBezTo>
                  <a:cubicBezTo>
                    <a:pt x="401" y="419"/>
                    <a:pt x="393" y="476"/>
                    <a:pt x="393" y="476"/>
                  </a:cubicBezTo>
                  <a:cubicBezTo>
                    <a:pt x="392" y="482"/>
                    <a:pt x="387" y="487"/>
                    <a:pt x="381" y="488"/>
                  </a:cubicBezTo>
                  <a:cubicBezTo>
                    <a:pt x="339" y="496"/>
                    <a:pt x="315" y="514"/>
                    <a:pt x="300" y="535"/>
                  </a:cubicBezTo>
                  <a:cubicBezTo>
                    <a:pt x="300" y="535"/>
                    <a:pt x="300" y="535"/>
                    <a:pt x="300" y="535"/>
                  </a:cubicBezTo>
                  <a:cubicBezTo>
                    <a:pt x="300" y="535"/>
                    <a:pt x="300" y="535"/>
                    <a:pt x="300" y="535"/>
                  </a:cubicBezTo>
                  <a:cubicBezTo>
                    <a:pt x="299" y="536"/>
                    <a:pt x="299" y="537"/>
                    <a:pt x="298" y="538"/>
                  </a:cubicBezTo>
                  <a:cubicBezTo>
                    <a:pt x="278" y="568"/>
                    <a:pt x="273" y="596"/>
                    <a:pt x="275" y="618"/>
                  </a:cubicBezTo>
                  <a:cubicBezTo>
                    <a:pt x="275" y="618"/>
                    <a:pt x="274" y="618"/>
                    <a:pt x="274" y="618"/>
                  </a:cubicBezTo>
                  <a:cubicBezTo>
                    <a:pt x="275" y="625"/>
                    <a:pt x="276" y="631"/>
                    <a:pt x="278" y="637"/>
                  </a:cubicBezTo>
                  <a:cubicBezTo>
                    <a:pt x="281" y="654"/>
                    <a:pt x="288" y="664"/>
                    <a:pt x="288" y="665"/>
                  </a:cubicBezTo>
                  <a:cubicBezTo>
                    <a:pt x="302" y="693"/>
                    <a:pt x="326" y="711"/>
                    <a:pt x="352" y="724"/>
                  </a:cubicBezTo>
                  <a:cubicBezTo>
                    <a:pt x="352" y="724"/>
                    <a:pt x="352" y="724"/>
                    <a:pt x="352" y="724"/>
                  </a:cubicBezTo>
                  <a:cubicBezTo>
                    <a:pt x="352" y="724"/>
                    <a:pt x="418" y="758"/>
                    <a:pt x="552" y="768"/>
                  </a:cubicBezTo>
                  <a:cubicBezTo>
                    <a:pt x="558" y="768"/>
                    <a:pt x="565" y="769"/>
                    <a:pt x="571" y="769"/>
                  </a:cubicBezTo>
                  <a:cubicBezTo>
                    <a:pt x="571" y="769"/>
                    <a:pt x="570" y="769"/>
                    <a:pt x="570" y="769"/>
                  </a:cubicBezTo>
                  <a:cubicBezTo>
                    <a:pt x="570" y="769"/>
                    <a:pt x="570" y="769"/>
                    <a:pt x="570" y="769"/>
                  </a:cubicBezTo>
                  <a:cubicBezTo>
                    <a:pt x="606" y="770"/>
                    <a:pt x="643" y="762"/>
                    <a:pt x="668" y="733"/>
                  </a:cubicBezTo>
                  <a:cubicBezTo>
                    <a:pt x="682" y="710"/>
                    <a:pt x="687" y="689"/>
                    <a:pt x="681" y="675"/>
                  </a:cubicBezTo>
                  <a:cubicBezTo>
                    <a:pt x="675" y="658"/>
                    <a:pt x="659" y="652"/>
                    <a:pt x="659" y="652"/>
                  </a:cubicBezTo>
                  <a:cubicBezTo>
                    <a:pt x="651" y="649"/>
                    <a:pt x="648" y="641"/>
                    <a:pt x="650" y="634"/>
                  </a:cubicBezTo>
                  <a:cubicBezTo>
                    <a:pt x="653" y="627"/>
                    <a:pt x="661" y="623"/>
                    <a:pt x="668" y="625"/>
                  </a:cubicBezTo>
                  <a:cubicBezTo>
                    <a:pt x="669" y="626"/>
                    <a:pt x="698" y="636"/>
                    <a:pt x="708" y="665"/>
                  </a:cubicBezTo>
                  <a:cubicBezTo>
                    <a:pt x="717" y="689"/>
                    <a:pt x="711" y="717"/>
                    <a:pt x="692" y="749"/>
                  </a:cubicBezTo>
                  <a:cubicBezTo>
                    <a:pt x="691" y="749"/>
                    <a:pt x="691" y="750"/>
                    <a:pt x="691" y="750"/>
                  </a:cubicBezTo>
                  <a:cubicBezTo>
                    <a:pt x="655" y="793"/>
                    <a:pt x="601" y="800"/>
                    <a:pt x="556" y="797"/>
                  </a:cubicBezTo>
                  <a:cubicBezTo>
                    <a:pt x="530" y="795"/>
                    <a:pt x="507" y="789"/>
                    <a:pt x="491" y="785"/>
                  </a:cubicBezTo>
                  <a:cubicBezTo>
                    <a:pt x="524" y="857"/>
                    <a:pt x="598" y="891"/>
                    <a:pt x="677" y="895"/>
                  </a:cubicBezTo>
                  <a:cubicBezTo>
                    <a:pt x="769" y="899"/>
                    <a:pt x="787" y="830"/>
                    <a:pt x="787" y="830"/>
                  </a:cubicBezTo>
                  <a:cubicBezTo>
                    <a:pt x="911" y="781"/>
                    <a:pt x="884" y="656"/>
                    <a:pt x="884" y="656"/>
                  </a:cubicBezTo>
                  <a:cubicBezTo>
                    <a:pt x="936" y="648"/>
                    <a:pt x="1005" y="590"/>
                    <a:pt x="1001" y="474"/>
                  </a:cubicBezTo>
                  <a:close/>
                </a:path>
              </a:pathLst>
            </a:custGeom>
            <a:grpFill/>
            <a:ln>
              <a:noFill/>
            </a:ln>
          </p:spPr>
          <p:txBody>
            <a:bodyPr vert="horz" wrap="square" lIns="96418" tIns="48210" rIns="96418" bIns="48210" numCol="1" anchor="t" anchorCtr="0" compatLnSpc="1"/>
            <a:lstStyle/>
            <a:p>
              <a:pPr algn="just">
                <a:lnSpc>
                  <a:spcPct val="120000"/>
                </a:lnSpc>
              </a:pPr>
              <a:endParaRPr lang="id-ID"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5" name="Oval 4"/>
          <p:cNvSpPr/>
          <p:nvPr/>
        </p:nvSpPr>
        <p:spPr>
          <a:xfrm>
            <a:off x="3375661" y="945383"/>
            <a:ext cx="359494" cy="359562"/>
          </a:xfrm>
          <a:prstGeom prst="ellipse">
            <a:avLst/>
          </a:prstGeom>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US" sz="10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01</a:t>
            </a:r>
            <a:endParaRPr lang="en-US" sz="10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 name="Rectangle 18"/>
          <p:cNvSpPr/>
          <p:nvPr/>
        </p:nvSpPr>
        <p:spPr>
          <a:xfrm>
            <a:off x="3859530" y="892810"/>
            <a:ext cx="4279265" cy="3359150"/>
          </a:xfrm>
          <a:prstGeom prst="rect">
            <a:avLst/>
          </a:prstGeom>
        </p:spPr>
        <p:txBody>
          <a:bodyPr wrap="square" lIns="0" tIns="0" rIns="0" bIns="0">
            <a:spAutoFit/>
          </a:bodyPr>
          <a:lstStyle/>
          <a:p>
            <a:pPr algn="just">
              <a:lnSpc>
                <a:spcPct val="120000"/>
              </a:lnSpc>
            </a:pPr>
            <a:r>
              <a:rPr lang="en-US" sz="14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       </a:t>
            </a:r>
            <a:r>
              <a:rPr sz="14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作为普通用户，我希望自动识别剪切板的文本信息或自动过滤掉内容重复的邮件并从中识别出地点时间等 信息快速添加到日程</a:t>
            </a:r>
            <a:endParaRPr sz="14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20000"/>
              </a:lnSpc>
            </a:pPr>
            <a:endParaRPr sz="14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20000"/>
              </a:lnSpc>
            </a:pPr>
            <a:r>
              <a:rPr sz="14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       作为普通用户，我希望在日程即将到期或者当日程有变化的时候能够给我提醒，以免错过时间</a:t>
            </a:r>
            <a:endParaRPr sz="14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20000"/>
              </a:lnSpc>
            </a:pPr>
            <a:endParaRPr sz="14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20000"/>
              </a:lnSpc>
            </a:pPr>
            <a:r>
              <a:rPr sz="14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       作为普通用户，我希望可以把国外时间的日程转换为国内的时间</a:t>
            </a:r>
            <a:endParaRPr sz="14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20000"/>
              </a:lnSpc>
            </a:pPr>
            <a:endParaRPr sz="14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20000"/>
              </a:lnSpc>
            </a:pPr>
            <a:r>
              <a:rPr sz="14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       作为普通用户，我希望软件可以提供一些接口供我进行二次开发，比如能够提供添加日程的接口</a:t>
            </a:r>
            <a:endParaRPr sz="14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20000"/>
              </a:lnSpc>
            </a:pPr>
            <a:endParaRPr sz="14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Oval 19"/>
          <p:cNvSpPr/>
          <p:nvPr/>
        </p:nvSpPr>
        <p:spPr>
          <a:xfrm>
            <a:off x="3375661" y="1858542"/>
            <a:ext cx="359494" cy="359562"/>
          </a:xfrm>
          <a:prstGeom prst="ellipse">
            <a:avLst/>
          </a:prstGeom>
          <a:solidFill>
            <a:schemeClr val="accent2"/>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US" sz="10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02</a:t>
            </a:r>
            <a:endParaRPr lang="en-US" sz="10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6" name="Oval 25"/>
          <p:cNvSpPr/>
          <p:nvPr/>
        </p:nvSpPr>
        <p:spPr>
          <a:xfrm>
            <a:off x="3375661" y="2646866"/>
            <a:ext cx="359494" cy="359562"/>
          </a:xfrm>
          <a:prstGeom prst="ellipse">
            <a:avLst/>
          </a:prstGeom>
          <a:solidFill>
            <a:schemeClr val="accent3"/>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US" sz="10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03</a:t>
            </a:r>
            <a:endParaRPr lang="en-US" sz="10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8" name="Oval 27"/>
          <p:cNvSpPr/>
          <p:nvPr/>
        </p:nvSpPr>
        <p:spPr>
          <a:xfrm>
            <a:off x="3375661" y="3477302"/>
            <a:ext cx="359494" cy="359562"/>
          </a:xfrm>
          <a:prstGeom prst="ellipse">
            <a:avLst/>
          </a:prstGeom>
          <a:solidFill>
            <a:schemeClr val="accent4"/>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US" sz="10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04</a:t>
            </a:r>
            <a:endParaRPr lang="en-US" sz="10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 name="矩形 2"/>
          <p:cNvSpPr/>
          <p:nvPr/>
        </p:nvSpPr>
        <p:spPr>
          <a:xfrm>
            <a:off x="3859530" y="271780"/>
            <a:ext cx="1425575" cy="32448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6" name="文本框 5"/>
          <p:cNvSpPr txBox="1"/>
          <p:nvPr/>
        </p:nvSpPr>
        <p:spPr>
          <a:xfrm>
            <a:off x="3985260" y="271780"/>
            <a:ext cx="1097280" cy="368300"/>
          </a:xfrm>
          <a:prstGeom prst="rect">
            <a:avLst/>
          </a:prstGeom>
          <a:noFill/>
        </p:spPr>
        <p:txBody>
          <a:bodyPr wrap="none" rtlCol="0">
            <a:spAutoFit/>
          </a:bodyPr>
          <a:p>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用户场景</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childTnLst>
                          </p:cTn>
                        </p:par>
                        <p:par>
                          <p:cTn id="14" fill="hold">
                            <p:stCondLst>
                              <p:cond delay="1500"/>
                            </p:stCondLst>
                            <p:childTnLst>
                              <p:par>
                                <p:cTn id="15" presetID="53" presetClass="entr" presetSubtype="16"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ppt_w</p:attrName>
                                        </p:attrNameLst>
                                      </p:cBhvr>
                                      <p:tavLst>
                                        <p:tav tm="0">
                                          <p:val>
                                            <p:fltVal val="0"/>
                                          </p:val>
                                        </p:tav>
                                        <p:tav tm="100000">
                                          <p:val>
                                            <p:strVal val="#ppt_w"/>
                                          </p:val>
                                        </p:tav>
                                      </p:tavLst>
                                    </p:anim>
                                    <p:anim calcmode="lin" valueType="num">
                                      <p:cBhvr>
                                        <p:cTn id="18" dur="500" fill="hold"/>
                                        <p:tgtEl>
                                          <p:spTgt spid="2"/>
                                        </p:tgtEl>
                                        <p:attrNameLst>
                                          <p:attrName>ppt_h</p:attrName>
                                        </p:attrNameLst>
                                      </p:cBhvr>
                                      <p:tavLst>
                                        <p:tav tm="0">
                                          <p:val>
                                            <p:fltVal val="0"/>
                                          </p:val>
                                        </p:tav>
                                        <p:tav tm="100000">
                                          <p:val>
                                            <p:strVal val="#ppt_h"/>
                                          </p:val>
                                        </p:tav>
                                      </p:tavLst>
                                    </p:anim>
                                    <p:animEffect transition="in" filter="fade">
                                      <p:cBhvr>
                                        <p:cTn id="19" dur="500"/>
                                        <p:tgtEl>
                                          <p:spTgt spid="2"/>
                                        </p:tgtEl>
                                      </p:cBhvr>
                                    </p:animEffect>
                                  </p:childTnLst>
                                </p:cTn>
                              </p:par>
                            </p:childTnLst>
                          </p:cTn>
                        </p:par>
                        <p:par>
                          <p:cTn id="20" fill="hold">
                            <p:stCondLst>
                              <p:cond delay="2000"/>
                            </p:stCondLst>
                            <p:childTnLst>
                              <p:par>
                                <p:cTn id="21" presetID="37" presetClass="entr" presetSubtype="0"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1000"/>
                                        <p:tgtEl>
                                          <p:spTgt spid="5"/>
                                        </p:tgtEl>
                                      </p:cBhvr>
                                    </p:animEffect>
                                    <p:anim calcmode="lin" valueType="num">
                                      <p:cBhvr>
                                        <p:cTn id="24" dur="1000" fill="hold"/>
                                        <p:tgtEl>
                                          <p:spTgt spid="5"/>
                                        </p:tgtEl>
                                        <p:attrNameLst>
                                          <p:attrName>ppt_x</p:attrName>
                                        </p:attrNameLst>
                                      </p:cBhvr>
                                      <p:tavLst>
                                        <p:tav tm="0">
                                          <p:val>
                                            <p:strVal val="#ppt_x"/>
                                          </p:val>
                                        </p:tav>
                                        <p:tav tm="100000">
                                          <p:val>
                                            <p:strVal val="#ppt_x"/>
                                          </p:val>
                                        </p:tav>
                                      </p:tavLst>
                                    </p:anim>
                                    <p:anim calcmode="lin" valueType="num">
                                      <p:cBhvr>
                                        <p:cTn id="25" dur="900" decel="100000" fill="hold"/>
                                        <p:tgtEl>
                                          <p:spTgt spid="5"/>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par>
                          <p:cTn id="27" fill="hold">
                            <p:stCondLst>
                              <p:cond delay="3000"/>
                            </p:stCondLst>
                            <p:childTnLst>
                              <p:par>
                                <p:cTn id="28" presetID="12" presetClass="entr" presetSubtype="8" fill="hold" grpId="0" nodeType="afterEffect">
                                  <p:stCondLst>
                                    <p:cond delay="0"/>
                                  </p:stCondLst>
                                  <p:childTnLst>
                                    <p:set>
                                      <p:cBhvr>
                                        <p:cTn id="29" dur="1" fill="hold">
                                          <p:stCondLst>
                                            <p:cond delay="0"/>
                                          </p:stCondLst>
                                        </p:cTn>
                                        <p:tgtEl>
                                          <p:spTgt spid="19"/>
                                        </p:tgtEl>
                                        <p:attrNameLst>
                                          <p:attrName>style.visibility</p:attrName>
                                        </p:attrNameLst>
                                      </p:cBhvr>
                                      <p:to>
                                        <p:strVal val="visible"/>
                                      </p:to>
                                    </p:set>
                                    <p:anim calcmode="lin" valueType="num">
                                      <p:cBhvr additive="base">
                                        <p:cTn id="30" dur="500"/>
                                        <p:tgtEl>
                                          <p:spTgt spid="19"/>
                                        </p:tgtEl>
                                        <p:attrNameLst>
                                          <p:attrName>ppt_x</p:attrName>
                                        </p:attrNameLst>
                                      </p:cBhvr>
                                      <p:tavLst>
                                        <p:tav tm="0">
                                          <p:val>
                                            <p:strVal val="#ppt_x-#ppt_w*1.125000"/>
                                          </p:val>
                                        </p:tav>
                                        <p:tav tm="100000">
                                          <p:val>
                                            <p:strVal val="#ppt_x"/>
                                          </p:val>
                                        </p:tav>
                                      </p:tavLst>
                                    </p:anim>
                                    <p:animEffect transition="in" filter="wipe(right)">
                                      <p:cBhvr>
                                        <p:cTn id="31" dur="500"/>
                                        <p:tgtEl>
                                          <p:spTgt spid="19"/>
                                        </p:tgtEl>
                                      </p:cBhvr>
                                    </p:animEffect>
                                  </p:childTnLst>
                                </p:cTn>
                              </p:par>
                            </p:childTnLst>
                          </p:cTn>
                        </p:par>
                        <p:par>
                          <p:cTn id="32" fill="hold">
                            <p:stCondLst>
                              <p:cond delay="3500"/>
                            </p:stCondLst>
                            <p:childTnLst>
                              <p:par>
                                <p:cTn id="33" presetID="37" presetClass="entr" presetSubtype="0" fill="hold" grpId="0" nodeType="after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1000"/>
                                        <p:tgtEl>
                                          <p:spTgt spid="20"/>
                                        </p:tgtEl>
                                      </p:cBhvr>
                                    </p:animEffect>
                                    <p:anim calcmode="lin" valueType="num">
                                      <p:cBhvr>
                                        <p:cTn id="36" dur="1000" fill="hold"/>
                                        <p:tgtEl>
                                          <p:spTgt spid="20"/>
                                        </p:tgtEl>
                                        <p:attrNameLst>
                                          <p:attrName>ppt_x</p:attrName>
                                        </p:attrNameLst>
                                      </p:cBhvr>
                                      <p:tavLst>
                                        <p:tav tm="0">
                                          <p:val>
                                            <p:strVal val="#ppt_x"/>
                                          </p:val>
                                        </p:tav>
                                        <p:tav tm="100000">
                                          <p:val>
                                            <p:strVal val="#ppt_x"/>
                                          </p:val>
                                        </p:tav>
                                      </p:tavLst>
                                    </p:anim>
                                    <p:anim calcmode="lin" valueType="num">
                                      <p:cBhvr>
                                        <p:cTn id="37" dur="900" decel="100000" fill="hold"/>
                                        <p:tgtEl>
                                          <p:spTgt spid="20"/>
                                        </p:tgtEl>
                                        <p:attrNameLst>
                                          <p:attrName>ppt_y</p:attrName>
                                        </p:attrNameLst>
                                      </p:cBhvr>
                                      <p:tavLst>
                                        <p:tav tm="0">
                                          <p:val>
                                            <p:strVal val="#ppt_y+1"/>
                                          </p:val>
                                        </p:tav>
                                        <p:tav tm="100000">
                                          <p:val>
                                            <p:strVal val="#ppt_y-.03"/>
                                          </p:val>
                                        </p:tav>
                                      </p:tavLst>
                                    </p:anim>
                                    <p:anim calcmode="lin" valueType="num">
                                      <p:cBhvr>
                                        <p:cTn id="38" dur="100" accel="100000" fill="hold">
                                          <p:stCondLst>
                                            <p:cond delay="900"/>
                                          </p:stCondLst>
                                        </p:cTn>
                                        <p:tgtEl>
                                          <p:spTgt spid="20"/>
                                        </p:tgtEl>
                                        <p:attrNameLst>
                                          <p:attrName>ppt_y</p:attrName>
                                        </p:attrNameLst>
                                      </p:cBhvr>
                                      <p:tavLst>
                                        <p:tav tm="0">
                                          <p:val>
                                            <p:strVal val="#ppt_y-.03"/>
                                          </p:val>
                                        </p:tav>
                                        <p:tav tm="100000">
                                          <p:val>
                                            <p:strVal val="#ppt_y"/>
                                          </p:val>
                                        </p:tav>
                                      </p:tavLst>
                                    </p:anim>
                                  </p:childTnLst>
                                </p:cTn>
                              </p:par>
                            </p:childTnLst>
                          </p:cTn>
                        </p:par>
                        <p:par>
                          <p:cTn id="39" fill="hold">
                            <p:stCondLst>
                              <p:cond delay="4500"/>
                            </p:stCondLst>
                            <p:childTnLst>
                              <p:par>
                                <p:cTn id="40" presetID="37" presetClass="entr" presetSubtype="0" fill="hold" grpId="0" nodeType="after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1000"/>
                                        <p:tgtEl>
                                          <p:spTgt spid="26"/>
                                        </p:tgtEl>
                                      </p:cBhvr>
                                    </p:animEffect>
                                    <p:anim calcmode="lin" valueType="num">
                                      <p:cBhvr>
                                        <p:cTn id="43" dur="1000" fill="hold"/>
                                        <p:tgtEl>
                                          <p:spTgt spid="26"/>
                                        </p:tgtEl>
                                        <p:attrNameLst>
                                          <p:attrName>ppt_x</p:attrName>
                                        </p:attrNameLst>
                                      </p:cBhvr>
                                      <p:tavLst>
                                        <p:tav tm="0">
                                          <p:val>
                                            <p:strVal val="#ppt_x"/>
                                          </p:val>
                                        </p:tav>
                                        <p:tav tm="100000">
                                          <p:val>
                                            <p:strVal val="#ppt_x"/>
                                          </p:val>
                                        </p:tav>
                                      </p:tavLst>
                                    </p:anim>
                                    <p:anim calcmode="lin" valueType="num">
                                      <p:cBhvr>
                                        <p:cTn id="44" dur="900" decel="100000" fill="hold"/>
                                        <p:tgtEl>
                                          <p:spTgt spid="26"/>
                                        </p:tgtEl>
                                        <p:attrNameLst>
                                          <p:attrName>ppt_y</p:attrName>
                                        </p:attrNameLst>
                                      </p:cBhvr>
                                      <p:tavLst>
                                        <p:tav tm="0">
                                          <p:val>
                                            <p:strVal val="#ppt_y+1"/>
                                          </p:val>
                                        </p:tav>
                                        <p:tav tm="100000">
                                          <p:val>
                                            <p:strVal val="#ppt_y-.03"/>
                                          </p:val>
                                        </p:tav>
                                      </p:tavLst>
                                    </p:anim>
                                    <p:anim calcmode="lin" valueType="num">
                                      <p:cBhvr>
                                        <p:cTn id="45" dur="100" accel="100000" fill="hold">
                                          <p:stCondLst>
                                            <p:cond delay="900"/>
                                          </p:stCondLst>
                                        </p:cTn>
                                        <p:tgtEl>
                                          <p:spTgt spid="26"/>
                                        </p:tgtEl>
                                        <p:attrNameLst>
                                          <p:attrName>ppt_y</p:attrName>
                                        </p:attrNameLst>
                                      </p:cBhvr>
                                      <p:tavLst>
                                        <p:tav tm="0">
                                          <p:val>
                                            <p:strVal val="#ppt_y-.03"/>
                                          </p:val>
                                        </p:tav>
                                        <p:tav tm="100000">
                                          <p:val>
                                            <p:strVal val="#ppt_y"/>
                                          </p:val>
                                        </p:tav>
                                      </p:tavLst>
                                    </p:anim>
                                  </p:childTnLst>
                                </p:cTn>
                              </p:par>
                            </p:childTnLst>
                          </p:cTn>
                        </p:par>
                        <p:par>
                          <p:cTn id="46" fill="hold">
                            <p:stCondLst>
                              <p:cond delay="5500"/>
                            </p:stCondLst>
                            <p:childTnLst>
                              <p:par>
                                <p:cTn id="47" presetID="37" presetClass="entr" presetSubtype="0" fill="hold" grpId="0" nodeType="after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fade">
                                      <p:cBhvr>
                                        <p:cTn id="49" dur="1000"/>
                                        <p:tgtEl>
                                          <p:spTgt spid="28"/>
                                        </p:tgtEl>
                                      </p:cBhvr>
                                    </p:animEffect>
                                    <p:anim calcmode="lin" valueType="num">
                                      <p:cBhvr>
                                        <p:cTn id="50" dur="1000" fill="hold"/>
                                        <p:tgtEl>
                                          <p:spTgt spid="28"/>
                                        </p:tgtEl>
                                        <p:attrNameLst>
                                          <p:attrName>ppt_x</p:attrName>
                                        </p:attrNameLst>
                                      </p:cBhvr>
                                      <p:tavLst>
                                        <p:tav tm="0">
                                          <p:val>
                                            <p:strVal val="#ppt_x"/>
                                          </p:val>
                                        </p:tav>
                                        <p:tav tm="100000">
                                          <p:val>
                                            <p:strVal val="#ppt_x"/>
                                          </p:val>
                                        </p:tav>
                                      </p:tavLst>
                                    </p:anim>
                                    <p:anim calcmode="lin" valueType="num">
                                      <p:cBhvr>
                                        <p:cTn id="51" dur="900" decel="100000" fill="hold"/>
                                        <p:tgtEl>
                                          <p:spTgt spid="28"/>
                                        </p:tgtEl>
                                        <p:attrNameLst>
                                          <p:attrName>ppt_y</p:attrName>
                                        </p:attrNameLst>
                                      </p:cBhvr>
                                      <p:tavLst>
                                        <p:tav tm="0">
                                          <p:val>
                                            <p:strVal val="#ppt_y+1"/>
                                          </p:val>
                                        </p:tav>
                                        <p:tav tm="100000">
                                          <p:val>
                                            <p:strVal val="#ppt_y-.03"/>
                                          </p:val>
                                        </p:tav>
                                      </p:tavLst>
                                    </p:anim>
                                    <p:anim calcmode="lin" valueType="num">
                                      <p:cBhvr>
                                        <p:cTn id="52" dur="100" accel="100000" fill="hold">
                                          <p:stCondLst>
                                            <p:cond delay="900"/>
                                          </p:stCondLst>
                                        </p:cTn>
                                        <p:tgtEl>
                                          <p:spTgt spid="28"/>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bldLvl="0" animBg="1"/>
      <p:bldP spid="5" grpId="0" bldLvl="0" animBg="1"/>
      <p:bldP spid="19" grpId="0"/>
      <p:bldP spid="20" grpId="0" bldLvl="0" animBg="1"/>
      <p:bldP spid="26" grpId="0" bldLvl="0" animBg="1"/>
      <p:bldP spid="28"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13"/>
          <p:cNvSpPr>
            <a:spLocks noEditPoints="1"/>
          </p:cNvSpPr>
          <p:nvPr/>
        </p:nvSpPr>
        <p:spPr bwMode="auto">
          <a:xfrm>
            <a:off x="1098503" y="1151629"/>
            <a:ext cx="1835290" cy="2170204"/>
          </a:xfrm>
          <a:custGeom>
            <a:avLst/>
            <a:gdLst>
              <a:gd name="T0" fmla="*/ 774 w 1058"/>
              <a:gd name="T1" fmla="*/ 1252 h 1252"/>
              <a:gd name="T2" fmla="*/ 283 w 1058"/>
              <a:gd name="T3" fmla="*/ 1252 h 1252"/>
              <a:gd name="T4" fmla="*/ 248 w 1058"/>
              <a:gd name="T5" fmla="*/ 1218 h 1252"/>
              <a:gd name="T6" fmla="*/ 142 w 1058"/>
              <a:gd name="T7" fmla="*/ 887 h 1252"/>
              <a:gd name="T8" fmla="*/ 110 w 1058"/>
              <a:gd name="T9" fmla="*/ 831 h 1252"/>
              <a:gd name="T10" fmla="*/ 0 w 1058"/>
              <a:gd name="T11" fmla="*/ 529 h 1252"/>
              <a:gd name="T12" fmla="*/ 529 w 1058"/>
              <a:gd name="T13" fmla="*/ 0 h 1252"/>
              <a:gd name="T14" fmla="*/ 1058 w 1058"/>
              <a:gd name="T15" fmla="*/ 529 h 1252"/>
              <a:gd name="T16" fmla="*/ 947 w 1058"/>
              <a:gd name="T17" fmla="*/ 831 h 1252"/>
              <a:gd name="T18" fmla="*/ 916 w 1058"/>
              <a:gd name="T19" fmla="*/ 887 h 1252"/>
              <a:gd name="T20" fmla="*/ 810 w 1058"/>
              <a:gd name="T21" fmla="*/ 1218 h 1252"/>
              <a:gd name="T22" fmla="*/ 774 w 1058"/>
              <a:gd name="T23" fmla="*/ 1252 h 1252"/>
              <a:gd name="T24" fmla="*/ 315 w 1058"/>
              <a:gd name="T25" fmla="*/ 1180 h 1252"/>
              <a:gd name="T26" fmla="*/ 742 w 1058"/>
              <a:gd name="T27" fmla="*/ 1180 h 1252"/>
              <a:gd name="T28" fmla="*/ 851 w 1058"/>
              <a:gd name="T29" fmla="*/ 857 h 1252"/>
              <a:gd name="T30" fmla="*/ 885 w 1058"/>
              <a:gd name="T31" fmla="*/ 794 h 1252"/>
              <a:gd name="T32" fmla="*/ 986 w 1058"/>
              <a:gd name="T33" fmla="*/ 529 h 1252"/>
              <a:gd name="T34" fmla="*/ 529 w 1058"/>
              <a:gd name="T35" fmla="*/ 72 h 1252"/>
              <a:gd name="T36" fmla="*/ 72 w 1058"/>
              <a:gd name="T37" fmla="*/ 529 h 1252"/>
              <a:gd name="T38" fmla="*/ 172 w 1058"/>
              <a:gd name="T39" fmla="*/ 794 h 1252"/>
              <a:gd name="T40" fmla="*/ 207 w 1058"/>
              <a:gd name="T41" fmla="*/ 857 h 1252"/>
              <a:gd name="T42" fmla="*/ 315 w 1058"/>
              <a:gd name="T43" fmla="*/ 1180 h 1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58" h="1252">
                <a:moveTo>
                  <a:pt x="774" y="1252"/>
                </a:moveTo>
                <a:cubicBezTo>
                  <a:pt x="283" y="1252"/>
                  <a:pt x="283" y="1252"/>
                  <a:pt x="283" y="1252"/>
                </a:cubicBezTo>
                <a:cubicBezTo>
                  <a:pt x="264" y="1252"/>
                  <a:pt x="249" y="1237"/>
                  <a:pt x="248" y="1218"/>
                </a:cubicBezTo>
                <a:cubicBezTo>
                  <a:pt x="247" y="1217"/>
                  <a:pt x="239" y="1097"/>
                  <a:pt x="142" y="887"/>
                </a:cubicBezTo>
                <a:cubicBezTo>
                  <a:pt x="135" y="873"/>
                  <a:pt x="123" y="853"/>
                  <a:pt x="110" y="831"/>
                </a:cubicBezTo>
                <a:cubicBezTo>
                  <a:pt x="66" y="755"/>
                  <a:pt x="0" y="640"/>
                  <a:pt x="0" y="529"/>
                </a:cubicBezTo>
                <a:cubicBezTo>
                  <a:pt x="0" y="238"/>
                  <a:pt x="237" y="0"/>
                  <a:pt x="529" y="0"/>
                </a:cubicBezTo>
                <a:cubicBezTo>
                  <a:pt x="820" y="0"/>
                  <a:pt x="1058" y="238"/>
                  <a:pt x="1058" y="529"/>
                </a:cubicBezTo>
                <a:cubicBezTo>
                  <a:pt x="1058" y="640"/>
                  <a:pt x="991" y="755"/>
                  <a:pt x="947" y="831"/>
                </a:cubicBezTo>
                <a:cubicBezTo>
                  <a:pt x="934" y="853"/>
                  <a:pt x="923" y="873"/>
                  <a:pt x="916" y="887"/>
                </a:cubicBezTo>
                <a:cubicBezTo>
                  <a:pt x="818" y="1097"/>
                  <a:pt x="810" y="1217"/>
                  <a:pt x="810" y="1218"/>
                </a:cubicBezTo>
                <a:cubicBezTo>
                  <a:pt x="809" y="1237"/>
                  <a:pt x="793" y="1252"/>
                  <a:pt x="774" y="1252"/>
                </a:cubicBezTo>
                <a:close/>
                <a:moveTo>
                  <a:pt x="315" y="1180"/>
                </a:moveTo>
                <a:cubicBezTo>
                  <a:pt x="742" y="1180"/>
                  <a:pt x="742" y="1180"/>
                  <a:pt x="742" y="1180"/>
                </a:cubicBezTo>
                <a:cubicBezTo>
                  <a:pt x="751" y="1127"/>
                  <a:pt x="776" y="1017"/>
                  <a:pt x="851" y="857"/>
                </a:cubicBezTo>
                <a:cubicBezTo>
                  <a:pt x="859" y="840"/>
                  <a:pt x="871" y="819"/>
                  <a:pt x="885" y="794"/>
                </a:cubicBezTo>
                <a:cubicBezTo>
                  <a:pt x="928" y="721"/>
                  <a:pt x="986" y="621"/>
                  <a:pt x="986" y="529"/>
                </a:cubicBezTo>
                <a:cubicBezTo>
                  <a:pt x="986" y="277"/>
                  <a:pt x="781" y="72"/>
                  <a:pt x="529" y="72"/>
                </a:cubicBezTo>
                <a:cubicBezTo>
                  <a:pt x="277" y="72"/>
                  <a:pt x="72" y="277"/>
                  <a:pt x="72" y="529"/>
                </a:cubicBezTo>
                <a:cubicBezTo>
                  <a:pt x="72" y="621"/>
                  <a:pt x="130" y="721"/>
                  <a:pt x="172" y="794"/>
                </a:cubicBezTo>
                <a:cubicBezTo>
                  <a:pt x="187" y="819"/>
                  <a:pt x="199" y="840"/>
                  <a:pt x="207" y="857"/>
                </a:cubicBezTo>
                <a:cubicBezTo>
                  <a:pt x="281" y="1017"/>
                  <a:pt x="307" y="1127"/>
                  <a:pt x="315" y="1180"/>
                </a:cubicBezTo>
                <a:close/>
              </a:path>
            </a:pathLst>
          </a:custGeom>
          <a:solidFill>
            <a:schemeClr val="accent2"/>
          </a:solidFill>
          <a:ln>
            <a:noFill/>
          </a:ln>
        </p:spPr>
        <p:txBody>
          <a:bodyPr vert="horz" wrap="square" lIns="68573" tIns="34287" rIns="68573" bIns="34287" numCol="1" anchor="t" anchorCtr="0" compatLnSpc="1"/>
          <a:lstStyle/>
          <a:p>
            <a:pPr algn="just">
              <a:lnSpc>
                <a:spcPct val="120000"/>
              </a:lnSpc>
            </a:pPr>
            <a:endParaRPr lang="id-ID"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Freeform 16"/>
          <p:cNvSpPr>
            <a:spLocks noEditPoints="1"/>
          </p:cNvSpPr>
          <p:nvPr/>
        </p:nvSpPr>
        <p:spPr bwMode="auto">
          <a:xfrm>
            <a:off x="1521752" y="3421873"/>
            <a:ext cx="937993" cy="752522"/>
          </a:xfrm>
          <a:custGeom>
            <a:avLst/>
            <a:gdLst>
              <a:gd name="T0" fmla="*/ 495 w 541"/>
              <a:gd name="T1" fmla="*/ 223 h 434"/>
              <a:gd name="T2" fmla="*/ 540 w 541"/>
              <a:gd name="T3" fmla="*/ 168 h 434"/>
              <a:gd name="T4" fmla="*/ 494 w 541"/>
              <a:gd name="T5" fmla="*/ 112 h 434"/>
              <a:gd name="T6" fmla="*/ 540 w 541"/>
              <a:gd name="T7" fmla="*/ 57 h 434"/>
              <a:gd name="T8" fmla="*/ 483 w 541"/>
              <a:gd name="T9" fmla="*/ 0 h 434"/>
              <a:gd name="T10" fmla="*/ 56 w 541"/>
              <a:gd name="T11" fmla="*/ 0 h 434"/>
              <a:gd name="T12" fmla="*/ 0 w 541"/>
              <a:gd name="T13" fmla="*/ 56 h 434"/>
              <a:gd name="T14" fmla="*/ 46 w 541"/>
              <a:gd name="T15" fmla="*/ 112 h 434"/>
              <a:gd name="T16" fmla="*/ 0 w 541"/>
              <a:gd name="T17" fmla="*/ 167 h 434"/>
              <a:gd name="T18" fmla="*/ 46 w 541"/>
              <a:gd name="T19" fmla="*/ 223 h 434"/>
              <a:gd name="T20" fmla="*/ 1 w 541"/>
              <a:gd name="T21" fmla="*/ 278 h 434"/>
              <a:gd name="T22" fmla="*/ 57 w 541"/>
              <a:gd name="T23" fmla="*/ 334 h 434"/>
              <a:gd name="T24" fmla="*/ 157 w 541"/>
              <a:gd name="T25" fmla="*/ 334 h 434"/>
              <a:gd name="T26" fmla="*/ 161 w 541"/>
              <a:gd name="T27" fmla="*/ 351 h 434"/>
              <a:gd name="T28" fmla="*/ 272 w 541"/>
              <a:gd name="T29" fmla="*/ 433 h 434"/>
              <a:gd name="T30" fmla="*/ 383 w 541"/>
              <a:gd name="T31" fmla="*/ 335 h 434"/>
              <a:gd name="T32" fmla="*/ 484 w 541"/>
              <a:gd name="T33" fmla="*/ 335 h 434"/>
              <a:gd name="T34" fmla="*/ 541 w 541"/>
              <a:gd name="T35" fmla="*/ 278 h 434"/>
              <a:gd name="T36" fmla="*/ 495 w 541"/>
              <a:gd name="T37" fmla="*/ 223 h 434"/>
              <a:gd name="T38" fmla="*/ 423 w 541"/>
              <a:gd name="T39" fmla="*/ 241 h 434"/>
              <a:gd name="T40" fmla="*/ 118 w 541"/>
              <a:gd name="T41" fmla="*/ 241 h 434"/>
              <a:gd name="T42" fmla="*/ 104 w 541"/>
              <a:gd name="T43" fmla="*/ 227 h 434"/>
              <a:gd name="T44" fmla="*/ 118 w 541"/>
              <a:gd name="T45" fmla="*/ 213 h 434"/>
              <a:gd name="T46" fmla="*/ 423 w 541"/>
              <a:gd name="T47" fmla="*/ 213 h 434"/>
              <a:gd name="T48" fmla="*/ 437 w 541"/>
              <a:gd name="T49" fmla="*/ 227 h 434"/>
              <a:gd name="T50" fmla="*/ 423 w 541"/>
              <a:gd name="T51" fmla="*/ 241 h 434"/>
              <a:gd name="T52" fmla="*/ 423 w 541"/>
              <a:gd name="T53" fmla="*/ 116 h 434"/>
              <a:gd name="T54" fmla="*/ 118 w 541"/>
              <a:gd name="T55" fmla="*/ 116 h 434"/>
              <a:gd name="T56" fmla="*/ 104 w 541"/>
              <a:gd name="T57" fmla="*/ 102 h 434"/>
              <a:gd name="T58" fmla="*/ 118 w 541"/>
              <a:gd name="T59" fmla="*/ 88 h 434"/>
              <a:gd name="T60" fmla="*/ 423 w 541"/>
              <a:gd name="T61" fmla="*/ 88 h 434"/>
              <a:gd name="T62" fmla="*/ 437 w 541"/>
              <a:gd name="T63" fmla="*/ 102 h 434"/>
              <a:gd name="T64" fmla="*/ 423 w 541"/>
              <a:gd name="T65" fmla="*/ 116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41" h="434">
                <a:moveTo>
                  <a:pt x="495" y="223"/>
                </a:moveTo>
                <a:cubicBezTo>
                  <a:pt x="521" y="218"/>
                  <a:pt x="540" y="195"/>
                  <a:pt x="540" y="168"/>
                </a:cubicBezTo>
                <a:cubicBezTo>
                  <a:pt x="540" y="140"/>
                  <a:pt x="520" y="117"/>
                  <a:pt x="494" y="112"/>
                </a:cubicBezTo>
                <a:cubicBezTo>
                  <a:pt x="520" y="107"/>
                  <a:pt x="540" y="84"/>
                  <a:pt x="540" y="57"/>
                </a:cubicBezTo>
                <a:cubicBezTo>
                  <a:pt x="540" y="26"/>
                  <a:pt x="514" y="0"/>
                  <a:pt x="483" y="0"/>
                </a:cubicBezTo>
                <a:cubicBezTo>
                  <a:pt x="56" y="0"/>
                  <a:pt x="56" y="0"/>
                  <a:pt x="56" y="0"/>
                </a:cubicBezTo>
                <a:cubicBezTo>
                  <a:pt x="25" y="0"/>
                  <a:pt x="0" y="25"/>
                  <a:pt x="0" y="56"/>
                </a:cubicBezTo>
                <a:cubicBezTo>
                  <a:pt x="0" y="84"/>
                  <a:pt x="20" y="107"/>
                  <a:pt x="46" y="112"/>
                </a:cubicBezTo>
                <a:cubicBezTo>
                  <a:pt x="20" y="117"/>
                  <a:pt x="0" y="140"/>
                  <a:pt x="0" y="167"/>
                </a:cubicBezTo>
                <a:cubicBezTo>
                  <a:pt x="0" y="195"/>
                  <a:pt x="20" y="218"/>
                  <a:pt x="46" y="223"/>
                </a:cubicBezTo>
                <a:cubicBezTo>
                  <a:pt x="20" y="228"/>
                  <a:pt x="1" y="250"/>
                  <a:pt x="1" y="278"/>
                </a:cubicBezTo>
                <a:cubicBezTo>
                  <a:pt x="1" y="309"/>
                  <a:pt x="26" y="334"/>
                  <a:pt x="57" y="334"/>
                </a:cubicBezTo>
                <a:cubicBezTo>
                  <a:pt x="157" y="334"/>
                  <a:pt x="157" y="334"/>
                  <a:pt x="157" y="334"/>
                </a:cubicBezTo>
                <a:cubicBezTo>
                  <a:pt x="158" y="340"/>
                  <a:pt x="159" y="345"/>
                  <a:pt x="161" y="351"/>
                </a:cubicBezTo>
                <a:cubicBezTo>
                  <a:pt x="175" y="399"/>
                  <a:pt x="219" y="434"/>
                  <a:pt x="272" y="433"/>
                </a:cubicBezTo>
                <a:cubicBezTo>
                  <a:pt x="331" y="433"/>
                  <a:pt x="380" y="392"/>
                  <a:pt x="383" y="335"/>
                </a:cubicBezTo>
                <a:cubicBezTo>
                  <a:pt x="484" y="335"/>
                  <a:pt x="484" y="335"/>
                  <a:pt x="484" y="335"/>
                </a:cubicBezTo>
                <a:cubicBezTo>
                  <a:pt x="515" y="335"/>
                  <a:pt x="541" y="309"/>
                  <a:pt x="541" y="278"/>
                </a:cubicBezTo>
                <a:cubicBezTo>
                  <a:pt x="541" y="251"/>
                  <a:pt x="521" y="228"/>
                  <a:pt x="495" y="223"/>
                </a:cubicBezTo>
                <a:close/>
                <a:moveTo>
                  <a:pt x="423" y="241"/>
                </a:moveTo>
                <a:cubicBezTo>
                  <a:pt x="118" y="241"/>
                  <a:pt x="118" y="241"/>
                  <a:pt x="118" y="241"/>
                </a:cubicBezTo>
                <a:cubicBezTo>
                  <a:pt x="110" y="241"/>
                  <a:pt x="104" y="234"/>
                  <a:pt x="104" y="227"/>
                </a:cubicBezTo>
                <a:cubicBezTo>
                  <a:pt x="104" y="219"/>
                  <a:pt x="110" y="213"/>
                  <a:pt x="118" y="213"/>
                </a:cubicBezTo>
                <a:cubicBezTo>
                  <a:pt x="423" y="213"/>
                  <a:pt x="423" y="213"/>
                  <a:pt x="423" y="213"/>
                </a:cubicBezTo>
                <a:cubicBezTo>
                  <a:pt x="431" y="213"/>
                  <a:pt x="437" y="219"/>
                  <a:pt x="437" y="227"/>
                </a:cubicBezTo>
                <a:cubicBezTo>
                  <a:pt x="437" y="234"/>
                  <a:pt x="431" y="241"/>
                  <a:pt x="423" y="241"/>
                </a:cubicBezTo>
                <a:close/>
                <a:moveTo>
                  <a:pt x="423" y="116"/>
                </a:moveTo>
                <a:cubicBezTo>
                  <a:pt x="118" y="116"/>
                  <a:pt x="118" y="116"/>
                  <a:pt x="118" y="116"/>
                </a:cubicBezTo>
                <a:cubicBezTo>
                  <a:pt x="110" y="116"/>
                  <a:pt x="104" y="110"/>
                  <a:pt x="104" y="102"/>
                </a:cubicBezTo>
                <a:cubicBezTo>
                  <a:pt x="104" y="95"/>
                  <a:pt x="110" y="88"/>
                  <a:pt x="118" y="88"/>
                </a:cubicBezTo>
                <a:cubicBezTo>
                  <a:pt x="423" y="88"/>
                  <a:pt x="423" y="88"/>
                  <a:pt x="423" y="88"/>
                </a:cubicBezTo>
                <a:cubicBezTo>
                  <a:pt x="431" y="88"/>
                  <a:pt x="437" y="95"/>
                  <a:pt x="437" y="102"/>
                </a:cubicBezTo>
                <a:cubicBezTo>
                  <a:pt x="437" y="110"/>
                  <a:pt x="431" y="116"/>
                  <a:pt x="423" y="116"/>
                </a:cubicBezTo>
                <a:close/>
              </a:path>
            </a:pathLst>
          </a:custGeom>
          <a:solidFill>
            <a:schemeClr val="accent3"/>
          </a:solidFill>
          <a:ln>
            <a:noFill/>
          </a:ln>
        </p:spPr>
        <p:txBody>
          <a:bodyPr vert="horz" wrap="square" lIns="68573" tIns="34287" rIns="68573" bIns="34287" numCol="1" anchor="t" anchorCtr="0" compatLnSpc="1"/>
          <a:lstStyle/>
          <a:p>
            <a:pPr algn="just">
              <a:lnSpc>
                <a:spcPct val="120000"/>
              </a:lnSpc>
            </a:pPr>
            <a:endParaRPr lang="id-ID"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2" name="Group 12"/>
          <p:cNvGrpSpPr/>
          <p:nvPr/>
        </p:nvGrpSpPr>
        <p:grpSpPr>
          <a:xfrm>
            <a:off x="1257499" y="1429441"/>
            <a:ext cx="1517299" cy="1358311"/>
            <a:chOff x="8169276" y="952501"/>
            <a:chExt cx="3781424" cy="3384550"/>
          </a:xfrm>
          <a:solidFill>
            <a:schemeClr val="accent1"/>
          </a:solidFill>
        </p:grpSpPr>
        <p:sp>
          <p:nvSpPr>
            <p:cNvPr id="14" name="Freeform 10"/>
            <p:cNvSpPr/>
            <p:nvPr/>
          </p:nvSpPr>
          <p:spPr bwMode="auto">
            <a:xfrm>
              <a:off x="9297988" y="1533526"/>
              <a:ext cx="1392237" cy="1004888"/>
            </a:xfrm>
            <a:custGeom>
              <a:avLst/>
              <a:gdLst>
                <a:gd name="T0" fmla="*/ 142 w 370"/>
                <a:gd name="T1" fmla="*/ 228 h 267"/>
                <a:gd name="T2" fmla="*/ 241 w 370"/>
                <a:gd name="T3" fmla="*/ 248 h 267"/>
                <a:gd name="T4" fmla="*/ 303 w 370"/>
                <a:gd name="T5" fmla="*/ 226 h 267"/>
                <a:gd name="T6" fmla="*/ 368 w 370"/>
                <a:gd name="T7" fmla="*/ 107 h 267"/>
                <a:gd name="T8" fmla="*/ 278 w 370"/>
                <a:gd name="T9" fmla="*/ 11 h 267"/>
                <a:gd name="T10" fmla="*/ 179 w 370"/>
                <a:gd name="T11" fmla="*/ 58 h 267"/>
                <a:gd name="T12" fmla="*/ 168 w 370"/>
                <a:gd name="T13" fmla="*/ 65 h 267"/>
                <a:gd name="T14" fmla="*/ 155 w 370"/>
                <a:gd name="T15" fmla="*/ 60 h 267"/>
                <a:gd name="T16" fmla="*/ 67 w 370"/>
                <a:gd name="T17" fmla="*/ 47 h 267"/>
                <a:gd name="T18" fmla="*/ 0 w 370"/>
                <a:gd name="T19" fmla="*/ 116 h 267"/>
                <a:gd name="T20" fmla="*/ 9 w 370"/>
                <a:gd name="T21" fmla="*/ 121 h 267"/>
                <a:gd name="T22" fmla="*/ 84 w 370"/>
                <a:gd name="T23" fmla="*/ 267 h 267"/>
                <a:gd name="T24" fmla="*/ 142 w 370"/>
                <a:gd name="T25" fmla="*/ 228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0" h="267">
                  <a:moveTo>
                    <a:pt x="142" y="228"/>
                  </a:moveTo>
                  <a:cubicBezTo>
                    <a:pt x="189" y="219"/>
                    <a:pt x="225" y="237"/>
                    <a:pt x="241" y="248"/>
                  </a:cubicBezTo>
                  <a:cubicBezTo>
                    <a:pt x="253" y="241"/>
                    <a:pt x="275" y="230"/>
                    <a:pt x="303" y="226"/>
                  </a:cubicBezTo>
                  <a:cubicBezTo>
                    <a:pt x="304" y="191"/>
                    <a:pt x="319" y="134"/>
                    <a:pt x="368" y="107"/>
                  </a:cubicBezTo>
                  <a:cubicBezTo>
                    <a:pt x="370" y="82"/>
                    <a:pt x="350" y="22"/>
                    <a:pt x="278" y="11"/>
                  </a:cubicBezTo>
                  <a:cubicBezTo>
                    <a:pt x="211" y="0"/>
                    <a:pt x="181" y="56"/>
                    <a:pt x="179" y="58"/>
                  </a:cubicBezTo>
                  <a:cubicBezTo>
                    <a:pt x="177" y="62"/>
                    <a:pt x="173" y="65"/>
                    <a:pt x="168" y="65"/>
                  </a:cubicBezTo>
                  <a:cubicBezTo>
                    <a:pt x="163" y="66"/>
                    <a:pt x="158" y="64"/>
                    <a:pt x="155" y="60"/>
                  </a:cubicBezTo>
                  <a:cubicBezTo>
                    <a:pt x="155" y="59"/>
                    <a:pt x="133" y="32"/>
                    <a:pt x="67" y="47"/>
                  </a:cubicBezTo>
                  <a:cubicBezTo>
                    <a:pt x="14" y="60"/>
                    <a:pt x="2" y="101"/>
                    <a:pt x="0" y="116"/>
                  </a:cubicBezTo>
                  <a:cubicBezTo>
                    <a:pt x="3" y="117"/>
                    <a:pt x="6" y="119"/>
                    <a:pt x="9" y="121"/>
                  </a:cubicBezTo>
                  <a:cubicBezTo>
                    <a:pt x="63" y="161"/>
                    <a:pt x="80" y="224"/>
                    <a:pt x="84" y="267"/>
                  </a:cubicBezTo>
                  <a:cubicBezTo>
                    <a:pt x="96" y="250"/>
                    <a:pt x="114" y="234"/>
                    <a:pt x="142" y="228"/>
                  </a:cubicBezTo>
                  <a:close/>
                </a:path>
              </a:pathLst>
            </a:custGeom>
            <a:grpFill/>
            <a:ln>
              <a:noFill/>
            </a:ln>
          </p:spPr>
          <p:txBody>
            <a:bodyPr vert="horz" wrap="square" lIns="96418" tIns="48210" rIns="96418" bIns="48210" numCol="1" anchor="t" anchorCtr="0" compatLnSpc="1"/>
            <a:lstStyle/>
            <a:p>
              <a:pPr algn="just">
                <a:lnSpc>
                  <a:spcPct val="120000"/>
                </a:lnSpc>
              </a:pPr>
              <a:endParaRPr lang="id-ID"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 name="Freeform 11"/>
            <p:cNvSpPr/>
            <p:nvPr/>
          </p:nvSpPr>
          <p:spPr bwMode="auto">
            <a:xfrm>
              <a:off x="8169276" y="952501"/>
              <a:ext cx="3781424" cy="3384550"/>
            </a:xfrm>
            <a:custGeom>
              <a:avLst/>
              <a:gdLst>
                <a:gd name="T0" fmla="*/ 932 w 1005"/>
                <a:gd name="T1" fmla="*/ 313 h 899"/>
                <a:gd name="T2" fmla="*/ 693 w 1005"/>
                <a:gd name="T3" fmla="*/ 126 h 899"/>
                <a:gd name="T4" fmla="*/ 192 w 1005"/>
                <a:gd name="T5" fmla="*/ 181 h 899"/>
                <a:gd name="T6" fmla="*/ 261 w 1005"/>
                <a:gd name="T7" fmla="*/ 549 h 899"/>
                <a:gd name="T8" fmla="*/ 292 w 1005"/>
                <a:gd name="T9" fmla="*/ 298 h 899"/>
                <a:gd name="T10" fmla="*/ 155 w 1005"/>
                <a:gd name="T11" fmla="*/ 377 h 899"/>
                <a:gd name="T12" fmla="*/ 244 w 1005"/>
                <a:gd name="T13" fmla="*/ 409 h 899"/>
                <a:gd name="T14" fmla="*/ 255 w 1005"/>
                <a:gd name="T15" fmla="*/ 435 h 899"/>
                <a:gd name="T16" fmla="*/ 128 w 1005"/>
                <a:gd name="T17" fmla="*/ 388 h 899"/>
                <a:gd name="T18" fmla="*/ 274 w 1005"/>
                <a:gd name="T19" fmla="*/ 257 h 899"/>
                <a:gd name="T20" fmla="*/ 464 w 1005"/>
                <a:gd name="T21" fmla="*/ 184 h 899"/>
                <a:gd name="T22" fmla="*/ 673 w 1005"/>
                <a:gd name="T23" fmla="*/ 190 h 899"/>
                <a:gd name="T24" fmla="*/ 851 w 1005"/>
                <a:gd name="T25" fmla="*/ 291 h 899"/>
                <a:gd name="T26" fmla="*/ 914 w 1005"/>
                <a:gd name="T27" fmla="*/ 518 h 899"/>
                <a:gd name="T28" fmla="*/ 747 w 1005"/>
                <a:gd name="T29" fmla="*/ 572 h 899"/>
                <a:gd name="T30" fmla="*/ 474 w 1005"/>
                <a:gd name="T31" fmla="*/ 615 h 899"/>
                <a:gd name="T32" fmla="*/ 421 w 1005"/>
                <a:gd name="T33" fmla="*/ 572 h 899"/>
                <a:gd name="T34" fmla="*/ 446 w 1005"/>
                <a:gd name="T35" fmla="*/ 560 h 899"/>
                <a:gd name="T36" fmla="*/ 553 w 1005"/>
                <a:gd name="T37" fmla="*/ 547 h 899"/>
                <a:gd name="T38" fmla="*/ 854 w 1005"/>
                <a:gd name="T39" fmla="*/ 560 h 899"/>
                <a:gd name="T40" fmla="*/ 857 w 1005"/>
                <a:gd name="T41" fmla="*/ 427 h 899"/>
                <a:gd name="T42" fmla="*/ 831 w 1005"/>
                <a:gd name="T43" fmla="*/ 311 h 899"/>
                <a:gd name="T44" fmla="*/ 632 w 1005"/>
                <a:gd name="T45" fmla="*/ 378 h 899"/>
                <a:gd name="T46" fmla="*/ 742 w 1005"/>
                <a:gd name="T47" fmla="*/ 461 h 899"/>
                <a:gd name="T48" fmla="*/ 549 w 1005"/>
                <a:gd name="T49" fmla="*/ 430 h 899"/>
                <a:gd name="T50" fmla="*/ 447 w 1005"/>
                <a:gd name="T51" fmla="*/ 410 h 899"/>
                <a:gd name="T52" fmla="*/ 381 w 1005"/>
                <a:gd name="T53" fmla="*/ 488 h 899"/>
                <a:gd name="T54" fmla="*/ 300 w 1005"/>
                <a:gd name="T55" fmla="*/ 535 h 899"/>
                <a:gd name="T56" fmla="*/ 298 w 1005"/>
                <a:gd name="T57" fmla="*/ 538 h 899"/>
                <a:gd name="T58" fmla="*/ 274 w 1005"/>
                <a:gd name="T59" fmla="*/ 618 h 899"/>
                <a:gd name="T60" fmla="*/ 288 w 1005"/>
                <a:gd name="T61" fmla="*/ 665 h 899"/>
                <a:gd name="T62" fmla="*/ 352 w 1005"/>
                <a:gd name="T63" fmla="*/ 724 h 899"/>
                <a:gd name="T64" fmla="*/ 571 w 1005"/>
                <a:gd name="T65" fmla="*/ 769 h 899"/>
                <a:gd name="T66" fmla="*/ 570 w 1005"/>
                <a:gd name="T67" fmla="*/ 769 h 899"/>
                <a:gd name="T68" fmla="*/ 681 w 1005"/>
                <a:gd name="T69" fmla="*/ 675 h 899"/>
                <a:gd name="T70" fmla="*/ 650 w 1005"/>
                <a:gd name="T71" fmla="*/ 634 h 899"/>
                <a:gd name="T72" fmla="*/ 708 w 1005"/>
                <a:gd name="T73" fmla="*/ 665 h 899"/>
                <a:gd name="T74" fmla="*/ 691 w 1005"/>
                <a:gd name="T75" fmla="*/ 750 h 899"/>
                <a:gd name="T76" fmla="*/ 491 w 1005"/>
                <a:gd name="T77" fmla="*/ 785 h 899"/>
                <a:gd name="T78" fmla="*/ 787 w 1005"/>
                <a:gd name="T79" fmla="*/ 830 h 899"/>
                <a:gd name="T80" fmla="*/ 1001 w 1005"/>
                <a:gd name="T81" fmla="*/ 474 h 8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5" h="899">
                  <a:moveTo>
                    <a:pt x="1001" y="474"/>
                  </a:moveTo>
                  <a:cubicBezTo>
                    <a:pt x="997" y="357"/>
                    <a:pt x="932" y="313"/>
                    <a:pt x="932" y="313"/>
                  </a:cubicBezTo>
                  <a:cubicBezTo>
                    <a:pt x="932" y="313"/>
                    <a:pt x="924" y="257"/>
                    <a:pt x="873" y="197"/>
                  </a:cubicBezTo>
                  <a:cubicBezTo>
                    <a:pt x="794" y="111"/>
                    <a:pt x="693" y="126"/>
                    <a:pt x="693" y="126"/>
                  </a:cubicBezTo>
                  <a:cubicBezTo>
                    <a:pt x="563" y="0"/>
                    <a:pt x="430" y="97"/>
                    <a:pt x="430" y="97"/>
                  </a:cubicBezTo>
                  <a:cubicBezTo>
                    <a:pt x="245" y="36"/>
                    <a:pt x="192" y="181"/>
                    <a:pt x="192" y="181"/>
                  </a:cubicBezTo>
                  <a:cubicBezTo>
                    <a:pt x="86" y="193"/>
                    <a:pt x="0" y="317"/>
                    <a:pt x="77" y="450"/>
                  </a:cubicBezTo>
                  <a:cubicBezTo>
                    <a:pt x="136" y="552"/>
                    <a:pt x="224" y="554"/>
                    <a:pt x="261" y="549"/>
                  </a:cubicBezTo>
                  <a:cubicBezTo>
                    <a:pt x="274" y="517"/>
                    <a:pt x="300" y="481"/>
                    <a:pt x="357" y="465"/>
                  </a:cubicBezTo>
                  <a:cubicBezTo>
                    <a:pt x="358" y="459"/>
                    <a:pt x="365" y="350"/>
                    <a:pt x="292" y="298"/>
                  </a:cubicBezTo>
                  <a:cubicBezTo>
                    <a:pt x="249" y="267"/>
                    <a:pt x="201" y="275"/>
                    <a:pt x="174" y="295"/>
                  </a:cubicBezTo>
                  <a:cubicBezTo>
                    <a:pt x="149" y="315"/>
                    <a:pt x="142" y="345"/>
                    <a:pt x="155" y="377"/>
                  </a:cubicBezTo>
                  <a:cubicBezTo>
                    <a:pt x="161" y="394"/>
                    <a:pt x="171" y="405"/>
                    <a:pt x="185" y="411"/>
                  </a:cubicBezTo>
                  <a:cubicBezTo>
                    <a:pt x="212" y="422"/>
                    <a:pt x="243" y="409"/>
                    <a:pt x="244" y="409"/>
                  </a:cubicBezTo>
                  <a:cubicBezTo>
                    <a:pt x="251" y="406"/>
                    <a:pt x="259" y="410"/>
                    <a:pt x="262" y="417"/>
                  </a:cubicBezTo>
                  <a:cubicBezTo>
                    <a:pt x="265" y="424"/>
                    <a:pt x="262" y="432"/>
                    <a:pt x="255" y="435"/>
                  </a:cubicBezTo>
                  <a:cubicBezTo>
                    <a:pt x="253" y="436"/>
                    <a:pt x="212" y="453"/>
                    <a:pt x="174" y="437"/>
                  </a:cubicBezTo>
                  <a:cubicBezTo>
                    <a:pt x="154" y="429"/>
                    <a:pt x="138" y="412"/>
                    <a:pt x="128" y="388"/>
                  </a:cubicBezTo>
                  <a:cubicBezTo>
                    <a:pt x="111" y="343"/>
                    <a:pt x="122" y="300"/>
                    <a:pt x="157" y="273"/>
                  </a:cubicBezTo>
                  <a:cubicBezTo>
                    <a:pt x="189" y="248"/>
                    <a:pt x="234" y="243"/>
                    <a:pt x="274" y="257"/>
                  </a:cubicBezTo>
                  <a:cubicBezTo>
                    <a:pt x="281" y="227"/>
                    <a:pt x="304" y="187"/>
                    <a:pt x="361" y="174"/>
                  </a:cubicBezTo>
                  <a:cubicBezTo>
                    <a:pt x="415" y="161"/>
                    <a:pt x="447" y="173"/>
                    <a:pt x="464" y="184"/>
                  </a:cubicBezTo>
                  <a:cubicBezTo>
                    <a:pt x="484" y="158"/>
                    <a:pt x="524" y="127"/>
                    <a:pt x="582" y="137"/>
                  </a:cubicBezTo>
                  <a:cubicBezTo>
                    <a:pt x="631" y="145"/>
                    <a:pt x="658" y="170"/>
                    <a:pt x="673" y="190"/>
                  </a:cubicBezTo>
                  <a:cubicBezTo>
                    <a:pt x="686" y="208"/>
                    <a:pt x="694" y="230"/>
                    <a:pt x="696" y="250"/>
                  </a:cubicBezTo>
                  <a:cubicBezTo>
                    <a:pt x="751" y="237"/>
                    <a:pt x="814" y="253"/>
                    <a:pt x="851" y="291"/>
                  </a:cubicBezTo>
                  <a:cubicBezTo>
                    <a:pt x="881" y="322"/>
                    <a:pt x="892" y="365"/>
                    <a:pt x="881" y="411"/>
                  </a:cubicBezTo>
                  <a:cubicBezTo>
                    <a:pt x="895" y="424"/>
                    <a:pt x="922" y="459"/>
                    <a:pt x="914" y="518"/>
                  </a:cubicBezTo>
                  <a:cubicBezTo>
                    <a:pt x="910" y="549"/>
                    <a:pt x="893" y="573"/>
                    <a:pt x="866" y="586"/>
                  </a:cubicBezTo>
                  <a:cubicBezTo>
                    <a:pt x="831" y="602"/>
                    <a:pt x="785" y="596"/>
                    <a:pt x="747" y="572"/>
                  </a:cubicBezTo>
                  <a:cubicBezTo>
                    <a:pt x="693" y="538"/>
                    <a:pt x="609" y="536"/>
                    <a:pt x="571" y="568"/>
                  </a:cubicBezTo>
                  <a:cubicBezTo>
                    <a:pt x="541" y="593"/>
                    <a:pt x="507" y="618"/>
                    <a:pt x="474" y="615"/>
                  </a:cubicBezTo>
                  <a:cubicBezTo>
                    <a:pt x="472" y="615"/>
                    <a:pt x="469" y="615"/>
                    <a:pt x="466" y="614"/>
                  </a:cubicBezTo>
                  <a:cubicBezTo>
                    <a:pt x="447" y="610"/>
                    <a:pt x="432" y="596"/>
                    <a:pt x="421" y="572"/>
                  </a:cubicBezTo>
                  <a:cubicBezTo>
                    <a:pt x="417" y="565"/>
                    <a:pt x="420" y="557"/>
                    <a:pt x="427" y="554"/>
                  </a:cubicBezTo>
                  <a:cubicBezTo>
                    <a:pt x="434" y="550"/>
                    <a:pt x="443" y="553"/>
                    <a:pt x="446" y="560"/>
                  </a:cubicBezTo>
                  <a:cubicBezTo>
                    <a:pt x="453" y="576"/>
                    <a:pt x="462" y="584"/>
                    <a:pt x="473" y="586"/>
                  </a:cubicBezTo>
                  <a:cubicBezTo>
                    <a:pt x="496" y="592"/>
                    <a:pt x="530" y="566"/>
                    <a:pt x="553" y="547"/>
                  </a:cubicBezTo>
                  <a:cubicBezTo>
                    <a:pt x="601" y="506"/>
                    <a:pt x="697" y="507"/>
                    <a:pt x="762" y="548"/>
                  </a:cubicBezTo>
                  <a:cubicBezTo>
                    <a:pt x="792" y="567"/>
                    <a:pt x="828" y="572"/>
                    <a:pt x="854" y="560"/>
                  </a:cubicBezTo>
                  <a:cubicBezTo>
                    <a:pt x="872" y="552"/>
                    <a:pt x="883" y="536"/>
                    <a:pt x="886" y="514"/>
                  </a:cubicBezTo>
                  <a:cubicBezTo>
                    <a:pt x="895" y="455"/>
                    <a:pt x="858" y="427"/>
                    <a:pt x="857" y="427"/>
                  </a:cubicBezTo>
                  <a:cubicBezTo>
                    <a:pt x="852" y="424"/>
                    <a:pt x="850" y="418"/>
                    <a:pt x="852" y="412"/>
                  </a:cubicBezTo>
                  <a:cubicBezTo>
                    <a:pt x="863" y="372"/>
                    <a:pt x="856" y="337"/>
                    <a:pt x="831" y="311"/>
                  </a:cubicBezTo>
                  <a:cubicBezTo>
                    <a:pt x="800" y="280"/>
                    <a:pt x="747" y="266"/>
                    <a:pt x="702" y="278"/>
                  </a:cubicBezTo>
                  <a:cubicBezTo>
                    <a:pt x="642" y="293"/>
                    <a:pt x="633" y="357"/>
                    <a:pt x="632" y="378"/>
                  </a:cubicBezTo>
                  <a:cubicBezTo>
                    <a:pt x="667" y="380"/>
                    <a:pt x="707" y="396"/>
                    <a:pt x="744" y="441"/>
                  </a:cubicBezTo>
                  <a:cubicBezTo>
                    <a:pt x="749" y="447"/>
                    <a:pt x="748" y="456"/>
                    <a:pt x="742" y="461"/>
                  </a:cubicBezTo>
                  <a:cubicBezTo>
                    <a:pt x="736" y="466"/>
                    <a:pt x="727" y="465"/>
                    <a:pt x="722" y="459"/>
                  </a:cubicBezTo>
                  <a:cubicBezTo>
                    <a:pt x="643" y="362"/>
                    <a:pt x="552" y="428"/>
                    <a:pt x="549" y="430"/>
                  </a:cubicBezTo>
                  <a:cubicBezTo>
                    <a:pt x="543" y="434"/>
                    <a:pt x="536" y="434"/>
                    <a:pt x="531" y="430"/>
                  </a:cubicBezTo>
                  <a:cubicBezTo>
                    <a:pt x="529" y="429"/>
                    <a:pt x="496" y="400"/>
                    <a:pt x="447" y="410"/>
                  </a:cubicBezTo>
                  <a:cubicBezTo>
                    <a:pt x="401" y="419"/>
                    <a:pt x="393" y="476"/>
                    <a:pt x="393" y="476"/>
                  </a:cubicBezTo>
                  <a:cubicBezTo>
                    <a:pt x="392" y="482"/>
                    <a:pt x="387" y="487"/>
                    <a:pt x="381" y="488"/>
                  </a:cubicBezTo>
                  <a:cubicBezTo>
                    <a:pt x="339" y="496"/>
                    <a:pt x="315" y="514"/>
                    <a:pt x="300" y="535"/>
                  </a:cubicBezTo>
                  <a:cubicBezTo>
                    <a:pt x="300" y="535"/>
                    <a:pt x="300" y="535"/>
                    <a:pt x="300" y="535"/>
                  </a:cubicBezTo>
                  <a:cubicBezTo>
                    <a:pt x="300" y="535"/>
                    <a:pt x="300" y="535"/>
                    <a:pt x="300" y="535"/>
                  </a:cubicBezTo>
                  <a:cubicBezTo>
                    <a:pt x="299" y="536"/>
                    <a:pt x="299" y="537"/>
                    <a:pt x="298" y="538"/>
                  </a:cubicBezTo>
                  <a:cubicBezTo>
                    <a:pt x="278" y="568"/>
                    <a:pt x="273" y="596"/>
                    <a:pt x="275" y="618"/>
                  </a:cubicBezTo>
                  <a:cubicBezTo>
                    <a:pt x="275" y="618"/>
                    <a:pt x="274" y="618"/>
                    <a:pt x="274" y="618"/>
                  </a:cubicBezTo>
                  <a:cubicBezTo>
                    <a:pt x="275" y="625"/>
                    <a:pt x="276" y="631"/>
                    <a:pt x="278" y="637"/>
                  </a:cubicBezTo>
                  <a:cubicBezTo>
                    <a:pt x="281" y="654"/>
                    <a:pt x="288" y="664"/>
                    <a:pt x="288" y="665"/>
                  </a:cubicBezTo>
                  <a:cubicBezTo>
                    <a:pt x="302" y="693"/>
                    <a:pt x="326" y="711"/>
                    <a:pt x="352" y="724"/>
                  </a:cubicBezTo>
                  <a:cubicBezTo>
                    <a:pt x="352" y="724"/>
                    <a:pt x="352" y="724"/>
                    <a:pt x="352" y="724"/>
                  </a:cubicBezTo>
                  <a:cubicBezTo>
                    <a:pt x="352" y="724"/>
                    <a:pt x="418" y="758"/>
                    <a:pt x="552" y="768"/>
                  </a:cubicBezTo>
                  <a:cubicBezTo>
                    <a:pt x="558" y="768"/>
                    <a:pt x="565" y="769"/>
                    <a:pt x="571" y="769"/>
                  </a:cubicBezTo>
                  <a:cubicBezTo>
                    <a:pt x="571" y="769"/>
                    <a:pt x="570" y="769"/>
                    <a:pt x="570" y="769"/>
                  </a:cubicBezTo>
                  <a:cubicBezTo>
                    <a:pt x="570" y="769"/>
                    <a:pt x="570" y="769"/>
                    <a:pt x="570" y="769"/>
                  </a:cubicBezTo>
                  <a:cubicBezTo>
                    <a:pt x="606" y="770"/>
                    <a:pt x="643" y="762"/>
                    <a:pt x="668" y="733"/>
                  </a:cubicBezTo>
                  <a:cubicBezTo>
                    <a:pt x="682" y="710"/>
                    <a:pt x="687" y="689"/>
                    <a:pt x="681" y="675"/>
                  </a:cubicBezTo>
                  <a:cubicBezTo>
                    <a:pt x="675" y="658"/>
                    <a:pt x="659" y="652"/>
                    <a:pt x="659" y="652"/>
                  </a:cubicBezTo>
                  <a:cubicBezTo>
                    <a:pt x="651" y="649"/>
                    <a:pt x="648" y="641"/>
                    <a:pt x="650" y="634"/>
                  </a:cubicBezTo>
                  <a:cubicBezTo>
                    <a:pt x="653" y="627"/>
                    <a:pt x="661" y="623"/>
                    <a:pt x="668" y="625"/>
                  </a:cubicBezTo>
                  <a:cubicBezTo>
                    <a:pt x="669" y="626"/>
                    <a:pt x="698" y="636"/>
                    <a:pt x="708" y="665"/>
                  </a:cubicBezTo>
                  <a:cubicBezTo>
                    <a:pt x="717" y="689"/>
                    <a:pt x="711" y="717"/>
                    <a:pt x="692" y="749"/>
                  </a:cubicBezTo>
                  <a:cubicBezTo>
                    <a:pt x="691" y="749"/>
                    <a:pt x="691" y="750"/>
                    <a:pt x="691" y="750"/>
                  </a:cubicBezTo>
                  <a:cubicBezTo>
                    <a:pt x="655" y="793"/>
                    <a:pt x="601" y="800"/>
                    <a:pt x="556" y="797"/>
                  </a:cubicBezTo>
                  <a:cubicBezTo>
                    <a:pt x="530" y="795"/>
                    <a:pt x="507" y="789"/>
                    <a:pt x="491" y="785"/>
                  </a:cubicBezTo>
                  <a:cubicBezTo>
                    <a:pt x="524" y="857"/>
                    <a:pt x="598" y="891"/>
                    <a:pt x="677" y="895"/>
                  </a:cubicBezTo>
                  <a:cubicBezTo>
                    <a:pt x="769" y="899"/>
                    <a:pt x="787" y="830"/>
                    <a:pt x="787" y="830"/>
                  </a:cubicBezTo>
                  <a:cubicBezTo>
                    <a:pt x="911" y="781"/>
                    <a:pt x="884" y="656"/>
                    <a:pt x="884" y="656"/>
                  </a:cubicBezTo>
                  <a:cubicBezTo>
                    <a:pt x="936" y="648"/>
                    <a:pt x="1005" y="590"/>
                    <a:pt x="1001" y="474"/>
                  </a:cubicBezTo>
                  <a:close/>
                </a:path>
              </a:pathLst>
            </a:custGeom>
            <a:grpFill/>
            <a:ln>
              <a:noFill/>
            </a:ln>
          </p:spPr>
          <p:txBody>
            <a:bodyPr vert="horz" wrap="square" lIns="96418" tIns="48210" rIns="96418" bIns="48210" numCol="1" anchor="t" anchorCtr="0" compatLnSpc="1"/>
            <a:lstStyle/>
            <a:p>
              <a:pPr algn="just">
                <a:lnSpc>
                  <a:spcPct val="120000"/>
                </a:lnSpc>
              </a:pPr>
              <a:endParaRPr lang="id-ID"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5" name="Oval 4"/>
          <p:cNvSpPr/>
          <p:nvPr/>
        </p:nvSpPr>
        <p:spPr>
          <a:xfrm>
            <a:off x="3375661" y="849498"/>
            <a:ext cx="359494" cy="359562"/>
          </a:xfrm>
          <a:prstGeom prst="ellipse">
            <a:avLst/>
          </a:prstGeom>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US" sz="10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01</a:t>
            </a:r>
            <a:endParaRPr lang="en-US" sz="10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 name="Rectangle 18"/>
          <p:cNvSpPr/>
          <p:nvPr/>
        </p:nvSpPr>
        <p:spPr>
          <a:xfrm>
            <a:off x="3859530" y="762000"/>
            <a:ext cx="4279265" cy="3359150"/>
          </a:xfrm>
          <a:prstGeom prst="rect">
            <a:avLst/>
          </a:prstGeom>
        </p:spPr>
        <p:txBody>
          <a:bodyPr wrap="square" lIns="0" tIns="0" rIns="0" bIns="0">
            <a:spAutoFit/>
          </a:bodyPr>
          <a:lstStyle/>
          <a:p>
            <a:pPr algn="just">
              <a:lnSpc>
                <a:spcPct val="120000"/>
              </a:lnSpc>
            </a:pPr>
            <a:r>
              <a:rPr lang="en-US" altLang="zh-CN" sz="14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       </a:t>
            </a:r>
            <a:r>
              <a:rPr lang="zh-CN" altLang="en-US" sz="14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作为团队负责人，我希望可以创建一个组织，我可以发布日程给我的团队成员，以便整个团队可以密切配合推进进度</a:t>
            </a:r>
            <a:endParaRPr lang="zh-CN" altLang="en-US" sz="14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20000"/>
              </a:lnSpc>
            </a:pPr>
            <a:endParaRPr lang="zh-CN" altLang="en-US" sz="14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20000"/>
              </a:lnSpc>
            </a:pPr>
            <a:r>
              <a:rPr lang="zh-CN" altLang="en-US" sz="14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       作为</a:t>
            </a:r>
            <a:r>
              <a:rPr lang="zh-CN" altLang="en-US" sz="14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团队负责人，我希望可以自主的选择添加或删除成员信息，以便管理团队。同时，还可以提供方便的方式由成员自主申请加入团队，并由负责人审核。</a:t>
            </a:r>
            <a:endParaRPr lang="zh-CN" altLang="en-US" sz="14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20000"/>
              </a:lnSpc>
            </a:pPr>
            <a:endParaRPr lang="zh-CN" altLang="en-US" sz="14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20000"/>
              </a:lnSpc>
            </a:pPr>
            <a:r>
              <a:rPr lang="zh-CN" altLang="en-US" sz="14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       作为团队负责人，我希望有创建活动时间调查功能查询团队各成员的空闲时间并制定集体活动时间</a:t>
            </a:r>
            <a:endParaRPr lang="zh-CN" altLang="en-US" sz="14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20000"/>
              </a:lnSpc>
            </a:pPr>
            <a:endParaRPr lang="zh-CN" altLang="en-US" sz="14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20000"/>
              </a:lnSpc>
            </a:pPr>
            <a:r>
              <a:rPr lang="zh-CN" altLang="en-US" sz="14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       作为团队负责人，我希望团队成员能够对日程的完成情况进行反馈</a:t>
            </a:r>
            <a:endParaRPr lang="zh-CN" altLang="en-US" sz="14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Oval 19"/>
          <p:cNvSpPr/>
          <p:nvPr/>
        </p:nvSpPr>
        <p:spPr>
          <a:xfrm>
            <a:off x="3375661" y="1858542"/>
            <a:ext cx="359494" cy="359562"/>
          </a:xfrm>
          <a:prstGeom prst="ellipse">
            <a:avLst/>
          </a:prstGeom>
          <a:solidFill>
            <a:schemeClr val="accent2"/>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US" sz="10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02</a:t>
            </a:r>
            <a:endParaRPr lang="en-US" sz="10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6" name="Oval 25"/>
          <p:cNvSpPr/>
          <p:nvPr/>
        </p:nvSpPr>
        <p:spPr>
          <a:xfrm>
            <a:off x="3375661" y="2787836"/>
            <a:ext cx="359494" cy="359562"/>
          </a:xfrm>
          <a:prstGeom prst="ellipse">
            <a:avLst/>
          </a:prstGeom>
          <a:solidFill>
            <a:schemeClr val="accent3"/>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US" sz="10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03</a:t>
            </a:r>
            <a:endParaRPr lang="en-US" sz="10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8" name="Oval 27"/>
          <p:cNvSpPr/>
          <p:nvPr/>
        </p:nvSpPr>
        <p:spPr>
          <a:xfrm>
            <a:off x="3375661" y="3707807"/>
            <a:ext cx="359494" cy="359562"/>
          </a:xfrm>
          <a:prstGeom prst="ellipse">
            <a:avLst/>
          </a:prstGeom>
          <a:solidFill>
            <a:schemeClr val="accent4"/>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US" sz="10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04</a:t>
            </a:r>
            <a:endParaRPr lang="en-US" sz="10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 name="矩形 2"/>
          <p:cNvSpPr/>
          <p:nvPr/>
        </p:nvSpPr>
        <p:spPr>
          <a:xfrm>
            <a:off x="3859530" y="271780"/>
            <a:ext cx="1425575" cy="32448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6" name="文本框 5"/>
          <p:cNvSpPr txBox="1"/>
          <p:nvPr/>
        </p:nvSpPr>
        <p:spPr>
          <a:xfrm>
            <a:off x="3985260" y="271780"/>
            <a:ext cx="1097280" cy="368300"/>
          </a:xfrm>
          <a:prstGeom prst="rect">
            <a:avLst/>
          </a:prstGeom>
          <a:noFill/>
        </p:spPr>
        <p:txBody>
          <a:bodyPr wrap="none" rtlCol="0">
            <a:spAutoFit/>
          </a:bodyPr>
          <a:p>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用户场景</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childTnLst>
                          </p:cTn>
                        </p:par>
                        <p:par>
                          <p:cTn id="14" fill="hold">
                            <p:stCondLst>
                              <p:cond delay="1500"/>
                            </p:stCondLst>
                            <p:childTnLst>
                              <p:par>
                                <p:cTn id="15" presetID="53" presetClass="entr" presetSubtype="16"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ppt_w</p:attrName>
                                        </p:attrNameLst>
                                      </p:cBhvr>
                                      <p:tavLst>
                                        <p:tav tm="0">
                                          <p:val>
                                            <p:fltVal val="0"/>
                                          </p:val>
                                        </p:tav>
                                        <p:tav tm="100000">
                                          <p:val>
                                            <p:strVal val="#ppt_w"/>
                                          </p:val>
                                        </p:tav>
                                      </p:tavLst>
                                    </p:anim>
                                    <p:anim calcmode="lin" valueType="num">
                                      <p:cBhvr>
                                        <p:cTn id="18" dur="500" fill="hold"/>
                                        <p:tgtEl>
                                          <p:spTgt spid="2"/>
                                        </p:tgtEl>
                                        <p:attrNameLst>
                                          <p:attrName>ppt_h</p:attrName>
                                        </p:attrNameLst>
                                      </p:cBhvr>
                                      <p:tavLst>
                                        <p:tav tm="0">
                                          <p:val>
                                            <p:fltVal val="0"/>
                                          </p:val>
                                        </p:tav>
                                        <p:tav tm="100000">
                                          <p:val>
                                            <p:strVal val="#ppt_h"/>
                                          </p:val>
                                        </p:tav>
                                      </p:tavLst>
                                    </p:anim>
                                    <p:animEffect transition="in" filter="fade">
                                      <p:cBhvr>
                                        <p:cTn id="19" dur="500"/>
                                        <p:tgtEl>
                                          <p:spTgt spid="2"/>
                                        </p:tgtEl>
                                      </p:cBhvr>
                                    </p:animEffect>
                                  </p:childTnLst>
                                </p:cTn>
                              </p:par>
                            </p:childTnLst>
                          </p:cTn>
                        </p:par>
                        <p:par>
                          <p:cTn id="20" fill="hold">
                            <p:stCondLst>
                              <p:cond delay="2000"/>
                            </p:stCondLst>
                            <p:childTnLst>
                              <p:par>
                                <p:cTn id="21" presetID="37" presetClass="entr" presetSubtype="0"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1000"/>
                                        <p:tgtEl>
                                          <p:spTgt spid="5"/>
                                        </p:tgtEl>
                                      </p:cBhvr>
                                    </p:animEffect>
                                    <p:anim calcmode="lin" valueType="num">
                                      <p:cBhvr>
                                        <p:cTn id="24" dur="1000" fill="hold"/>
                                        <p:tgtEl>
                                          <p:spTgt spid="5"/>
                                        </p:tgtEl>
                                        <p:attrNameLst>
                                          <p:attrName>ppt_x</p:attrName>
                                        </p:attrNameLst>
                                      </p:cBhvr>
                                      <p:tavLst>
                                        <p:tav tm="0">
                                          <p:val>
                                            <p:strVal val="#ppt_x"/>
                                          </p:val>
                                        </p:tav>
                                        <p:tav tm="100000">
                                          <p:val>
                                            <p:strVal val="#ppt_x"/>
                                          </p:val>
                                        </p:tav>
                                      </p:tavLst>
                                    </p:anim>
                                    <p:anim calcmode="lin" valueType="num">
                                      <p:cBhvr>
                                        <p:cTn id="25" dur="900" decel="100000" fill="hold"/>
                                        <p:tgtEl>
                                          <p:spTgt spid="5"/>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par>
                          <p:cTn id="27" fill="hold">
                            <p:stCondLst>
                              <p:cond delay="3000"/>
                            </p:stCondLst>
                            <p:childTnLst>
                              <p:par>
                                <p:cTn id="28" presetID="12" presetClass="entr" presetSubtype="8" fill="hold" grpId="0" nodeType="afterEffect">
                                  <p:stCondLst>
                                    <p:cond delay="0"/>
                                  </p:stCondLst>
                                  <p:childTnLst>
                                    <p:set>
                                      <p:cBhvr>
                                        <p:cTn id="29" dur="1" fill="hold">
                                          <p:stCondLst>
                                            <p:cond delay="0"/>
                                          </p:stCondLst>
                                        </p:cTn>
                                        <p:tgtEl>
                                          <p:spTgt spid="19"/>
                                        </p:tgtEl>
                                        <p:attrNameLst>
                                          <p:attrName>style.visibility</p:attrName>
                                        </p:attrNameLst>
                                      </p:cBhvr>
                                      <p:to>
                                        <p:strVal val="visible"/>
                                      </p:to>
                                    </p:set>
                                    <p:anim calcmode="lin" valueType="num">
                                      <p:cBhvr additive="base">
                                        <p:cTn id="30" dur="500"/>
                                        <p:tgtEl>
                                          <p:spTgt spid="19"/>
                                        </p:tgtEl>
                                        <p:attrNameLst>
                                          <p:attrName>ppt_x</p:attrName>
                                        </p:attrNameLst>
                                      </p:cBhvr>
                                      <p:tavLst>
                                        <p:tav tm="0">
                                          <p:val>
                                            <p:strVal val="#ppt_x-#ppt_w*1.125000"/>
                                          </p:val>
                                        </p:tav>
                                        <p:tav tm="100000">
                                          <p:val>
                                            <p:strVal val="#ppt_x"/>
                                          </p:val>
                                        </p:tav>
                                      </p:tavLst>
                                    </p:anim>
                                    <p:animEffect transition="in" filter="wipe(right)">
                                      <p:cBhvr>
                                        <p:cTn id="31" dur="500"/>
                                        <p:tgtEl>
                                          <p:spTgt spid="19"/>
                                        </p:tgtEl>
                                      </p:cBhvr>
                                    </p:animEffect>
                                  </p:childTnLst>
                                </p:cTn>
                              </p:par>
                            </p:childTnLst>
                          </p:cTn>
                        </p:par>
                        <p:par>
                          <p:cTn id="32" fill="hold">
                            <p:stCondLst>
                              <p:cond delay="3500"/>
                            </p:stCondLst>
                            <p:childTnLst>
                              <p:par>
                                <p:cTn id="33" presetID="37" presetClass="entr" presetSubtype="0" fill="hold" grpId="0" nodeType="after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1000"/>
                                        <p:tgtEl>
                                          <p:spTgt spid="20"/>
                                        </p:tgtEl>
                                      </p:cBhvr>
                                    </p:animEffect>
                                    <p:anim calcmode="lin" valueType="num">
                                      <p:cBhvr>
                                        <p:cTn id="36" dur="1000" fill="hold"/>
                                        <p:tgtEl>
                                          <p:spTgt spid="20"/>
                                        </p:tgtEl>
                                        <p:attrNameLst>
                                          <p:attrName>ppt_x</p:attrName>
                                        </p:attrNameLst>
                                      </p:cBhvr>
                                      <p:tavLst>
                                        <p:tav tm="0">
                                          <p:val>
                                            <p:strVal val="#ppt_x"/>
                                          </p:val>
                                        </p:tav>
                                        <p:tav tm="100000">
                                          <p:val>
                                            <p:strVal val="#ppt_x"/>
                                          </p:val>
                                        </p:tav>
                                      </p:tavLst>
                                    </p:anim>
                                    <p:anim calcmode="lin" valueType="num">
                                      <p:cBhvr>
                                        <p:cTn id="37" dur="900" decel="100000" fill="hold"/>
                                        <p:tgtEl>
                                          <p:spTgt spid="20"/>
                                        </p:tgtEl>
                                        <p:attrNameLst>
                                          <p:attrName>ppt_y</p:attrName>
                                        </p:attrNameLst>
                                      </p:cBhvr>
                                      <p:tavLst>
                                        <p:tav tm="0">
                                          <p:val>
                                            <p:strVal val="#ppt_y+1"/>
                                          </p:val>
                                        </p:tav>
                                        <p:tav tm="100000">
                                          <p:val>
                                            <p:strVal val="#ppt_y-.03"/>
                                          </p:val>
                                        </p:tav>
                                      </p:tavLst>
                                    </p:anim>
                                    <p:anim calcmode="lin" valueType="num">
                                      <p:cBhvr>
                                        <p:cTn id="38" dur="100" accel="100000" fill="hold">
                                          <p:stCondLst>
                                            <p:cond delay="900"/>
                                          </p:stCondLst>
                                        </p:cTn>
                                        <p:tgtEl>
                                          <p:spTgt spid="20"/>
                                        </p:tgtEl>
                                        <p:attrNameLst>
                                          <p:attrName>ppt_y</p:attrName>
                                        </p:attrNameLst>
                                      </p:cBhvr>
                                      <p:tavLst>
                                        <p:tav tm="0">
                                          <p:val>
                                            <p:strVal val="#ppt_y-.03"/>
                                          </p:val>
                                        </p:tav>
                                        <p:tav tm="100000">
                                          <p:val>
                                            <p:strVal val="#ppt_y"/>
                                          </p:val>
                                        </p:tav>
                                      </p:tavLst>
                                    </p:anim>
                                  </p:childTnLst>
                                </p:cTn>
                              </p:par>
                            </p:childTnLst>
                          </p:cTn>
                        </p:par>
                        <p:par>
                          <p:cTn id="39" fill="hold">
                            <p:stCondLst>
                              <p:cond delay="4500"/>
                            </p:stCondLst>
                            <p:childTnLst>
                              <p:par>
                                <p:cTn id="40" presetID="37" presetClass="entr" presetSubtype="0" fill="hold" grpId="0" nodeType="after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1000"/>
                                        <p:tgtEl>
                                          <p:spTgt spid="26"/>
                                        </p:tgtEl>
                                      </p:cBhvr>
                                    </p:animEffect>
                                    <p:anim calcmode="lin" valueType="num">
                                      <p:cBhvr>
                                        <p:cTn id="43" dur="1000" fill="hold"/>
                                        <p:tgtEl>
                                          <p:spTgt spid="26"/>
                                        </p:tgtEl>
                                        <p:attrNameLst>
                                          <p:attrName>ppt_x</p:attrName>
                                        </p:attrNameLst>
                                      </p:cBhvr>
                                      <p:tavLst>
                                        <p:tav tm="0">
                                          <p:val>
                                            <p:strVal val="#ppt_x"/>
                                          </p:val>
                                        </p:tav>
                                        <p:tav tm="100000">
                                          <p:val>
                                            <p:strVal val="#ppt_x"/>
                                          </p:val>
                                        </p:tav>
                                      </p:tavLst>
                                    </p:anim>
                                    <p:anim calcmode="lin" valueType="num">
                                      <p:cBhvr>
                                        <p:cTn id="44" dur="900" decel="100000" fill="hold"/>
                                        <p:tgtEl>
                                          <p:spTgt spid="26"/>
                                        </p:tgtEl>
                                        <p:attrNameLst>
                                          <p:attrName>ppt_y</p:attrName>
                                        </p:attrNameLst>
                                      </p:cBhvr>
                                      <p:tavLst>
                                        <p:tav tm="0">
                                          <p:val>
                                            <p:strVal val="#ppt_y+1"/>
                                          </p:val>
                                        </p:tav>
                                        <p:tav tm="100000">
                                          <p:val>
                                            <p:strVal val="#ppt_y-.03"/>
                                          </p:val>
                                        </p:tav>
                                      </p:tavLst>
                                    </p:anim>
                                    <p:anim calcmode="lin" valueType="num">
                                      <p:cBhvr>
                                        <p:cTn id="45" dur="100" accel="100000" fill="hold">
                                          <p:stCondLst>
                                            <p:cond delay="900"/>
                                          </p:stCondLst>
                                        </p:cTn>
                                        <p:tgtEl>
                                          <p:spTgt spid="26"/>
                                        </p:tgtEl>
                                        <p:attrNameLst>
                                          <p:attrName>ppt_y</p:attrName>
                                        </p:attrNameLst>
                                      </p:cBhvr>
                                      <p:tavLst>
                                        <p:tav tm="0">
                                          <p:val>
                                            <p:strVal val="#ppt_y-.03"/>
                                          </p:val>
                                        </p:tav>
                                        <p:tav tm="100000">
                                          <p:val>
                                            <p:strVal val="#ppt_y"/>
                                          </p:val>
                                        </p:tav>
                                      </p:tavLst>
                                    </p:anim>
                                  </p:childTnLst>
                                </p:cTn>
                              </p:par>
                            </p:childTnLst>
                          </p:cTn>
                        </p:par>
                        <p:par>
                          <p:cTn id="46" fill="hold">
                            <p:stCondLst>
                              <p:cond delay="5500"/>
                            </p:stCondLst>
                            <p:childTnLst>
                              <p:par>
                                <p:cTn id="47" presetID="37" presetClass="entr" presetSubtype="0" fill="hold" grpId="0" nodeType="after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fade">
                                      <p:cBhvr>
                                        <p:cTn id="49" dur="1000"/>
                                        <p:tgtEl>
                                          <p:spTgt spid="28"/>
                                        </p:tgtEl>
                                      </p:cBhvr>
                                    </p:animEffect>
                                    <p:anim calcmode="lin" valueType="num">
                                      <p:cBhvr>
                                        <p:cTn id="50" dur="1000" fill="hold"/>
                                        <p:tgtEl>
                                          <p:spTgt spid="28"/>
                                        </p:tgtEl>
                                        <p:attrNameLst>
                                          <p:attrName>ppt_x</p:attrName>
                                        </p:attrNameLst>
                                      </p:cBhvr>
                                      <p:tavLst>
                                        <p:tav tm="0">
                                          <p:val>
                                            <p:strVal val="#ppt_x"/>
                                          </p:val>
                                        </p:tav>
                                        <p:tav tm="100000">
                                          <p:val>
                                            <p:strVal val="#ppt_x"/>
                                          </p:val>
                                        </p:tav>
                                      </p:tavLst>
                                    </p:anim>
                                    <p:anim calcmode="lin" valueType="num">
                                      <p:cBhvr>
                                        <p:cTn id="51" dur="900" decel="100000" fill="hold"/>
                                        <p:tgtEl>
                                          <p:spTgt spid="28"/>
                                        </p:tgtEl>
                                        <p:attrNameLst>
                                          <p:attrName>ppt_y</p:attrName>
                                        </p:attrNameLst>
                                      </p:cBhvr>
                                      <p:tavLst>
                                        <p:tav tm="0">
                                          <p:val>
                                            <p:strVal val="#ppt_y+1"/>
                                          </p:val>
                                        </p:tav>
                                        <p:tav tm="100000">
                                          <p:val>
                                            <p:strVal val="#ppt_y-.03"/>
                                          </p:val>
                                        </p:tav>
                                      </p:tavLst>
                                    </p:anim>
                                    <p:anim calcmode="lin" valueType="num">
                                      <p:cBhvr>
                                        <p:cTn id="52" dur="100" accel="100000" fill="hold">
                                          <p:stCondLst>
                                            <p:cond delay="900"/>
                                          </p:stCondLst>
                                        </p:cTn>
                                        <p:tgtEl>
                                          <p:spTgt spid="28"/>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bldLvl="0" animBg="1"/>
      <p:bldP spid="5" grpId="0" bldLvl="0" animBg="1"/>
      <p:bldP spid="19" grpId="0"/>
      <p:bldP spid="20" grpId="0" bldLvl="0" animBg="1"/>
      <p:bldP spid="26" grpId="0" bldLvl="0" animBg="1"/>
      <p:bldP spid="28"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13"/>
          <p:cNvSpPr>
            <a:spLocks noEditPoints="1"/>
          </p:cNvSpPr>
          <p:nvPr/>
        </p:nvSpPr>
        <p:spPr bwMode="auto">
          <a:xfrm>
            <a:off x="1098503" y="1151629"/>
            <a:ext cx="1835290" cy="2170204"/>
          </a:xfrm>
          <a:custGeom>
            <a:avLst/>
            <a:gdLst>
              <a:gd name="T0" fmla="*/ 774 w 1058"/>
              <a:gd name="T1" fmla="*/ 1252 h 1252"/>
              <a:gd name="T2" fmla="*/ 283 w 1058"/>
              <a:gd name="T3" fmla="*/ 1252 h 1252"/>
              <a:gd name="T4" fmla="*/ 248 w 1058"/>
              <a:gd name="T5" fmla="*/ 1218 h 1252"/>
              <a:gd name="T6" fmla="*/ 142 w 1058"/>
              <a:gd name="T7" fmla="*/ 887 h 1252"/>
              <a:gd name="T8" fmla="*/ 110 w 1058"/>
              <a:gd name="T9" fmla="*/ 831 h 1252"/>
              <a:gd name="T10" fmla="*/ 0 w 1058"/>
              <a:gd name="T11" fmla="*/ 529 h 1252"/>
              <a:gd name="T12" fmla="*/ 529 w 1058"/>
              <a:gd name="T13" fmla="*/ 0 h 1252"/>
              <a:gd name="T14" fmla="*/ 1058 w 1058"/>
              <a:gd name="T15" fmla="*/ 529 h 1252"/>
              <a:gd name="T16" fmla="*/ 947 w 1058"/>
              <a:gd name="T17" fmla="*/ 831 h 1252"/>
              <a:gd name="T18" fmla="*/ 916 w 1058"/>
              <a:gd name="T19" fmla="*/ 887 h 1252"/>
              <a:gd name="T20" fmla="*/ 810 w 1058"/>
              <a:gd name="T21" fmla="*/ 1218 h 1252"/>
              <a:gd name="T22" fmla="*/ 774 w 1058"/>
              <a:gd name="T23" fmla="*/ 1252 h 1252"/>
              <a:gd name="T24" fmla="*/ 315 w 1058"/>
              <a:gd name="T25" fmla="*/ 1180 h 1252"/>
              <a:gd name="T26" fmla="*/ 742 w 1058"/>
              <a:gd name="T27" fmla="*/ 1180 h 1252"/>
              <a:gd name="T28" fmla="*/ 851 w 1058"/>
              <a:gd name="T29" fmla="*/ 857 h 1252"/>
              <a:gd name="T30" fmla="*/ 885 w 1058"/>
              <a:gd name="T31" fmla="*/ 794 h 1252"/>
              <a:gd name="T32" fmla="*/ 986 w 1058"/>
              <a:gd name="T33" fmla="*/ 529 h 1252"/>
              <a:gd name="T34" fmla="*/ 529 w 1058"/>
              <a:gd name="T35" fmla="*/ 72 h 1252"/>
              <a:gd name="T36" fmla="*/ 72 w 1058"/>
              <a:gd name="T37" fmla="*/ 529 h 1252"/>
              <a:gd name="T38" fmla="*/ 172 w 1058"/>
              <a:gd name="T39" fmla="*/ 794 h 1252"/>
              <a:gd name="T40" fmla="*/ 207 w 1058"/>
              <a:gd name="T41" fmla="*/ 857 h 1252"/>
              <a:gd name="T42" fmla="*/ 315 w 1058"/>
              <a:gd name="T43" fmla="*/ 1180 h 1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58" h="1252">
                <a:moveTo>
                  <a:pt x="774" y="1252"/>
                </a:moveTo>
                <a:cubicBezTo>
                  <a:pt x="283" y="1252"/>
                  <a:pt x="283" y="1252"/>
                  <a:pt x="283" y="1252"/>
                </a:cubicBezTo>
                <a:cubicBezTo>
                  <a:pt x="264" y="1252"/>
                  <a:pt x="249" y="1237"/>
                  <a:pt x="248" y="1218"/>
                </a:cubicBezTo>
                <a:cubicBezTo>
                  <a:pt x="247" y="1217"/>
                  <a:pt x="239" y="1097"/>
                  <a:pt x="142" y="887"/>
                </a:cubicBezTo>
                <a:cubicBezTo>
                  <a:pt x="135" y="873"/>
                  <a:pt x="123" y="853"/>
                  <a:pt x="110" y="831"/>
                </a:cubicBezTo>
                <a:cubicBezTo>
                  <a:pt x="66" y="755"/>
                  <a:pt x="0" y="640"/>
                  <a:pt x="0" y="529"/>
                </a:cubicBezTo>
                <a:cubicBezTo>
                  <a:pt x="0" y="238"/>
                  <a:pt x="237" y="0"/>
                  <a:pt x="529" y="0"/>
                </a:cubicBezTo>
                <a:cubicBezTo>
                  <a:pt x="820" y="0"/>
                  <a:pt x="1058" y="238"/>
                  <a:pt x="1058" y="529"/>
                </a:cubicBezTo>
                <a:cubicBezTo>
                  <a:pt x="1058" y="640"/>
                  <a:pt x="991" y="755"/>
                  <a:pt x="947" y="831"/>
                </a:cubicBezTo>
                <a:cubicBezTo>
                  <a:pt x="934" y="853"/>
                  <a:pt x="923" y="873"/>
                  <a:pt x="916" y="887"/>
                </a:cubicBezTo>
                <a:cubicBezTo>
                  <a:pt x="818" y="1097"/>
                  <a:pt x="810" y="1217"/>
                  <a:pt x="810" y="1218"/>
                </a:cubicBezTo>
                <a:cubicBezTo>
                  <a:pt x="809" y="1237"/>
                  <a:pt x="793" y="1252"/>
                  <a:pt x="774" y="1252"/>
                </a:cubicBezTo>
                <a:close/>
                <a:moveTo>
                  <a:pt x="315" y="1180"/>
                </a:moveTo>
                <a:cubicBezTo>
                  <a:pt x="742" y="1180"/>
                  <a:pt x="742" y="1180"/>
                  <a:pt x="742" y="1180"/>
                </a:cubicBezTo>
                <a:cubicBezTo>
                  <a:pt x="751" y="1127"/>
                  <a:pt x="776" y="1017"/>
                  <a:pt x="851" y="857"/>
                </a:cubicBezTo>
                <a:cubicBezTo>
                  <a:pt x="859" y="840"/>
                  <a:pt x="871" y="819"/>
                  <a:pt x="885" y="794"/>
                </a:cubicBezTo>
                <a:cubicBezTo>
                  <a:pt x="928" y="721"/>
                  <a:pt x="986" y="621"/>
                  <a:pt x="986" y="529"/>
                </a:cubicBezTo>
                <a:cubicBezTo>
                  <a:pt x="986" y="277"/>
                  <a:pt x="781" y="72"/>
                  <a:pt x="529" y="72"/>
                </a:cubicBezTo>
                <a:cubicBezTo>
                  <a:pt x="277" y="72"/>
                  <a:pt x="72" y="277"/>
                  <a:pt x="72" y="529"/>
                </a:cubicBezTo>
                <a:cubicBezTo>
                  <a:pt x="72" y="621"/>
                  <a:pt x="130" y="721"/>
                  <a:pt x="172" y="794"/>
                </a:cubicBezTo>
                <a:cubicBezTo>
                  <a:pt x="187" y="819"/>
                  <a:pt x="199" y="840"/>
                  <a:pt x="207" y="857"/>
                </a:cubicBezTo>
                <a:cubicBezTo>
                  <a:pt x="281" y="1017"/>
                  <a:pt x="307" y="1127"/>
                  <a:pt x="315" y="1180"/>
                </a:cubicBezTo>
                <a:close/>
              </a:path>
            </a:pathLst>
          </a:custGeom>
          <a:solidFill>
            <a:schemeClr val="accent2"/>
          </a:solidFill>
          <a:ln>
            <a:noFill/>
          </a:ln>
        </p:spPr>
        <p:txBody>
          <a:bodyPr vert="horz" wrap="square" lIns="68573" tIns="34287" rIns="68573" bIns="34287" numCol="1" anchor="t" anchorCtr="0" compatLnSpc="1"/>
          <a:lstStyle/>
          <a:p>
            <a:pPr algn="just">
              <a:lnSpc>
                <a:spcPct val="120000"/>
              </a:lnSpc>
            </a:pPr>
            <a:endParaRPr lang="id-ID"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Freeform 16"/>
          <p:cNvSpPr>
            <a:spLocks noEditPoints="1"/>
          </p:cNvSpPr>
          <p:nvPr/>
        </p:nvSpPr>
        <p:spPr bwMode="auto">
          <a:xfrm>
            <a:off x="1521752" y="3421873"/>
            <a:ext cx="937993" cy="752522"/>
          </a:xfrm>
          <a:custGeom>
            <a:avLst/>
            <a:gdLst>
              <a:gd name="T0" fmla="*/ 495 w 541"/>
              <a:gd name="T1" fmla="*/ 223 h 434"/>
              <a:gd name="T2" fmla="*/ 540 w 541"/>
              <a:gd name="T3" fmla="*/ 168 h 434"/>
              <a:gd name="T4" fmla="*/ 494 w 541"/>
              <a:gd name="T5" fmla="*/ 112 h 434"/>
              <a:gd name="T6" fmla="*/ 540 w 541"/>
              <a:gd name="T7" fmla="*/ 57 h 434"/>
              <a:gd name="T8" fmla="*/ 483 w 541"/>
              <a:gd name="T9" fmla="*/ 0 h 434"/>
              <a:gd name="T10" fmla="*/ 56 w 541"/>
              <a:gd name="T11" fmla="*/ 0 h 434"/>
              <a:gd name="T12" fmla="*/ 0 w 541"/>
              <a:gd name="T13" fmla="*/ 56 h 434"/>
              <a:gd name="T14" fmla="*/ 46 w 541"/>
              <a:gd name="T15" fmla="*/ 112 h 434"/>
              <a:gd name="T16" fmla="*/ 0 w 541"/>
              <a:gd name="T17" fmla="*/ 167 h 434"/>
              <a:gd name="T18" fmla="*/ 46 w 541"/>
              <a:gd name="T19" fmla="*/ 223 h 434"/>
              <a:gd name="T20" fmla="*/ 1 w 541"/>
              <a:gd name="T21" fmla="*/ 278 h 434"/>
              <a:gd name="T22" fmla="*/ 57 w 541"/>
              <a:gd name="T23" fmla="*/ 334 h 434"/>
              <a:gd name="T24" fmla="*/ 157 w 541"/>
              <a:gd name="T25" fmla="*/ 334 h 434"/>
              <a:gd name="T26" fmla="*/ 161 w 541"/>
              <a:gd name="T27" fmla="*/ 351 h 434"/>
              <a:gd name="T28" fmla="*/ 272 w 541"/>
              <a:gd name="T29" fmla="*/ 433 h 434"/>
              <a:gd name="T30" fmla="*/ 383 w 541"/>
              <a:gd name="T31" fmla="*/ 335 h 434"/>
              <a:gd name="T32" fmla="*/ 484 w 541"/>
              <a:gd name="T33" fmla="*/ 335 h 434"/>
              <a:gd name="T34" fmla="*/ 541 w 541"/>
              <a:gd name="T35" fmla="*/ 278 h 434"/>
              <a:gd name="T36" fmla="*/ 495 w 541"/>
              <a:gd name="T37" fmla="*/ 223 h 434"/>
              <a:gd name="T38" fmla="*/ 423 w 541"/>
              <a:gd name="T39" fmla="*/ 241 h 434"/>
              <a:gd name="T40" fmla="*/ 118 w 541"/>
              <a:gd name="T41" fmla="*/ 241 h 434"/>
              <a:gd name="T42" fmla="*/ 104 w 541"/>
              <a:gd name="T43" fmla="*/ 227 h 434"/>
              <a:gd name="T44" fmla="*/ 118 w 541"/>
              <a:gd name="T45" fmla="*/ 213 h 434"/>
              <a:gd name="T46" fmla="*/ 423 w 541"/>
              <a:gd name="T47" fmla="*/ 213 h 434"/>
              <a:gd name="T48" fmla="*/ 437 w 541"/>
              <a:gd name="T49" fmla="*/ 227 h 434"/>
              <a:gd name="T50" fmla="*/ 423 w 541"/>
              <a:gd name="T51" fmla="*/ 241 h 434"/>
              <a:gd name="T52" fmla="*/ 423 w 541"/>
              <a:gd name="T53" fmla="*/ 116 h 434"/>
              <a:gd name="T54" fmla="*/ 118 w 541"/>
              <a:gd name="T55" fmla="*/ 116 h 434"/>
              <a:gd name="T56" fmla="*/ 104 w 541"/>
              <a:gd name="T57" fmla="*/ 102 h 434"/>
              <a:gd name="T58" fmla="*/ 118 w 541"/>
              <a:gd name="T59" fmla="*/ 88 h 434"/>
              <a:gd name="T60" fmla="*/ 423 w 541"/>
              <a:gd name="T61" fmla="*/ 88 h 434"/>
              <a:gd name="T62" fmla="*/ 437 w 541"/>
              <a:gd name="T63" fmla="*/ 102 h 434"/>
              <a:gd name="T64" fmla="*/ 423 w 541"/>
              <a:gd name="T65" fmla="*/ 116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41" h="434">
                <a:moveTo>
                  <a:pt x="495" y="223"/>
                </a:moveTo>
                <a:cubicBezTo>
                  <a:pt x="521" y="218"/>
                  <a:pt x="540" y="195"/>
                  <a:pt x="540" y="168"/>
                </a:cubicBezTo>
                <a:cubicBezTo>
                  <a:pt x="540" y="140"/>
                  <a:pt x="520" y="117"/>
                  <a:pt x="494" y="112"/>
                </a:cubicBezTo>
                <a:cubicBezTo>
                  <a:pt x="520" y="107"/>
                  <a:pt x="540" y="84"/>
                  <a:pt x="540" y="57"/>
                </a:cubicBezTo>
                <a:cubicBezTo>
                  <a:pt x="540" y="26"/>
                  <a:pt x="514" y="0"/>
                  <a:pt x="483" y="0"/>
                </a:cubicBezTo>
                <a:cubicBezTo>
                  <a:pt x="56" y="0"/>
                  <a:pt x="56" y="0"/>
                  <a:pt x="56" y="0"/>
                </a:cubicBezTo>
                <a:cubicBezTo>
                  <a:pt x="25" y="0"/>
                  <a:pt x="0" y="25"/>
                  <a:pt x="0" y="56"/>
                </a:cubicBezTo>
                <a:cubicBezTo>
                  <a:pt x="0" y="84"/>
                  <a:pt x="20" y="107"/>
                  <a:pt x="46" y="112"/>
                </a:cubicBezTo>
                <a:cubicBezTo>
                  <a:pt x="20" y="117"/>
                  <a:pt x="0" y="140"/>
                  <a:pt x="0" y="167"/>
                </a:cubicBezTo>
                <a:cubicBezTo>
                  <a:pt x="0" y="195"/>
                  <a:pt x="20" y="218"/>
                  <a:pt x="46" y="223"/>
                </a:cubicBezTo>
                <a:cubicBezTo>
                  <a:pt x="20" y="228"/>
                  <a:pt x="1" y="250"/>
                  <a:pt x="1" y="278"/>
                </a:cubicBezTo>
                <a:cubicBezTo>
                  <a:pt x="1" y="309"/>
                  <a:pt x="26" y="334"/>
                  <a:pt x="57" y="334"/>
                </a:cubicBezTo>
                <a:cubicBezTo>
                  <a:pt x="157" y="334"/>
                  <a:pt x="157" y="334"/>
                  <a:pt x="157" y="334"/>
                </a:cubicBezTo>
                <a:cubicBezTo>
                  <a:pt x="158" y="340"/>
                  <a:pt x="159" y="345"/>
                  <a:pt x="161" y="351"/>
                </a:cubicBezTo>
                <a:cubicBezTo>
                  <a:pt x="175" y="399"/>
                  <a:pt x="219" y="434"/>
                  <a:pt x="272" y="433"/>
                </a:cubicBezTo>
                <a:cubicBezTo>
                  <a:pt x="331" y="433"/>
                  <a:pt x="380" y="392"/>
                  <a:pt x="383" y="335"/>
                </a:cubicBezTo>
                <a:cubicBezTo>
                  <a:pt x="484" y="335"/>
                  <a:pt x="484" y="335"/>
                  <a:pt x="484" y="335"/>
                </a:cubicBezTo>
                <a:cubicBezTo>
                  <a:pt x="515" y="335"/>
                  <a:pt x="541" y="309"/>
                  <a:pt x="541" y="278"/>
                </a:cubicBezTo>
                <a:cubicBezTo>
                  <a:pt x="541" y="251"/>
                  <a:pt x="521" y="228"/>
                  <a:pt x="495" y="223"/>
                </a:cubicBezTo>
                <a:close/>
                <a:moveTo>
                  <a:pt x="423" y="241"/>
                </a:moveTo>
                <a:cubicBezTo>
                  <a:pt x="118" y="241"/>
                  <a:pt x="118" y="241"/>
                  <a:pt x="118" y="241"/>
                </a:cubicBezTo>
                <a:cubicBezTo>
                  <a:pt x="110" y="241"/>
                  <a:pt x="104" y="234"/>
                  <a:pt x="104" y="227"/>
                </a:cubicBezTo>
                <a:cubicBezTo>
                  <a:pt x="104" y="219"/>
                  <a:pt x="110" y="213"/>
                  <a:pt x="118" y="213"/>
                </a:cubicBezTo>
                <a:cubicBezTo>
                  <a:pt x="423" y="213"/>
                  <a:pt x="423" y="213"/>
                  <a:pt x="423" y="213"/>
                </a:cubicBezTo>
                <a:cubicBezTo>
                  <a:pt x="431" y="213"/>
                  <a:pt x="437" y="219"/>
                  <a:pt x="437" y="227"/>
                </a:cubicBezTo>
                <a:cubicBezTo>
                  <a:pt x="437" y="234"/>
                  <a:pt x="431" y="241"/>
                  <a:pt x="423" y="241"/>
                </a:cubicBezTo>
                <a:close/>
                <a:moveTo>
                  <a:pt x="423" y="116"/>
                </a:moveTo>
                <a:cubicBezTo>
                  <a:pt x="118" y="116"/>
                  <a:pt x="118" y="116"/>
                  <a:pt x="118" y="116"/>
                </a:cubicBezTo>
                <a:cubicBezTo>
                  <a:pt x="110" y="116"/>
                  <a:pt x="104" y="110"/>
                  <a:pt x="104" y="102"/>
                </a:cubicBezTo>
                <a:cubicBezTo>
                  <a:pt x="104" y="95"/>
                  <a:pt x="110" y="88"/>
                  <a:pt x="118" y="88"/>
                </a:cubicBezTo>
                <a:cubicBezTo>
                  <a:pt x="423" y="88"/>
                  <a:pt x="423" y="88"/>
                  <a:pt x="423" y="88"/>
                </a:cubicBezTo>
                <a:cubicBezTo>
                  <a:pt x="431" y="88"/>
                  <a:pt x="437" y="95"/>
                  <a:pt x="437" y="102"/>
                </a:cubicBezTo>
                <a:cubicBezTo>
                  <a:pt x="437" y="110"/>
                  <a:pt x="431" y="116"/>
                  <a:pt x="423" y="116"/>
                </a:cubicBezTo>
                <a:close/>
              </a:path>
            </a:pathLst>
          </a:custGeom>
          <a:solidFill>
            <a:schemeClr val="accent3"/>
          </a:solidFill>
          <a:ln>
            <a:noFill/>
          </a:ln>
        </p:spPr>
        <p:txBody>
          <a:bodyPr vert="horz" wrap="square" lIns="68573" tIns="34287" rIns="68573" bIns="34287" numCol="1" anchor="t" anchorCtr="0" compatLnSpc="1"/>
          <a:lstStyle/>
          <a:p>
            <a:pPr algn="just">
              <a:lnSpc>
                <a:spcPct val="120000"/>
              </a:lnSpc>
            </a:pPr>
            <a:endParaRPr lang="id-ID"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2" name="Group 12"/>
          <p:cNvGrpSpPr/>
          <p:nvPr/>
        </p:nvGrpSpPr>
        <p:grpSpPr>
          <a:xfrm>
            <a:off x="1257499" y="1429441"/>
            <a:ext cx="1517299" cy="1358311"/>
            <a:chOff x="8169276" y="952501"/>
            <a:chExt cx="3781424" cy="3384550"/>
          </a:xfrm>
          <a:solidFill>
            <a:schemeClr val="accent1"/>
          </a:solidFill>
        </p:grpSpPr>
        <p:sp>
          <p:nvSpPr>
            <p:cNvPr id="14" name="Freeform 10"/>
            <p:cNvSpPr/>
            <p:nvPr/>
          </p:nvSpPr>
          <p:spPr bwMode="auto">
            <a:xfrm>
              <a:off x="9297988" y="1533526"/>
              <a:ext cx="1392237" cy="1004888"/>
            </a:xfrm>
            <a:custGeom>
              <a:avLst/>
              <a:gdLst>
                <a:gd name="T0" fmla="*/ 142 w 370"/>
                <a:gd name="T1" fmla="*/ 228 h 267"/>
                <a:gd name="T2" fmla="*/ 241 w 370"/>
                <a:gd name="T3" fmla="*/ 248 h 267"/>
                <a:gd name="T4" fmla="*/ 303 w 370"/>
                <a:gd name="T5" fmla="*/ 226 h 267"/>
                <a:gd name="T6" fmla="*/ 368 w 370"/>
                <a:gd name="T7" fmla="*/ 107 h 267"/>
                <a:gd name="T8" fmla="*/ 278 w 370"/>
                <a:gd name="T9" fmla="*/ 11 h 267"/>
                <a:gd name="T10" fmla="*/ 179 w 370"/>
                <a:gd name="T11" fmla="*/ 58 h 267"/>
                <a:gd name="T12" fmla="*/ 168 w 370"/>
                <a:gd name="T13" fmla="*/ 65 h 267"/>
                <a:gd name="T14" fmla="*/ 155 w 370"/>
                <a:gd name="T15" fmla="*/ 60 h 267"/>
                <a:gd name="T16" fmla="*/ 67 w 370"/>
                <a:gd name="T17" fmla="*/ 47 h 267"/>
                <a:gd name="T18" fmla="*/ 0 w 370"/>
                <a:gd name="T19" fmla="*/ 116 h 267"/>
                <a:gd name="T20" fmla="*/ 9 w 370"/>
                <a:gd name="T21" fmla="*/ 121 h 267"/>
                <a:gd name="T22" fmla="*/ 84 w 370"/>
                <a:gd name="T23" fmla="*/ 267 h 267"/>
                <a:gd name="T24" fmla="*/ 142 w 370"/>
                <a:gd name="T25" fmla="*/ 228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0" h="267">
                  <a:moveTo>
                    <a:pt x="142" y="228"/>
                  </a:moveTo>
                  <a:cubicBezTo>
                    <a:pt x="189" y="219"/>
                    <a:pt x="225" y="237"/>
                    <a:pt x="241" y="248"/>
                  </a:cubicBezTo>
                  <a:cubicBezTo>
                    <a:pt x="253" y="241"/>
                    <a:pt x="275" y="230"/>
                    <a:pt x="303" y="226"/>
                  </a:cubicBezTo>
                  <a:cubicBezTo>
                    <a:pt x="304" y="191"/>
                    <a:pt x="319" y="134"/>
                    <a:pt x="368" y="107"/>
                  </a:cubicBezTo>
                  <a:cubicBezTo>
                    <a:pt x="370" y="82"/>
                    <a:pt x="350" y="22"/>
                    <a:pt x="278" y="11"/>
                  </a:cubicBezTo>
                  <a:cubicBezTo>
                    <a:pt x="211" y="0"/>
                    <a:pt x="181" y="56"/>
                    <a:pt x="179" y="58"/>
                  </a:cubicBezTo>
                  <a:cubicBezTo>
                    <a:pt x="177" y="62"/>
                    <a:pt x="173" y="65"/>
                    <a:pt x="168" y="65"/>
                  </a:cubicBezTo>
                  <a:cubicBezTo>
                    <a:pt x="163" y="66"/>
                    <a:pt x="158" y="64"/>
                    <a:pt x="155" y="60"/>
                  </a:cubicBezTo>
                  <a:cubicBezTo>
                    <a:pt x="155" y="59"/>
                    <a:pt x="133" y="32"/>
                    <a:pt x="67" y="47"/>
                  </a:cubicBezTo>
                  <a:cubicBezTo>
                    <a:pt x="14" y="60"/>
                    <a:pt x="2" y="101"/>
                    <a:pt x="0" y="116"/>
                  </a:cubicBezTo>
                  <a:cubicBezTo>
                    <a:pt x="3" y="117"/>
                    <a:pt x="6" y="119"/>
                    <a:pt x="9" y="121"/>
                  </a:cubicBezTo>
                  <a:cubicBezTo>
                    <a:pt x="63" y="161"/>
                    <a:pt x="80" y="224"/>
                    <a:pt x="84" y="267"/>
                  </a:cubicBezTo>
                  <a:cubicBezTo>
                    <a:pt x="96" y="250"/>
                    <a:pt x="114" y="234"/>
                    <a:pt x="142" y="228"/>
                  </a:cubicBezTo>
                  <a:close/>
                </a:path>
              </a:pathLst>
            </a:custGeom>
            <a:grpFill/>
            <a:ln>
              <a:noFill/>
            </a:ln>
          </p:spPr>
          <p:txBody>
            <a:bodyPr vert="horz" wrap="square" lIns="96418" tIns="48210" rIns="96418" bIns="48210" numCol="1" anchor="t" anchorCtr="0" compatLnSpc="1"/>
            <a:lstStyle/>
            <a:p>
              <a:pPr algn="just">
                <a:lnSpc>
                  <a:spcPct val="120000"/>
                </a:lnSpc>
              </a:pPr>
              <a:endParaRPr lang="id-ID"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 name="Freeform 11"/>
            <p:cNvSpPr/>
            <p:nvPr/>
          </p:nvSpPr>
          <p:spPr bwMode="auto">
            <a:xfrm>
              <a:off x="8169276" y="952501"/>
              <a:ext cx="3781424" cy="3384550"/>
            </a:xfrm>
            <a:custGeom>
              <a:avLst/>
              <a:gdLst>
                <a:gd name="T0" fmla="*/ 932 w 1005"/>
                <a:gd name="T1" fmla="*/ 313 h 899"/>
                <a:gd name="T2" fmla="*/ 693 w 1005"/>
                <a:gd name="T3" fmla="*/ 126 h 899"/>
                <a:gd name="T4" fmla="*/ 192 w 1005"/>
                <a:gd name="T5" fmla="*/ 181 h 899"/>
                <a:gd name="T6" fmla="*/ 261 w 1005"/>
                <a:gd name="T7" fmla="*/ 549 h 899"/>
                <a:gd name="T8" fmla="*/ 292 w 1005"/>
                <a:gd name="T9" fmla="*/ 298 h 899"/>
                <a:gd name="T10" fmla="*/ 155 w 1005"/>
                <a:gd name="T11" fmla="*/ 377 h 899"/>
                <a:gd name="T12" fmla="*/ 244 w 1005"/>
                <a:gd name="T13" fmla="*/ 409 h 899"/>
                <a:gd name="T14" fmla="*/ 255 w 1005"/>
                <a:gd name="T15" fmla="*/ 435 h 899"/>
                <a:gd name="T16" fmla="*/ 128 w 1005"/>
                <a:gd name="T17" fmla="*/ 388 h 899"/>
                <a:gd name="T18" fmla="*/ 274 w 1005"/>
                <a:gd name="T19" fmla="*/ 257 h 899"/>
                <a:gd name="T20" fmla="*/ 464 w 1005"/>
                <a:gd name="T21" fmla="*/ 184 h 899"/>
                <a:gd name="T22" fmla="*/ 673 w 1005"/>
                <a:gd name="T23" fmla="*/ 190 h 899"/>
                <a:gd name="T24" fmla="*/ 851 w 1005"/>
                <a:gd name="T25" fmla="*/ 291 h 899"/>
                <a:gd name="T26" fmla="*/ 914 w 1005"/>
                <a:gd name="T27" fmla="*/ 518 h 899"/>
                <a:gd name="T28" fmla="*/ 747 w 1005"/>
                <a:gd name="T29" fmla="*/ 572 h 899"/>
                <a:gd name="T30" fmla="*/ 474 w 1005"/>
                <a:gd name="T31" fmla="*/ 615 h 899"/>
                <a:gd name="T32" fmla="*/ 421 w 1005"/>
                <a:gd name="T33" fmla="*/ 572 h 899"/>
                <a:gd name="T34" fmla="*/ 446 w 1005"/>
                <a:gd name="T35" fmla="*/ 560 h 899"/>
                <a:gd name="T36" fmla="*/ 553 w 1005"/>
                <a:gd name="T37" fmla="*/ 547 h 899"/>
                <a:gd name="T38" fmla="*/ 854 w 1005"/>
                <a:gd name="T39" fmla="*/ 560 h 899"/>
                <a:gd name="T40" fmla="*/ 857 w 1005"/>
                <a:gd name="T41" fmla="*/ 427 h 899"/>
                <a:gd name="T42" fmla="*/ 831 w 1005"/>
                <a:gd name="T43" fmla="*/ 311 h 899"/>
                <a:gd name="T44" fmla="*/ 632 w 1005"/>
                <a:gd name="T45" fmla="*/ 378 h 899"/>
                <a:gd name="T46" fmla="*/ 742 w 1005"/>
                <a:gd name="T47" fmla="*/ 461 h 899"/>
                <a:gd name="T48" fmla="*/ 549 w 1005"/>
                <a:gd name="T49" fmla="*/ 430 h 899"/>
                <a:gd name="T50" fmla="*/ 447 w 1005"/>
                <a:gd name="T51" fmla="*/ 410 h 899"/>
                <a:gd name="T52" fmla="*/ 381 w 1005"/>
                <a:gd name="T53" fmla="*/ 488 h 899"/>
                <a:gd name="T54" fmla="*/ 300 w 1005"/>
                <a:gd name="T55" fmla="*/ 535 h 899"/>
                <a:gd name="T56" fmla="*/ 298 w 1005"/>
                <a:gd name="T57" fmla="*/ 538 h 899"/>
                <a:gd name="T58" fmla="*/ 274 w 1005"/>
                <a:gd name="T59" fmla="*/ 618 h 899"/>
                <a:gd name="T60" fmla="*/ 288 w 1005"/>
                <a:gd name="T61" fmla="*/ 665 h 899"/>
                <a:gd name="T62" fmla="*/ 352 w 1005"/>
                <a:gd name="T63" fmla="*/ 724 h 899"/>
                <a:gd name="T64" fmla="*/ 571 w 1005"/>
                <a:gd name="T65" fmla="*/ 769 h 899"/>
                <a:gd name="T66" fmla="*/ 570 w 1005"/>
                <a:gd name="T67" fmla="*/ 769 h 899"/>
                <a:gd name="T68" fmla="*/ 681 w 1005"/>
                <a:gd name="T69" fmla="*/ 675 h 899"/>
                <a:gd name="T70" fmla="*/ 650 w 1005"/>
                <a:gd name="T71" fmla="*/ 634 h 899"/>
                <a:gd name="T72" fmla="*/ 708 w 1005"/>
                <a:gd name="T73" fmla="*/ 665 h 899"/>
                <a:gd name="T74" fmla="*/ 691 w 1005"/>
                <a:gd name="T75" fmla="*/ 750 h 899"/>
                <a:gd name="T76" fmla="*/ 491 w 1005"/>
                <a:gd name="T77" fmla="*/ 785 h 899"/>
                <a:gd name="T78" fmla="*/ 787 w 1005"/>
                <a:gd name="T79" fmla="*/ 830 h 899"/>
                <a:gd name="T80" fmla="*/ 1001 w 1005"/>
                <a:gd name="T81" fmla="*/ 474 h 8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5" h="899">
                  <a:moveTo>
                    <a:pt x="1001" y="474"/>
                  </a:moveTo>
                  <a:cubicBezTo>
                    <a:pt x="997" y="357"/>
                    <a:pt x="932" y="313"/>
                    <a:pt x="932" y="313"/>
                  </a:cubicBezTo>
                  <a:cubicBezTo>
                    <a:pt x="932" y="313"/>
                    <a:pt x="924" y="257"/>
                    <a:pt x="873" y="197"/>
                  </a:cubicBezTo>
                  <a:cubicBezTo>
                    <a:pt x="794" y="111"/>
                    <a:pt x="693" y="126"/>
                    <a:pt x="693" y="126"/>
                  </a:cubicBezTo>
                  <a:cubicBezTo>
                    <a:pt x="563" y="0"/>
                    <a:pt x="430" y="97"/>
                    <a:pt x="430" y="97"/>
                  </a:cubicBezTo>
                  <a:cubicBezTo>
                    <a:pt x="245" y="36"/>
                    <a:pt x="192" y="181"/>
                    <a:pt x="192" y="181"/>
                  </a:cubicBezTo>
                  <a:cubicBezTo>
                    <a:pt x="86" y="193"/>
                    <a:pt x="0" y="317"/>
                    <a:pt x="77" y="450"/>
                  </a:cubicBezTo>
                  <a:cubicBezTo>
                    <a:pt x="136" y="552"/>
                    <a:pt x="224" y="554"/>
                    <a:pt x="261" y="549"/>
                  </a:cubicBezTo>
                  <a:cubicBezTo>
                    <a:pt x="274" y="517"/>
                    <a:pt x="300" y="481"/>
                    <a:pt x="357" y="465"/>
                  </a:cubicBezTo>
                  <a:cubicBezTo>
                    <a:pt x="358" y="459"/>
                    <a:pt x="365" y="350"/>
                    <a:pt x="292" y="298"/>
                  </a:cubicBezTo>
                  <a:cubicBezTo>
                    <a:pt x="249" y="267"/>
                    <a:pt x="201" y="275"/>
                    <a:pt x="174" y="295"/>
                  </a:cubicBezTo>
                  <a:cubicBezTo>
                    <a:pt x="149" y="315"/>
                    <a:pt x="142" y="345"/>
                    <a:pt x="155" y="377"/>
                  </a:cubicBezTo>
                  <a:cubicBezTo>
                    <a:pt x="161" y="394"/>
                    <a:pt x="171" y="405"/>
                    <a:pt x="185" y="411"/>
                  </a:cubicBezTo>
                  <a:cubicBezTo>
                    <a:pt x="212" y="422"/>
                    <a:pt x="243" y="409"/>
                    <a:pt x="244" y="409"/>
                  </a:cubicBezTo>
                  <a:cubicBezTo>
                    <a:pt x="251" y="406"/>
                    <a:pt x="259" y="410"/>
                    <a:pt x="262" y="417"/>
                  </a:cubicBezTo>
                  <a:cubicBezTo>
                    <a:pt x="265" y="424"/>
                    <a:pt x="262" y="432"/>
                    <a:pt x="255" y="435"/>
                  </a:cubicBezTo>
                  <a:cubicBezTo>
                    <a:pt x="253" y="436"/>
                    <a:pt x="212" y="453"/>
                    <a:pt x="174" y="437"/>
                  </a:cubicBezTo>
                  <a:cubicBezTo>
                    <a:pt x="154" y="429"/>
                    <a:pt x="138" y="412"/>
                    <a:pt x="128" y="388"/>
                  </a:cubicBezTo>
                  <a:cubicBezTo>
                    <a:pt x="111" y="343"/>
                    <a:pt x="122" y="300"/>
                    <a:pt x="157" y="273"/>
                  </a:cubicBezTo>
                  <a:cubicBezTo>
                    <a:pt x="189" y="248"/>
                    <a:pt x="234" y="243"/>
                    <a:pt x="274" y="257"/>
                  </a:cubicBezTo>
                  <a:cubicBezTo>
                    <a:pt x="281" y="227"/>
                    <a:pt x="304" y="187"/>
                    <a:pt x="361" y="174"/>
                  </a:cubicBezTo>
                  <a:cubicBezTo>
                    <a:pt x="415" y="161"/>
                    <a:pt x="447" y="173"/>
                    <a:pt x="464" y="184"/>
                  </a:cubicBezTo>
                  <a:cubicBezTo>
                    <a:pt x="484" y="158"/>
                    <a:pt x="524" y="127"/>
                    <a:pt x="582" y="137"/>
                  </a:cubicBezTo>
                  <a:cubicBezTo>
                    <a:pt x="631" y="145"/>
                    <a:pt x="658" y="170"/>
                    <a:pt x="673" y="190"/>
                  </a:cubicBezTo>
                  <a:cubicBezTo>
                    <a:pt x="686" y="208"/>
                    <a:pt x="694" y="230"/>
                    <a:pt x="696" y="250"/>
                  </a:cubicBezTo>
                  <a:cubicBezTo>
                    <a:pt x="751" y="237"/>
                    <a:pt x="814" y="253"/>
                    <a:pt x="851" y="291"/>
                  </a:cubicBezTo>
                  <a:cubicBezTo>
                    <a:pt x="881" y="322"/>
                    <a:pt x="892" y="365"/>
                    <a:pt x="881" y="411"/>
                  </a:cubicBezTo>
                  <a:cubicBezTo>
                    <a:pt x="895" y="424"/>
                    <a:pt x="922" y="459"/>
                    <a:pt x="914" y="518"/>
                  </a:cubicBezTo>
                  <a:cubicBezTo>
                    <a:pt x="910" y="549"/>
                    <a:pt x="893" y="573"/>
                    <a:pt x="866" y="586"/>
                  </a:cubicBezTo>
                  <a:cubicBezTo>
                    <a:pt x="831" y="602"/>
                    <a:pt x="785" y="596"/>
                    <a:pt x="747" y="572"/>
                  </a:cubicBezTo>
                  <a:cubicBezTo>
                    <a:pt x="693" y="538"/>
                    <a:pt x="609" y="536"/>
                    <a:pt x="571" y="568"/>
                  </a:cubicBezTo>
                  <a:cubicBezTo>
                    <a:pt x="541" y="593"/>
                    <a:pt x="507" y="618"/>
                    <a:pt x="474" y="615"/>
                  </a:cubicBezTo>
                  <a:cubicBezTo>
                    <a:pt x="472" y="615"/>
                    <a:pt x="469" y="615"/>
                    <a:pt x="466" y="614"/>
                  </a:cubicBezTo>
                  <a:cubicBezTo>
                    <a:pt x="447" y="610"/>
                    <a:pt x="432" y="596"/>
                    <a:pt x="421" y="572"/>
                  </a:cubicBezTo>
                  <a:cubicBezTo>
                    <a:pt x="417" y="565"/>
                    <a:pt x="420" y="557"/>
                    <a:pt x="427" y="554"/>
                  </a:cubicBezTo>
                  <a:cubicBezTo>
                    <a:pt x="434" y="550"/>
                    <a:pt x="443" y="553"/>
                    <a:pt x="446" y="560"/>
                  </a:cubicBezTo>
                  <a:cubicBezTo>
                    <a:pt x="453" y="576"/>
                    <a:pt x="462" y="584"/>
                    <a:pt x="473" y="586"/>
                  </a:cubicBezTo>
                  <a:cubicBezTo>
                    <a:pt x="496" y="592"/>
                    <a:pt x="530" y="566"/>
                    <a:pt x="553" y="547"/>
                  </a:cubicBezTo>
                  <a:cubicBezTo>
                    <a:pt x="601" y="506"/>
                    <a:pt x="697" y="507"/>
                    <a:pt x="762" y="548"/>
                  </a:cubicBezTo>
                  <a:cubicBezTo>
                    <a:pt x="792" y="567"/>
                    <a:pt x="828" y="572"/>
                    <a:pt x="854" y="560"/>
                  </a:cubicBezTo>
                  <a:cubicBezTo>
                    <a:pt x="872" y="552"/>
                    <a:pt x="883" y="536"/>
                    <a:pt x="886" y="514"/>
                  </a:cubicBezTo>
                  <a:cubicBezTo>
                    <a:pt x="895" y="455"/>
                    <a:pt x="858" y="427"/>
                    <a:pt x="857" y="427"/>
                  </a:cubicBezTo>
                  <a:cubicBezTo>
                    <a:pt x="852" y="424"/>
                    <a:pt x="850" y="418"/>
                    <a:pt x="852" y="412"/>
                  </a:cubicBezTo>
                  <a:cubicBezTo>
                    <a:pt x="863" y="372"/>
                    <a:pt x="856" y="337"/>
                    <a:pt x="831" y="311"/>
                  </a:cubicBezTo>
                  <a:cubicBezTo>
                    <a:pt x="800" y="280"/>
                    <a:pt x="747" y="266"/>
                    <a:pt x="702" y="278"/>
                  </a:cubicBezTo>
                  <a:cubicBezTo>
                    <a:pt x="642" y="293"/>
                    <a:pt x="633" y="357"/>
                    <a:pt x="632" y="378"/>
                  </a:cubicBezTo>
                  <a:cubicBezTo>
                    <a:pt x="667" y="380"/>
                    <a:pt x="707" y="396"/>
                    <a:pt x="744" y="441"/>
                  </a:cubicBezTo>
                  <a:cubicBezTo>
                    <a:pt x="749" y="447"/>
                    <a:pt x="748" y="456"/>
                    <a:pt x="742" y="461"/>
                  </a:cubicBezTo>
                  <a:cubicBezTo>
                    <a:pt x="736" y="466"/>
                    <a:pt x="727" y="465"/>
                    <a:pt x="722" y="459"/>
                  </a:cubicBezTo>
                  <a:cubicBezTo>
                    <a:pt x="643" y="362"/>
                    <a:pt x="552" y="428"/>
                    <a:pt x="549" y="430"/>
                  </a:cubicBezTo>
                  <a:cubicBezTo>
                    <a:pt x="543" y="434"/>
                    <a:pt x="536" y="434"/>
                    <a:pt x="531" y="430"/>
                  </a:cubicBezTo>
                  <a:cubicBezTo>
                    <a:pt x="529" y="429"/>
                    <a:pt x="496" y="400"/>
                    <a:pt x="447" y="410"/>
                  </a:cubicBezTo>
                  <a:cubicBezTo>
                    <a:pt x="401" y="419"/>
                    <a:pt x="393" y="476"/>
                    <a:pt x="393" y="476"/>
                  </a:cubicBezTo>
                  <a:cubicBezTo>
                    <a:pt x="392" y="482"/>
                    <a:pt x="387" y="487"/>
                    <a:pt x="381" y="488"/>
                  </a:cubicBezTo>
                  <a:cubicBezTo>
                    <a:pt x="339" y="496"/>
                    <a:pt x="315" y="514"/>
                    <a:pt x="300" y="535"/>
                  </a:cubicBezTo>
                  <a:cubicBezTo>
                    <a:pt x="300" y="535"/>
                    <a:pt x="300" y="535"/>
                    <a:pt x="300" y="535"/>
                  </a:cubicBezTo>
                  <a:cubicBezTo>
                    <a:pt x="300" y="535"/>
                    <a:pt x="300" y="535"/>
                    <a:pt x="300" y="535"/>
                  </a:cubicBezTo>
                  <a:cubicBezTo>
                    <a:pt x="299" y="536"/>
                    <a:pt x="299" y="537"/>
                    <a:pt x="298" y="538"/>
                  </a:cubicBezTo>
                  <a:cubicBezTo>
                    <a:pt x="278" y="568"/>
                    <a:pt x="273" y="596"/>
                    <a:pt x="275" y="618"/>
                  </a:cubicBezTo>
                  <a:cubicBezTo>
                    <a:pt x="275" y="618"/>
                    <a:pt x="274" y="618"/>
                    <a:pt x="274" y="618"/>
                  </a:cubicBezTo>
                  <a:cubicBezTo>
                    <a:pt x="275" y="625"/>
                    <a:pt x="276" y="631"/>
                    <a:pt x="278" y="637"/>
                  </a:cubicBezTo>
                  <a:cubicBezTo>
                    <a:pt x="281" y="654"/>
                    <a:pt x="288" y="664"/>
                    <a:pt x="288" y="665"/>
                  </a:cubicBezTo>
                  <a:cubicBezTo>
                    <a:pt x="302" y="693"/>
                    <a:pt x="326" y="711"/>
                    <a:pt x="352" y="724"/>
                  </a:cubicBezTo>
                  <a:cubicBezTo>
                    <a:pt x="352" y="724"/>
                    <a:pt x="352" y="724"/>
                    <a:pt x="352" y="724"/>
                  </a:cubicBezTo>
                  <a:cubicBezTo>
                    <a:pt x="352" y="724"/>
                    <a:pt x="418" y="758"/>
                    <a:pt x="552" y="768"/>
                  </a:cubicBezTo>
                  <a:cubicBezTo>
                    <a:pt x="558" y="768"/>
                    <a:pt x="565" y="769"/>
                    <a:pt x="571" y="769"/>
                  </a:cubicBezTo>
                  <a:cubicBezTo>
                    <a:pt x="571" y="769"/>
                    <a:pt x="570" y="769"/>
                    <a:pt x="570" y="769"/>
                  </a:cubicBezTo>
                  <a:cubicBezTo>
                    <a:pt x="570" y="769"/>
                    <a:pt x="570" y="769"/>
                    <a:pt x="570" y="769"/>
                  </a:cubicBezTo>
                  <a:cubicBezTo>
                    <a:pt x="606" y="770"/>
                    <a:pt x="643" y="762"/>
                    <a:pt x="668" y="733"/>
                  </a:cubicBezTo>
                  <a:cubicBezTo>
                    <a:pt x="682" y="710"/>
                    <a:pt x="687" y="689"/>
                    <a:pt x="681" y="675"/>
                  </a:cubicBezTo>
                  <a:cubicBezTo>
                    <a:pt x="675" y="658"/>
                    <a:pt x="659" y="652"/>
                    <a:pt x="659" y="652"/>
                  </a:cubicBezTo>
                  <a:cubicBezTo>
                    <a:pt x="651" y="649"/>
                    <a:pt x="648" y="641"/>
                    <a:pt x="650" y="634"/>
                  </a:cubicBezTo>
                  <a:cubicBezTo>
                    <a:pt x="653" y="627"/>
                    <a:pt x="661" y="623"/>
                    <a:pt x="668" y="625"/>
                  </a:cubicBezTo>
                  <a:cubicBezTo>
                    <a:pt x="669" y="626"/>
                    <a:pt x="698" y="636"/>
                    <a:pt x="708" y="665"/>
                  </a:cubicBezTo>
                  <a:cubicBezTo>
                    <a:pt x="717" y="689"/>
                    <a:pt x="711" y="717"/>
                    <a:pt x="692" y="749"/>
                  </a:cubicBezTo>
                  <a:cubicBezTo>
                    <a:pt x="691" y="749"/>
                    <a:pt x="691" y="750"/>
                    <a:pt x="691" y="750"/>
                  </a:cubicBezTo>
                  <a:cubicBezTo>
                    <a:pt x="655" y="793"/>
                    <a:pt x="601" y="800"/>
                    <a:pt x="556" y="797"/>
                  </a:cubicBezTo>
                  <a:cubicBezTo>
                    <a:pt x="530" y="795"/>
                    <a:pt x="507" y="789"/>
                    <a:pt x="491" y="785"/>
                  </a:cubicBezTo>
                  <a:cubicBezTo>
                    <a:pt x="524" y="857"/>
                    <a:pt x="598" y="891"/>
                    <a:pt x="677" y="895"/>
                  </a:cubicBezTo>
                  <a:cubicBezTo>
                    <a:pt x="769" y="899"/>
                    <a:pt x="787" y="830"/>
                    <a:pt x="787" y="830"/>
                  </a:cubicBezTo>
                  <a:cubicBezTo>
                    <a:pt x="911" y="781"/>
                    <a:pt x="884" y="656"/>
                    <a:pt x="884" y="656"/>
                  </a:cubicBezTo>
                  <a:cubicBezTo>
                    <a:pt x="936" y="648"/>
                    <a:pt x="1005" y="590"/>
                    <a:pt x="1001" y="474"/>
                  </a:cubicBezTo>
                  <a:close/>
                </a:path>
              </a:pathLst>
            </a:custGeom>
            <a:grpFill/>
            <a:ln>
              <a:noFill/>
            </a:ln>
          </p:spPr>
          <p:txBody>
            <a:bodyPr vert="horz" wrap="square" lIns="96418" tIns="48210" rIns="96418" bIns="48210" numCol="1" anchor="t" anchorCtr="0" compatLnSpc="1"/>
            <a:lstStyle/>
            <a:p>
              <a:pPr algn="just">
                <a:lnSpc>
                  <a:spcPct val="120000"/>
                </a:lnSpc>
              </a:pPr>
              <a:endParaRPr lang="id-ID"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5" name="Oval 4"/>
          <p:cNvSpPr/>
          <p:nvPr/>
        </p:nvSpPr>
        <p:spPr>
          <a:xfrm>
            <a:off x="3317876" y="1210813"/>
            <a:ext cx="359494" cy="359562"/>
          </a:xfrm>
          <a:prstGeom prst="ellipse">
            <a:avLst/>
          </a:prstGeom>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US" sz="10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01</a:t>
            </a:r>
            <a:endParaRPr lang="en-US" sz="10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 name="Rectangle 18"/>
          <p:cNvSpPr/>
          <p:nvPr/>
        </p:nvSpPr>
        <p:spPr>
          <a:xfrm>
            <a:off x="3859530" y="1151890"/>
            <a:ext cx="4279265" cy="2325370"/>
          </a:xfrm>
          <a:prstGeom prst="rect">
            <a:avLst/>
          </a:prstGeom>
        </p:spPr>
        <p:txBody>
          <a:bodyPr wrap="square" lIns="0" tIns="0" rIns="0" bIns="0">
            <a:spAutoFit/>
          </a:bodyPr>
          <a:lstStyle/>
          <a:p>
            <a:pPr algn="just">
              <a:lnSpc>
                <a:spcPct val="120000"/>
              </a:lnSpc>
            </a:pPr>
            <a:r>
              <a:rPr lang="en-US" sz="14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       </a:t>
            </a:r>
            <a:r>
              <a:rPr sz="14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作为团队成员，我希望对于团队的日程我能够有选择的标注是否重要，以便于我更好的管理自己的时间</a:t>
            </a:r>
            <a:endParaRPr sz="14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20000"/>
              </a:lnSpc>
            </a:pPr>
            <a:endParaRPr sz="14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20000"/>
              </a:lnSpc>
            </a:pPr>
            <a:endParaRPr sz="14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20000"/>
              </a:lnSpc>
            </a:pPr>
            <a:endParaRPr sz="14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20000"/>
              </a:lnSpc>
            </a:pPr>
            <a:endParaRPr sz="14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20000"/>
              </a:lnSpc>
            </a:pPr>
            <a:r>
              <a:rPr sz="14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       作为团队成员，我希望能够接收团队日程的同时，也能够设置自己的私人时间，这段时间内暂不接受团队日程安排。</a:t>
            </a:r>
            <a:endParaRPr sz="14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Oval 19"/>
          <p:cNvSpPr/>
          <p:nvPr/>
        </p:nvSpPr>
        <p:spPr>
          <a:xfrm>
            <a:off x="3317876" y="2633877"/>
            <a:ext cx="359494" cy="359562"/>
          </a:xfrm>
          <a:prstGeom prst="ellipse">
            <a:avLst/>
          </a:prstGeom>
          <a:solidFill>
            <a:schemeClr val="accent2"/>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US" sz="10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02</a:t>
            </a:r>
            <a:endParaRPr lang="en-US" sz="10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 name="矩形 2"/>
          <p:cNvSpPr/>
          <p:nvPr/>
        </p:nvSpPr>
        <p:spPr>
          <a:xfrm>
            <a:off x="3859530" y="271780"/>
            <a:ext cx="1425575" cy="32448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6" name="文本框 5"/>
          <p:cNvSpPr txBox="1"/>
          <p:nvPr/>
        </p:nvSpPr>
        <p:spPr>
          <a:xfrm>
            <a:off x="3985260" y="271780"/>
            <a:ext cx="1097280" cy="368300"/>
          </a:xfrm>
          <a:prstGeom prst="rect">
            <a:avLst/>
          </a:prstGeom>
          <a:noFill/>
        </p:spPr>
        <p:txBody>
          <a:bodyPr wrap="none" rtlCol="0">
            <a:spAutoFit/>
          </a:bodyPr>
          <a:p>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用户场景</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childTnLst>
                          </p:cTn>
                        </p:par>
                        <p:par>
                          <p:cTn id="14" fill="hold">
                            <p:stCondLst>
                              <p:cond delay="1500"/>
                            </p:stCondLst>
                            <p:childTnLst>
                              <p:par>
                                <p:cTn id="15" presetID="53" presetClass="entr" presetSubtype="16"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ppt_w</p:attrName>
                                        </p:attrNameLst>
                                      </p:cBhvr>
                                      <p:tavLst>
                                        <p:tav tm="0">
                                          <p:val>
                                            <p:fltVal val="0"/>
                                          </p:val>
                                        </p:tav>
                                        <p:tav tm="100000">
                                          <p:val>
                                            <p:strVal val="#ppt_w"/>
                                          </p:val>
                                        </p:tav>
                                      </p:tavLst>
                                    </p:anim>
                                    <p:anim calcmode="lin" valueType="num">
                                      <p:cBhvr>
                                        <p:cTn id="18" dur="500" fill="hold"/>
                                        <p:tgtEl>
                                          <p:spTgt spid="2"/>
                                        </p:tgtEl>
                                        <p:attrNameLst>
                                          <p:attrName>ppt_h</p:attrName>
                                        </p:attrNameLst>
                                      </p:cBhvr>
                                      <p:tavLst>
                                        <p:tav tm="0">
                                          <p:val>
                                            <p:fltVal val="0"/>
                                          </p:val>
                                        </p:tav>
                                        <p:tav tm="100000">
                                          <p:val>
                                            <p:strVal val="#ppt_h"/>
                                          </p:val>
                                        </p:tav>
                                      </p:tavLst>
                                    </p:anim>
                                    <p:animEffect transition="in" filter="fade">
                                      <p:cBhvr>
                                        <p:cTn id="19" dur="500"/>
                                        <p:tgtEl>
                                          <p:spTgt spid="2"/>
                                        </p:tgtEl>
                                      </p:cBhvr>
                                    </p:animEffect>
                                  </p:childTnLst>
                                </p:cTn>
                              </p:par>
                            </p:childTnLst>
                          </p:cTn>
                        </p:par>
                        <p:par>
                          <p:cTn id="20" fill="hold">
                            <p:stCondLst>
                              <p:cond delay="2000"/>
                            </p:stCondLst>
                            <p:childTnLst>
                              <p:par>
                                <p:cTn id="21" presetID="37" presetClass="entr" presetSubtype="0"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1000"/>
                                        <p:tgtEl>
                                          <p:spTgt spid="5"/>
                                        </p:tgtEl>
                                      </p:cBhvr>
                                    </p:animEffect>
                                    <p:anim calcmode="lin" valueType="num">
                                      <p:cBhvr>
                                        <p:cTn id="24" dur="1000" fill="hold"/>
                                        <p:tgtEl>
                                          <p:spTgt spid="5"/>
                                        </p:tgtEl>
                                        <p:attrNameLst>
                                          <p:attrName>ppt_x</p:attrName>
                                        </p:attrNameLst>
                                      </p:cBhvr>
                                      <p:tavLst>
                                        <p:tav tm="0">
                                          <p:val>
                                            <p:strVal val="#ppt_x"/>
                                          </p:val>
                                        </p:tav>
                                        <p:tav tm="100000">
                                          <p:val>
                                            <p:strVal val="#ppt_x"/>
                                          </p:val>
                                        </p:tav>
                                      </p:tavLst>
                                    </p:anim>
                                    <p:anim calcmode="lin" valueType="num">
                                      <p:cBhvr>
                                        <p:cTn id="25" dur="900" decel="100000" fill="hold"/>
                                        <p:tgtEl>
                                          <p:spTgt spid="5"/>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par>
                          <p:cTn id="27" fill="hold">
                            <p:stCondLst>
                              <p:cond delay="3000"/>
                            </p:stCondLst>
                            <p:childTnLst>
                              <p:par>
                                <p:cTn id="28" presetID="12" presetClass="entr" presetSubtype="8" fill="hold" grpId="0" nodeType="afterEffect">
                                  <p:stCondLst>
                                    <p:cond delay="0"/>
                                  </p:stCondLst>
                                  <p:childTnLst>
                                    <p:set>
                                      <p:cBhvr>
                                        <p:cTn id="29" dur="1" fill="hold">
                                          <p:stCondLst>
                                            <p:cond delay="0"/>
                                          </p:stCondLst>
                                        </p:cTn>
                                        <p:tgtEl>
                                          <p:spTgt spid="19"/>
                                        </p:tgtEl>
                                        <p:attrNameLst>
                                          <p:attrName>style.visibility</p:attrName>
                                        </p:attrNameLst>
                                      </p:cBhvr>
                                      <p:to>
                                        <p:strVal val="visible"/>
                                      </p:to>
                                    </p:set>
                                    <p:anim calcmode="lin" valueType="num">
                                      <p:cBhvr additive="base">
                                        <p:cTn id="30" dur="500"/>
                                        <p:tgtEl>
                                          <p:spTgt spid="19"/>
                                        </p:tgtEl>
                                        <p:attrNameLst>
                                          <p:attrName>ppt_x</p:attrName>
                                        </p:attrNameLst>
                                      </p:cBhvr>
                                      <p:tavLst>
                                        <p:tav tm="0">
                                          <p:val>
                                            <p:strVal val="#ppt_x-#ppt_w*1.125000"/>
                                          </p:val>
                                        </p:tav>
                                        <p:tav tm="100000">
                                          <p:val>
                                            <p:strVal val="#ppt_x"/>
                                          </p:val>
                                        </p:tav>
                                      </p:tavLst>
                                    </p:anim>
                                    <p:animEffect transition="in" filter="wipe(right)">
                                      <p:cBhvr>
                                        <p:cTn id="31" dur="500"/>
                                        <p:tgtEl>
                                          <p:spTgt spid="19"/>
                                        </p:tgtEl>
                                      </p:cBhvr>
                                    </p:animEffect>
                                  </p:childTnLst>
                                </p:cTn>
                              </p:par>
                            </p:childTnLst>
                          </p:cTn>
                        </p:par>
                        <p:par>
                          <p:cTn id="32" fill="hold">
                            <p:stCondLst>
                              <p:cond delay="3500"/>
                            </p:stCondLst>
                            <p:childTnLst>
                              <p:par>
                                <p:cTn id="33" presetID="37" presetClass="entr" presetSubtype="0" fill="hold" grpId="0" nodeType="after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1000"/>
                                        <p:tgtEl>
                                          <p:spTgt spid="20"/>
                                        </p:tgtEl>
                                      </p:cBhvr>
                                    </p:animEffect>
                                    <p:anim calcmode="lin" valueType="num">
                                      <p:cBhvr>
                                        <p:cTn id="36" dur="1000" fill="hold"/>
                                        <p:tgtEl>
                                          <p:spTgt spid="20"/>
                                        </p:tgtEl>
                                        <p:attrNameLst>
                                          <p:attrName>ppt_x</p:attrName>
                                        </p:attrNameLst>
                                      </p:cBhvr>
                                      <p:tavLst>
                                        <p:tav tm="0">
                                          <p:val>
                                            <p:strVal val="#ppt_x"/>
                                          </p:val>
                                        </p:tav>
                                        <p:tav tm="100000">
                                          <p:val>
                                            <p:strVal val="#ppt_x"/>
                                          </p:val>
                                        </p:tav>
                                      </p:tavLst>
                                    </p:anim>
                                    <p:anim calcmode="lin" valueType="num">
                                      <p:cBhvr>
                                        <p:cTn id="37" dur="900" decel="100000" fill="hold"/>
                                        <p:tgtEl>
                                          <p:spTgt spid="20"/>
                                        </p:tgtEl>
                                        <p:attrNameLst>
                                          <p:attrName>ppt_y</p:attrName>
                                        </p:attrNameLst>
                                      </p:cBhvr>
                                      <p:tavLst>
                                        <p:tav tm="0">
                                          <p:val>
                                            <p:strVal val="#ppt_y+1"/>
                                          </p:val>
                                        </p:tav>
                                        <p:tav tm="100000">
                                          <p:val>
                                            <p:strVal val="#ppt_y-.03"/>
                                          </p:val>
                                        </p:tav>
                                      </p:tavLst>
                                    </p:anim>
                                    <p:anim calcmode="lin" valueType="num">
                                      <p:cBhvr>
                                        <p:cTn id="38" dur="100" accel="100000" fill="hold">
                                          <p:stCondLst>
                                            <p:cond delay="900"/>
                                          </p:stCondLst>
                                        </p:cTn>
                                        <p:tgtEl>
                                          <p:spTgt spid="20"/>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bldLvl="0" animBg="1"/>
      <p:bldP spid="5" grpId="0" bldLvl="0" animBg="1"/>
      <p:bldP spid="19" grpId="0"/>
      <p:bldP spid="20"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1"/>
          <a:srcRect t="27336"/>
          <a:stretch>
            <a:fillRect/>
          </a:stretch>
        </p:blipFill>
        <p:spPr>
          <a:xfrm>
            <a:off x="335902" y="746449"/>
            <a:ext cx="8528180" cy="3735870"/>
          </a:xfrm>
          <a:prstGeom prst="rect">
            <a:avLst/>
          </a:prstGeom>
        </p:spPr>
      </p:pic>
      <p:sp>
        <p:nvSpPr>
          <p:cNvPr id="14" name="Oval 55"/>
          <p:cNvSpPr/>
          <p:nvPr/>
        </p:nvSpPr>
        <p:spPr>
          <a:xfrm>
            <a:off x="2619352" y="2518409"/>
            <a:ext cx="218517" cy="218517"/>
          </a:xfrm>
          <a:prstGeom prst="ellipse">
            <a:avLst/>
          </a:prstGeom>
          <a:solidFill>
            <a:schemeClr val="accent1"/>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cs typeface="+mn-ea"/>
              <a:sym typeface="+mn-lt"/>
            </a:endParaRPr>
          </a:p>
        </p:txBody>
      </p:sp>
      <p:grpSp>
        <p:nvGrpSpPr>
          <p:cNvPr id="15" name="Group 59"/>
          <p:cNvGrpSpPr/>
          <p:nvPr/>
        </p:nvGrpSpPr>
        <p:grpSpPr>
          <a:xfrm>
            <a:off x="1128876" y="2318375"/>
            <a:ext cx="1202694" cy="645160"/>
            <a:chOff x="4928372" y="1811168"/>
            <a:chExt cx="978408" cy="524846"/>
          </a:xfrm>
        </p:grpSpPr>
        <p:sp>
          <p:nvSpPr>
            <p:cNvPr id="16" name="Pentagon 60"/>
            <p:cNvSpPr/>
            <p:nvPr/>
          </p:nvSpPr>
          <p:spPr>
            <a:xfrm>
              <a:off x="4928372" y="1814284"/>
              <a:ext cx="978408" cy="484632"/>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cs typeface="+mn-ea"/>
                <a:sym typeface="+mn-lt"/>
              </a:endParaRPr>
            </a:p>
          </p:txBody>
        </p:sp>
        <p:sp>
          <p:nvSpPr>
            <p:cNvPr id="17" name="TextBox 61"/>
            <p:cNvSpPr txBox="1"/>
            <p:nvPr/>
          </p:nvSpPr>
          <p:spPr>
            <a:xfrm>
              <a:off x="5040290" y="1811168"/>
              <a:ext cx="525880" cy="524846"/>
            </a:xfrm>
            <a:prstGeom prst="rect">
              <a:avLst/>
            </a:prstGeom>
            <a:noFill/>
          </p:spPr>
          <p:txBody>
            <a:bodyPr wrap="none" rtlCol="0">
              <a:spAutoFit/>
            </a:bodyPr>
            <a:lstStyle/>
            <a:p>
              <a:pPr algn="ctr"/>
              <a:r>
                <a:rPr lang="en-US" sz="3600" b="1" dirty="0">
                  <a:solidFill>
                    <a:schemeClr val="bg2"/>
                  </a:solidFill>
                  <a:cs typeface="+mn-ea"/>
                  <a:sym typeface="+mn-lt"/>
                </a:rPr>
                <a:t>02</a:t>
              </a:r>
              <a:endParaRPr lang="en-GB" sz="3600" b="1" dirty="0">
                <a:solidFill>
                  <a:schemeClr val="bg2"/>
                </a:solidFill>
                <a:cs typeface="+mn-ea"/>
                <a:sym typeface="+mn-lt"/>
              </a:endParaRPr>
            </a:p>
          </p:txBody>
        </p:sp>
      </p:grpSp>
      <p:sp>
        <p:nvSpPr>
          <p:cNvPr id="19" name="TextBox 72"/>
          <p:cNvSpPr txBox="1"/>
          <p:nvPr/>
        </p:nvSpPr>
        <p:spPr>
          <a:xfrm>
            <a:off x="2914650" y="2351405"/>
            <a:ext cx="1605280" cy="521970"/>
          </a:xfrm>
          <a:prstGeom prst="rect">
            <a:avLst/>
          </a:prstGeom>
          <a:noFill/>
        </p:spPr>
        <p:txBody>
          <a:bodyPr wrap="none" rtlCol="0">
            <a:spAutoFit/>
          </a:bodyPr>
          <a:lstStyle/>
          <a:p>
            <a:pPr defTabSz="685800">
              <a:defRPr/>
            </a:pPr>
            <a:r>
              <a:rPr lang="zh-CN" altLang="en-US" sz="2800" b="1" dirty="0">
                <a:solidFill>
                  <a:schemeClr val="accent1"/>
                </a:solidFill>
                <a:latin typeface="微软雅黑" panose="020B0503020204020204" pitchFamily="34" charset="-122"/>
                <a:ea typeface="微软雅黑" panose="020B0503020204020204" pitchFamily="34" charset="-122"/>
              </a:rPr>
              <a:t>产品目标</a:t>
            </a:r>
            <a:endParaRPr lang="zh-CN" altLang="en-US" sz="2800" b="1" dirty="0">
              <a:solidFill>
                <a:schemeClr val="accent1"/>
              </a:solidFill>
              <a:latin typeface="微软雅黑" panose="020B0503020204020204" pitchFamily="34" charset="-122"/>
              <a:ea typeface="微软雅黑" panose="020B0503020204020204" pitchFamily="34" charset="-122"/>
            </a:endParaRPr>
          </a:p>
        </p:txBody>
      </p:sp>
    </p:spTree>
    <p:custDataLst>
      <p:tags r:id="rId2"/>
    </p:custData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down)">
                                      <p:cBhvr>
                                        <p:cTn id="1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接连接符 9"/>
          <p:cNvCxnSpPr/>
          <p:nvPr/>
        </p:nvCxnSpPr>
        <p:spPr>
          <a:xfrm>
            <a:off x="1019493" y="1834113"/>
            <a:ext cx="685800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3859530" y="271780"/>
            <a:ext cx="1425575" cy="32448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6" name="文本框 5"/>
          <p:cNvSpPr txBox="1"/>
          <p:nvPr/>
        </p:nvSpPr>
        <p:spPr>
          <a:xfrm>
            <a:off x="3985260" y="271780"/>
            <a:ext cx="1097280" cy="368300"/>
          </a:xfrm>
          <a:prstGeom prst="rect">
            <a:avLst/>
          </a:prstGeom>
          <a:noFill/>
        </p:spPr>
        <p:txBody>
          <a:bodyPr wrap="none" rtlCol="0">
            <a:spAutoFit/>
          </a:bodyPr>
          <a:p>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产品目标</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4" name="文本框 3"/>
          <p:cNvSpPr txBox="1"/>
          <p:nvPr/>
        </p:nvSpPr>
        <p:spPr>
          <a:xfrm>
            <a:off x="741045" y="1139190"/>
            <a:ext cx="7655560" cy="3138170"/>
          </a:xfrm>
          <a:prstGeom prst="rect">
            <a:avLst/>
          </a:prstGeom>
          <a:noFill/>
        </p:spPr>
        <p:txBody>
          <a:bodyPr wrap="square" rtlCol="0">
            <a:spAutoFit/>
          </a:bodyPr>
          <a:p>
            <a:pPr algn="l"/>
            <a:r>
              <a:rPr lang="zh-CN" altLang="en-US"/>
              <a:t> 我们希望我们设计的这款日程管理APP可以为不同类型的用户提供便捷的日程时间管理安排，满足用户的各类需求。</a:t>
            </a:r>
            <a:endParaRPr lang="zh-CN" altLang="en-US"/>
          </a:p>
          <a:p>
            <a:pPr algn="l"/>
            <a:endParaRPr lang="zh-CN" altLang="en-US"/>
          </a:p>
          <a:p>
            <a:pPr algn="l"/>
            <a:endParaRPr lang="zh-CN" altLang="en-US"/>
          </a:p>
          <a:p>
            <a:pPr algn="l"/>
            <a:r>
              <a:rPr lang="zh-CN" altLang="en-US"/>
              <a:t>         服务对象：服务对象全面，既包含普通个人用户，也可以服务团队负责人及成员</a:t>
            </a:r>
            <a:endParaRPr lang="zh-CN" altLang="en-US"/>
          </a:p>
          <a:p>
            <a:pPr algn="l"/>
            <a:endParaRPr lang="zh-CN" altLang="en-US"/>
          </a:p>
          <a:p>
            <a:pPr algn="l"/>
            <a:endParaRPr lang="zh-CN" altLang="en-US"/>
          </a:p>
          <a:p>
            <a:pPr algn="l"/>
            <a:r>
              <a:rPr lang="zh-CN" altLang="en-US"/>
              <a:t>        个人定制：系统提供了一些API供专业人员二次开发，从而实现个性化的定制需求</a:t>
            </a:r>
            <a:endParaRPr lang="zh-CN" altLang="en-US"/>
          </a:p>
          <a:p>
            <a:pPr algn="l"/>
            <a:endParaRPr lang="zh-CN" altLang="en-US"/>
          </a:p>
        </p:txBody>
      </p:sp>
      <p:grpSp>
        <p:nvGrpSpPr>
          <p:cNvPr id="5" name="Group 4"/>
          <p:cNvGrpSpPr/>
          <p:nvPr/>
        </p:nvGrpSpPr>
        <p:grpSpPr bwMode="auto">
          <a:xfrm>
            <a:off x="290195" y="1833880"/>
            <a:ext cx="450850" cy="303530"/>
            <a:chOff x="0" y="0"/>
            <a:chExt cx="796" cy="747"/>
          </a:xfrm>
        </p:grpSpPr>
        <p:sp>
          <p:nvSpPr>
            <p:cNvPr id="13" name="Line 5"/>
            <p:cNvSpPr>
              <a:spLocks noChangeShapeType="1"/>
            </p:cNvSpPr>
            <p:nvPr/>
          </p:nvSpPr>
          <p:spPr bwMode="auto">
            <a:xfrm>
              <a:off x="0" y="0"/>
              <a:ext cx="0" cy="0"/>
            </a:xfrm>
            <a:prstGeom prst="line">
              <a:avLst/>
            </a:prstGeom>
            <a:noFill/>
            <a:ln w="15875">
              <a:solidFill>
                <a:srgbClr val="449FDB"/>
              </a:solidFill>
              <a:round/>
            </a:ln>
            <a:extLst>
              <a:ext uri="{909E8E84-426E-40DD-AFC4-6F175D3DCCD1}">
                <a14:hiddenFill xmlns:a14="http://schemas.microsoft.com/office/drawing/2010/main">
                  <a:noFill/>
                </a14:hiddenFill>
              </a:ext>
            </a:extLst>
          </p:spPr>
          <p:txBody>
            <a:bodyPr/>
            <a:p>
              <a:endParaRPr lang="zh-CN" altLang="en-US"/>
            </a:p>
          </p:txBody>
        </p:sp>
        <p:sp>
          <p:nvSpPr>
            <p:cNvPr id="14" name="Freeform 6"/>
            <p:cNvSpPr>
              <a:spLocks noEditPoints="1"/>
            </p:cNvSpPr>
            <p:nvPr/>
          </p:nvSpPr>
          <p:spPr bwMode="auto">
            <a:xfrm>
              <a:off x="0" y="50"/>
              <a:ext cx="796" cy="697"/>
            </a:xfrm>
            <a:custGeom>
              <a:avLst/>
              <a:gdLst>
                <a:gd name="T0" fmla="*/ 796 w 796"/>
                <a:gd name="T1" fmla="*/ 597 h 697"/>
                <a:gd name="T2" fmla="*/ 796 w 796"/>
                <a:gd name="T3" fmla="*/ 0 h 697"/>
                <a:gd name="T4" fmla="*/ 0 w 796"/>
                <a:gd name="T5" fmla="*/ 0 h 697"/>
                <a:gd name="T6" fmla="*/ 0 w 796"/>
                <a:gd name="T7" fmla="*/ 597 h 697"/>
                <a:gd name="T8" fmla="*/ 348 w 796"/>
                <a:gd name="T9" fmla="*/ 597 h 697"/>
                <a:gd name="T10" fmla="*/ 348 w 796"/>
                <a:gd name="T11" fmla="*/ 647 h 697"/>
                <a:gd name="T12" fmla="*/ 200 w 796"/>
                <a:gd name="T13" fmla="*/ 647 h 697"/>
                <a:gd name="T14" fmla="*/ 200 w 796"/>
                <a:gd name="T15" fmla="*/ 697 h 697"/>
                <a:gd name="T16" fmla="*/ 599 w 796"/>
                <a:gd name="T17" fmla="*/ 697 h 697"/>
                <a:gd name="T18" fmla="*/ 599 w 796"/>
                <a:gd name="T19" fmla="*/ 647 h 697"/>
                <a:gd name="T20" fmla="*/ 448 w 796"/>
                <a:gd name="T21" fmla="*/ 647 h 697"/>
                <a:gd name="T22" fmla="*/ 448 w 796"/>
                <a:gd name="T23" fmla="*/ 597 h 697"/>
                <a:gd name="T24" fmla="*/ 796 w 796"/>
                <a:gd name="T25" fmla="*/ 597 h 697"/>
                <a:gd name="T26" fmla="*/ 100 w 796"/>
                <a:gd name="T27" fmla="*/ 101 h 697"/>
                <a:gd name="T28" fmla="*/ 696 w 796"/>
                <a:gd name="T29" fmla="*/ 101 h 697"/>
                <a:gd name="T30" fmla="*/ 696 w 796"/>
                <a:gd name="T31" fmla="*/ 499 h 697"/>
                <a:gd name="T32" fmla="*/ 100 w 796"/>
                <a:gd name="T33" fmla="*/ 499 h 697"/>
                <a:gd name="T34" fmla="*/ 100 w 796"/>
                <a:gd name="T35" fmla="*/ 101 h 69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96" h="697">
                  <a:moveTo>
                    <a:pt x="796" y="597"/>
                  </a:moveTo>
                  <a:lnTo>
                    <a:pt x="796" y="0"/>
                  </a:lnTo>
                  <a:lnTo>
                    <a:pt x="0" y="0"/>
                  </a:lnTo>
                  <a:lnTo>
                    <a:pt x="0" y="597"/>
                  </a:lnTo>
                  <a:lnTo>
                    <a:pt x="348" y="597"/>
                  </a:lnTo>
                  <a:lnTo>
                    <a:pt x="348" y="647"/>
                  </a:lnTo>
                  <a:lnTo>
                    <a:pt x="200" y="647"/>
                  </a:lnTo>
                  <a:lnTo>
                    <a:pt x="200" y="697"/>
                  </a:lnTo>
                  <a:lnTo>
                    <a:pt x="599" y="697"/>
                  </a:lnTo>
                  <a:lnTo>
                    <a:pt x="599" y="647"/>
                  </a:lnTo>
                  <a:lnTo>
                    <a:pt x="448" y="647"/>
                  </a:lnTo>
                  <a:lnTo>
                    <a:pt x="448" y="597"/>
                  </a:lnTo>
                  <a:lnTo>
                    <a:pt x="796" y="597"/>
                  </a:lnTo>
                  <a:close/>
                  <a:moveTo>
                    <a:pt x="100" y="101"/>
                  </a:moveTo>
                  <a:lnTo>
                    <a:pt x="696" y="101"/>
                  </a:lnTo>
                  <a:lnTo>
                    <a:pt x="696" y="499"/>
                  </a:lnTo>
                  <a:lnTo>
                    <a:pt x="100" y="499"/>
                  </a:lnTo>
                  <a:lnTo>
                    <a:pt x="100" y="10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grpSp>
      <p:sp>
        <p:nvSpPr>
          <p:cNvPr id="11" name="Freeform 103"/>
          <p:cNvSpPr>
            <a:spLocks noChangeAspect="1" noEditPoints="1"/>
          </p:cNvSpPr>
          <p:nvPr/>
        </p:nvSpPr>
        <p:spPr bwMode="auto">
          <a:xfrm>
            <a:off x="618037" y="2215046"/>
            <a:ext cx="232330" cy="342216"/>
          </a:xfrm>
          <a:custGeom>
            <a:avLst/>
            <a:gdLst/>
            <a:ahLst/>
            <a:cxnLst>
              <a:cxn ang="0">
                <a:pos x="37" y="29"/>
              </a:cxn>
              <a:cxn ang="0">
                <a:pos x="31" y="41"/>
              </a:cxn>
              <a:cxn ang="0">
                <a:pos x="33" y="44"/>
              </a:cxn>
              <a:cxn ang="0">
                <a:pos x="32" y="47"/>
              </a:cxn>
              <a:cxn ang="0">
                <a:pos x="33" y="49"/>
              </a:cxn>
              <a:cxn ang="0">
                <a:pos x="31" y="53"/>
              </a:cxn>
              <a:cxn ang="0">
                <a:pos x="31" y="54"/>
              </a:cxn>
              <a:cxn ang="0">
                <a:pos x="27" y="58"/>
              </a:cxn>
              <a:cxn ang="0">
                <a:pos x="21" y="62"/>
              </a:cxn>
              <a:cxn ang="0">
                <a:pos x="15" y="58"/>
              </a:cxn>
              <a:cxn ang="0">
                <a:pos x="11" y="54"/>
              </a:cxn>
              <a:cxn ang="0">
                <a:pos x="11" y="53"/>
              </a:cxn>
              <a:cxn ang="0">
                <a:pos x="9" y="49"/>
              </a:cxn>
              <a:cxn ang="0">
                <a:pos x="10" y="47"/>
              </a:cxn>
              <a:cxn ang="0">
                <a:pos x="9" y="44"/>
              </a:cxn>
              <a:cxn ang="0">
                <a:pos x="11" y="41"/>
              </a:cxn>
              <a:cxn ang="0">
                <a:pos x="5" y="29"/>
              </a:cxn>
              <a:cxn ang="0">
                <a:pos x="0" y="18"/>
              </a:cxn>
              <a:cxn ang="0">
                <a:pos x="21" y="0"/>
              </a:cxn>
              <a:cxn ang="0">
                <a:pos x="42" y="18"/>
              </a:cxn>
              <a:cxn ang="0">
                <a:pos x="37" y="29"/>
              </a:cxn>
              <a:cxn ang="0">
                <a:pos x="21" y="6"/>
              </a:cxn>
              <a:cxn ang="0">
                <a:pos x="6" y="18"/>
              </a:cxn>
              <a:cxn ang="0">
                <a:pos x="8" y="26"/>
              </a:cxn>
              <a:cxn ang="0">
                <a:pos x="11" y="28"/>
              </a:cxn>
              <a:cxn ang="0">
                <a:pos x="16" y="40"/>
              </a:cxn>
              <a:cxn ang="0">
                <a:pos x="26" y="40"/>
              </a:cxn>
              <a:cxn ang="0">
                <a:pos x="31" y="28"/>
              </a:cxn>
              <a:cxn ang="0">
                <a:pos x="34" y="26"/>
              </a:cxn>
              <a:cxn ang="0">
                <a:pos x="36" y="18"/>
              </a:cxn>
              <a:cxn ang="0">
                <a:pos x="21" y="6"/>
              </a:cxn>
              <a:cxn ang="0">
                <a:pos x="29" y="20"/>
              </a:cxn>
              <a:cxn ang="0">
                <a:pos x="27" y="18"/>
              </a:cxn>
              <a:cxn ang="0">
                <a:pos x="21" y="15"/>
              </a:cxn>
              <a:cxn ang="0">
                <a:pos x="20" y="13"/>
              </a:cxn>
              <a:cxn ang="0">
                <a:pos x="21" y="12"/>
              </a:cxn>
              <a:cxn ang="0">
                <a:pos x="30" y="18"/>
              </a:cxn>
              <a:cxn ang="0">
                <a:pos x="29" y="20"/>
              </a:cxn>
            </a:cxnLst>
            <a:rect l="0" t="0" r="r" b="b"/>
            <a:pathLst>
              <a:path w="42" h="62">
                <a:moveTo>
                  <a:pt x="37" y="29"/>
                </a:moveTo>
                <a:cubicBezTo>
                  <a:pt x="35" y="32"/>
                  <a:pt x="31" y="37"/>
                  <a:pt x="31" y="41"/>
                </a:cubicBezTo>
                <a:cubicBezTo>
                  <a:pt x="32" y="42"/>
                  <a:pt x="33" y="43"/>
                  <a:pt x="33" y="44"/>
                </a:cubicBezTo>
                <a:cubicBezTo>
                  <a:pt x="33" y="45"/>
                  <a:pt x="32" y="46"/>
                  <a:pt x="32" y="47"/>
                </a:cubicBezTo>
                <a:cubicBezTo>
                  <a:pt x="32" y="47"/>
                  <a:pt x="33" y="48"/>
                  <a:pt x="33" y="49"/>
                </a:cubicBezTo>
                <a:cubicBezTo>
                  <a:pt x="33" y="51"/>
                  <a:pt x="32" y="52"/>
                  <a:pt x="31" y="53"/>
                </a:cubicBezTo>
                <a:cubicBezTo>
                  <a:pt x="31" y="53"/>
                  <a:pt x="31" y="54"/>
                  <a:pt x="31" y="54"/>
                </a:cubicBezTo>
                <a:cubicBezTo>
                  <a:pt x="31" y="57"/>
                  <a:pt x="29" y="58"/>
                  <a:pt x="27" y="58"/>
                </a:cubicBezTo>
                <a:cubicBezTo>
                  <a:pt x="26" y="61"/>
                  <a:pt x="24" y="62"/>
                  <a:pt x="21" y="62"/>
                </a:cubicBezTo>
                <a:cubicBezTo>
                  <a:pt x="19" y="62"/>
                  <a:pt x="16" y="61"/>
                  <a:pt x="15" y="58"/>
                </a:cubicBezTo>
                <a:cubicBezTo>
                  <a:pt x="13" y="58"/>
                  <a:pt x="11" y="57"/>
                  <a:pt x="11" y="54"/>
                </a:cubicBezTo>
                <a:cubicBezTo>
                  <a:pt x="11" y="54"/>
                  <a:pt x="11" y="53"/>
                  <a:pt x="11" y="53"/>
                </a:cubicBezTo>
                <a:cubicBezTo>
                  <a:pt x="10" y="52"/>
                  <a:pt x="9" y="51"/>
                  <a:pt x="9" y="49"/>
                </a:cubicBezTo>
                <a:cubicBezTo>
                  <a:pt x="9" y="48"/>
                  <a:pt x="10" y="47"/>
                  <a:pt x="10" y="47"/>
                </a:cubicBezTo>
                <a:cubicBezTo>
                  <a:pt x="10" y="46"/>
                  <a:pt x="9" y="45"/>
                  <a:pt x="9" y="44"/>
                </a:cubicBezTo>
                <a:cubicBezTo>
                  <a:pt x="9" y="43"/>
                  <a:pt x="10" y="42"/>
                  <a:pt x="11" y="41"/>
                </a:cubicBezTo>
                <a:cubicBezTo>
                  <a:pt x="11" y="37"/>
                  <a:pt x="7" y="32"/>
                  <a:pt x="5" y="29"/>
                </a:cubicBezTo>
                <a:cubicBezTo>
                  <a:pt x="2" y="26"/>
                  <a:pt x="0" y="23"/>
                  <a:pt x="0" y="18"/>
                </a:cubicBezTo>
                <a:cubicBezTo>
                  <a:pt x="0" y="8"/>
                  <a:pt x="11" y="0"/>
                  <a:pt x="21" y="0"/>
                </a:cubicBezTo>
                <a:cubicBezTo>
                  <a:pt x="31" y="0"/>
                  <a:pt x="42" y="8"/>
                  <a:pt x="42" y="18"/>
                </a:cubicBezTo>
                <a:cubicBezTo>
                  <a:pt x="42" y="23"/>
                  <a:pt x="40" y="26"/>
                  <a:pt x="37" y="29"/>
                </a:cubicBezTo>
                <a:close/>
                <a:moveTo>
                  <a:pt x="21" y="6"/>
                </a:moveTo>
                <a:cubicBezTo>
                  <a:pt x="14" y="6"/>
                  <a:pt x="6" y="10"/>
                  <a:pt x="6" y="18"/>
                </a:cubicBezTo>
                <a:cubicBezTo>
                  <a:pt x="6" y="21"/>
                  <a:pt x="7" y="24"/>
                  <a:pt x="8" y="26"/>
                </a:cubicBezTo>
                <a:cubicBezTo>
                  <a:pt x="9" y="27"/>
                  <a:pt x="10" y="27"/>
                  <a:pt x="11" y="28"/>
                </a:cubicBezTo>
                <a:cubicBezTo>
                  <a:pt x="14" y="32"/>
                  <a:pt x="16" y="36"/>
                  <a:pt x="16" y="40"/>
                </a:cubicBezTo>
                <a:cubicBezTo>
                  <a:pt x="26" y="40"/>
                  <a:pt x="26" y="40"/>
                  <a:pt x="26" y="40"/>
                </a:cubicBezTo>
                <a:cubicBezTo>
                  <a:pt x="26" y="36"/>
                  <a:pt x="28" y="32"/>
                  <a:pt x="31" y="28"/>
                </a:cubicBezTo>
                <a:cubicBezTo>
                  <a:pt x="32" y="27"/>
                  <a:pt x="33" y="27"/>
                  <a:pt x="34" y="26"/>
                </a:cubicBezTo>
                <a:cubicBezTo>
                  <a:pt x="35" y="24"/>
                  <a:pt x="36" y="21"/>
                  <a:pt x="36" y="18"/>
                </a:cubicBezTo>
                <a:cubicBezTo>
                  <a:pt x="36" y="10"/>
                  <a:pt x="28" y="6"/>
                  <a:pt x="21" y="6"/>
                </a:cubicBezTo>
                <a:close/>
                <a:moveTo>
                  <a:pt x="29" y="20"/>
                </a:moveTo>
                <a:cubicBezTo>
                  <a:pt x="28" y="20"/>
                  <a:pt x="27" y="19"/>
                  <a:pt x="27" y="18"/>
                </a:cubicBezTo>
                <a:cubicBezTo>
                  <a:pt x="27" y="16"/>
                  <a:pt x="23" y="15"/>
                  <a:pt x="21" y="15"/>
                </a:cubicBezTo>
                <a:cubicBezTo>
                  <a:pt x="20" y="15"/>
                  <a:pt x="20" y="14"/>
                  <a:pt x="20" y="13"/>
                </a:cubicBezTo>
                <a:cubicBezTo>
                  <a:pt x="20" y="13"/>
                  <a:pt x="20" y="12"/>
                  <a:pt x="21" y="12"/>
                </a:cubicBezTo>
                <a:cubicBezTo>
                  <a:pt x="25" y="12"/>
                  <a:pt x="30" y="14"/>
                  <a:pt x="30" y="18"/>
                </a:cubicBezTo>
                <a:cubicBezTo>
                  <a:pt x="30" y="19"/>
                  <a:pt x="29" y="20"/>
                  <a:pt x="29" y="20"/>
                </a:cubicBezTo>
                <a:close/>
              </a:path>
            </a:pathLst>
          </a:custGeom>
          <a:solidFill>
            <a:schemeClr val="accent4"/>
          </a:solidFill>
          <a:ln w="9525">
            <a:noFill/>
            <a:round/>
          </a:ln>
        </p:spPr>
        <p:txBody>
          <a:bodyPr vert="horz" wrap="square" lIns="91440" tIns="45720" rIns="91440" bIns="45720" numCol="1" anchor="t" anchorCtr="0" compatLnSpc="1"/>
          <a:p>
            <a:endParaRPr lang="en-US" dirty="0">
              <a:latin typeface="微软雅黑" panose="020B0503020204020204" pitchFamily="34" charset="-122"/>
            </a:endParaRPr>
          </a:p>
        </p:txBody>
      </p:sp>
      <p:sp>
        <p:nvSpPr>
          <p:cNvPr id="12" name="Freeform 181"/>
          <p:cNvSpPr>
            <a:spLocks noChangeAspect="1"/>
          </p:cNvSpPr>
          <p:nvPr/>
        </p:nvSpPr>
        <p:spPr bwMode="auto">
          <a:xfrm>
            <a:off x="641471" y="3312647"/>
            <a:ext cx="185850" cy="350376"/>
          </a:xfrm>
          <a:custGeom>
            <a:avLst/>
            <a:gdLst/>
            <a:ahLst/>
            <a:cxnLst>
              <a:cxn ang="0">
                <a:pos x="22" y="60"/>
              </a:cxn>
              <a:cxn ang="0">
                <a:pos x="22" y="67"/>
              </a:cxn>
              <a:cxn ang="0">
                <a:pos x="21" y="68"/>
              </a:cxn>
              <a:cxn ang="0">
                <a:pos x="16" y="68"/>
              </a:cxn>
              <a:cxn ang="0">
                <a:pos x="15" y="67"/>
              </a:cxn>
              <a:cxn ang="0">
                <a:pos x="15" y="60"/>
              </a:cxn>
              <a:cxn ang="0">
                <a:pos x="1" y="53"/>
              </a:cxn>
              <a:cxn ang="0">
                <a:pos x="1" y="52"/>
              </a:cxn>
              <a:cxn ang="0">
                <a:pos x="5" y="46"/>
              </a:cxn>
              <a:cxn ang="0">
                <a:pos x="6" y="46"/>
              </a:cxn>
              <a:cxn ang="0">
                <a:pos x="6" y="46"/>
              </a:cxn>
              <a:cxn ang="0">
                <a:pos x="19" y="51"/>
              </a:cxn>
              <a:cxn ang="0">
                <a:pos x="26" y="45"/>
              </a:cxn>
              <a:cxn ang="0">
                <a:pos x="17" y="38"/>
              </a:cxn>
              <a:cxn ang="0">
                <a:pos x="1" y="22"/>
              </a:cxn>
              <a:cxn ang="0">
                <a:pos x="15" y="8"/>
              </a:cxn>
              <a:cxn ang="0">
                <a:pos x="15" y="1"/>
              </a:cxn>
              <a:cxn ang="0">
                <a:pos x="16" y="0"/>
              </a:cxn>
              <a:cxn ang="0">
                <a:pos x="21" y="0"/>
              </a:cxn>
              <a:cxn ang="0">
                <a:pos x="22" y="1"/>
              </a:cxn>
              <a:cxn ang="0">
                <a:pos x="22" y="8"/>
              </a:cxn>
              <a:cxn ang="0">
                <a:pos x="34" y="13"/>
              </a:cxn>
              <a:cxn ang="0">
                <a:pos x="34" y="14"/>
              </a:cxn>
              <a:cxn ang="0">
                <a:pos x="31" y="20"/>
              </a:cxn>
              <a:cxn ang="0">
                <a:pos x="30" y="20"/>
              </a:cxn>
              <a:cxn ang="0">
                <a:pos x="29" y="20"/>
              </a:cxn>
              <a:cxn ang="0">
                <a:pos x="19" y="16"/>
              </a:cxn>
              <a:cxn ang="0">
                <a:pos x="11" y="22"/>
              </a:cxn>
              <a:cxn ang="0">
                <a:pos x="21" y="30"/>
              </a:cxn>
              <a:cxn ang="0">
                <a:pos x="36" y="45"/>
              </a:cxn>
              <a:cxn ang="0">
                <a:pos x="22" y="60"/>
              </a:cxn>
            </a:cxnLst>
            <a:rect l="0" t="0" r="r" b="b"/>
            <a:pathLst>
              <a:path w="36" h="68">
                <a:moveTo>
                  <a:pt x="22" y="60"/>
                </a:moveTo>
                <a:cubicBezTo>
                  <a:pt x="22" y="67"/>
                  <a:pt x="22" y="67"/>
                  <a:pt x="22" y="67"/>
                </a:cubicBezTo>
                <a:cubicBezTo>
                  <a:pt x="22" y="67"/>
                  <a:pt x="22" y="68"/>
                  <a:pt x="21" y="68"/>
                </a:cubicBezTo>
                <a:cubicBezTo>
                  <a:pt x="16" y="68"/>
                  <a:pt x="16" y="68"/>
                  <a:pt x="16" y="68"/>
                </a:cubicBezTo>
                <a:cubicBezTo>
                  <a:pt x="15" y="68"/>
                  <a:pt x="15" y="67"/>
                  <a:pt x="15" y="67"/>
                </a:cubicBezTo>
                <a:cubicBezTo>
                  <a:pt x="15" y="60"/>
                  <a:pt x="15" y="60"/>
                  <a:pt x="15" y="60"/>
                </a:cubicBezTo>
                <a:cubicBezTo>
                  <a:pt x="6" y="59"/>
                  <a:pt x="1" y="53"/>
                  <a:pt x="1" y="53"/>
                </a:cubicBezTo>
                <a:cubicBezTo>
                  <a:pt x="0" y="53"/>
                  <a:pt x="0" y="52"/>
                  <a:pt x="1" y="52"/>
                </a:cubicBezTo>
                <a:cubicBezTo>
                  <a:pt x="5" y="46"/>
                  <a:pt x="5" y="46"/>
                  <a:pt x="5" y="46"/>
                </a:cubicBezTo>
                <a:cubicBezTo>
                  <a:pt x="5" y="46"/>
                  <a:pt x="5" y="46"/>
                  <a:pt x="6" y="46"/>
                </a:cubicBezTo>
                <a:cubicBezTo>
                  <a:pt x="6" y="46"/>
                  <a:pt x="6" y="46"/>
                  <a:pt x="6" y="46"/>
                </a:cubicBezTo>
                <a:cubicBezTo>
                  <a:pt x="7" y="46"/>
                  <a:pt x="12" y="51"/>
                  <a:pt x="19" y="51"/>
                </a:cubicBezTo>
                <a:cubicBezTo>
                  <a:pt x="22" y="51"/>
                  <a:pt x="26" y="49"/>
                  <a:pt x="26" y="45"/>
                </a:cubicBezTo>
                <a:cubicBezTo>
                  <a:pt x="26" y="41"/>
                  <a:pt x="22" y="40"/>
                  <a:pt x="17" y="38"/>
                </a:cubicBezTo>
                <a:cubicBezTo>
                  <a:pt x="10" y="35"/>
                  <a:pt x="1" y="32"/>
                  <a:pt x="1" y="22"/>
                </a:cubicBezTo>
                <a:cubicBezTo>
                  <a:pt x="1" y="15"/>
                  <a:pt x="7" y="9"/>
                  <a:pt x="15" y="8"/>
                </a:cubicBezTo>
                <a:cubicBezTo>
                  <a:pt x="15" y="1"/>
                  <a:pt x="15" y="1"/>
                  <a:pt x="15" y="1"/>
                </a:cubicBezTo>
                <a:cubicBezTo>
                  <a:pt x="15" y="0"/>
                  <a:pt x="15" y="0"/>
                  <a:pt x="16" y="0"/>
                </a:cubicBezTo>
                <a:cubicBezTo>
                  <a:pt x="21" y="0"/>
                  <a:pt x="21" y="0"/>
                  <a:pt x="21" y="0"/>
                </a:cubicBezTo>
                <a:cubicBezTo>
                  <a:pt x="22" y="0"/>
                  <a:pt x="22" y="0"/>
                  <a:pt x="22" y="1"/>
                </a:cubicBezTo>
                <a:cubicBezTo>
                  <a:pt x="22" y="8"/>
                  <a:pt x="22" y="8"/>
                  <a:pt x="22" y="8"/>
                </a:cubicBezTo>
                <a:cubicBezTo>
                  <a:pt x="30" y="8"/>
                  <a:pt x="34" y="13"/>
                  <a:pt x="34" y="13"/>
                </a:cubicBezTo>
                <a:cubicBezTo>
                  <a:pt x="35" y="13"/>
                  <a:pt x="35" y="14"/>
                  <a:pt x="34" y="14"/>
                </a:cubicBezTo>
                <a:cubicBezTo>
                  <a:pt x="31" y="20"/>
                  <a:pt x="31" y="20"/>
                  <a:pt x="31" y="20"/>
                </a:cubicBezTo>
                <a:cubicBezTo>
                  <a:pt x="31" y="20"/>
                  <a:pt x="31" y="20"/>
                  <a:pt x="30" y="20"/>
                </a:cubicBezTo>
                <a:cubicBezTo>
                  <a:pt x="30" y="20"/>
                  <a:pt x="30" y="20"/>
                  <a:pt x="29" y="20"/>
                </a:cubicBezTo>
                <a:cubicBezTo>
                  <a:pt x="29" y="20"/>
                  <a:pt x="25" y="16"/>
                  <a:pt x="19" y="16"/>
                </a:cubicBezTo>
                <a:cubicBezTo>
                  <a:pt x="14" y="16"/>
                  <a:pt x="11" y="18"/>
                  <a:pt x="11" y="22"/>
                </a:cubicBezTo>
                <a:cubicBezTo>
                  <a:pt x="11" y="26"/>
                  <a:pt x="16" y="28"/>
                  <a:pt x="21" y="30"/>
                </a:cubicBezTo>
                <a:cubicBezTo>
                  <a:pt x="28" y="32"/>
                  <a:pt x="36" y="36"/>
                  <a:pt x="36" y="45"/>
                </a:cubicBezTo>
                <a:cubicBezTo>
                  <a:pt x="36" y="52"/>
                  <a:pt x="30" y="59"/>
                  <a:pt x="22" y="60"/>
                </a:cubicBezTo>
                <a:close/>
              </a:path>
            </a:pathLst>
          </a:custGeom>
          <a:solidFill>
            <a:schemeClr val="accent2"/>
          </a:solidFill>
          <a:ln w="9525">
            <a:noFill/>
            <a:round/>
          </a:ln>
        </p:spPr>
        <p:txBody>
          <a:bodyPr vert="horz" wrap="square" lIns="91440" tIns="45720" rIns="91440" bIns="45720" numCol="1" anchor="t" anchorCtr="0" compatLnSpc="1"/>
          <a:p>
            <a:endParaRPr lang="en-US" dirty="0">
              <a:latin typeface="微软雅黑" panose="020B0503020204020204" pitchFamily="34"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90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42"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1000"/>
                                        <p:tgtEl>
                                          <p:spTgt spid="5"/>
                                        </p:tgtEl>
                                      </p:cBhvr>
                                    </p:animEffect>
                                    <p:anim calcmode="lin" valueType="num">
                                      <p:cBhvr>
                                        <p:cTn id="11" dur="1000" fill="hold"/>
                                        <p:tgtEl>
                                          <p:spTgt spid="5"/>
                                        </p:tgtEl>
                                        <p:attrNameLst>
                                          <p:attrName>ppt_x</p:attrName>
                                        </p:attrNameLst>
                                      </p:cBhvr>
                                      <p:tavLst>
                                        <p:tav tm="0">
                                          <p:val>
                                            <p:strVal val="#ppt_x"/>
                                          </p:val>
                                        </p:tav>
                                        <p:tav tm="100000">
                                          <p:val>
                                            <p:strVal val="#ppt_x"/>
                                          </p:val>
                                        </p:tav>
                                      </p:tavLst>
                                    </p:anim>
                                    <p:anim calcmode="lin" valueType="num">
                                      <p:cBhvr>
                                        <p:cTn id="1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MH" val="20170412112603"/>
  <p:tag name="MH_LIBRARY" val="GRAPHIC"/>
</p:tagLst>
</file>

<file path=ppt/tags/tag2.xml><?xml version="1.0" encoding="utf-8"?>
<p:tagLst xmlns:p="http://schemas.openxmlformats.org/presentationml/2006/main">
  <p:tag name="MH" val="20170412112603"/>
  <p:tag name="MH_LIBRARY" val="GRAPHIC"/>
</p:tagLst>
</file>

<file path=ppt/tags/tag3.xml><?xml version="1.0" encoding="utf-8"?>
<p:tagLst xmlns:p="http://schemas.openxmlformats.org/presentationml/2006/main">
  <p:tag name="MH" val="20170412112603"/>
  <p:tag name="MH_LIBRARY" val="GRAPHIC"/>
</p:tagLst>
</file>

<file path=ppt/tags/tag4.xml><?xml version="1.0" encoding="utf-8"?>
<p:tagLst xmlns:p="http://schemas.openxmlformats.org/presentationml/2006/main">
  <p:tag name="KSO_WM_UNIT_TABLE_BEAUTIFY" val="smartTable{4e89a22e-e94d-4182-aa35-ba2911c0fee1}"/>
</p:tagLst>
</file>

<file path=ppt/tags/tag5.xml><?xml version="1.0" encoding="utf-8"?>
<p:tagLst xmlns:p="http://schemas.openxmlformats.org/presentationml/2006/main">
  <p:tag name="MH" val="20170412112603"/>
  <p:tag name="MH_LIBRARY" val="GRAPHIC"/>
</p:tagLst>
</file>

<file path=ppt/tags/tag6.xml><?xml version="1.0" encoding="utf-8"?>
<p:tagLst xmlns:p="http://schemas.openxmlformats.org/presentationml/2006/main">
  <p:tag name="MH" val="20170412112603"/>
  <p:tag name="MH_LIBRARY" val="GRAPHIC"/>
</p:tagLst>
</file>

<file path=ppt/tags/tag7.xml><?xml version="1.0" encoding="utf-8"?>
<p:tagLst xmlns:p="http://schemas.openxmlformats.org/presentationml/2006/main">
  <p:tag name="MH" val="20170412112603"/>
  <p:tag name="MH_LIBRARY" val="GRAPHIC"/>
</p:tagLst>
</file>

<file path=ppt/tags/tag8.xml><?xml version="1.0" encoding="utf-8"?>
<p:tagLst xmlns:p="http://schemas.openxmlformats.org/presentationml/2006/main">
  <p:tag name="MH" val="20170412112603"/>
  <p:tag name="MH_LIBRARY" val="GRAPHIC"/>
</p:tagLst>
</file>

<file path=ppt/theme/theme1.xml><?xml version="1.0" encoding="utf-8"?>
<a:theme xmlns:a="http://schemas.openxmlformats.org/drawingml/2006/main" name="Office 主题​​">
  <a:themeElements>
    <a:clrScheme name="自定义 1870">
      <a:dk1>
        <a:sysClr val="windowText" lastClr="000000"/>
      </a:dk1>
      <a:lt1>
        <a:sysClr val="window" lastClr="FFFFFF"/>
      </a:lt1>
      <a:dk2>
        <a:srgbClr val="464646"/>
      </a:dk2>
      <a:lt2>
        <a:srgbClr val="DEF5FA"/>
      </a:lt2>
      <a:accent1>
        <a:srgbClr val="86B6BD"/>
      </a:accent1>
      <a:accent2>
        <a:srgbClr val="86B6BD"/>
      </a:accent2>
      <a:accent3>
        <a:srgbClr val="86B6BD"/>
      </a:accent3>
      <a:accent4>
        <a:srgbClr val="86B6BD"/>
      </a:accent4>
      <a:accent5>
        <a:srgbClr val="86B6BD"/>
      </a:accent5>
      <a:accent6>
        <a:srgbClr val="86B6BD"/>
      </a:accent6>
      <a:hlink>
        <a:srgbClr val="FF8119"/>
      </a:hlink>
      <a:folHlink>
        <a:srgbClr val="44B9E8"/>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3643</Words>
  <Application>WPS 演示</Application>
  <PresentationFormat>自定义</PresentationFormat>
  <Paragraphs>390</Paragraphs>
  <Slides>36</Slides>
  <Notes>18</Notes>
  <HiddenSlides>0</HiddenSlides>
  <MMClips>1</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36</vt:i4>
      </vt:variant>
    </vt:vector>
  </HeadingPairs>
  <TitlesOfParts>
    <vt:vector size="55" baseType="lpstr">
      <vt:lpstr>Arial</vt:lpstr>
      <vt:lpstr>宋体</vt:lpstr>
      <vt:lpstr>Wingdings</vt:lpstr>
      <vt:lpstr>微软雅黑</vt:lpstr>
      <vt:lpstr>Glegoo</vt:lpstr>
      <vt:lpstr>Segoe Print</vt:lpstr>
      <vt:lpstr>Lato Light</vt:lpstr>
      <vt:lpstr>Mission Gothic Regular</vt:lpstr>
      <vt:lpstr>Open Sans</vt:lpstr>
      <vt:lpstr>方正姚体</vt:lpstr>
      <vt:lpstr>等线</vt:lpstr>
      <vt:lpstr>Arial Unicode MS</vt:lpstr>
      <vt:lpstr>等线 Light</vt:lpstr>
      <vt:lpstr>Calibri Light</vt:lpstr>
      <vt:lpstr>Calibri</vt:lpstr>
      <vt:lpstr>Impact</vt:lpstr>
      <vt:lpstr>Lato Regular</vt:lpstr>
      <vt:lpstr>Century Gothic</vt:lpstr>
      <vt:lpstr>Office 主题​​</vt:lpstr>
      <vt:lpstr>PowerPoint 演示文稿</vt:lpstr>
      <vt:lpstr>目录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001</dc:title>
  <dc:creator>Administrator</dc:creator>
  <cp:lastModifiedBy>云艾钟</cp:lastModifiedBy>
  <cp:revision>464</cp:revision>
  <dcterms:created xsi:type="dcterms:W3CDTF">2017-06-23T03:09:00Z</dcterms:created>
  <dcterms:modified xsi:type="dcterms:W3CDTF">2020-10-20T07:52:45Z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2052-11.1.0.10072</vt:lpwstr>
  </property>
</Properties>
</file>