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56" r:id="rId3"/>
    <p:sldId id="371" r:id="rId5"/>
    <p:sldId id="372" r:id="rId6"/>
    <p:sldId id="369" r:id="rId7"/>
    <p:sldId id="368" r:id="rId8"/>
    <p:sldId id="321" r:id="rId9"/>
    <p:sldId id="362" r:id="rId10"/>
    <p:sldId id="352" r:id="rId11"/>
    <p:sldId id="367" r:id="rId12"/>
    <p:sldId id="363" r:id="rId13"/>
    <p:sldId id="319" r:id="rId14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F5C5C"/>
    <a:srgbClr val="888382"/>
    <a:srgbClr val="4F4E4E"/>
    <a:srgbClr val="663F2E"/>
    <a:srgbClr val="768EA9"/>
    <a:srgbClr val="508CC2"/>
    <a:srgbClr val="2E75B5"/>
    <a:srgbClr val="0069B8"/>
    <a:srgbClr val="00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468" y="102"/>
      </p:cViewPr>
      <p:guideLst>
        <p:guide orient="horz" pos="1596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37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ea typeface="微软雅黑" panose="020B0503020204020204" pitchFamily="34" charset="-122"/>
              </a:rPr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8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2294788" y="50967"/>
            <a:ext cx="6855716" cy="599634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10790" y="1428750"/>
            <a:ext cx="41224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移动智能应用开发</a:t>
            </a:r>
            <a:endParaRPr lang="zh-CN" sz="32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2917039" y="3083390"/>
            <a:ext cx="4534011" cy="27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2020-B4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项目汇报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2470785" y="2227580"/>
            <a:ext cx="4980305" cy="67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WakeUpChallenge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70267" y="-1506546"/>
            <a:ext cx="6855716" cy="5996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  <p:bldP spid="14" grpId="0" bldLvl="0" animBg="1"/>
      <p:bldP spid="14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sp>
        <p:nvSpPr>
          <p:cNvPr id="38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小游戏</a:t>
            </a:r>
            <a:endParaRPr lang="zh-CN" altLang="en-US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2526030" y="298450"/>
            <a:ext cx="3641408" cy="4546600"/>
            <a:chOff x="5356" y="470"/>
            <a:chExt cx="5735" cy="7160"/>
          </a:xfrm>
        </p:grpSpPr>
        <p:pic>
          <p:nvPicPr>
            <p:cNvPr id="2" name="图片 15" descr="Screenshot_20210110-1521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" y="470"/>
              <a:ext cx="3389" cy="7160"/>
            </a:xfrm>
            <a:prstGeom prst="rect">
              <a:avLst/>
            </a:prstGeom>
          </p:spPr>
        </p:pic>
        <p:sp>
          <p:nvSpPr>
            <p:cNvPr id="74" name="文本框 73"/>
            <p:cNvSpPr txBox="1"/>
            <p:nvPr/>
          </p:nvSpPr>
          <p:spPr>
            <a:xfrm>
              <a:off x="5356" y="3811"/>
              <a:ext cx="1428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倒计时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动画效果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无解重排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2294788" y="50967"/>
            <a:ext cx="6855716" cy="599634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70267" y="-1506546"/>
            <a:ext cx="6855716" cy="5996349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093793" y="1092512"/>
            <a:ext cx="2674451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8000" spc="3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7"/>
          <p:cNvSpPr>
            <a:spLocks noChangeArrowheads="1"/>
          </p:cNvSpPr>
          <p:nvPr/>
        </p:nvSpPr>
        <p:spPr bwMode="auto">
          <a:xfrm>
            <a:off x="2375756" y="2227788"/>
            <a:ext cx="4392488" cy="67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视频展示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bldLvl="0" animBg="1"/>
      <p:bldP spid="36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/>
          <p:nvPr/>
        </p:nvSpPr>
        <p:spPr>
          <a:xfrm>
            <a:off x="539353" y="842964"/>
            <a:ext cx="1980419" cy="3744515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5" name="Right Triangle 2"/>
          <p:cNvSpPr/>
          <p:nvPr/>
        </p:nvSpPr>
        <p:spPr bwMode="auto">
          <a:xfrm flipH="1" flipV="1">
            <a:off x="539353" y="842963"/>
            <a:ext cx="1980419" cy="1754306"/>
          </a:xfrm>
          <a:prstGeom prst="rtTriangle">
            <a:avLst/>
          </a:prstGeom>
          <a:solidFill>
            <a:schemeClr val="tx2">
              <a:lumMod val="75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" name="TextBox 5"/>
          <p:cNvSpPr txBox="1"/>
          <p:nvPr/>
        </p:nvSpPr>
        <p:spPr>
          <a:xfrm>
            <a:off x="2580846" y="849497"/>
            <a:ext cx="2106234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92500" lnSpcReduction="20000"/>
          </a:bodyPr>
          <a:lstStyle/>
          <a:p>
            <a:r>
              <a:rPr lang="en-US" altLang="zh-CN" sz="4000" b="1" dirty="0">
                <a:solidFill>
                  <a:schemeClr val="tx2"/>
                </a:solidFill>
                <a:ea typeface="微软雅黑" panose="020B0503020204020204" pitchFamily="34" charset="-122"/>
              </a:rPr>
              <a:t>CONTENTS</a:t>
            </a:r>
            <a:endParaRPr lang="en-US" altLang="zh-CN" sz="4000" b="1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253893" y="1653631"/>
            <a:ext cx="285174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en-US" altLang="zh-CN" sz="4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230449" y="2408833"/>
            <a:ext cx="332063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en-US" altLang="zh-CN" sz="4000" dirty="0">
              <a:solidFill>
                <a:schemeClr val="accent2">
                  <a:lumMod val="10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225039" y="3164034"/>
            <a:ext cx="342882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en-US" altLang="zh-CN" sz="4000" dirty="0">
              <a:solidFill>
                <a:schemeClr val="accent3">
                  <a:lumMod val="10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Group 10"/>
          <p:cNvGrpSpPr/>
          <p:nvPr/>
        </p:nvGrpSpPr>
        <p:grpSpPr>
          <a:xfrm>
            <a:off x="4490991" y="1707877"/>
            <a:ext cx="2971931" cy="422424"/>
            <a:chOff x="3943834" y="704409"/>
            <a:chExt cx="3962574" cy="563232"/>
          </a:xfrm>
        </p:grpSpPr>
        <p:sp>
          <p:nvSpPr>
            <p:cNvPr id="22" name="TextBox 11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65000" lnSpcReduction="20000"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  <a:ea typeface="微软雅黑" panose="020B0503020204020204" pitchFamily="34" charset="-122"/>
                </a:rPr>
                <a:t>产品设计方案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" name="TextBox 12"/>
            <p:cNvSpPr txBox="1"/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可行性分析、用户定位、技术解决方案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490991" y="2286740"/>
            <a:ext cx="3249361" cy="598762"/>
            <a:chOff x="3943834" y="469292"/>
            <a:chExt cx="4332481" cy="798349"/>
          </a:xfrm>
        </p:grpSpPr>
        <p:sp>
          <p:nvSpPr>
            <p:cNvPr id="20" name="TextBox 14"/>
            <p:cNvSpPr txBox="1"/>
            <p:nvPr/>
          </p:nvSpPr>
          <p:spPr>
            <a:xfrm>
              <a:off x="3943834" y="469292"/>
              <a:ext cx="4332481" cy="47798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a typeface="微软雅黑" panose="020B0503020204020204" pitchFamily="34" charset="-122"/>
                </a:rPr>
                <a:t>界面</a:t>
              </a:r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a typeface="微软雅黑" panose="020B0503020204020204" pitchFamily="34" charset="-122"/>
                </a:rPr>
                <a:t>功能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a typeface="微软雅黑" panose="020B0503020204020204" pitchFamily="34" charset="-122"/>
                </a:rPr>
                <a:t>展示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闹钟列表、编辑、响应、小游戏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4490991" y="3218279"/>
            <a:ext cx="2971931" cy="422424"/>
            <a:chOff x="3943834" y="704409"/>
            <a:chExt cx="3962574" cy="563232"/>
          </a:xfrm>
        </p:grpSpPr>
        <p:sp>
          <p:nvSpPr>
            <p:cNvPr id="18" name="TextBox 17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65000" lnSpcReduction="20000"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  <a:ea typeface="微软雅黑" panose="020B0503020204020204" pitchFamily="34" charset="-122"/>
                </a:rPr>
                <a:t>运行演示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运行视频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2282088" y="43347"/>
            <a:ext cx="6855716" cy="59963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70267" y="-1506546"/>
            <a:ext cx="6855716" cy="59963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93845" y="1092200"/>
            <a:ext cx="141033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8000" spc="3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2375756" y="2227788"/>
            <a:ext cx="4392488" cy="67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产品设计方案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6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3029995" y="1221600"/>
            <a:ext cx="3096711" cy="2989704"/>
            <a:chOff x="4031526" y="1829045"/>
            <a:chExt cx="4128948" cy="3986272"/>
          </a:xfrm>
        </p:grpSpPr>
        <p:sp>
          <p:nvSpPr>
            <p:cNvPr id="17" name="Circle: Hollow 1"/>
            <p:cNvSpPr/>
            <p:nvPr/>
          </p:nvSpPr>
          <p:spPr>
            <a:xfrm>
              <a:off x="4349194" y="2115618"/>
              <a:ext cx="3493613" cy="3493613"/>
            </a:xfrm>
            <a:prstGeom prst="donut">
              <a:avLst>
                <a:gd name="adj" fmla="val 2714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Oval 3"/>
            <p:cNvSpPr/>
            <p:nvPr/>
          </p:nvSpPr>
          <p:spPr>
            <a:xfrm rot="18900000">
              <a:off x="4031527" y="1829045"/>
              <a:ext cx="1768367" cy="1768367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Oval 6"/>
            <p:cNvSpPr/>
            <p:nvPr/>
          </p:nvSpPr>
          <p:spPr>
            <a:xfrm rot="18900000">
              <a:off x="6392107" y="1829045"/>
              <a:ext cx="1768367" cy="1768367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Oval 9"/>
            <p:cNvSpPr/>
            <p:nvPr/>
          </p:nvSpPr>
          <p:spPr>
            <a:xfrm rot="18900000">
              <a:off x="4031526" y="4046949"/>
              <a:ext cx="1768367" cy="176836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Oval 12"/>
            <p:cNvSpPr/>
            <p:nvPr/>
          </p:nvSpPr>
          <p:spPr>
            <a:xfrm rot="18900000">
              <a:off x="6392107" y="4046950"/>
              <a:ext cx="1768367" cy="176836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Freeform: Shape 26"/>
            <p:cNvSpPr/>
            <p:nvPr/>
          </p:nvSpPr>
          <p:spPr bwMode="auto">
            <a:xfrm>
              <a:off x="6959688" y="236797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Freeform: Shape 27"/>
            <p:cNvSpPr/>
            <p:nvPr/>
          </p:nvSpPr>
          <p:spPr bwMode="auto">
            <a:xfrm>
              <a:off x="6959689" y="4604289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Freeform: Shape 28"/>
            <p:cNvSpPr/>
            <p:nvPr/>
          </p:nvSpPr>
          <p:spPr bwMode="auto">
            <a:xfrm>
              <a:off x="4607307" y="2367970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Freeform: Shape 29"/>
            <p:cNvSpPr/>
            <p:nvPr/>
          </p:nvSpPr>
          <p:spPr bwMode="auto">
            <a:xfrm>
              <a:off x="4599107" y="4610102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5" name="TextBox 22"/>
          <p:cNvSpPr txBox="1"/>
          <p:nvPr/>
        </p:nvSpPr>
        <p:spPr>
          <a:xfrm>
            <a:off x="821690" y="1485265"/>
            <a:ext cx="2202180" cy="291465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accent1">
                    <a:lumMod val="100000"/>
                  </a:schemeClr>
                </a:solidFill>
                <a:ea typeface="微软雅黑" panose="020B0503020204020204" pitchFamily="34" charset="-122"/>
              </a:rPr>
              <a:t>技术可行性</a:t>
            </a:r>
            <a:endParaRPr lang="zh-CN" altLang="en-US" sz="1600" b="1" dirty="0">
              <a:solidFill>
                <a:schemeClr val="accent1">
                  <a:lumMod val="10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6120130" y="1485265"/>
            <a:ext cx="2117725" cy="29146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  <a:ea typeface="微软雅黑" panose="020B0503020204020204" pitchFamily="34" charset="-122"/>
              </a:rPr>
              <a:t>竞争优势</a:t>
            </a:r>
            <a:endParaRPr lang="zh-CN" altLang="en-US" sz="1600" b="1" dirty="0">
              <a:solidFill>
                <a:schemeClr val="accent2">
                  <a:lumMod val="10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TextBox 41"/>
          <p:cNvSpPr txBox="1"/>
          <p:nvPr/>
        </p:nvSpPr>
        <p:spPr>
          <a:xfrm>
            <a:off x="821690" y="3241040"/>
            <a:ext cx="2202180" cy="291465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  <a:ea typeface="微软雅黑" panose="020B0503020204020204" pitchFamily="34" charset="-122"/>
              </a:rPr>
              <a:t>用户群体分析</a:t>
            </a:r>
            <a:endParaRPr lang="zh-CN" altLang="en-US" sz="1600" b="1" dirty="0">
              <a:solidFill>
                <a:schemeClr val="accent3">
                  <a:lumMod val="10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44"/>
          <p:cNvSpPr txBox="1"/>
          <p:nvPr/>
        </p:nvSpPr>
        <p:spPr>
          <a:xfrm>
            <a:off x="6120130" y="3241040"/>
            <a:ext cx="2117725" cy="29146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rPr>
              <a:t>市场营销</a:t>
            </a:r>
            <a:endParaRPr lang="zh-CN" altLang="en-US" sz="1600" b="1" dirty="0">
              <a:solidFill>
                <a:schemeClr val="accent4">
                  <a:lumMod val="10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可行性和用户分析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186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12405" y="1423108"/>
            <a:ext cx="1952874" cy="2571169"/>
            <a:chOff x="2251455" y="1453526"/>
            <a:chExt cx="2147724" cy="2827719"/>
          </a:xfrm>
        </p:grpSpPr>
        <p:sp>
          <p:nvSpPr>
            <p:cNvPr id="49" name="Rectangle: Rounded Corners 4"/>
            <p:cNvSpPr/>
            <p:nvPr/>
          </p:nvSpPr>
          <p:spPr>
            <a:xfrm>
              <a:off x="3263905" y="2286403"/>
              <a:ext cx="122825" cy="199484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0" name="Rectangle: Rounded Corners 5"/>
            <p:cNvSpPr/>
            <p:nvPr/>
          </p:nvSpPr>
          <p:spPr>
            <a:xfrm rot="18638012">
              <a:off x="3465912" y="3772852"/>
              <a:ext cx="122825" cy="55932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1" name="Rectangle: Rounded Corners 6"/>
            <p:cNvSpPr/>
            <p:nvPr/>
          </p:nvSpPr>
          <p:spPr>
            <a:xfrm rot="2961988" flipH="1">
              <a:off x="3073088" y="3772851"/>
              <a:ext cx="122825" cy="55932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2" name="Rectangle: Top Corners Rounded 7"/>
            <p:cNvSpPr/>
            <p:nvPr/>
          </p:nvSpPr>
          <p:spPr>
            <a:xfrm rot="10800000">
              <a:off x="2320243" y="1524367"/>
              <a:ext cx="2010148" cy="1281432"/>
            </a:xfrm>
            <a:prstGeom prst="round2SameRect">
              <a:avLst>
                <a:gd name="adj1" fmla="val 8651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3" name="Rectangle 8"/>
            <p:cNvSpPr/>
            <p:nvPr/>
          </p:nvSpPr>
          <p:spPr>
            <a:xfrm>
              <a:off x="2251455" y="1453526"/>
              <a:ext cx="2147724" cy="1416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4" name="Rectangle: Top Corners Rounded 9"/>
            <p:cNvSpPr/>
            <p:nvPr/>
          </p:nvSpPr>
          <p:spPr>
            <a:xfrm rot="10800000">
              <a:off x="2388557" y="1624517"/>
              <a:ext cx="1873522" cy="1103192"/>
            </a:xfrm>
            <a:prstGeom prst="round2SameRect">
              <a:avLst>
                <a:gd name="adj1" fmla="val 865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1059719" y="1644658"/>
            <a:ext cx="2108233" cy="2628515"/>
            <a:chOff x="763805" y="1583131"/>
            <a:chExt cx="2318591" cy="2890803"/>
          </a:xfrm>
          <a:solidFill>
            <a:schemeClr val="accent1"/>
          </a:solidFill>
        </p:grpSpPr>
        <p:sp>
          <p:nvSpPr>
            <p:cNvPr id="44" name="Rectangle 11"/>
            <p:cNvSpPr/>
            <p:nvPr/>
          </p:nvSpPr>
          <p:spPr>
            <a:xfrm rot="19738725" flipV="1">
              <a:off x="2188157" y="1976141"/>
              <a:ext cx="894239" cy="545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45" name="Group 12"/>
            <p:cNvGrpSpPr/>
            <p:nvPr/>
          </p:nvGrpSpPr>
          <p:grpSpPr>
            <a:xfrm>
              <a:off x="763805" y="1583131"/>
              <a:ext cx="1541131" cy="2890803"/>
              <a:chOff x="1482726" y="1941513"/>
              <a:chExt cx="1290638" cy="2420937"/>
            </a:xfrm>
            <a:grpFill/>
          </p:grpSpPr>
          <p:sp>
            <p:nvSpPr>
              <p:cNvPr id="46" name="Freeform: Shape 13"/>
              <p:cNvSpPr/>
              <p:nvPr/>
            </p:nvSpPr>
            <p:spPr bwMode="auto">
              <a:xfrm>
                <a:off x="1482726" y="2428875"/>
                <a:ext cx="1290638" cy="1933575"/>
              </a:xfrm>
              <a:custGeom>
                <a:avLst/>
                <a:gdLst/>
                <a:ahLst/>
                <a:cxnLst>
                  <a:cxn ang="0">
                    <a:pos x="490" y="13"/>
                  </a:cxn>
                  <a:cxn ang="0">
                    <a:pos x="442" y="12"/>
                  </a:cxn>
                  <a:cxn ang="0">
                    <a:pos x="269" y="31"/>
                  </a:cxn>
                  <a:cxn ang="0">
                    <a:pos x="224" y="11"/>
                  </a:cxn>
                  <a:cxn ang="0">
                    <a:pos x="224" y="11"/>
                  </a:cxn>
                  <a:cxn ang="0">
                    <a:pos x="200" y="36"/>
                  </a:cxn>
                  <a:cxn ang="0">
                    <a:pos x="176" y="11"/>
                  </a:cxn>
                  <a:cxn ang="0">
                    <a:pos x="135" y="30"/>
                  </a:cxn>
                  <a:cxn ang="0">
                    <a:pos x="15" y="333"/>
                  </a:cxn>
                  <a:cxn ang="0">
                    <a:pos x="53" y="368"/>
                  </a:cxn>
                  <a:cxn ang="0">
                    <a:pos x="56" y="368"/>
                  </a:cxn>
                  <a:cxn ang="0">
                    <a:pos x="91" y="327"/>
                  </a:cxn>
                  <a:cxn ang="0">
                    <a:pos x="99" y="192"/>
                  </a:cxn>
                  <a:cxn ang="0">
                    <a:pos x="99" y="315"/>
                  </a:cxn>
                  <a:cxn ang="0">
                    <a:pos x="100" y="352"/>
                  </a:cxn>
                  <a:cxn ang="0">
                    <a:pos x="80" y="713"/>
                  </a:cxn>
                  <a:cxn ang="0">
                    <a:pos x="122" y="762"/>
                  </a:cxn>
                  <a:cxn ang="0">
                    <a:pos x="126" y="762"/>
                  </a:cxn>
                  <a:cxn ang="0">
                    <a:pos x="171" y="720"/>
                  </a:cxn>
                  <a:cxn ang="0">
                    <a:pos x="193" y="402"/>
                  </a:cxn>
                  <a:cxn ang="0">
                    <a:pos x="200" y="402"/>
                  </a:cxn>
                  <a:cxn ang="0">
                    <a:pos x="208" y="402"/>
                  </a:cxn>
                  <a:cxn ang="0">
                    <a:pos x="238" y="721"/>
                  </a:cxn>
                  <a:cxn ang="0">
                    <a:pos x="283" y="762"/>
                  </a:cxn>
                  <a:cxn ang="0">
                    <a:pos x="287" y="762"/>
                  </a:cxn>
                  <a:cxn ang="0">
                    <a:pos x="328" y="713"/>
                  </a:cxn>
                  <a:cxn ang="0">
                    <a:pos x="303" y="350"/>
                  </a:cxn>
                  <a:cxn ang="0">
                    <a:pos x="301" y="315"/>
                  </a:cxn>
                  <a:cxn ang="0">
                    <a:pos x="301" y="133"/>
                  </a:cxn>
                  <a:cxn ang="0">
                    <a:pos x="342" y="138"/>
                  </a:cxn>
                  <a:cxn ang="0">
                    <a:pos x="488" y="73"/>
                  </a:cxn>
                  <a:cxn ang="0">
                    <a:pos x="500" y="26"/>
                  </a:cxn>
                </a:cxnLst>
                <a:rect l="0" t="0" r="r" b="b"/>
                <a:pathLst>
                  <a:path w="507" h="762">
                    <a:moveTo>
                      <a:pt x="490" y="13"/>
                    </a:moveTo>
                    <a:cubicBezTo>
                      <a:pt x="477" y="1"/>
                      <a:pt x="456" y="0"/>
                      <a:pt x="442" y="12"/>
                    </a:cubicBezTo>
                    <a:cubicBezTo>
                      <a:pt x="369" y="67"/>
                      <a:pt x="343" y="79"/>
                      <a:pt x="269" y="31"/>
                    </a:cubicBezTo>
                    <a:cubicBezTo>
                      <a:pt x="263" y="27"/>
                      <a:pt x="237" y="14"/>
                      <a:pt x="224" y="11"/>
                    </a:cubicBezTo>
                    <a:cubicBezTo>
                      <a:pt x="224" y="11"/>
                      <a:pt x="224" y="11"/>
                      <a:pt x="224" y="11"/>
                    </a:cubicBezTo>
                    <a:cubicBezTo>
                      <a:pt x="200" y="36"/>
                      <a:pt x="200" y="36"/>
                      <a:pt x="200" y="36"/>
                    </a:cubicBezTo>
                    <a:cubicBezTo>
                      <a:pt x="176" y="11"/>
                      <a:pt x="176" y="11"/>
                      <a:pt x="176" y="11"/>
                    </a:cubicBezTo>
                    <a:cubicBezTo>
                      <a:pt x="164" y="14"/>
                      <a:pt x="137" y="28"/>
                      <a:pt x="135" y="30"/>
                    </a:cubicBezTo>
                    <a:cubicBezTo>
                      <a:pt x="64" y="73"/>
                      <a:pt x="0" y="140"/>
                      <a:pt x="15" y="333"/>
                    </a:cubicBezTo>
                    <a:cubicBezTo>
                      <a:pt x="17" y="353"/>
                      <a:pt x="33" y="368"/>
                      <a:pt x="53" y="368"/>
                    </a:cubicBezTo>
                    <a:cubicBezTo>
                      <a:pt x="54" y="368"/>
                      <a:pt x="55" y="368"/>
                      <a:pt x="56" y="368"/>
                    </a:cubicBezTo>
                    <a:cubicBezTo>
                      <a:pt x="77" y="367"/>
                      <a:pt x="93" y="348"/>
                      <a:pt x="91" y="327"/>
                    </a:cubicBezTo>
                    <a:cubicBezTo>
                      <a:pt x="87" y="267"/>
                      <a:pt x="90" y="224"/>
                      <a:pt x="99" y="192"/>
                    </a:cubicBezTo>
                    <a:cubicBezTo>
                      <a:pt x="99" y="315"/>
                      <a:pt x="99" y="315"/>
                      <a:pt x="99" y="315"/>
                    </a:cubicBezTo>
                    <a:cubicBezTo>
                      <a:pt x="99" y="328"/>
                      <a:pt x="99" y="319"/>
                      <a:pt x="100" y="352"/>
                    </a:cubicBezTo>
                    <a:cubicBezTo>
                      <a:pt x="80" y="713"/>
                      <a:pt x="80" y="713"/>
                      <a:pt x="80" y="713"/>
                    </a:cubicBezTo>
                    <a:cubicBezTo>
                      <a:pt x="79" y="738"/>
                      <a:pt x="97" y="760"/>
                      <a:pt x="122" y="762"/>
                    </a:cubicBezTo>
                    <a:cubicBezTo>
                      <a:pt x="123" y="762"/>
                      <a:pt x="125" y="762"/>
                      <a:pt x="126" y="762"/>
                    </a:cubicBezTo>
                    <a:cubicBezTo>
                      <a:pt x="149" y="762"/>
                      <a:pt x="169" y="744"/>
                      <a:pt x="171" y="720"/>
                    </a:cubicBezTo>
                    <a:cubicBezTo>
                      <a:pt x="193" y="402"/>
                      <a:pt x="193" y="402"/>
                      <a:pt x="193" y="402"/>
                    </a:cubicBezTo>
                    <a:cubicBezTo>
                      <a:pt x="195" y="402"/>
                      <a:pt x="199" y="402"/>
                      <a:pt x="200" y="402"/>
                    </a:cubicBezTo>
                    <a:cubicBezTo>
                      <a:pt x="204" y="402"/>
                      <a:pt x="205" y="402"/>
                      <a:pt x="208" y="402"/>
                    </a:cubicBezTo>
                    <a:cubicBezTo>
                      <a:pt x="238" y="721"/>
                      <a:pt x="238" y="721"/>
                      <a:pt x="238" y="721"/>
                    </a:cubicBezTo>
                    <a:cubicBezTo>
                      <a:pt x="240" y="744"/>
                      <a:pt x="259" y="762"/>
                      <a:pt x="283" y="762"/>
                    </a:cubicBezTo>
                    <a:cubicBezTo>
                      <a:pt x="284" y="762"/>
                      <a:pt x="285" y="762"/>
                      <a:pt x="287" y="762"/>
                    </a:cubicBezTo>
                    <a:cubicBezTo>
                      <a:pt x="312" y="760"/>
                      <a:pt x="330" y="738"/>
                      <a:pt x="328" y="713"/>
                    </a:cubicBezTo>
                    <a:cubicBezTo>
                      <a:pt x="328" y="713"/>
                      <a:pt x="303" y="351"/>
                      <a:pt x="303" y="350"/>
                    </a:cubicBezTo>
                    <a:cubicBezTo>
                      <a:pt x="301" y="315"/>
                      <a:pt x="301" y="325"/>
                      <a:pt x="301" y="315"/>
                    </a:cubicBezTo>
                    <a:cubicBezTo>
                      <a:pt x="301" y="133"/>
                      <a:pt x="301" y="133"/>
                      <a:pt x="301" y="133"/>
                    </a:cubicBezTo>
                    <a:cubicBezTo>
                      <a:pt x="315" y="136"/>
                      <a:pt x="329" y="138"/>
                      <a:pt x="342" y="138"/>
                    </a:cubicBezTo>
                    <a:cubicBezTo>
                      <a:pt x="395" y="138"/>
                      <a:pt x="441" y="108"/>
                      <a:pt x="488" y="73"/>
                    </a:cubicBezTo>
                    <a:cubicBezTo>
                      <a:pt x="503" y="62"/>
                      <a:pt x="507" y="42"/>
                      <a:pt x="500" y="26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Freeform: Shape 14"/>
              <p:cNvSpPr/>
              <p:nvPr/>
            </p:nvSpPr>
            <p:spPr bwMode="auto">
              <a:xfrm>
                <a:off x="1931988" y="2530475"/>
                <a:ext cx="122238" cy="484188"/>
              </a:xfrm>
              <a:custGeom>
                <a:avLst/>
                <a:gdLst/>
                <a:ahLst/>
                <a:cxnLst>
                  <a:cxn ang="0">
                    <a:pos x="40" y="305"/>
                  </a:cxn>
                  <a:cxn ang="0">
                    <a:pos x="38" y="305"/>
                  </a:cxn>
                  <a:cxn ang="0">
                    <a:pos x="0" y="254"/>
                  </a:cxn>
                  <a:cxn ang="0">
                    <a:pos x="38" y="0"/>
                  </a:cxn>
                  <a:cxn ang="0">
                    <a:pos x="40" y="0"/>
                  </a:cxn>
                  <a:cxn ang="0">
                    <a:pos x="77" y="254"/>
                  </a:cxn>
                  <a:cxn ang="0">
                    <a:pos x="40" y="305"/>
                  </a:cxn>
                </a:cxnLst>
                <a:rect l="0" t="0" r="r" b="b"/>
                <a:pathLst>
                  <a:path w="77" h="305">
                    <a:moveTo>
                      <a:pt x="40" y="305"/>
                    </a:moveTo>
                    <a:lnTo>
                      <a:pt x="38" y="305"/>
                    </a:lnTo>
                    <a:lnTo>
                      <a:pt x="0" y="254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77" y="254"/>
                    </a:lnTo>
                    <a:lnTo>
                      <a:pt x="40" y="30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Freeform: Shape 15"/>
              <p:cNvSpPr/>
              <p:nvPr/>
            </p:nvSpPr>
            <p:spPr bwMode="auto">
              <a:xfrm>
                <a:off x="1743076" y="1941513"/>
                <a:ext cx="501650" cy="501650"/>
              </a:xfrm>
              <a:custGeom>
                <a:avLst/>
                <a:gdLst/>
                <a:ahLst/>
                <a:cxnLst>
                  <a:cxn ang="0">
                    <a:pos x="197" y="99"/>
                  </a:cxn>
                  <a:cxn ang="0">
                    <a:pos x="98" y="198"/>
                  </a:cxn>
                  <a:cxn ang="0">
                    <a:pos x="0" y="99"/>
                  </a:cxn>
                  <a:cxn ang="0">
                    <a:pos x="98" y="0"/>
                  </a:cxn>
                  <a:cxn ang="0">
                    <a:pos x="197" y="99"/>
                  </a:cxn>
                  <a:cxn ang="0">
                    <a:pos x="197" y="99"/>
                  </a:cxn>
                  <a:cxn ang="0">
                    <a:pos x="197" y="99"/>
                  </a:cxn>
                </a:cxnLst>
                <a:rect l="0" t="0" r="r" b="b"/>
                <a:pathLst>
                  <a:path w="197" h="198">
                    <a:moveTo>
                      <a:pt x="197" y="99"/>
                    </a:moveTo>
                    <a:cubicBezTo>
                      <a:pt x="197" y="153"/>
                      <a:pt x="153" y="198"/>
                      <a:pt x="98" y="198"/>
                    </a:cubicBezTo>
                    <a:cubicBezTo>
                      <a:pt x="44" y="198"/>
                      <a:pt x="0" y="153"/>
                      <a:pt x="0" y="99"/>
                    </a:cubicBezTo>
                    <a:cubicBezTo>
                      <a:pt x="0" y="44"/>
                      <a:pt x="44" y="0"/>
                      <a:pt x="98" y="0"/>
                    </a:cubicBezTo>
                    <a:cubicBezTo>
                      <a:pt x="153" y="0"/>
                      <a:pt x="197" y="44"/>
                      <a:pt x="197" y="99"/>
                    </a:cubicBezTo>
                    <a:close/>
                    <a:moveTo>
                      <a:pt x="197" y="99"/>
                    </a:moveTo>
                    <a:cubicBezTo>
                      <a:pt x="197" y="99"/>
                      <a:pt x="197" y="99"/>
                      <a:pt x="197" y="9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18" name="Group 44"/>
          <p:cNvGrpSpPr/>
          <p:nvPr/>
        </p:nvGrpSpPr>
        <p:grpSpPr>
          <a:xfrm>
            <a:off x="2715611" y="1735228"/>
            <a:ext cx="1348423" cy="674436"/>
            <a:chOff x="2680170" y="1809490"/>
            <a:chExt cx="1482967" cy="741731"/>
          </a:xfrm>
        </p:grpSpPr>
        <p:grpSp>
          <p:nvGrpSpPr>
            <p:cNvPr id="19" name="Group 45"/>
            <p:cNvGrpSpPr/>
            <p:nvPr/>
          </p:nvGrpSpPr>
          <p:grpSpPr>
            <a:xfrm>
              <a:off x="2680170" y="1839066"/>
              <a:ext cx="1225539" cy="679566"/>
              <a:chOff x="2680170" y="1839066"/>
              <a:chExt cx="1225539" cy="679566"/>
            </a:xfrm>
          </p:grpSpPr>
          <p:sp>
            <p:nvSpPr>
              <p:cNvPr id="25" name="Rectangle 51"/>
              <p:cNvSpPr/>
              <p:nvPr/>
            </p:nvSpPr>
            <p:spPr>
              <a:xfrm rot="19277956" flipV="1">
                <a:off x="2680170" y="2259060"/>
                <a:ext cx="679566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Rectangle 52"/>
              <p:cNvSpPr/>
              <p:nvPr/>
            </p:nvSpPr>
            <p:spPr>
              <a:xfrm rot="18399238" flipV="1">
                <a:off x="3543067" y="2155989"/>
                <a:ext cx="679566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Rectangle 53"/>
              <p:cNvSpPr/>
              <p:nvPr/>
            </p:nvSpPr>
            <p:spPr>
              <a:xfrm rot="2328024" flipV="1">
                <a:off x="3173758" y="2239766"/>
                <a:ext cx="627353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0" name="Group 46"/>
            <p:cNvGrpSpPr/>
            <p:nvPr/>
          </p:nvGrpSpPr>
          <p:grpSpPr>
            <a:xfrm>
              <a:off x="2681807" y="1809490"/>
              <a:ext cx="1481330" cy="741731"/>
              <a:chOff x="2694507" y="1809490"/>
              <a:chExt cx="1481330" cy="741731"/>
            </a:xfrm>
          </p:grpSpPr>
          <p:sp>
            <p:nvSpPr>
              <p:cNvPr id="21" name="Oval 47"/>
              <p:cNvSpPr/>
              <p:nvPr/>
            </p:nvSpPr>
            <p:spPr>
              <a:xfrm>
                <a:off x="2694507" y="2371314"/>
                <a:ext cx="179907" cy="1799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Oval 48"/>
              <p:cNvSpPr/>
              <p:nvPr/>
            </p:nvSpPr>
            <p:spPr>
              <a:xfrm>
                <a:off x="3173951" y="1989397"/>
                <a:ext cx="179907" cy="17990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Oval 49"/>
              <p:cNvSpPr/>
              <p:nvPr/>
            </p:nvSpPr>
            <p:spPr>
              <a:xfrm>
                <a:off x="3599645" y="2356452"/>
                <a:ext cx="179907" cy="17990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Oval 50"/>
              <p:cNvSpPr/>
              <p:nvPr/>
            </p:nvSpPr>
            <p:spPr>
              <a:xfrm>
                <a:off x="3995930" y="1809490"/>
                <a:ext cx="179907" cy="17990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5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技术解决方案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65042" y="-2173956"/>
            <a:ext cx="6855716" cy="5996349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4586605" y="1181100"/>
            <a:ext cx="2299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闹钟服务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AlarmManager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小游戏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--WebView+JavaScript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2294788" y="50967"/>
            <a:ext cx="6855716" cy="599634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70267" y="-1506546"/>
            <a:ext cx="6855716" cy="5996349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093793" y="1092512"/>
            <a:ext cx="2674451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8000" spc="3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7"/>
          <p:cNvSpPr>
            <a:spLocks noChangeArrowheads="1"/>
          </p:cNvSpPr>
          <p:nvPr/>
        </p:nvSpPr>
        <p:spPr bwMode="auto">
          <a:xfrm>
            <a:off x="2375756" y="2227788"/>
            <a:ext cx="4392488" cy="67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</a:t>
            </a:r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功能展示</a:t>
            </a:r>
            <a:endParaRPr lang="zh-CN" altLang="en-US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bldLvl="0" animBg="1"/>
      <p:bldP spid="36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grpSp>
        <p:nvGrpSpPr>
          <p:cNvPr id="4" name="Group 87"/>
          <p:cNvGrpSpPr/>
          <p:nvPr/>
        </p:nvGrpSpPr>
        <p:grpSpPr>
          <a:xfrm>
            <a:off x="980601" y="1370675"/>
            <a:ext cx="2035289" cy="1763681"/>
            <a:chOff x="1307468" y="1697288"/>
            <a:chExt cx="2713719" cy="2351575"/>
          </a:xfrm>
        </p:grpSpPr>
        <p:grpSp>
          <p:nvGrpSpPr>
            <p:cNvPr id="53" name="Group 88"/>
            <p:cNvGrpSpPr/>
            <p:nvPr/>
          </p:nvGrpSpPr>
          <p:grpSpPr>
            <a:xfrm>
              <a:off x="1410010" y="1697288"/>
              <a:ext cx="2611177" cy="2139516"/>
              <a:chOff x="1193500" y="1491637"/>
              <a:chExt cx="3761195" cy="2139516"/>
            </a:xfrm>
          </p:grpSpPr>
          <p:grpSp>
            <p:nvGrpSpPr>
              <p:cNvPr id="57" name="Group 9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4" name="TextBox 9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00" dirty="0">
                      <a:ea typeface="微软雅黑" panose="020B0503020204020204" pitchFamily="34" charset="-122"/>
                    </a:rPr>
                    <a:t>ListView</a:t>
                  </a:r>
                  <a:endParaRPr lang="en-US" altLang="zh-CN" sz="10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Rectangle 10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fontScale="90000"/>
                </a:bodyPr>
                <a:lstStyle/>
                <a:p>
                  <a:r>
                    <a:rPr lang="zh-CN" altLang="en-US" sz="1600" b="1" dirty="0">
                      <a:solidFill>
                        <a:schemeClr val="accent1"/>
                      </a:solidFill>
                      <a:ea typeface="微软雅黑" panose="020B0503020204020204" pitchFamily="34" charset="-122"/>
                    </a:rPr>
                    <a:t>列表</a:t>
                  </a:r>
                  <a:endParaRPr lang="zh-CN" alt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" name="Group 9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2" name="TextBox 9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00" dirty="0">
                      <a:ea typeface="微软雅黑" panose="020B0503020204020204" pitchFamily="34" charset="-122"/>
                    </a:rPr>
                    <a:t>Switch</a:t>
                  </a:r>
                  <a:endParaRPr lang="en-US" altLang="zh-CN" sz="10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Rectangle 9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fontScale="90000"/>
                </a:bodyPr>
                <a:lstStyle/>
                <a:p>
                  <a:r>
                    <a:rPr lang="zh-CN" altLang="en-US" sz="1600" b="1" dirty="0">
                      <a:solidFill>
                        <a:schemeClr val="accent2"/>
                      </a:solidFill>
                      <a:ea typeface="微软雅黑" panose="020B0503020204020204" pitchFamily="34" charset="-122"/>
                    </a:rPr>
                    <a:t>开关</a:t>
                  </a:r>
                  <a:endParaRPr lang="zh-CN" altLang="en-US" sz="1600" b="1" dirty="0">
                    <a:solidFill>
                      <a:schemeClr val="accent2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4" name="Group 89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55" name="Straight Connector 90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91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闹钟列表</a:t>
            </a:r>
            <a:endParaRPr lang="zh-CN" altLang="en-US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pic>
        <p:nvPicPr>
          <p:cNvPr id="2" name="图片 7" descr="Screenshot_20210110-1443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88" y="401320"/>
            <a:ext cx="2055495" cy="434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28702"/>
            <a:ext cx="6855716" cy="59963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94252" y="-2196181"/>
            <a:ext cx="6855716" cy="5996349"/>
          </a:xfrm>
          <a:prstGeom prst="rect">
            <a:avLst/>
          </a:prstGeom>
        </p:spPr>
      </p:pic>
      <p:grpSp>
        <p:nvGrpSpPr>
          <p:cNvPr id="9" name="Group 163"/>
          <p:cNvGrpSpPr/>
          <p:nvPr/>
        </p:nvGrpSpPr>
        <p:grpSpPr>
          <a:xfrm>
            <a:off x="1922546" y="1533907"/>
            <a:ext cx="2300489" cy="755243"/>
            <a:chOff x="8328246" y="2276873"/>
            <a:chExt cx="2198694" cy="1006991"/>
          </a:xfrm>
        </p:grpSpPr>
        <p:sp>
          <p:nvSpPr>
            <p:cNvPr id="19" name="TextBox 164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a typeface="微软雅黑" panose="020B0503020204020204" pitchFamily="34" charset="-122"/>
                </a:rPr>
                <a:t>时间选择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TextBox 165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NumberPicker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82"/>
          <p:cNvGrpSpPr/>
          <p:nvPr/>
        </p:nvGrpSpPr>
        <p:grpSpPr>
          <a:xfrm>
            <a:off x="1922546" y="3388421"/>
            <a:ext cx="2300489" cy="755243"/>
            <a:chOff x="8328246" y="2276873"/>
            <a:chExt cx="2198694" cy="1006991"/>
          </a:xfrm>
        </p:grpSpPr>
        <p:sp>
          <p:nvSpPr>
            <p:cNvPr id="15" name="TextBox 183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  <a:ea typeface="微软雅黑" panose="020B0503020204020204" pitchFamily="34" charset="-122"/>
                </a:rPr>
                <a:t>重复设定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TextBox 184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Switch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闹钟编辑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8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0" descr="创建闹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913" y="635635"/>
            <a:ext cx="1833245" cy="387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闹钟响应</a:t>
            </a:r>
            <a:endParaRPr lang="zh-CN" altLang="en-US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pic>
        <p:nvPicPr>
          <p:cNvPr id="2" name="图片 1" descr="18f8592eba3b4815e888acf591158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5" y="127318"/>
            <a:ext cx="2442210" cy="488759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文本框 73"/>
          <p:cNvSpPr txBox="1"/>
          <p:nvPr/>
        </p:nvSpPr>
        <p:spPr>
          <a:xfrm>
            <a:off x="3401060" y="2419985"/>
            <a:ext cx="9067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时间显示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动态效果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滑动解锁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tags/tag1.xml><?xml version="1.0" encoding="utf-8"?>
<p:tagLst xmlns:p="http://schemas.openxmlformats.org/presentationml/2006/main">
  <p:tag name="ISPRING_PRESENTATION_TITLE" val="简约风格工作总结汇报PPT模板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全屏显示(16:9)</PresentationFormat>
  <Paragraphs>91</Paragraphs>
  <Slides>11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Agency FB</vt:lpstr>
      <vt:lpstr>Trebuchet MS</vt:lpstr>
      <vt:lpstr>Impact</vt:lpstr>
      <vt:lpstr>U.S. 101</vt:lpstr>
      <vt:lpstr>Segoe Print</vt:lpstr>
      <vt:lpstr>Roboto</vt:lpstr>
      <vt:lpstr>Open Sans Light</vt:lpstr>
      <vt:lpstr>Arial Unicode MS</vt:lpstr>
      <vt:lpstr>Calibri</vt:lpstr>
      <vt:lpstr>Meiryo</vt:lpstr>
      <vt:lpstr>Yu Gothic UI</vt:lpstr>
      <vt:lpstr>Arial Narrow</vt:lpstr>
      <vt:lpstr>Calibri Light</vt:lpstr>
      <vt:lpstr>Open Sans</vt:lpstr>
      <vt:lpstr>Roboto Condensed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？</cp:lastModifiedBy>
  <cp:revision>23</cp:revision>
  <dcterms:created xsi:type="dcterms:W3CDTF">2015-12-11T17:46:00Z</dcterms:created>
  <dcterms:modified xsi:type="dcterms:W3CDTF">2021-01-10T12:15:05Z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