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123" r:id="rId3"/>
    <p:sldId id="376" r:id="rId4"/>
    <p:sldId id="2151" r:id="rId6"/>
    <p:sldId id="2158" r:id="rId7"/>
    <p:sldId id="2157" r:id="rId8"/>
    <p:sldId id="2153" r:id="rId9"/>
    <p:sldId id="2134" r:id="rId10"/>
    <p:sldId id="213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3422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911731" y="2322572"/>
            <a:ext cx="484491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“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吃灰收藏夹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”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PA-矩形 3"/>
          <p:cNvSpPr/>
          <p:nvPr>
            <p:custDataLst>
              <p:tags r:id="rId3"/>
            </p:custDataLst>
          </p:nvPr>
        </p:nvSpPr>
        <p:spPr>
          <a:xfrm>
            <a:off x="5388610" y="3872865"/>
            <a:ext cx="657352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第二阶段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-UI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设计项目汇报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779771" y="-55049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88588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87033" y="1856659"/>
            <a:ext cx="3986117" cy="593113"/>
            <a:chOff x="1204686" y="2163479"/>
            <a:chExt cx="3987559" cy="593327"/>
          </a:xfrm>
        </p:grpSpPr>
        <p:sp>
          <p:nvSpPr>
            <p:cNvPr id="11" name="椭圆 10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0196" y="2163479"/>
              <a:ext cx="3232049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b="1">
                  <a:sym typeface="+mn-ea"/>
                </a:rPr>
                <a:t>及关键步骤、界面介绍</a:t>
              </a:r>
              <a:endParaRPr lang="zh-CN" altLang="en-US" sz="2400" b="1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92165" y="3101582"/>
            <a:ext cx="3376517" cy="593113"/>
            <a:chOff x="1204686" y="3150828"/>
            <a:chExt cx="3377738" cy="593327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60196" y="3150828"/>
              <a:ext cx="2622228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b="1">
                  <a:sym typeface="+mn-ea"/>
                </a:rPr>
                <a:t>操作流程，线框图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87033" y="4402455"/>
            <a:ext cx="7837805" cy="593090"/>
            <a:chOff x="1204686" y="4138177"/>
            <a:chExt cx="6504339" cy="593327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60196" y="4138177"/>
              <a:ext cx="5748829" cy="460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b="1">
                  <a:sym typeface="+mn-ea"/>
                </a:rPr>
                <a:t>UI元素和全局的布局排版风格介</a:t>
              </a:r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绍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525260"/>
            <a:ext cx="12192000" cy="33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0"/>
            <a:ext cx="4098925" cy="1357630"/>
            <a:chOff x="1" y="-1"/>
            <a:chExt cx="6455" cy="2138"/>
          </a:xfrm>
        </p:grpSpPr>
        <p:sp>
          <p:nvSpPr>
            <p:cNvPr id="31" name="Rectangle 4"/>
            <p:cNvSpPr/>
            <p:nvPr/>
          </p:nvSpPr>
          <p:spPr>
            <a:xfrm rot="5400000">
              <a:off x="-545" y="545"/>
              <a:ext cx="2138" cy="1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1048" y="609"/>
              <a:ext cx="54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>
                  <a:sym typeface="+mn-ea"/>
                </a:rPr>
                <a:t>关键步骤界面介绍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4943" y="1517569"/>
            <a:ext cx="3071717" cy="593113"/>
            <a:chOff x="1204686" y="2163479"/>
            <a:chExt cx="3072828" cy="593327"/>
          </a:xfrm>
        </p:grpSpPr>
        <p:sp>
          <p:nvSpPr>
            <p:cNvPr id="11" name="椭圆 10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0196" y="2163479"/>
              <a:ext cx="2317318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400" b="1">
                  <a:sym typeface="+mn-ea"/>
                </a:rPr>
                <a:t>一级界面</a:t>
              </a:r>
              <a:r>
                <a:rPr lang="zh-CN" altLang="en-US" sz="2400" b="1">
                  <a:sym typeface="+mn-ea"/>
                </a:rPr>
                <a:t>两个：</a:t>
              </a:r>
              <a:endParaRPr lang="zh-CN" altLang="en-US" sz="2400" b="1">
                <a:sym typeface="+mn-ea"/>
              </a:endParaRPr>
            </a:p>
          </p:txBody>
        </p:sp>
      </p:grpSp>
      <p:pic>
        <p:nvPicPr>
          <p:cNvPr id="2" name="图片 1" descr="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75" y="474980"/>
            <a:ext cx="2587625" cy="5160645"/>
          </a:xfrm>
          <a:prstGeom prst="rect">
            <a:avLst/>
          </a:prstGeom>
        </p:spPr>
      </p:pic>
      <p:pic>
        <p:nvPicPr>
          <p:cNvPr id="3" name="图片 2" descr="1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40" y="445770"/>
            <a:ext cx="2564130" cy="5113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3500" y="2524760"/>
            <a:ext cx="317055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登录、注册界面：</a:t>
            </a:r>
            <a:endParaRPr lang="zh-CN" altLang="en-US" sz="2000" b="1"/>
          </a:p>
          <a:p>
            <a:r>
              <a:rPr lang="zh-CN" altLang="en-US"/>
              <a:t>组件设计：</a:t>
            </a:r>
            <a:endParaRPr lang="zh-CN" altLang="en-US"/>
          </a:p>
          <a:p>
            <a:r>
              <a:rPr lang="en-US" altLang="zh-CN"/>
              <a:t>imageview</a:t>
            </a:r>
            <a:r>
              <a:rPr lang="zh-CN" altLang="en-US"/>
              <a:t>放置背景</a:t>
            </a:r>
            <a:r>
              <a:rPr lang="zh-CN" altLang="en-US"/>
              <a:t>图片。</a:t>
            </a:r>
            <a:endParaRPr lang="zh-CN" altLang="en-US"/>
          </a:p>
          <a:p>
            <a:r>
              <a:rPr lang="en-US" altLang="zh-CN"/>
              <a:t>editview</a:t>
            </a:r>
            <a:r>
              <a:rPr lang="zh-CN" altLang="en-US"/>
              <a:t>用来提供用户输入信息。</a:t>
            </a:r>
            <a:endParaRPr lang="zh-CN" altLang="en-US"/>
          </a:p>
          <a:p>
            <a:r>
              <a:rPr lang="en-US" altLang="zh-CN"/>
              <a:t>button</a:t>
            </a:r>
            <a:r>
              <a:rPr lang="zh-CN" altLang="en-US"/>
              <a:t>（登录、</a:t>
            </a:r>
            <a:r>
              <a:rPr lang="zh-CN" altLang="en-US"/>
              <a:t>注册）用来实现界面</a:t>
            </a:r>
            <a:r>
              <a:rPr lang="zh-CN" altLang="en-US"/>
              <a:t>跳转。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525260"/>
            <a:ext cx="12192000" cy="33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0"/>
            <a:ext cx="4098925" cy="1357630"/>
            <a:chOff x="1" y="-1"/>
            <a:chExt cx="6455" cy="2138"/>
          </a:xfrm>
        </p:grpSpPr>
        <p:sp>
          <p:nvSpPr>
            <p:cNvPr id="31" name="Rectangle 4"/>
            <p:cNvSpPr/>
            <p:nvPr/>
          </p:nvSpPr>
          <p:spPr>
            <a:xfrm rot="5400000">
              <a:off x="-545" y="545"/>
              <a:ext cx="2138" cy="1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1048" y="609"/>
              <a:ext cx="54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>
                  <a:sym typeface="+mn-ea"/>
                </a:rPr>
                <a:t>关键步骤界面介绍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4943" y="1517569"/>
            <a:ext cx="3071717" cy="593113"/>
            <a:chOff x="1204686" y="2163479"/>
            <a:chExt cx="3072828" cy="593327"/>
          </a:xfrm>
        </p:grpSpPr>
        <p:sp>
          <p:nvSpPr>
            <p:cNvPr id="11" name="椭圆 10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0196" y="2163479"/>
              <a:ext cx="2317318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400" b="1">
                  <a:sym typeface="+mn-ea"/>
                </a:rPr>
                <a:t>二级界面</a:t>
              </a:r>
              <a:r>
                <a:rPr lang="zh-CN" altLang="en-US" sz="2400" b="1">
                  <a:sym typeface="+mn-ea"/>
                </a:rPr>
                <a:t>八个：</a:t>
              </a:r>
              <a:endParaRPr lang="zh-CN" altLang="en-US" sz="2400" b="1">
                <a:sym typeface="+mn-ea"/>
              </a:endParaRPr>
            </a:p>
          </p:txBody>
        </p:sp>
      </p:grpSp>
      <p:pic>
        <p:nvPicPr>
          <p:cNvPr id="5" name="图片 4" descr="2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055" y="387350"/>
            <a:ext cx="2874010" cy="5732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3500" y="2524760"/>
            <a:ext cx="317055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链接</a:t>
            </a:r>
            <a:r>
              <a:rPr lang="zh-CN" altLang="en-US" sz="2000" b="1"/>
              <a:t>跳转界面：</a:t>
            </a:r>
            <a:endParaRPr lang="zh-CN" altLang="en-US" sz="2000" b="1"/>
          </a:p>
          <a:p>
            <a:r>
              <a:rPr lang="zh-CN" altLang="en-US"/>
              <a:t>组件设计：</a:t>
            </a:r>
            <a:endParaRPr lang="zh-CN" altLang="en-US"/>
          </a:p>
          <a:p>
            <a:r>
              <a:rPr lang="en-US" altLang="zh-CN"/>
              <a:t>spinner</a:t>
            </a:r>
            <a:r>
              <a:rPr lang="zh-CN" altLang="en-US"/>
              <a:t>选择选项实现</a:t>
            </a:r>
            <a:r>
              <a:rPr lang="en-US" altLang="zh-CN"/>
              <a:t>acticity</a:t>
            </a:r>
            <a:r>
              <a:rPr lang="zh-CN" altLang="en-US"/>
              <a:t>跳转。</a:t>
            </a:r>
            <a:endParaRPr lang="en-US" altLang="zh-CN"/>
          </a:p>
          <a:p>
            <a:r>
              <a:rPr lang="en-US" altLang="zh-CN"/>
              <a:t>textview</a:t>
            </a:r>
            <a:r>
              <a:rPr lang="zh-CN" altLang="en-US"/>
              <a:t>显示提示信息。</a:t>
            </a:r>
            <a:endParaRPr lang="en-US" altLang="zh-CN"/>
          </a:p>
          <a:p>
            <a:r>
              <a:rPr lang="en-US" altLang="zh-CN"/>
              <a:t>listview</a:t>
            </a:r>
            <a:r>
              <a:rPr lang="zh-CN" altLang="en-US"/>
              <a:t>滚动显示同类别不同网页</a:t>
            </a:r>
            <a:r>
              <a:rPr lang="zh-CN" altLang="en-US"/>
              <a:t>模块。</a:t>
            </a:r>
            <a:endParaRPr lang="en-US" altLang="zh-CN"/>
          </a:p>
          <a:p>
            <a:r>
              <a:rPr lang="en-US" altLang="zh-CN"/>
              <a:t>smartimageview</a:t>
            </a:r>
            <a:r>
              <a:rPr lang="zh-CN" altLang="en-US"/>
              <a:t>支持不同网页图片的</a:t>
            </a:r>
            <a:r>
              <a:rPr lang="zh-CN" altLang="en-US"/>
              <a:t>加载。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525260"/>
            <a:ext cx="12192000" cy="33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0"/>
            <a:ext cx="4098925" cy="1357630"/>
            <a:chOff x="1" y="-1"/>
            <a:chExt cx="6455" cy="2138"/>
          </a:xfrm>
        </p:grpSpPr>
        <p:sp>
          <p:nvSpPr>
            <p:cNvPr id="31" name="Rectangle 4"/>
            <p:cNvSpPr/>
            <p:nvPr/>
          </p:nvSpPr>
          <p:spPr>
            <a:xfrm rot="5400000">
              <a:off x="-545" y="545"/>
              <a:ext cx="2138" cy="1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1048" y="609"/>
              <a:ext cx="54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>
                  <a:sym typeface="+mn-ea"/>
                </a:rPr>
                <a:t>用户操作</a:t>
              </a:r>
              <a:r>
                <a:rPr lang="zh-CN" altLang="en-US" sz="3200" b="1">
                  <a:sym typeface="+mn-ea"/>
                </a:rPr>
                <a:t>流程介绍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pic>
        <p:nvPicPr>
          <p:cNvPr id="2" name="图片 1" descr="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8405" y="970915"/>
            <a:ext cx="970915" cy="1936115"/>
          </a:xfrm>
          <a:prstGeom prst="rect">
            <a:avLst/>
          </a:prstGeom>
        </p:spPr>
      </p:pic>
      <p:pic>
        <p:nvPicPr>
          <p:cNvPr id="3" name="图片 2" descr="1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60" y="970915"/>
            <a:ext cx="904240" cy="1803400"/>
          </a:xfrm>
          <a:prstGeom prst="rect">
            <a:avLst/>
          </a:prstGeom>
        </p:spPr>
      </p:pic>
      <p:pic>
        <p:nvPicPr>
          <p:cNvPr id="5" name="图片 4" descr="2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3576320"/>
            <a:ext cx="975360" cy="1945640"/>
          </a:xfrm>
          <a:prstGeom prst="rect">
            <a:avLst/>
          </a:prstGeom>
        </p:spPr>
      </p:pic>
      <p:pic>
        <p:nvPicPr>
          <p:cNvPr id="4" name="图片 3" descr="2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20" y="3576320"/>
            <a:ext cx="994410" cy="1984375"/>
          </a:xfrm>
          <a:prstGeom prst="rect">
            <a:avLst/>
          </a:prstGeom>
        </p:spPr>
      </p:pic>
      <p:pic>
        <p:nvPicPr>
          <p:cNvPr id="6" name="图片 5" descr="2.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30" y="3576320"/>
            <a:ext cx="975360" cy="1945640"/>
          </a:xfrm>
          <a:prstGeom prst="rect">
            <a:avLst/>
          </a:prstGeom>
        </p:spPr>
      </p:pic>
      <p:pic>
        <p:nvPicPr>
          <p:cNvPr id="8" name="图片 7" descr="2.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390" y="3576955"/>
            <a:ext cx="1043305" cy="2081530"/>
          </a:xfrm>
          <a:prstGeom prst="rect">
            <a:avLst/>
          </a:prstGeom>
        </p:spPr>
      </p:pic>
      <p:pic>
        <p:nvPicPr>
          <p:cNvPr id="9" name="图片 8" descr="2.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765" y="3576955"/>
            <a:ext cx="974725" cy="1945005"/>
          </a:xfrm>
          <a:prstGeom prst="rect">
            <a:avLst/>
          </a:prstGeom>
        </p:spPr>
      </p:pic>
      <p:pic>
        <p:nvPicPr>
          <p:cNvPr id="10" name="图片 9" descr="2.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995" y="3576955"/>
            <a:ext cx="966470" cy="1927860"/>
          </a:xfrm>
          <a:prstGeom prst="rect">
            <a:avLst/>
          </a:prstGeom>
        </p:spPr>
      </p:pic>
      <p:pic>
        <p:nvPicPr>
          <p:cNvPr id="11" name="图片 10" descr="2.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4790" y="3576320"/>
            <a:ext cx="923925" cy="184340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6094730" y="1379220"/>
            <a:ext cx="163131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69050" y="1047115"/>
            <a:ext cx="126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点击注册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158230" y="2360295"/>
            <a:ext cx="16452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38570" y="1616710"/>
            <a:ext cx="1227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zh-CN" altLang="en-US"/>
              <a:t>成功返回</a:t>
            </a:r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474335" y="2908935"/>
            <a:ext cx="0" cy="360680"/>
          </a:xfrm>
          <a:custGeom>
            <a:avLst/>
            <a:gdLst>
              <a:gd name="connisteX0" fmla="*/ 0 w 0"/>
              <a:gd name="connsiteY0" fmla="*/ 0 h 360680"/>
              <a:gd name="connisteX1" fmla="*/ 0 w 0"/>
              <a:gd name="connsiteY1" fmla="*/ 72390 h 360680"/>
              <a:gd name="connisteX2" fmla="*/ 0 w 0"/>
              <a:gd name="connsiteY2" fmla="*/ 144145 h 360680"/>
              <a:gd name="connisteX3" fmla="*/ 0 w 0"/>
              <a:gd name="connsiteY3" fmla="*/ 216535 h 360680"/>
              <a:gd name="connisteX4" fmla="*/ 0 w 0"/>
              <a:gd name="connsiteY4" fmla="*/ 288925 h 360680"/>
              <a:gd name="connisteX5" fmla="*/ 0 w 0"/>
              <a:gd name="connsiteY5" fmla="*/ 360680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h="360680">
                <a:moveTo>
                  <a:pt x="0" y="0"/>
                </a:moveTo>
                <a:cubicBezTo>
                  <a:pt x="0" y="13335"/>
                  <a:pt x="0" y="43815"/>
                  <a:pt x="0" y="72390"/>
                </a:cubicBezTo>
                <a:cubicBezTo>
                  <a:pt x="0" y="100965"/>
                  <a:pt x="0" y="115570"/>
                  <a:pt x="0" y="144145"/>
                </a:cubicBezTo>
                <a:cubicBezTo>
                  <a:pt x="0" y="172720"/>
                  <a:pt x="0" y="187325"/>
                  <a:pt x="0" y="216535"/>
                </a:cubicBezTo>
                <a:cubicBezTo>
                  <a:pt x="0" y="245745"/>
                  <a:pt x="0" y="260350"/>
                  <a:pt x="0" y="288925"/>
                </a:cubicBezTo>
                <a:cubicBezTo>
                  <a:pt x="0" y="317500"/>
                  <a:pt x="0" y="347980"/>
                  <a:pt x="0" y="3606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10430" y="290893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525260"/>
            <a:ext cx="12192000" cy="33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0"/>
            <a:ext cx="7019925" cy="1357630"/>
            <a:chOff x="1" y="-1"/>
            <a:chExt cx="11055" cy="2138"/>
          </a:xfrm>
        </p:grpSpPr>
        <p:sp>
          <p:nvSpPr>
            <p:cNvPr id="31" name="Rectangle 4"/>
            <p:cNvSpPr/>
            <p:nvPr/>
          </p:nvSpPr>
          <p:spPr>
            <a:xfrm rot="5400000">
              <a:off x="-545" y="545"/>
              <a:ext cx="2138" cy="1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1048" y="609"/>
              <a:ext cx="100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>
                  <a:sym typeface="+mn-ea"/>
                </a:rPr>
                <a:t>UI元素和全局的布局排版风格介</a:t>
              </a:r>
              <a:r>
                <a:rPr lang="zh-CN" altLang="en-US" sz="32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绍</a:t>
              </a:r>
              <a:endParaRPr lang="zh-CN" altLang="en-US" sz="3200" b="1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56335" y="1358265"/>
            <a:ext cx="833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、颜色使用：颜色使用种类不少，但都是淡色为主，对用户的眼睛十分</a:t>
            </a:r>
            <a:r>
              <a:rPr lang="zh-CN" altLang="en-US"/>
              <a:t>友善。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8395" y="2303780"/>
            <a:ext cx="833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、整体布局：组件的摆放都很明显，对新用户来说也很容易上手。设计比较简洁，重点</a:t>
            </a:r>
            <a:r>
              <a:rPr lang="zh-CN" altLang="en-US"/>
              <a:t>突出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6820" y="3527425"/>
            <a:ext cx="801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、字体使用：采用默认字体，字号大小有明显区别，能</a:t>
            </a:r>
            <a:r>
              <a:rPr lang="zh-CN" altLang="en-US"/>
              <a:t>很好地突出作品的</a:t>
            </a:r>
            <a:r>
              <a:rPr lang="zh-CN" altLang="en-US"/>
              <a:t>主题。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35" y="-635"/>
            <a:ext cx="6536690" cy="1357745"/>
            <a:chOff x="1" y="-1"/>
            <a:chExt cx="10294" cy="2138"/>
          </a:xfrm>
        </p:grpSpPr>
        <p:sp>
          <p:nvSpPr>
            <p:cNvPr id="5" name="Rectangle 4"/>
            <p:cNvSpPr/>
            <p:nvPr/>
          </p:nvSpPr>
          <p:spPr>
            <a:xfrm rot="5400000">
              <a:off x="-545" y="545"/>
              <a:ext cx="2138" cy="1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1047" y="610"/>
              <a:ext cx="92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b="1">
                  <a:sym typeface="+mn-ea"/>
                </a:rPr>
                <a:t>用户流程及关键步骤、界面介绍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2910" y="1305560"/>
            <a:ext cx="5080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APP的UI设计: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1．设计用户流程及其中的关键步骤，每一步骤都是一个主要界面。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确定关键界面里的UI元素和布局，以及全局的布局排版风格。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3．确定产品界面的视觉设计风格，包括构图、配色、字体、动效等。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交互流程设计，完成全部界面的线框图（如下）设计。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27090" y="1357630"/>
            <a:ext cx="508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APP的UI设计: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1．设计用户流程及其中的关键步骤，每一步骤都是一个主要界面。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95221" y="2610862"/>
            <a:ext cx="4844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谢谢观看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83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思源黑体</vt:lpstr>
      <vt:lpstr>FZQingKeBenYueSongS-R-GB</vt:lpstr>
      <vt:lpstr>黑体</vt:lpstr>
      <vt:lpstr>Source Han Sans SC</vt:lpstr>
      <vt:lpstr>Yu Gothic UI</vt:lpstr>
      <vt:lpstr>Calibri</vt:lpstr>
      <vt:lpstr>Source Han Sans CN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帐号</cp:lastModifiedBy>
  <cp:revision>12</cp:revision>
  <dcterms:created xsi:type="dcterms:W3CDTF">2019-09-29T09:08:00Z</dcterms:created>
  <dcterms:modified xsi:type="dcterms:W3CDTF">2021-06-16T01:16:39Z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TemplateUUID">
    <vt:lpwstr>v1.0_mb_i8acGVeq2ly73e2PUZJpvw==</vt:lpwstr>
  </property>
  <property fmtid="{D5CDD505-2E9C-101B-9397-08002B2CF9AE}" pid="4" name="ICV">
    <vt:lpwstr>C36055DEE27B48CAB90AAB337C9041E4</vt:lpwstr>
  </property>
</Properties>
</file>