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04" r:id="rId3"/>
    <p:sldId id="11088005" r:id="rId4"/>
    <p:sldId id="11088006" r:id="rId5"/>
    <p:sldId id="11088007" r:id="rId6"/>
    <p:sldId id="11088008" r:id="rId7"/>
    <p:sldId id="11088009" r:id="rId8"/>
    <p:sldId id="11088010" r:id="rId9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32" d="100"/>
          <a:sy n="32" d="100"/>
        </p:scale>
        <p:origin x="231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9080352" y="0"/>
            <a:ext cx="21761883" cy="15508442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16200000">
            <a:off x="4720321" y="4450610"/>
            <a:ext cx="10843641" cy="5361653"/>
          </a:xfrm>
          <a:prstGeom prst="rect">
            <a:avLst/>
          </a:prstGeom>
        </p:spPr>
      </p:pic>
      <p:pic>
        <p:nvPicPr>
          <p:cNvPr id="939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982297" y="4726992"/>
            <a:ext cx="5324771" cy="5324771"/>
          </a:xfrm>
          <a:prstGeom prst="rect">
            <a:avLst/>
          </a:prstGeom>
        </p:spPr>
      </p:pic>
      <p:pic>
        <p:nvPicPr>
          <p:cNvPr id="140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4448127" y="5232097"/>
            <a:ext cx="4393100" cy="4387643"/>
          </a:xfrm>
          <a:prstGeom prst="rect">
            <a:avLst/>
          </a:prstGeom>
        </p:spPr>
      </p:pic>
      <p:sp>
        <p:nvSpPr>
          <p:cNvPr id="1874" name="文本"/>
          <p:cNvSpPr>
            <a:spLocks noGrp="1"/>
          </p:cNvSpPr>
          <p:nvPr>
            <p:ph type="ctrTitle"/>
          </p:nvPr>
        </p:nvSpPr>
        <p:spPr>
          <a:xfrm>
            <a:off x="3337671" y="6651411"/>
            <a:ext cx="6675897" cy="10890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8575"/>
              </a:lnSpc>
            </a:pPr>
            <a:r>
              <a:rPr lang="zh-CN" altLang="en-US" sz="7795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忆单词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07" name="文本"/>
          <p:cNvSpPr>
            <a:spLocks noGrp="1"/>
          </p:cNvSpPr>
          <p:nvPr>
            <p:ph type="ctrTitle"/>
          </p:nvPr>
        </p:nvSpPr>
        <p:spPr>
          <a:xfrm>
            <a:off x="12305150" y="4891304"/>
            <a:ext cx="9844562" cy="11874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50"/>
              </a:lnSpc>
            </a:pPr>
            <a:r>
              <a:rPr lang="zh-CN" altLang="en-US" sz="85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忆单词项目小组汇报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947" name="文本"/>
          <p:cNvSpPr>
            <a:spLocks noGrp="1"/>
          </p:cNvSpPr>
          <p:nvPr>
            <p:ph type="ctrTitle"/>
          </p:nvPr>
        </p:nvSpPr>
        <p:spPr>
          <a:xfrm>
            <a:off x="10353298" y="6292306"/>
            <a:ext cx="13748265" cy="5308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4180"/>
              </a:lnSpc>
            </a:pPr>
            <a:r>
              <a:rPr lang="zh-CN" altLang="en-US" sz="38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​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979" name="文本"/>
          <p:cNvSpPr>
            <a:spLocks noGrp="1"/>
          </p:cNvSpPr>
          <p:nvPr>
            <p:ph type="ctrTitle"/>
          </p:nvPr>
        </p:nvSpPr>
        <p:spPr>
          <a:xfrm>
            <a:off x="15417018" y="7953960"/>
            <a:ext cx="3620825" cy="92201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630"/>
              </a:lnSpc>
            </a:pPr>
            <a:r>
              <a:rPr lang="zh-CN" altLang="en-US" sz="33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组员：许峰 林培创 陈沛荣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6022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6085016" y="9222842"/>
            <a:ext cx="2282289" cy="526334"/>
          </a:xfrm>
          <a:prstGeom prst="rect">
            <a:avLst/>
          </a:prstGeom>
        </p:spPr>
      </p:pic>
      <p:sp>
        <p:nvSpPr>
          <p:cNvPr id="6490" name="文本"/>
          <p:cNvSpPr>
            <a:spLocks noGrp="1"/>
          </p:cNvSpPr>
          <p:nvPr>
            <p:ph type="ctrTitle"/>
          </p:nvPr>
        </p:nvSpPr>
        <p:spPr>
          <a:xfrm>
            <a:off x="15798896" y="9222422"/>
            <a:ext cx="2857068" cy="4190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300"/>
              </a:lnSpc>
            </a:pPr>
            <a:r>
              <a:rPr lang="zh-CN" altLang="en-US" sz="3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2021/07/06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169726" y="1076724"/>
            <a:ext cx="6675897" cy="14143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380"/>
              </a:lnSpc>
            </a:pPr>
            <a:r>
              <a:rPr lang="zh-CN" altLang="en-US" sz="58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目录 Contents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036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060787" y="1902678"/>
            <a:ext cx="4893773" cy="28287"/>
          </a:xfrm>
          <a:prstGeom prst="rect">
            <a:avLst/>
          </a:prstGeom>
        </p:spPr>
      </p:pic>
      <p:pic>
        <p:nvPicPr>
          <p:cNvPr id="150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396786" y="4189526"/>
            <a:ext cx="2451601" cy="2451601"/>
          </a:xfrm>
          <a:prstGeom prst="rect">
            <a:avLst/>
          </a:prstGeom>
        </p:spPr>
      </p:pic>
      <p:pic>
        <p:nvPicPr>
          <p:cNvPr id="1970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541470" y="4189526"/>
            <a:ext cx="2451601" cy="2451601"/>
          </a:xfrm>
          <a:prstGeom prst="rect">
            <a:avLst/>
          </a:prstGeom>
        </p:spPr>
      </p:pic>
      <p:pic>
        <p:nvPicPr>
          <p:cNvPr id="2438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3552071" y="4187074"/>
            <a:ext cx="2451601" cy="2451601"/>
          </a:xfrm>
          <a:prstGeom prst="rect">
            <a:avLst/>
          </a:prstGeom>
        </p:spPr>
      </p:pic>
      <p:pic>
        <p:nvPicPr>
          <p:cNvPr id="290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8530707" y="4187074"/>
            <a:ext cx="2451601" cy="2451601"/>
          </a:xfrm>
          <a:prstGeom prst="rect">
            <a:avLst/>
          </a:prstGeom>
        </p:spPr>
      </p:pic>
      <p:sp>
        <p:nvSpPr>
          <p:cNvPr id="3376" name="文本"/>
          <p:cNvSpPr>
            <a:spLocks noGrp="1"/>
          </p:cNvSpPr>
          <p:nvPr>
            <p:ph type="ctrTitle"/>
          </p:nvPr>
        </p:nvSpPr>
        <p:spPr>
          <a:xfrm>
            <a:off x="1765529" y="7501966"/>
            <a:ext cx="5714115" cy="4889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app的实用价值及技术难点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415" name="文本"/>
          <p:cNvSpPr>
            <a:spLocks noGrp="1"/>
          </p:cNvSpPr>
          <p:nvPr>
            <p:ph type="ctrTitle"/>
          </p:nvPr>
        </p:nvSpPr>
        <p:spPr>
          <a:xfrm>
            <a:off x="7022317" y="7501967"/>
            <a:ext cx="5714115" cy="4889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app的测试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447" name="文本"/>
          <p:cNvSpPr>
            <a:spLocks noGrp="1"/>
          </p:cNvSpPr>
          <p:nvPr>
            <p:ph type="ctrTitle"/>
          </p:nvPr>
        </p:nvSpPr>
        <p:spPr>
          <a:xfrm>
            <a:off x="11924491" y="7501968"/>
            <a:ext cx="5714115" cy="4889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用户体验和改进效果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483" name="文本"/>
          <p:cNvSpPr>
            <a:spLocks noGrp="1"/>
          </p:cNvSpPr>
          <p:nvPr>
            <p:ph type="ctrTitle"/>
          </p:nvPr>
        </p:nvSpPr>
        <p:spPr>
          <a:xfrm>
            <a:off x="16904351" y="7501968"/>
            <a:ext cx="5714115" cy="4889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团队分工及合作效果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519" name="文本"/>
          <p:cNvSpPr>
            <a:spLocks noGrp="1"/>
          </p:cNvSpPr>
          <p:nvPr>
            <p:ph type="ctrTitle"/>
          </p:nvPr>
        </p:nvSpPr>
        <p:spPr>
          <a:xfrm>
            <a:off x="2577475" y="8259599"/>
            <a:ext cx="4090225" cy="6532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572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主要介绍app的吸引力和可用性，以及涉及到的技术难点和工作量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575" name="文本"/>
          <p:cNvSpPr>
            <a:spLocks noGrp="1"/>
          </p:cNvSpPr>
          <p:nvPr>
            <p:ph type="ctrTitle"/>
          </p:nvPr>
        </p:nvSpPr>
        <p:spPr>
          <a:xfrm>
            <a:off x="7725836" y="8259599"/>
            <a:ext cx="4090225" cy="6532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572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针对app做全面的测试，包括黑盒测试，兼容性测试等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9626" name="文本"/>
          <p:cNvSpPr>
            <a:spLocks noGrp="1"/>
          </p:cNvSpPr>
          <p:nvPr>
            <p:ph type="ctrTitle"/>
          </p:nvPr>
        </p:nvSpPr>
        <p:spPr>
          <a:xfrm>
            <a:off x="12736434" y="8259599"/>
            <a:ext cx="4090225" cy="6532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572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从用户的角度体验该产品，针对不足处改进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672" name="文本"/>
          <p:cNvSpPr>
            <a:spLocks noGrp="1"/>
          </p:cNvSpPr>
          <p:nvPr>
            <p:ph type="ctrTitle"/>
          </p:nvPr>
        </p:nvSpPr>
        <p:spPr>
          <a:xfrm>
            <a:off x="17716295" y="8259599"/>
            <a:ext cx="4090225" cy="3266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572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说明分析团队分工以及合作效果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8048311" y="527442"/>
            <a:ext cx="9945260" cy="101981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8030"/>
              </a:lnSpc>
            </a:pPr>
            <a:r>
              <a:rPr lang="zh-CN" altLang="en-US" sz="73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app的吸引力和可用性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36" name="文本"/>
          <p:cNvSpPr>
            <a:spLocks noGrp="1"/>
          </p:cNvSpPr>
          <p:nvPr>
            <p:ph type="ctrTitle"/>
          </p:nvPr>
        </p:nvSpPr>
        <p:spPr>
          <a:xfrm>
            <a:off x="5126925" y="1854119"/>
            <a:ext cx="13734122" cy="4190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300"/>
              </a:lnSpc>
            </a:pPr>
            <a:r>
              <a:rPr lang="zh-CN" altLang="en-US" sz="3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​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2067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506922" y="3897161"/>
            <a:ext cx="8685075" cy="7750190"/>
          </a:xfrm>
          <a:prstGeom prst="rect">
            <a:avLst/>
          </a:prstGeom>
        </p:spPr>
      </p:pic>
      <p:pic>
        <p:nvPicPr>
          <p:cNvPr id="253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148862" y="4437026"/>
            <a:ext cx="7230222" cy="4101862"/>
          </a:xfrm>
          <a:prstGeom prst="rect">
            <a:avLst/>
          </a:prstGeom>
        </p:spPr>
      </p:pic>
      <p:pic>
        <p:nvPicPr>
          <p:cNvPr id="3003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269466" y="7155683"/>
            <a:ext cx="6579993" cy="4172203"/>
          </a:xfrm>
          <a:prstGeom prst="rect">
            <a:avLst/>
          </a:prstGeom>
        </p:spPr>
      </p:pic>
      <p:pic>
        <p:nvPicPr>
          <p:cNvPr id="3471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9556118" y="7155683"/>
            <a:ext cx="3464822" cy="4062242"/>
          </a:xfrm>
          <a:prstGeom prst="rect">
            <a:avLst/>
          </a:prstGeom>
        </p:spPr>
      </p:pic>
      <p:pic>
        <p:nvPicPr>
          <p:cNvPr id="39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0147097" y="7593480"/>
            <a:ext cx="2282866" cy="3043827"/>
          </a:xfrm>
          <a:prstGeom prst="rect">
            <a:avLst/>
          </a:prstGeom>
        </p:spPr>
      </p:pic>
      <p:pic>
        <p:nvPicPr>
          <p:cNvPr id="4408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143058" y="7593480"/>
            <a:ext cx="4832810" cy="3146971"/>
          </a:xfrm>
          <a:prstGeom prst="rect">
            <a:avLst/>
          </a:prstGeom>
        </p:spPr>
      </p:pic>
      <p:sp>
        <p:nvSpPr>
          <p:cNvPr id="4876" name="文本"/>
          <p:cNvSpPr>
            <a:spLocks noGrp="1"/>
          </p:cNvSpPr>
          <p:nvPr>
            <p:ph type="ctrTitle"/>
          </p:nvPr>
        </p:nvSpPr>
        <p:spPr>
          <a:xfrm>
            <a:off x="13977282" y="3659671"/>
            <a:ext cx="5714115" cy="4749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740"/>
              </a:lnSpc>
            </a:pPr>
            <a:r>
              <a:rPr lang="zh-CN" altLang="en-US" sz="3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针对人群基数大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910" name="文本"/>
          <p:cNvSpPr>
            <a:spLocks noGrp="1"/>
          </p:cNvSpPr>
          <p:nvPr>
            <p:ph type="ctrTitle"/>
          </p:nvPr>
        </p:nvSpPr>
        <p:spPr>
          <a:xfrm>
            <a:off x="15331934" y="4651734"/>
            <a:ext cx="7411378" cy="8381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针对人群以学生为主，其他需要记忆单词的用户为辅。学生日常生活中有非常大的记忆单词的需求，我们的app引入各种机制帮助学生记忆单词，适用人群规范。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7007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4218624" y="3897161"/>
            <a:ext cx="847032" cy="847032"/>
          </a:xfrm>
          <a:prstGeom prst="rect">
            <a:avLst/>
          </a:prstGeom>
        </p:spPr>
      </p:pic>
      <p:sp>
        <p:nvSpPr>
          <p:cNvPr id="7474" name="文本"/>
          <p:cNvSpPr>
            <a:spLocks noGrp="1"/>
          </p:cNvSpPr>
          <p:nvPr>
            <p:ph type="ctrTitle"/>
          </p:nvPr>
        </p:nvSpPr>
        <p:spPr>
          <a:xfrm>
            <a:off x="13337877" y="6771945"/>
            <a:ext cx="5714115" cy="4749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740"/>
              </a:lnSpc>
            </a:pPr>
            <a:r>
              <a:rPr lang="zh-CN" altLang="en-US" sz="3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   用户粘性大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509" name="文本"/>
          <p:cNvSpPr>
            <a:spLocks noGrp="1"/>
          </p:cNvSpPr>
          <p:nvPr>
            <p:ph type="ctrTitle"/>
          </p:nvPr>
        </p:nvSpPr>
        <p:spPr>
          <a:xfrm>
            <a:off x="15331934" y="7451525"/>
            <a:ext cx="7411378" cy="5587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记单词通常是需要持续很久的，只要用户养成使用该app记单词的习惯，便会产生非常大的依赖性，有利于用户的增长和活跃度。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9592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4218523" y="6685763"/>
            <a:ext cx="866234" cy="866033"/>
          </a:xfrm>
          <a:prstGeom prst="rect">
            <a:avLst/>
          </a:prstGeom>
        </p:spPr>
      </p:pic>
      <p:sp>
        <p:nvSpPr>
          <p:cNvPr id="10059" name="文本"/>
          <p:cNvSpPr>
            <a:spLocks noGrp="1"/>
          </p:cNvSpPr>
          <p:nvPr>
            <p:ph type="ctrTitle"/>
          </p:nvPr>
        </p:nvSpPr>
        <p:spPr>
          <a:xfrm>
            <a:off x="14116456" y="9594649"/>
            <a:ext cx="5714115" cy="4749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740"/>
              </a:lnSpc>
            </a:pPr>
            <a:r>
              <a:rPr lang="zh-CN" altLang="en-US" sz="3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      操作简单，玩法丰富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1102" name="文本"/>
          <p:cNvSpPr>
            <a:spLocks noGrp="1"/>
          </p:cNvSpPr>
          <p:nvPr>
            <p:ph type="ctrTitle"/>
          </p:nvPr>
        </p:nvSpPr>
        <p:spPr>
          <a:xfrm>
            <a:off x="15346306" y="10353021"/>
            <a:ext cx="7411378" cy="5587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200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非常简单的操作，带来较高的娱乐体验，考虑到各个年龄段用户的需求和特点，对低年级学生也有很强的吸引力。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2179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14218624" y="9525636"/>
            <a:ext cx="879551" cy="8795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8546682" y="493386"/>
            <a:ext cx="8140299" cy="101981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8030"/>
              </a:lnSpc>
            </a:pPr>
            <a:r>
              <a:rPr lang="zh-CN" altLang="en-US" sz="73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技术难点和工作量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33" name="文本"/>
          <p:cNvSpPr>
            <a:spLocks noGrp="1"/>
          </p:cNvSpPr>
          <p:nvPr>
            <p:ph type="ctrTitle"/>
          </p:nvPr>
        </p:nvSpPr>
        <p:spPr>
          <a:xfrm>
            <a:off x="5126925" y="1882407"/>
            <a:ext cx="13734122" cy="4190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300"/>
              </a:lnSpc>
            </a:pPr>
            <a:r>
              <a:rPr lang="zh-CN" altLang="en-US" sz="3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主要分为UI，前端，后端三部分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078" name="文本"/>
          <p:cNvSpPr>
            <a:spLocks noGrp="1"/>
          </p:cNvSpPr>
          <p:nvPr>
            <p:ph type="ctrTitle"/>
          </p:nvPr>
        </p:nvSpPr>
        <p:spPr>
          <a:xfrm>
            <a:off x="3720059" y="6561451"/>
            <a:ext cx="3620825" cy="1483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920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UI设计需要做登录注册页面，主页等几个页面的设计，需要从网上收集图标，模板等，并做改进。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149" name="文本"/>
          <p:cNvSpPr>
            <a:spLocks noGrp="1"/>
          </p:cNvSpPr>
          <p:nvPr>
            <p:ph type="ctrTitle"/>
          </p:nvPr>
        </p:nvSpPr>
        <p:spPr>
          <a:xfrm>
            <a:off x="10823323" y="6306862"/>
            <a:ext cx="3620825" cy="14833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920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前端部分采用java完成，主要是几个页面的UI实现以及逻辑代码编写。主要难点在于与后端通信和本地sql通信。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231" name="文本"/>
          <p:cNvSpPr>
            <a:spLocks noGrp="1"/>
          </p:cNvSpPr>
          <p:nvPr>
            <p:ph type="ctrTitle"/>
          </p:nvPr>
        </p:nvSpPr>
        <p:spPr>
          <a:xfrm>
            <a:off x="18036687" y="6323314"/>
            <a:ext cx="3620825" cy="18541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920"/>
              </a:lnSpc>
            </a:pPr>
            <a:r>
              <a:rPr lang="zh-CN" altLang="en-US" sz="2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后端用nodejs+mongodb完成，主要难点在于数据库设计以及api设计，以及鉴权系统设计实现（jwt+hash+salt密文存储密码），包括nosql语法学习等。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5343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751185" y="3670916"/>
            <a:ext cx="2451601" cy="2451601"/>
          </a:xfrm>
          <a:prstGeom prst="rect">
            <a:avLst/>
          </a:prstGeom>
        </p:spPr>
      </p:pic>
      <p:pic>
        <p:nvPicPr>
          <p:cNvPr id="5811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21600000">
            <a:off x="2976987" y="5350967"/>
            <a:ext cx="4834102" cy="28287"/>
          </a:xfrm>
          <a:prstGeom prst="rect">
            <a:avLst/>
          </a:prstGeom>
        </p:spPr>
      </p:pic>
      <p:pic>
        <p:nvPicPr>
          <p:cNvPr id="628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21600000">
            <a:off x="2976987" y="10185071"/>
            <a:ext cx="4834102" cy="28287"/>
          </a:xfrm>
          <a:prstGeom prst="rect">
            <a:avLst/>
          </a:prstGeom>
        </p:spPr>
      </p:pic>
      <p:pic>
        <p:nvPicPr>
          <p:cNvPr id="675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398192">
            <a:off x="547062" y="7782170"/>
            <a:ext cx="4834102" cy="28287"/>
          </a:xfrm>
          <a:prstGeom prst="rect">
            <a:avLst/>
          </a:prstGeom>
        </p:spPr>
      </p:pic>
      <p:pic>
        <p:nvPicPr>
          <p:cNvPr id="7229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398192">
            <a:off x="5395309" y="7782170"/>
            <a:ext cx="4834102" cy="28287"/>
          </a:xfrm>
          <a:prstGeom prst="rect">
            <a:avLst/>
          </a:prstGeom>
        </p:spPr>
      </p:pic>
      <p:pic>
        <p:nvPicPr>
          <p:cNvPr id="7701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21600000">
            <a:off x="10199781" y="5322680"/>
            <a:ext cx="4834102" cy="28287"/>
          </a:xfrm>
          <a:prstGeom prst="rect">
            <a:avLst/>
          </a:prstGeom>
        </p:spPr>
      </p:pic>
      <p:pic>
        <p:nvPicPr>
          <p:cNvPr id="817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21600000">
            <a:off x="10199781" y="10156784"/>
            <a:ext cx="4834102" cy="28287"/>
          </a:xfrm>
          <a:prstGeom prst="rect">
            <a:avLst/>
          </a:prstGeom>
        </p:spPr>
      </p:pic>
      <p:pic>
        <p:nvPicPr>
          <p:cNvPr id="8650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398192">
            <a:off x="7769856" y="7753883"/>
            <a:ext cx="4834102" cy="28287"/>
          </a:xfrm>
          <a:prstGeom prst="rect">
            <a:avLst/>
          </a:prstGeom>
        </p:spPr>
      </p:pic>
      <p:pic>
        <p:nvPicPr>
          <p:cNvPr id="912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398195">
            <a:off x="12618102" y="7753883"/>
            <a:ext cx="4834102" cy="28287"/>
          </a:xfrm>
          <a:prstGeom prst="rect">
            <a:avLst/>
          </a:prstGeom>
        </p:spPr>
      </p:pic>
      <p:pic>
        <p:nvPicPr>
          <p:cNvPr id="959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945692" y="3670916"/>
            <a:ext cx="2451601" cy="2468053"/>
          </a:xfrm>
          <a:prstGeom prst="rect">
            <a:avLst/>
          </a:prstGeom>
        </p:spPr>
      </p:pic>
      <p:pic>
        <p:nvPicPr>
          <p:cNvPr id="10065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21600000">
            <a:off x="17437123" y="5322680"/>
            <a:ext cx="4834102" cy="28287"/>
          </a:xfrm>
          <a:prstGeom prst="rect">
            <a:avLst/>
          </a:prstGeom>
        </p:spPr>
      </p:pic>
      <p:pic>
        <p:nvPicPr>
          <p:cNvPr id="10541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21600000">
            <a:off x="17437123" y="10156784"/>
            <a:ext cx="4834102" cy="28287"/>
          </a:xfrm>
          <a:prstGeom prst="rect">
            <a:avLst/>
          </a:prstGeom>
        </p:spPr>
      </p:pic>
      <p:pic>
        <p:nvPicPr>
          <p:cNvPr id="1101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398192">
            <a:off x="15007199" y="7753883"/>
            <a:ext cx="4834102" cy="28287"/>
          </a:xfrm>
          <a:prstGeom prst="rect">
            <a:avLst/>
          </a:prstGeom>
        </p:spPr>
      </p:pic>
      <p:pic>
        <p:nvPicPr>
          <p:cNvPr id="11493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398192">
            <a:off x="19855446" y="7753883"/>
            <a:ext cx="4834102" cy="28287"/>
          </a:xfrm>
          <a:prstGeom prst="rect">
            <a:avLst/>
          </a:prstGeom>
        </p:spPr>
      </p:pic>
      <p:pic>
        <p:nvPicPr>
          <p:cNvPr id="11968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5973049" y="3670916"/>
            <a:ext cx="2451601" cy="24516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21599999">
            <a:off x="4465135" y="4947861"/>
            <a:ext cx="2117766" cy="2119294"/>
          </a:xfrm>
          <a:prstGeom prst="rect">
            <a:avLst/>
          </a:prstGeom>
        </p:spPr>
      </p:pic>
      <p:pic>
        <p:nvPicPr>
          <p:cNvPr id="47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21600000">
            <a:off x="11151080" y="4945234"/>
            <a:ext cx="2121488" cy="2121480"/>
          </a:xfrm>
          <a:prstGeom prst="rect">
            <a:avLst/>
          </a:prstGeom>
        </p:spPr>
      </p:pic>
      <p:pic>
        <p:nvPicPr>
          <p:cNvPr id="949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 rot="21599998">
            <a:off x="17369188" y="4945665"/>
            <a:ext cx="2125154" cy="2121225"/>
          </a:xfrm>
          <a:prstGeom prst="rect">
            <a:avLst/>
          </a:prstGeom>
        </p:spPr>
      </p:pic>
      <p:sp>
        <p:nvSpPr>
          <p:cNvPr id="1424" name="文本"/>
          <p:cNvSpPr>
            <a:spLocks noGrp="1"/>
          </p:cNvSpPr>
          <p:nvPr>
            <p:ph type="ctrTitle"/>
          </p:nvPr>
        </p:nvSpPr>
        <p:spPr>
          <a:xfrm rot="1">
            <a:off x="4996740" y="5857043"/>
            <a:ext cx="1601536" cy="8407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400"/>
              </a:lnSpc>
            </a:pPr>
            <a:r>
              <a:rPr lang="zh-CN" altLang="en-US" sz="4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50%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462" name="文本"/>
          <p:cNvSpPr>
            <a:spLocks noGrp="1"/>
          </p:cNvSpPr>
          <p:nvPr>
            <p:ph type="ctrTitle"/>
          </p:nvPr>
        </p:nvSpPr>
        <p:spPr>
          <a:xfrm rot="1">
            <a:off x="11773158" y="5854857"/>
            <a:ext cx="1601536" cy="8407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400"/>
              </a:lnSpc>
            </a:pPr>
            <a:r>
              <a:rPr lang="zh-CN" altLang="en-US" sz="4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25%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501" name="文本"/>
          <p:cNvSpPr>
            <a:spLocks noGrp="1"/>
          </p:cNvSpPr>
          <p:nvPr>
            <p:ph type="ctrTitle"/>
          </p:nvPr>
        </p:nvSpPr>
        <p:spPr>
          <a:xfrm rot="1">
            <a:off x="18054078" y="5855111"/>
            <a:ext cx="1601536" cy="8407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400"/>
              </a:lnSpc>
            </a:pPr>
            <a:r>
              <a:rPr lang="zh-CN" altLang="en-US" sz="40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75%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540" name="文本"/>
          <p:cNvSpPr>
            <a:spLocks noGrp="1"/>
          </p:cNvSpPr>
          <p:nvPr>
            <p:ph type="ctrTitle"/>
          </p:nvPr>
        </p:nvSpPr>
        <p:spPr>
          <a:xfrm>
            <a:off x="4661306" y="7338132"/>
            <a:ext cx="1828236" cy="4889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黑盒测试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571" name="文本"/>
          <p:cNvSpPr>
            <a:spLocks noGrp="1"/>
          </p:cNvSpPr>
          <p:nvPr>
            <p:ph type="ctrTitle"/>
          </p:nvPr>
        </p:nvSpPr>
        <p:spPr>
          <a:xfrm>
            <a:off x="11357189" y="7338136"/>
            <a:ext cx="1828236" cy="9778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兼容性测试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604" name="文本"/>
          <p:cNvSpPr>
            <a:spLocks noGrp="1"/>
          </p:cNvSpPr>
          <p:nvPr>
            <p:ph type="ctrTitle"/>
          </p:nvPr>
        </p:nvSpPr>
        <p:spPr>
          <a:xfrm>
            <a:off x="17651858" y="7338143"/>
            <a:ext cx="1828236" cy="4889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850"/>
              </a:lnSpc>
            </a:pPr>
            <a:r>
              <a:rPr lang="zh-CN" altLang="en-US" sz="35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性能测试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636" name="文本"/>
          <p:cNvSpPr>
            <a:spLocks noGrp="1"/>
          </p:cNvSpPr>
          <p:nvPr>
            <p:ph type="ctrTitle"/>
          </p:nvPr>
        </p:nvSpPr>
        <p:spPr>
          <a:xfrm>
            <a:off x="2983465" y="8512138"/>
            <a:ext cx="5078084" cy="282915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我们对程序中的每一个模块的每一个子功能进行了黑盒测试，查看每个子功能是否能给出预期结果。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测试结果：无明显的功能性bug，但是在一些机型(如：Samsung Galaxy s8)上出现重叠情况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​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9958" name="文本"/>
          <p:cNvSpPr>
            <a:spLocks noGrp="1"/>
          </p:cNvSpPr>
          <p:nvPr>
            <p:ph type="ctrTitle"/>
          </p:nvPr>
        </p:nvSpPr>
        <p:spPr>
          <a:xfrm>
            <a:off x="8706293" y="771601"/>
            <a:ext cx="6675897" cy="101981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8030"/>
              </a:lnSpc>
            </a:pPr>
            <a:r>
              <a:rPr lang="zh-CN" altLang="en-US" sz="73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测试全面性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989" name="文本"/>
          <p:cNvSpPr>
            <a:spLocks noGrp="1"/>
          </p:cNvSpPr>
          <p:nvPr>
            <p:ph type="ctrTitle"/>
          </p:nvPr>
        </p:nvSpPr>
        <p:spPr>
          <a:xfrm>
            <a:off x="9732264" y="8512140"/>
            <a:ext cx="5078084" cy="24249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依托腾讯的WeTest平台，我们对程序进行了兼容性测试。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测试结果：在随机抽取的50部测试设备中，程序通过了36部设备的测试，通过率为73.5%。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​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3289" name="文本"/>
          <p:cNvSpPr>
            <a:spLocks noGrp="1"/>
          </p:cNvSpPr>
          <p:nvPr>
            <p:ph type="ctrTitle"/>
          </p:nvPr>
        </p:nvSpPr>
        <p:spPr>
          <a:xfrm>
            <a:off x="16026932" y="8512138"/>
            <a:ext cx="5078084" cy="282915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依托腾讯的WeTest平台，我们对程序进行了性能测试。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测试结果：大部分设备的CPU占用、内存占用以及流量使用情况均无明显问题，其中华为机型的流量使用较高。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algn="ctr">
              <a:lnSpc>
                <a:spcPts val="3182"/>
              </a:lnSpc>
            </a:pPr>
            <a:r>
              <a:rPr lang="zh-CN" altLang="en-US" sz="2400" b="0" i="0" u="none" spc="0" dirty="0">
                <a:solidFill>
                  <a:srgbClr val="000000">
                    <a:alpha val="100000"/>
                  </a:srgbClr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​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"/>
          <p:cNvSpPr>
            <a:spLocks noGrp="1"/>
          </p:cNvSpPr>
          <p:nvPr>
            <p:ph type="ctrTitle"/>
          </p:nvPr>
        </p:nvSpPr>
        <p:spPr>
          <a:xfrm>
            <a:off x="8837497" y="326084"/>
            <a:ext cx="6709005" cy="114427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010"/>
              </a:lnSpc>
            </a:pPr>
            <a:r>
              <a:rPr lang="zh-CN" altLang="en-US" sz="7508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用户体验与改进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F0A2A46-E8F9-4A6B-A574-ECBE6F94F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311742"/>
              </p:ext>
            </p:extLst>
          </p:nvPr>
        </p:nvGraphicFramePr>
        <p:xfrm>
          <a:off x="3839637" y="2437745"/>
          <a:ext cx="16704725" cy="76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945">
                  <a:extLst>
                    <a:ext uri="{9D8B030D-6E8A-4147-A177-3AD203B41FA5}">
                      <a16:colId xmlns:a16="http://schemas.microsoft.com/office/drawing/2014/main" val="494537156"/>
                    </a:ext>
                  </a:extLst>
                </a:gridCol>
                <a:gridCol w="3340945">
                  <a:extLst>
                    <a:ext uri="{9D8B030D-6E8A-4147-A177-3AD203B41FA5}">
                      <a16:colId xmlns:a16="http://schemas.microsoft.com/office/drawing/2014/main" val="3199223100"/>
                    </a:ext>
                  </a:extLst>
                </a:gridCol>
                <a:gridCol w="3340945">
                  <a:extLst>
                    <a:ext uri="{9D8B030D-6E8A-4147-A177-3AD203B41FA5}">
                      <a16:colId xmlns:a16="http://schemas.microsoft.com/office/drawing/2014/main" val="3944735044"/>
                    </a:ext>
                  </a:extLst>
                </a:gridCol>
                <a:gridCol w="3340945">
                  <a:extLst>
                    <a:ext uri="{9D8B030D-6E8A-4147-A177-3AD203B41FA5}">
                      <a16:colId xmlns:a16="http://schemas.microsoft.com/office/drawing/2014/main" val="2916161962"/>
                    </a:ext>
                  </a:extLst>
                </a:gridCol>
                <a:gridCol w="3340945">
                  <a:extLst>
                    <a:ext uri="{9D8B030D-6E8A-4147-A177-3AD203B41FA5}">
                      <a16:colId xmlns:a16="http://schemas.microsoft.com/office/drawing/2014/main" val="170865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用户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机型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使用感受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问题与建议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解决方案</a:t>
                      </a:r>
                    </a:p>
                  </a:txBody>
                  <a:tcPr marL="174310" marR="174310" marT="87155" marB="87155"/>
                </a:tc>
                <a:extLst>
                  <a:ext uri="{0D108BD9-81ED-4DB2-BD59-A6C34878D82A}">
                    <a16:rowId xmlns:a16="http://schemas.microsoft.com/office/drawing/2014/main" val="1382575146"/>
                  </a:ext>
                </a:extLst>
              </a:tr>
              <a:tr h="1743102"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刘同学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红米</a:t>
                      </a:r>
                      <a:r>
                        <a:rPr lang="en-US" altLang="zh-CN" sz="3400" dirty="0"/>
                        <a:t>K30</a:t>
                      </a:r>
                      <a:endParaRPr lang="zh-CN" altLang="en-US" sz="3400" dirty="0"/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400" dirty="0"/>
                        <a:t>总体感觉还行，界面简洁</a:t>
                      </a:r>
                    </a:p>
                    <a:p>
                      <a:endParaRPr lang="zh-CN" altLang="en-US" sz="3400" dirty="0"/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没有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4310" marR="174310" marT="87155" marB="87155"/>
                </a:tc>
                <a:extLst>
                  <a:ext uri="{0D108BD9-81ED-4DB2-BD59-A6C34878D82A}">
                    <a16:rowId xmlns:a16="http://schemas.microsoft.com/office/drawing/2014/main" val="4225543670"/>
                  </a:ext>
                </a:extLst>
              </a:tr>
              <a:tr h="2266033"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江同学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小米</a:t>
                      </a:r>
                      <a:r>
                        <a:rPr lang="en-US" altLang="zh-CN" sz="3400" dirty="0"/>
                        <a:t>8</a:t>
                      </a:r>
                      <a:endParaRPr lang="zh-CN" altLang="en-US" sz="3400" dirty="0"/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挺好的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背单词有点单调，可以背更多就好了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将录入的内容更广泛化，不仅支持单词，还有其他</a:t>
                      </a:r>
                    </a:p>
                  </a:txBody>
                  <a:tcPr marL="174310" marR="174310" marT="87155" marB="87155"/>
                </a:tc>
                <a:extLst>
                  <a:ext uri="{0D108BD9-81ED-4DB2-BD59-A6C34878D82A}">
                    <a16:rowId xmlns:a16="http://schemas.microsoft.com/office/drawing/2014/main" val="2287959001"/>
                  </a:ext>
                </a:extLst>
              </a:tr>
              <a:tr h="1743102"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李同学</a:t>
                      </a:r>
                      <a:r>
                        <a:rPr lang="en-US" altLang="zh-CN" sz="3400" dirty="0"/>
                        <a:t>1</a:t>
                      </a:r>
                      <a:endParaRPr lang="zh-CN" altLang="en-US" sz="3400" dirty="0"/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华为</a:t>
                      </a:r>
                      <a:r>
                        <a:rPr lang="en-US" altLang="zh-CN" sz="3400" dirty="0"/>
                        <a:t>nova3</a:t>
                      </a:r>
                      <a:endParaRPr lang="zh-CN" altLang="en-US" sz="3400" dirty="0"/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不错，有点意思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有些地方做的不好看，比如说“我的”页面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针对该同学指出的地方进行修改</a:t>
                      </a:r>
                    </a:p>
                  </a:txBody>
                  <a:tcPr marL="174310" marR="174310" marT="87155" marB="87155"/>
                </a:tc>
                <a:extLst>
                  <a:ext uri="{0D108BD9-81ED-4DB2-BD59-A6C34878D82A}">
                    <a16:rowId xmlns:a16="http://schemas.microsoft.com/office/drawing/2014/main" val="3023406727"/>
                  </a:ext>
                </a:extLst>
              </a:tr>
              <a:tr h="1220171"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李同学</a:t>
                      </a:r>
                      <a:r>
                        <a:rPr lang="en-US" altLang="zh-CN" sz="3400" dirty="0"/>
                        <a:t>2</a:t>
                      </a:r>
                      <a:endParaRPr lang="zh-CN" altLang="en-US" sz="3400" dirty="0"/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en-US" altLang="zh-CN" sz="3400" dirty="0"/>
                        <a:t>iPhone 11</a:t>
                      </a:r>
                      <a:endParaRPr lang="zh-CN" altLang="en-US" sz="3400" dirty="0"/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总体还行，对我有点帮助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r>
                        <a:rPr lang="zh-CN" altLang="en-US" sz="3400" dirty="0"/>
                        <a:t>暂无</a:t>
                      </a:r>
                    </a:p>
                  </a:txBody>
                  <a:tcPr marL="174310" marR="174310" marT="87155" marB="87155"/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4310" marR="174310" marT="87155" marB="87155"/>
                </a:tc>
                <a:extLst>
                  <a:ext uri="{0D108BD9-81ED-4DB2-BD59-A6C34878D82A}">
                    <a16:rowId xmlns:a16="http://schemas.microsoft.com/office/drawing/2014/main" val="3562577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554EB89A-1686-47F9-8F49-628A10C42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627788"/>
              </p:ext>
            </p:extLst>
          </p:nvPr>
        </p:nvGraphicFramePr>
        <p:xfrm>
          <a:off x="3809503" y="3132944"/>
          <a:ext cx="16764993" cy="709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797">
                  <a:extLst>
                    <a:ext uri="{9D8B030D-6E8A-4147-A177-3AD203B41FA5}">
                      <a16:colId xmlns:a16="http://schemas.microsoft.com/office/drawing/2014/main" val="494537156"/>
                    </a:ext>
                  </a:extLst>
                </a:gridCol>
                <a:gridCol w="2764797">
                  <a:extLst>
                    <a:ext uri="{9D8B030D-6E8A-4147-A177-3AD203B41FA5}">
                      <a16:colId xmlns:a16="http://schemas.microsoft.com/office/drawing/2014/main" val="3199223100"/>
                    </a:ext>
                  </a:extLst>
                </a:gridCol>
                <a:gridCol w="2764797">
                  <a:extLst>
                    <a:ext uri="{9D8B030D-6E8A-4147-A177-3AD203B41FA5}">
                      <a16:colId xmlns:a16="http://schemas.microsoft.com/office/drawing/2014/main" val="3944735044"/>
                    </a:ext>
                  </a:extLst>
                </a:gridCol>
                <a:gridCol w="4513954">
                  <a:extLst>
                    <a:ext uri="{9D8B030D-6E8A-4147-A177-3AD203B41FA5}">
                      <a16:colId xmlns:a16="http://schemas.microsoft.com/office/drawing/2014/main" val="2916161962"/>
                    </a:ext>
                  </a:extLst>
                </a:gridCol>
                <a:gridCol w="3956648">
                  <a:extLst>
                    <a:ext uri="{9D8B030D-6E8A-4147-A177-3AD203B41FA5}">
                      <a16:colId xmlns:a16="http://schemas.microsoft.com/office/drawing/2014/main" val="1708650837"/>
                    </a:ext>
                  </a:extLst>
                </a:gridCol>
              </a:tblGrid>
              <a:tr h="728825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使用感受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问题与建议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解决方案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75146"/>
                  </a:ext>
                </a:extLst>
              </a:tr>
              <a:tr h="1589246">
                <a:tc>
                  <a:txBody>
                    <a:bodyPr/>
                    <a:lstStyle/>
                    <a:p>
                      <a:r>
                        <a:rPr lang="zh-CN" altLang="en-US" dirty="0"/>
                        <a:t>高中生小刘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荣耀 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对自己背单词还有有点用的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43670"/>
                  </a:ext>
                </a:extLst>
              </a:tr>
              <a:tr h="1589246">
                <a:tc>
                  <a:txBody>
                    <a:bodyPr/>
                    <a:lstStyle/>
                    <a:p>
                      <a:r>
                        <a:rPr lang="zh-CN" altLang="en-US" dirty="0"/>
                        <a:t>初中生小许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华为</a:t>
                      </a:r>
                      <a:r>
                        <a:rPr lang="en-US" altLang="zh-CN" dirty="0"/>
                        <a:t>P20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还行，功能还算齐全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录入的方式有点单调，希望支持文件上传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文件功能正在开发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59001"/>
                  </a:ext>
                </a:extLst>
              </a:tr>
              <a:tr h="1589246">
                <a:tc>
                  <a:txBody>
                    <a:bodyPr/>
                    <a:lstStyle/>
                    <a:p>
                      <a:r>
                        <a:rPr lang="zh-CN" altLang="en-US" dirty="0"/>
                        <a:t>舍友吕同学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oppo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感觉良好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有些地方做的不好看，比如说“我的”页面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针对该同学指出的地方进行修改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06727"/>
                  </a:ext>
                </a:extLst>
              </a:tr>
              <a:tr h="1593783">
                <a:tc>
                  <a:txBody>
                    <a:bodyPr/>
                    <a:lstStyle/>
                    <a:p>
                      <a:r>
                        <a:rPr lang="zh-CN" altLang="en-US" dirty="0"/>
                        <a:t>舍友简同学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vivo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很好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暂无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577022"/>
                  </a:ext>
                </a:extLst>
              </a:tr>
            </a:tbl>
          </a:graphicData>
        </a:graphic>
      </p:graphicFrame>
      <p:sp>
        <p:nvSpPr>
          <p:cNvPr id="3" name="文本">
            <a:extLst>
              <a:ext uri="{FF2B5EF4-FFF2-40B4-BE49-F238E27FC236}">
                <a16:creationId xmlns:a16="http://schemas.microsoft.com/office/drawing/2014/main" id="{B90C1E78-F29E-4318-9E69-008D5B7CC147}"/>
              </a:ext>
            </a:extLst>
          </p:cNvPr>
          <p:cNvSpPr txBox="1">
            <a:spLocks/>
          </p:cNvSpPr>
          <p:nvPr/>
        </p:nvSpPr>
        <p:spPr>
          <a:xfrm>
            <a:off x="8837497" y="326084"/>
            <a:ext cx="6709005" cy="11442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9010"/>
              </a:lnSpc>
            </a:pPr>
            <a:r>
              <a:rPr lang="zh-CN" altLang="en-US" sz="7508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用户体验与改进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0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">
            <a:extLst>
              <a:ext uri="{FF2B5EF4-FFF2-40B4-BE49-F238E27FC236}">
                <a16:creationId xmlns:a16="http://schemas.microsoft.com/office/drawing/2014/main" id="{B90C1E78-F29E-4318-9E69-008D5B7CC147}"/>
              </a:ext>
            </a:extLst>
          </p:cNvPr>
          <p:cNvSpPr txBox="1">
            <a:spLocks/>
          </p:cNvSpPr>
          <p:nvPr/>
        </p:nvSpPr>
        <p:spPr>
          <a:xfrm>
            <a:off x="8837497" y="326084"/>
            <a:ext cx="7771605" cy="11442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9010"/>
              </a:lnSpc>
            </a:pPr>
            <a:r>
              <a:rPr lang="zh-CN" altLang="en-US" sz="7200" dirty="0"/>
              <a:t>团队分工情况</a:t>
            </a:r>
            <a:endParaRPr kumimoji="1" lang="zh-CN" altLang="en-US" sz="7200" dirty="0">
              <a:solidFill>
                <a:srgbClr val="000000"/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1EFDE70-01E5-4F4B-8052-4A9B9204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41" y="2343269"/>
            <a:ext cx="15439869" cy="88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675</Words>
  <Application>Microsoft Office PowerPoint</Application>
  <PresentationFormat>自定义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Alibaba PuHuiTi Regular</vt:lpstr>
      <vt:lpstr>Noto Sans S Chinese Regular</vt:lpstr>
      <vt:lpstr>Arial</vt:lpstr>
      <vt:lpstr>Calibri</vt:lpstr>
      <vt:lpstr>Office Theme</vt:lpstr>
      <vt:lpstr>忆单词</vt:lpstr>
      <vt:lpstr>目录 Contents</vt:lpstr>
      <vt:lpstr>app的吸引力和可用性</vt:lpstr>
      <vt:lpstr>技术难点和工作量</vt:lpstr>
      <vt:lpstr>50%</vt:lpstr>
      <vt:lpstr>用户体验与改进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clean</dc:creator>
  <cp:lastModifiedBy>feng xu</cp:lastModifiedBy>
  <cp:revision>2</cp:revision>
  <dcterms:modified xsi:type="dcterms:W3CDTF">2021-06-06T18:24:56Z</dcterms:modified>
</cp:coreProperties>
</file>