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72" r:id="rId5"/>
    <p:sldId id="258" r:id="rId6"/>
    <p:sldId id="287" r:id="rId7"/>
    <p:sldId id="262" r:id="rId8"/>
    <p:sldId id="281" r:id="rId9"/>
    <p:sldId id="266" r:id="rId10"/>
    <p:sldId id="288" r:id="rId11"/>
    <p:sldId id="289" r:id="rId12"/>
    <p:sldId id="290" r:id="rId13"/>
    <p:sldId id="270" r:id="rId14"/>
    <p:sldId id="279" r:id="rId15"/>
    <p:sldId id="28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C3C"/>
    <a:srgbClr val="136198"/>
    <a:srgbClr val="D5393C"/>
    <a:srgbClr val="C9C9C9"/>
    <a:srgbClr val="5DA156"/>
    <a:srgbClr val="9B877F"/>
    <a:srgbClr val="F9F9F9"/>
    <a:srgbClr val="C4E5EE"/>
    <a:srgbClr val="59A1C6"/>
    <a:srgbClr val="EEC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0" autoAdjust="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1501"/>
        <p:guide pos="2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7C30-895B-4974-8A60-19541C82F6B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CD97-E9EA-4E82-9539-BE60926ECBB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8B01-B15C-4B92-AA4C-045722D7B21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A23F-A93F-400B-92A9-5DE2DC36D17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hyperlink" Target="http://www.ixwebhosting.com/" TargetMode="External"/><Relationship Id="rId2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con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23529"/>
            <a:ext cx="7644012" cy="3602525"/>
          </a:xfrm>
          <a:prstGeom prst="rect">
            <a:avLst/>
          </a:prstGeom>
        </p:spPr>
      </p:pic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11" y="1195494"/>
            <a:ext cx="4774330" cy="2752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1840" y="2067694"/>
            <a:ext cx="202474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校园集市</a:t>
            </a:r>
            <a:endParaRPr lang="en-US" sz="36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1103" y="1677249"/>
            <a:ext cx="131491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dirty="0">
                <a:solidFill>
                  <a:srgbClr val="ECE54F"/>
                </a:solidFill>
                <a:latin typeface="Rockwell Condensed" pitchFamily="18" charset="0"/>
              </a:rPr>
              <a:t>APP</a:t>
            </a:r>
            <a:endParaRPr lang="en-US" sz="5900" dirty="0">
              <a:solidFill>
                <a:srgbClr val="ECE54F"/>
              </a:solidFill>
              <a:latin typeface="Rockwell Condensed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328308" y="2537215"/>
            <a:ext cx="182880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4324" y="2537215"/>
            <a:ext cx="640080" cy="1588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94952" y="2610296"/>
            <a:ext cx="274864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5BB7B"/>
                </a:solidFill>
                <a:latin typeface="华文新魏" panose="02010800040101010101" charset="-122"/>
                <a:ea typeface="华文新魏" panose="02010800040101010101" charset="-122"/>
              </a:rPr>
              <a:t>小组成员：丘智聪、吴思颖、吴俊广</a:t>
            </a:r>
            <a:endParaRPr lang="en-US" sz="1200" dirty="0">
              <a:solidFill>
                <a:srgbClr val="F5BB7B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校园集市</a:t>
            </a:r>
            <a:r>
              <a:rPr lang="en-US" altLang="zh-CN" sz="1600" dirty="0">
                <a:latin typeface="Algerian" panose="04020705040A02060702" pitchFamily="82" charset="0"/>
                <a:ea typeface="华文彩云" panose="02010800040101010101" pitchFamily="2" charset="-122"/>
                <a:sym typeface="+mn-ea"/>
              </a:rPr>
              <a:t>APP</a:t>
            </a:r>
            <a:endParaRPr lang="zh-CN" altLang="en-US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46338" y="250354"/>
            <a:ext cx="3486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spc="500" dirty="0">
                <a:solidFill>
                  <a:srgbClr val="5DA156"/>
                </a:solidFill>
                <a:uFillTx/>
                <a:latin typeface="华文新魏" panose="02010800040101010101" charset="-122"/>
                <a:ea typeface="华文新魏" panose="02010800040101010101" charset="-122"/>
              </a:rPr>
              <a:t>开发日程表</a:t>
            </a:r>
            <a:endParaRPr lang="zh-CN" sz="2800" b="1" spc="500" dirty="0">
              <a:solidFill>
                <a:srgbClr val="5DA156"/>
              </a:solidFill>
              <a:uFillTx/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APP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策划方案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1383030"/>
            <a:ext cx="4937760" cy="33528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12793" y="772795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2793" y="772795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846338" y="250354"/>
            <a:ext cx="3486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spc="500" dirty="0">
                <a:solidFill>
                  <a:srgbClr val="5DA156"/>
                </a:solidFill>
                <a:uFillTx/>
                <a:latin typeface="华文新魏" panose="02010800040101010101" charset="-122"/>
                <a:ea typeface="华文新魏" panose="02010800040101010101" charset="-122"/>
              </a:rPr>
              <a:t>设计</a:t>
            </a:r>
            <a:r>
              <a:rPr lang="en-US" altLang="zh-CN" sz="2800" spc="500" dirty="0">
                <a:solidFill>
                  <a:srgbClr val="FFC000"/>
                </a:solidFill>
                <a:uFillTx/>
                <a:latin typeface="华文新魏" panose="02010800040101010101" charset="-122"/>
                <a:ea typeface="华文新魏" panose="02010800040101010101" charset="-122"/>
              </a:rPr>
              <a:t>&amp;</a:t>
            </a:r>
            <a:r>
              <a:rPr lang="zh-CN" altLang="en-US" sz="2800" spc="500" dirty="0">
                <a:solidFill>
                  <a:srgbClr val="5DA156"/>
                </a:solidFill>
                <a:uFillTx/>
                <a:latin typeface="华文新魏" panose="02010800040101010101" charset="-122"/>
                <a:ea typeface="华文新魏" panose="02010800040101010101" charset="-122"/>
              </a:rPr>
              <a:t>测试规范</a:t>
            </a:r>
            <a:endParaRPr lang="zh-CN" altLang="en-US" sz="2800" b="1" spc="500" dirty="0">
              <a:solidFill>
                <a:srgbClr val="5DA156"/>
              </a:solidFill>
              <a:uFillTx/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APP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策划方案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  <p:pic>
        <p:nvPicPr>
          <p:cNvPr id="3" name="Picture 12" descr="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0" y="1780292"/>
            <a:ext cx="2108971" cy="1857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44165" y="1388110"/>
            <a:ext cx="6130925" cy="296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UI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设计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根据功能特点，与前端开发员沟通，设计出美观实用的原型图</a:t>
            </a:r>
            <a:endParaRPr lang="zh-CN" sz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None/>
            </a:pP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>
              <a:lnSpc>
                <a:spcPts val="16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前端开发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 indent="0" algn="just">
              <a:lnSpc>
                <a:spcPts val="1600"/>
              </a:lnSpc>
              <a:buFont typeface="+mj-ea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根据原型图进行开发，与后端开发员沟通，预留并命名好各个功能接口</a:t>
            </a:r>
            <a:endParaRPr lang="zh-CN" altLang="en-US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 indent="0" algn="just">
              <a:lnSpc>
                <a:spcPts val="1600"/>
              </a:lnSpc>
              <a:buFont typeface="+mj-ea"/>
              <a:buNone/>
            </a:pP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>
              <a:lnSpc>
                <a:spcPts val="16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后端开发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sz="1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与前端开发员保持沟通，实现各种数据库、设计算法和数据结构完成预定的功能模块</a:t>
            </a:r>
            <a:endParaRPr lang="zh-CN" sz="12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 algn="just">
              <a:lnSpc>
                <a:spcPts val="1600"/>
              </a:lnSpc>
              <a:buClrTx/>
              <a:buSzTx/>
              <a:buFont typeface="Arial" panose="020B0604020202020204" pitchFamily="34" charset="0"/>
              <a:buNone/>
            </a:pPr>
            <a:endParaRPr lang="zh-CN" sz="12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>
              <a:lnSpc>
                <a:spcPts val="16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代码测试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ClrTx/>
              <a:buSzTx/>
              <a:buFont typeface="+mj-ea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代码测试员在前后端开发过程中及时发现代码</a:t>
            </a:r>
            <a:r>
              <a:rPr lang="en-US" alt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bug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，提前设计测试用例，在</a:t>
            </a:r>
            <a:r>
              <a:rPr lang="en-US" alt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APP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成型发布前进行功能性测试</a:t>
            </a: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ClrTx/>
              <a:buSzTx/>
              <a:buFont typeface="+mj-ea"/>
              <a:buNone/>
            </a:pP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ClrTx/>
              <a:buSzTx/>
              <a:buFont typeface="Arial" panose="020B0604020202020204" pitchFamily="34" charset="0"/>
              <a:buNone/>
            </a:pPr>
            <a:endParaRPr lang="zh-CN" sz="1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8983" y="1209040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630805" y="692785"/>
            <a:ext cx="396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5AC3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运营</a:t>
            </a:r>
            <a:r>
              <a:rPr lang="en-US" altLang="zh-CN" sz="2800" b="1" dirty="0">
                <a:solidFill>
                  <a:srgbClr val="E5AC3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en-US" altLang="zh-CN" sz="2800" b="1" dirty="0">
                <a:solidFill>
                  <a:srgbClr val="5DA15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</a:t>
            </a:r>
            <a:r>
              <a:rPr lang="en-US" sz="2800" b="1" dirty="0">
                <a:solidFill>
                  <a:srgbClr val="5DA15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800" b="1" dirty="0">
                <a:solidFill>
                  <a:srgbClr val="E5AC3C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推广</a:t>
            </a:r>
            <a:endParaRPr lang="en-US" sz="2800" b="1" dirty="0">
              <a:solidFill>
                <a:srgbClr val="E5AC3C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1" name="Picture 10" descr="share-and-va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05" y="2351405"/>
            <a:ext cx="2142490" cy="8902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8480" y="1778635"/>
            <a:ext cx="27984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开发初期运营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由开发团队进行日常运营维护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中后期运营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由开发团队成立一支由兴趣驱动的小型专业性社团，以校园社团的模式进行日常的运营维护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726430" y="1607185"/>
            <a:ext cx="304038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推广方案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与学校学工部、后勤处洽谈合作，在学校网站、学工部公众号、学生会公众号等官方平台提供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APP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入口</a:t>
            </a:r>
            <a:endParaRPr lang="zh-CN" altLang="en-US" sz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由晚安华师、学生会等公众号发布推送进行推广</a:t>
            </a:r>
            <a:endParaRPr lang="zh-CN" altLang="en-US" sz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制作产品宣传海报，在学校宣传栏进行宣传推广</a:t>
            </a:r>
            <a:endParaRPr lang="zh-CN" altLang="en-US" sz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运营</a:t>
            </a:r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 &amp; </a:t>
            </a:r>
            <a:r>
              <a:rPr lang="zh-CN" altLang="en-US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推广</a:t>
            </a:r>
            <a:endParaRPr lang="zh-CN" altLang="en-US" sz="1600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8983" y="1079137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464698" y="498475"/>
            <a:ext cx="21829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DA15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</a:t>
            </a:r>
            <a:r>
              <a:rPr lang="en-US" altLang="zh-CN" sz="2800" b="1" dirty="0">
                <a:solidFill>
                  <a:srgbClr val="5DA15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800" b="1" dirty="0">
                <a:solidFill>
                  <a:srgbClr val="5DA15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论</a:t>
            </a:r>
            <a:endParaRPr lang="zh-CN" altLang="en-US" sz="2800" b="1" dirty="0">
              <a:solidFill>
                <a:srgbClr val="5DA156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1" name="Picture 10" descr="concl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88" y="1924050"/>
            <a:ext cx="1769382" cy="1790700"/>
          </a:xfrm>
          <a:prstGeom prst="rect">
            <a:avLst/>
          </a:prstGeom>
        </p:spPr>
      </p:pic>
      <p:pic>
        <p:nvPicPr>
          <p:cNvPr id="13" name="Picture 12" descr="logo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5" y="293914"/>
            <a:ext cx="1244941" cy="35151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可行！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335655" y="1852930"/>
            <a:ext cx="5247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400" dirty="0">
                <a:latin typeface="黑体" panose="02010609060101010101" charset="-122"/>
                <a:ea typeface="黑体" panose="02010609060101010101" charset="-122"/>
              </a:rPr>
              <a:t>创新性：从无到有，填补了大学生的需求缺口</a:t>
            </a:r>
            <a:endParaRPr lang="zh-CN" sz="1400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400" dirty="0">
                <a:latin typeface="黑体" panose="02010609060101010101" charset="-122"/>
                <a:ea typeface="黑体" panose="02010609060101010101" charset="-122"/>
              </a:rPr>
              <a:t>竞争力：瞄准大学生的现实痛点，融合了多项核心需求</a:t>
            </a:r>
            <a:endParaRPr lang="zh-CN" sz="1400" dirty="0"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400" dirty="0">
                <a:latin typeface="黑体" panose="02010609060101010101" charset="-122"/>
                <a:ea typeface="黑体" panose="02010609060101010101" charset="-122"/>
              </a:rPr>
              <a:t>可行性：设计功能可实现、项目推广有望得到官方支持</a:t>
            </a:r>
            <a:endParaRPr lang="zh-CN" sz="14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419872" y="177966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2" name="Picture 14" descr="icon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61950"/>
            <a:ext cx="7644012" cy="3602525"/>
          </a:xfrm>
          <a:prstGeom prst="rect">
            <a:avLst/>
          </a:prstGeom>
        </p:spPr>
      </p:pic>
      <p:pic>
        <p:nvPicPr>
          <p:cNvPr id="3" name="Picture 4" descr="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35" y="1203325"/>
            <a:ext cx="4774330" cy="2752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3389" y="2047736"/>
            <a:ext cx="2024744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2300" b="1" dirty="0">
                <a:solidFill>
                  <a:schemeClr val="bg1"/>
                </a:solidFill>
                <a:latin typeface="Arial Rounded MT Bold" pitchFamily="34" charset="0"/>
              </a:rPr>
              <a:t>Thank</a:t>
            </a:r>
            <a:r>
              <a:rPr lang="zh-CN" altLang="en-US" sz="2300" b="1" dirty="0">
                <a:solidFill>
                  <a:schemeClr val="bg1"/>
                </a:solidFill>
                <a:latin typeface="Arial Rounded MT Bold" pitchFamily="34" charset="0"/>
              </a:rPr>
              <a:t>！</a:t>
            </a:r>
            <a:endParaRPr lang="en-US" sz="23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cxnSp>
        <p:nvCxnSpPr>
          <p:cNvPr id="6" name="Straight Connector 9"/>
          <p:cNvCxnSpPr/>
          <p:nvPr/>
        </p:nvCxnSpPr>
        <p:spPr>
          <a:xfrm>
            <a:off x="3328308" y="2537215"/>
            <a:ext cx="182880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/>
          <p:nvPr/>
        </p:nvCxnSpPr>
        <p:spPr>
          <a:xfrm>
            <a:off x="5184324" y="2537215"/>
            <a:ext cx="640080" cy="1588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620" y="2705100"/>
            <a:ext cx="2011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5BB7B"/>
                </a:solidFill>
                <a:latin typeface="华文新魏" panose="02010800040101010101" charset="-122"/>
                <a:ea typeface="华文新魏" panose="02010800040101010101" charset="-122"/>
              </a:rPr>
              <a:t>汇报人：丘智聪</a:t>
            </a:r>
            <a:endParaRPr lang="en-US" sz="1200" b="1" dirty="0">
              <a:solidFill>
                <a:srgbClr val="F5BB7B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校园集市</a:t>
            </a:r>
            <a:r>
              <a:rPr lang="en-US" altLang="zh-CN" sz="1600" dirty="0">
                <a:latin typeface="Algerian" panose="04020705040A02060702" pitchFamily="82" charset="0"/>
                <a:ea typeface="华文彩云" panose="02010800040101010101" pitchFamily="2" charset="-122"/>
                <a:sym typeface="+mn-ea"/>
              </a:rPr>
              <a:t>APP</a:t>
            </a:r>
            <a:endParaRPr lang="zh-CN" altLang="en-US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ball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361950"/>
            <a:ext cx="1186679" cy="971550"/>
          </a:xfrm>
          <a:prstGeom prst="rect">
            <a:avLst/>
          </a:prstGeom>
        </p:spPr>
      </p:pic>
      <p:pic>
        <p:nvPicPr>
          <p:cNvPr id="4" name="Picture 3" descr="cont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25" y="1047750"/>
            <a:ext cx="6605151" cy="2851904"/>
          </a:xfrm>
          <a:prstGeom prst="rect">
            <a:avLst/>
          </a:prstGeom>
        </p:spPr>
      </p:pic>
      <p:pic>
        <p:nvPicPr>
          <p:cNvPr id="8" name="Picture 7" descr="bulle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8" y="1472294"/>
            <a:ext cx="292537" cy="194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1364" y="1270910"/>
            <a:ext cx="4648200" cy="227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lang="en-US" altLang="zh-CN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About</a:t>
            </a:r>
            <a:r>
              <a:rPr lang="zh-CN" alt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校园集市（创意与创新性）</a:t>
            </a:r>
            <a:endParaRPr lang="en-US" sz="150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lang="zh-CN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用户分析</a:t>
            </a:r>
            <a:endParaRPr lang="en-US" sz="150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lang="zh-CN" alt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同类产品分析</a:t>
            </a:r>
            <a:endParaRPr lang="en-US" sz="150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lang="en-US" altLang="zh-CN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APP</a:t>
            </a:r>
            <a:r>
              <a:rPr lang="zh-CN" alt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策划方案</a:t>
            </a:r>
            <a:endParaRPr lang="en-US" sz="150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ts val="3400"/>
              </a:lnSpc>
            </a:pPr>
            <a:r>
              <a:rPr lang="en-US" sz="1500" dirty="0">
                <a:solidFill>
                  <a:srgbClr val="1D676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5</a:t>
            </a:r>
            <a:r>
              <a:rPr 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lang="zh-CN" altLang="en-US" sz="1500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结论</a:t>
            </a:r>
            <a:endParaRPr lang="zh-CN" altLang="en-US" sz="1500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1808162"/>
            <a:ext cx="219456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215242"/>
            <a:ext cx="155448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56114"/>
            <a:ext cx="219456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3096986"/>
            <a:ext cx="3383280" cy="1588"/>
          </a:xfrm>
          <a:prstGeom prst="line">
            <a:avLst/>
          </a:prstGeom>
          <a:ln w="19050" cmpd="sng">
            <a:solidFill>
              <a:srgbClr val="ECE5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目录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8983" y="1065530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865714" y="556622"/>
            <a:ext cx="3409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5DA15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About</a:t>
            </a:r>
            <a:r>
              <a:rPr lang="en-US" sz="2800" dirty="0">
                <a:solidFill>
                  <a:srgbClr val="5DA15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2800" b="1" dirty="0">
                <a:solidFill>
                  <a:srgbClr val="E5AC3C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校园集市</a:t>
            </a:r>
            <a:endParaRPr lang="en-US" sz="2800" b="1" dirty="0">
              <a:solidFill>
                <a:srgbClr val="E5AC3C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11" name="Picture 10" descr="megaph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03" y="2019163"/>
            <a:ext cx="1672719" cy="1219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3536" y="1588750"/>
            <a:ext cx="439912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产品名称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：校园集市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产品定位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：针对大学生闲置交易、失物招领的信息平台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目标用户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：大学生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产品</a:t>
            </a:r>
            <a:r>
              <a:rPr lang="en-US" altLang="zh-CN" sz="1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Slogan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：共享闲置，共寻失物</a:t>
            </a:r>
            <a:endParaRPr lang="en-US" altLang="zh-CN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产品创意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专注于校园服务、为大学生解决生活痛点</a:t>
            </a:r>
            <a:endParaRPr lang="zh-CN" alt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产品介绍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：这是一款针对在校大学生的闲置物品交易平台和失物信息发布平台，以专注集中的信息服务，为大学生的生活创造便利。</a:t>
            </a:r>
            <a:endParaRPr lang="en-US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校园集市</a:t>
            </a:r>
            <a:r>
              <a:rPr lang="en-US" altLang="zh-CN" sz="1600" dirty="0">
                <a:latin typeface="Algerian" panose="04020705040A02060702" pitchFamily="82" charset="0"/>
                <a:ea typeface="华文彩云" panose="02010800040101010101" pitchFamily="2" charset="-122"/>
                <a:sym typeface="+mn-ea"/>
              </a:rPr>
              <a:t>APP</a:t>
            </a:r>
            <a:endParaRPr lang="zh-CN" altLang="en-US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08983" y="850265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yellow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252345" y="341357"/>
            <a:ext cx="4624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100" dirty="0">
                <a:solidFill>
                  <a:srgbClr val="5DA156"/>
                </a:solidFill>
                <a:latin typeface="华文新魏" panose="02010800040101010101" charset="-122"/>
                <a:ea typeface="华文新魏" panose="02010800040101010101" charset="-122"/>
              </a:rPr>
              <a:t>用户</a:t>
            </a:r>
            <a:r>
              <a:rPr lang="zh-CN" altLang="en-US" sz="2800" b="1" spc="1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分析</a:t>
            </a:r>
            <a:endParaRPr lang="zh-CN" altLang="en-US" sz="2800" b="1" spc="1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3" name="Picture 12" descr="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0" y="1780292"/>
            <a:ext cx="2108971" cy="1857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44165" y="1316355"/>
            <a:ext cx="58877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目标用户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在校生活的大学生。随着社会生产力的飞速发展，大学生的购买力也随之增长，导致了大量物品的闲置</a:t>
            </a:r>
            <a:endParaRPr lang="zh-CN" sz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None/>
            </a:pP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>
              <a:lnSpc>
                <a:spcPts val="16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痛点分析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 algn="just">
              <a:lnSpc>
                <a:spcPts val="16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大学生消费观念较为开放，容易产生大量闲置，堆积在宿舍</a:t>
            </a:r>
            <a:endParaRPr lang="zh-CN" altLang="en-US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 algn="just">
              <a:lnSpc>
                <a:spcPts val="16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大学生在学校生活，闲置物品难以带回家，经常在学校滞留或直接丢弃</a:t>
            </a:r>
            <a:endParaRPr lang="zh-CN" altLang="en-US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 algn="just">
              <a:lnSpc>
                <a:spcPts val="16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现有的交易平台对大学生的闲置物品针对性不强，</a:t>
            </a:r>
            <a:r>
              <a:rPr 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大学生的很多闲置如书本、球拍等，本身较为便宜，在现有平台出售成本高、效益低，闲置的东西难卖掉、急需的东西又找不到</a:t>
            </a: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 algn="just">
              <a:lnSpc>
                <a:spcPts val="1600"/>
              </a:lnSpc>
              <a:buFont typeface="+mj-ea"/>
              <a:buAutoNum type="circleNumDbPlain"/>
            </a:pP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>
              <a:lnSpc>
                <a:spcPts val="16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核心需求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 algn="just">
              <a:lnSpc>
                <a:spcPts val="1600"/>
              </a:lnSpc>
              <a:buClrTx/>
              <a:buSzTx/>
              <a:buFont typeface="+mj-ea"/>
              <a:buAutoNum type="circleNumDbPlain"/>
            </a:pPr>
            <a:r>
              <a:rPr 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处理闲置的硬需求，闲置物品占据了有限的宿舍空间</a:t>
            </a: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 algn="just">
              <a:lnSpc>
                <a:spcPts val="1600"/>
              </a:lnSpc>
              <a:buClrTx/>
              <a:buSzTx/>
              <a:buFont typeface="+mj-ea"/>
              <a:buAutoNum type="circleNumDbPlain"/>
            </a:pPr>
            <a:r>
              <a:rPr 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经济的可持续需求，出售不用的闲置物品，可以收回一定的经济成本，可供维持生活消费</a:t>
            </a: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用户分析</a:t>
            </a:r>
            <a:endParaRPr lang="zh-CN" altLang="en-US" sz="1600" dirty="0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08983" y="993775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yellow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324100" y="413112"/>
            <a:ext cx="4624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100" dirty="0">
                <a:solidFill>
                  <a:srgbClr val="5DA156"/>
                </a:solidFill>
                <a:latin typeface="华文新魏" panose="02010800040101010101" charset="-122"/>
                <a:ea typeface="华文新魏" panose="02010800040101010101" charset="-122"/>
              </a:rPr>
              <a:t>用户</a:t>
            </a:r>
            <a:r>
              <a:rPr lang="zh-CN" altLang="en-US" sz="2800" b="1" spc="100" dirty="0">
                <a:solidFill>
                  <a:srgbClr val="FFC000"/>
                </a:solidFill>
                <a:latin typeface="华文新魏" panose="02010800040101010101" charset="-122"/>
                <a:ea typeface="华文新魏" panose="02010800040101010101" charset="-122"/>
              </a:rPr>
              <a:t>分析</a:t>
            </a:r>
            <a:endParaRPr lang="zh-CN" altLang="en-US" sz="2800" b="1" spc="100" dirty="0">
              <a:solidFill>
                <a:srgbClr val="FFC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3" name="Picture 12" descr="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0" y="1995557"/>
            <a:ext cx="2108971" cy="1857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05760" y="1675130"/>
            <a:ext cx="605980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目标用户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sz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在大学校园生活中，经常发生物品丢失的情况，同学也可能经常捡到被丢失的物品</a:t>
            </a:r>
            <a:endParaRPr lang="zh-CN" sz="12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None/>
            </a:pP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>
              <a:lnSpc>
                <a:spcPts val="16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痛点分析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 algn="just">
              <a:lnSpc>
                <a:spcPts val="16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对于丢失物品的人，缺少失物寻回的渠道，大多数情况只能依靠朋友圈转发扩散来寻找</a:t>
            </a:r>
            <a:endParaRPr lang="zh-CN" altLang="en-US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lvl="0" indent="-228600" algn="just">
              <a:lnSpc>
                <a:spcPts val="1600"/>
              </a:lnSpc>
              <a:buFont typeface="+mj-ea"/>
              <a:buAutoNum type="circleNumDbPlain"/>
            </a:pPr>
            <a:r>
              <a:rPr lang="zh-CN" altLang="en-US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对于捡到物品的人，缺少失物招领的渠道，捡到东西不知道该放到哪里</a:t>
            </a:r>
            <a:endParaRPr lang="zh-CN" altLang="en-US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 indent="0" algn="just">
              <a:lnSpc>
                <a:spcPts val="1600"/>
              </a:lnSpc>
              <a:buFont typeface="+mj-ea"/>
              <a:buNone/>
            </a:pP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>
              <a:lnSpc>
                <a:spcPts val="16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chemeClr val="accent6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核心需求</a:t>
            </a:r>
            <a:endParaRPr lang="zh-CN" sz="1400" b="1" dirty="0">
              <a:solidFill>
                <a:schemeClr val="accent6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>
              <a:lnSpc>
                <a:spcPts val="1600"/>
              </a:lnSpc>
              <a:buClrTx/>
              <a:buSzTx/>
              <a:buFont typeface="+mj-ea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打通丢失者和捡拾者之间的交流渠道</a:t>
            </a:r>
            <a:endParaRPr lang="zh-CN"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用户分析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8983" y="1065530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406178" y="535630"/>
            <a:ext cx="6296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b="1" dirty="0">
                <a:solidFill>
                  <a:srgbClr val="E5AC3C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校园集市</a:t>
            </a:r>
            <a:r>
              <a:rPr lang="en-US" altLang="zh-CN" sz="2800" b="1" dirty="0">
                <a:solidFill>
                  <a:srgbClr val="E5AC3C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lang="en-US" altLang="zh-CN" sz="2800" b="1" dirty="0">
                <a:solidFill>
                  <a:srgbClr val="5DA15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</a:t>
            </a:r>
            <a:r>
              <a:rPr lang="en-US" sz="2800" b="1" dirty="0">
                <a:solidFill>
                  <a:srgbClr val="5DA15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</a:t>
            </a:r>
            <a:r>
              <a:rPr lang="zh-CN" altLang="en-US" sz="2800" b="1" dirty="0">
                <a:solidFill>
                  <a:srgbClr val="5DA15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en-US" altLang="zh-CN" sz="2800" b="1" dirty="0">
                <a:solidFill>
                  <a:srgbClr val="5DA156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</a:t>
            </a:r>
            <a:r>
              <a:rPr lang="zh-CN" altLang="en-US" sz="2800" b="1" dirty="0">
                <a:solidFill>
                  <a:srgbClr val="E5AC3C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同类产品</a:t>
            </a:r>
            <a:endParaRPr lang="en-US" sz="2800" b="1" dirty="0">
              <a:solidFill>
                <a:srgbClr val="E5AC3C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11" name="Picture 10" descr="circle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8" y="1679575"/>
            <a:ext cx="6067425" cy="11835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1850" y="2898775"/>
            <a:ext cx="258381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</a:rPr>
              <a:t>用户：广大社会群体（大而杂）</a:t>
            </a:r>
            <a:endParaRPr lang="zh-CN" altLang="en-US" sz="1100" dirty="0"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</a:rPr>
              <a:t>内容：丰富多样（琳琅满目）</a:t>
            </a:r>
            <a:endParaRPr lang="zh-CN" altLang="en-US" sz="1100" dirty="0"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</a:rPr>
              <a:t>分布：全国各地（物流成本、时间成本、违约风险）</a:t>
            </a:r>
            <a:endParaRPr lang="zh-CN" altLang="en-US" sz="11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8710" y="2898775"/>
            <a:ext cx="2209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同左（闲鱼）</a:t>
            </a:r>
            <a:endParaRPr lang="zh-CN" altLang="en-US" sz="11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逛附近</a:t>
            </a:r>
            <a:r>
              <a:rPr lang="en-US" altLang="zh-CN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附近闲置群</a:t>
            </a:r>
            <a:r>
              <a:rPr lang="en-US" altLang="zh-CN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等（内容针对性不高，太杂）</a:t>
            </a:r>
            <a:endParaRPr lang="en-US" sz="11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6948" y="2898775"/>
            <a:ext cx="220980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</a:rPr>
              <a:t>浏览效果差、展示低效</a:t>
            </a:r>
            <a:endParaRPr lang="zh-CN" altLang="en-US" sz="1100" dirty="0"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</a:rPr>
              <a:t>信息交流不方便</a:t>
            </a:r>
            <a:endParaRPr lang="zh-CN" altLang="en-US" sz="1100" dirty="0"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</a:rPr>
              <a:t>微信群人数限制</a:t>
            </a:r>
            <a:endParaRPr lang="zh-CN" altLang="en-US" sz="1100" dirty="0"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黑体" panose="02010609060101010101" charset="-122"/>
                <a:ea typeface="黑体" panose="02010609060101010101" charset="-122"/>
              </a:rPr>
              <a:t>不使用时大量消息刷屏的问题</a:t>
            </a:r>
            <a:endParaRPr lang="en-US" sz="11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3688" y="1909276"/>
            <a:ext cx="734400" cy="737464"/>
          </a:xfrm>
          <a:prstGeom prst="flowChartConnector">
            <a:avLst/>
          </a:prstGeom>
          <a:solidFill>
            <a:srgbClr val="E5AC3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闲鱼</a:t>
            </a:r>
            <a:endParaRPr lang="zh-CN" altLang="en-US" sz="1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6114" y="1903462"/>
            <a:ext cx="734400" cy="737464"/>
          </a:xfrm>
          <a:prstGeom prst="flowChartConnector">
            <a:avLst/>
          </a:prstGeom>
          <a:solidFill>
            <a:srgbClr val="D5393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转转</a:t>
            </a:r>
            <a:endParaRPr lang="zh-CN" altLang="en-US" sz="1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48555" y="1906980"/>
            <a:ext cx="734400" cy="675475"/>
          </a:xfrm>
          <a:prstGeom prst="flowChartConnector">
            <a:avLst/>
          </a:prstGeom>
          <a:solidFill>
            <a:srgbClr val="13619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微信群</a:t>
            </a:r>
            <a:endParaRPr lang="zh-CN" altLang="en-US" sz="1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同类产品分析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280" y="915566"/>
            <a:ext cx="1604749" cy="34323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同类产品分析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59" y="915567"/>
            <a:ext cx="1604749" cy="343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915566"/>
            <a:ext cx="1584176" cy="343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15566"/>
            <a:ext cx="1584176" cy="34323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2793" y="772795"/>
            <a:ext cx="6926034" cy="609600"/>
            <a:chOff x="1270908" y="1208314"/>
            <a:chExt cx="6926034" cy="609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0908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70908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48942" y="1428750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48942" y="1472294"/>
              <a:ext cx="3048000" cy="1588"/>
            </a:xfrm>
            <a:prstGeom prst="line">
              <a:avLst/>
            </a:prstGeom>
            <a:ln w="12700">
              <a:solidFill>
                <a:srgbClr val="5DA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yellow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41776" y="1208314"/>
              <a:ext cx="586740" cy="6096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846338" y="250354"/>
            <a:ext cx="3486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spc="500" dirty="0">
                <a:solidFill>
                  <a:srgbClr val="5DA156"/>
                </a:solidFill>
                <a:uFillTx/>
                <a:latin typeface="华文新魏" panose="02010800040101010101" charset="-122"/>
                <a:ea typeface="华文新魏" panose="02010800040101010101" charset="-122"/>
              </a:rPr>
              <a:t>功能架构</a:t>
            </a:r>
            <a:endParaRPr lang="zh-CN" sz="2800" b="1" spc="500" dirty="0">
              <a:solidFill>
                <a:srgbClr val="5DA156"/>
              </a:solidFill>
              <a:uFillTx/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APP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策划方案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  <p:pic>
        <p:nvPicPr>
          <p:cNvPr id="2" name="图片 1" descr="“校园集市”功能结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95" y="1374775"/>
            <a:ext cx="5565140" cy="2802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46338" y="250354"/>
            <a:ext cx="3486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spc="500" dirty="0">
                <a:solidFill>
                  <a:srgbClr val="5DA156"/>
                </a:solidFill>
                <a:uFillTx/>
                <a:latin typeface="华文新魏" panose="02010800040101010101" charset="-122"/>
                <a:ea typeface="华文新魏" panose="02010800040101010101" charset="-122"/>
              </a:rPr>
              <a:t>数据流图</a:t>
            </a:r>
            <a:endParaRPr lang="zh-CN" sz="2800" b="1" spc="500" dirty="0">
              <a:solidFill>
                <a:srgbClr val="5DA156"/>
              </a:solidFill>
              <a:uFillTx/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672" y="288980"/>
            <a:ext cx="1404000" cy="337185"/>
          </a:xfrm>
          <a:prstGeom prst="rect">
            <a:avLst/>
          </a:prstGeom>
          <a:solidFill>
            <a:srgbClr val="C4E5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APP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  <a:sym typeface="+mn-ea"/>
              </a:rPr>
              <a:t>策划方案</a:t>
            </a:r>
            <a:endParaRPr lang="zh-CN" sz="1600" dirty="0">
              <a:latin typeface="Algerian" panose="04020705040A02060702" pitchFamily="82" charset="0"/>
              <a:ea typeface="华文彩云" panose="02010800040101010101" pitchFamily="2" charset="-122"/>
            </a:endParaRPr>
          </a:p>
        </p:txBody>
      </p:sp>
      <p:pic>
        <p:nvPicPr>
          <p:cNvPr id="3" name="图片 2" descr="“校园集市”数据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772160"/>
            <a:ext cx="6722110" cy="4227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</Words>
  <Application>WPS 演示</Application>
  <PresentationFormat>全屏显示(16:9)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4" baseType="lpstr">
      <vt:lpstr>Arial</vt:lpstr>
      <vt:lpstr>宋体</vt:lpstr>
      <vt:lpstr>Wingdings</vt:lpstr>
      <vt:lpstr>华文琥珀</vt:lpstr>
      <vt:lpstr>Rockwell Condensed</vt:lpstr>
      <vt:lpstr>Myriad Pro</vt:lpstr>
      <vt:lpstr>华文彩云</vt:lpstr>
      <vt:lpstr>Algerian</vt:lpstr>
      <vt:lpstr>Segoe Print</vt:lpstr>
      <vt:lpstr>Gabriola</vt:lpstr>
      <vt:lpstr>华文楷体</vt:lpstr>
      <vt:lpstr>Arial Rounded MT Bold</vt:lpstr>
      <vt:lpstr>微软雅黑</vt:lpstr>
      <vt:lpstr>Arial Unicode MS</vt:lpstr>
      <vt:lpstr>Calibri</vt:lpstr>
      <vt:lpstr>黑体</vt:lpstr>
      <vt:lpstr>等线 Light</vt:lpstr>
      <vt:lpstr>等线</vt:lpstr>
      <vt:lpstr>华文中宋</vt:lpstr>
      <vt:lpstr>华文隶书</vt:lpstr>
      <vt:lpstr>华文新魏</vt:lpstr>
      <vt:lpstr>隶书</vt:lpstr>
      <vt:lpstr>华文细黑</vt:lpstr>
      <vt:lpstr>华文行楷</vt:lpstr>
      <vt:lpstr>小米兰亭</vt:lpstr>
      <vt:lpstr>方正姚体</vt:lpstr>
      <vt:lpstr>方正舒体</vt:lpstr>
      <vt:lpstr>华文宋体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    旿晗 印迹</cp:lastModifiedBy>
  <cp:revision>765</cp:revision>
  <dcterms:created xsi:type="dcterms:W3CDTF">2014-02-10T10:41:00Z</dcterms:created>
  <dcterms:modified xsi:type="dcterms:W3CDTF">2021-10-21T14:00:39Z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79A2B69E20854DF187E43D3462CB5556</vt:lpwstr>
  </property>
  <property fmtid="{D5CDD505-2E9C-101B-9397-08002B2CF9AE}" pid="3" name="KSOProductBuildVer">
    <vt:lpwstr>2052-11.1.0.10938</vt:lpwstr>
  </property>
</Properties>
</file>