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6" r:id="rId3"/>
  </p:sldMasterIdLst>
  <p:notesMasterIdLst>
    <p:notesMasterId r:id="rId21"/>
  </p:notesMasterIdLst>
  <p:sldIdLst>
    <p:sldId id="258" r:id="rId4"/>
    <p:sldId id="350" r:id="rId5"/>
    <p:sldId id="337" r:id="rId6"/>
    <p:sldId id="338" r:id="rId7"/>
    <p:sldId id="339" r:id="rId8"/>
    <p:sldId id="351" r:id="rId9"/>
    <p:sldId id="341" r:id="rId10"/>
    <p:sldId id="352" r:id="rId11"/>
    <p:sldId id="343" r:id="rId12"/>
    <p:sldId id="344" r:id="rId13"/>
    <p:sldId id="345" r:id="rId14"/>
    <p:sldId id="346" r:id="rId15"/>
    <p:sldId id="353" r:id="rId16"/>
    <p:sldId id="349" r:id="rId17"/>
    <p:sldId id="354" r:id="rId18"/>
    <p:sldId id="306" r:id="rId19"/>
    <p:sldId id="329" r:id="rId20"/>
    <p:sldId id="355" r:id="rId22"/>
    <p:sldId id="307" r:id="rId23"/>
    <p:sldId id="260" r:id="rId24"/>
    <p:sldId id="268" r:id="rId25"/>
    <p:sldId id="291" r:id="rId26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A99F9D"/>
    <a:srgbClr val="C6B0A0"/>
    <a:srgbClr val="BDC8C0"/>
    <a:srgbClr val="ECD9CA"/>
    <a:srgbClr val="AAA09E"/>
    <a:srgbClr val="BCC7BF"/>
    <a:srgbClr val="CCB5A5"/>
    <a:srgbClr val="E1DDDC"/>
    <a:srgbClr val="F2F2F2"/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96314" autoAdjust="0"/>
  </p:normalViewPr>
  <p:slideViewPr>
    <p:cSldViewPr snapToGrid="0">
      <p:cViewPr varScale="1">
        <p:scale>
          <a:sx n="57" d="100"/>
          <a:sy n="57" d="100"/>
        </p:scale>
        <p:origin x="-102" y="-1200"/>
      </p:cViewPr>
      <p:guideLst>
        <p:guide orient="horz" pos="2208"/>
        <p:guide pos="38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9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27865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1" Type="http://schemas.openxmlformats.org/officeDocument/2006/relationships/notesSlide" Target="../notesSlides/notesSlide1.xml"/><Relationship Id="rId80" Type="http://schemas.openxmlformats.org/officeDocument/2006/relationships/slideLayout" Target="../slideLayouts/slideLayout1.xml"/><Relationship Id="rId8" Type="http://schemas.openxmlformats.org/officeDocument/2006/relationships/tags" Target="../tags/tag17.xml"/><Relationship Id="rId79" Type="http://schemas.openxmlformats.org/officeDocument/2006/relationships/tags" Target="../tags/tag88.xml"/><Relationship Id="rId78" Type="http://schemas.openxmlformats.org/officeDocument/2006/relationships/tags" Target="../tags/tag87.xml"/><Relationship Id="rId77" Type="http://schemas.openxmlformats.org/officeDocument/2006/relationships/tags" Target="../tags/tag86.xml"/><Relationship Id="rId76" Type="http://schemas.openxmlformats.org/officeDocument/2006/relationships/tags" Target="../tags/tag85.xml"/><Relationship Id="rId75" Type="http://schemas.openxmlformats.org/officeDocument/2006/relationships/tags" Target="../tags/tag84.xml"/><Relationship Id="rId74" Type="http://schemas.openxmlformats.org/officeDocument/2006/relationships/tags" Target="../tags/tag83.xml"/><Relationship Id="rId73" Type="http://schemas.openxmlformats.org/officeDocument/2006/relationships/tags" Target="../tags/tag82.xml"/><Relationship Id="rId72" Type="http://schemas.openxmlformats.org/officeDocument/2006/relationships/tags" Target="../tags/tag81.xml"/><Relationship Id="rId71" Type="http://schemas.openxmlformats.org/officeDocument/2006/relationships/tags" Target="../tags/tag80.xml"/><Relationship Id="rId70" Type="http://schemas.openxmlformats.org/officeDocument/2006/relationships/tags" Target="../tags/tag79.xml"/><Relationship Id="rId7" Type="http://schemas.openxmlformats.org/officeDocument/2006/relationships/tags" Target="../tags/tag16.xml"/><Relationship Id="rId69" Type="http://schemas.openxmlformats.org/officeDocument/2006/relationships/tags" Target="../tags/tag78.xml"/><Relationship Id="rId68" Type="http://schemas.openxmlformats.org/officeDocument/2006/relationships/tags" Target="../tags/tag77.xml"/><Relationship Id="rId67" Type="http://schemas.openxmlformats.org/officeDocument/2006/relationships/tags" Target="../tags/tag76.xml"/><Relationship Id="rId66" Type="http://schemas.openxmlformats.org/officeDocument/2006/relationships/tags" Target="../tags/tag75.xml"/><Relationship Id="rId65" Type="http://schemas.openxmlformats.org/officeDocument/2006/relationships/tags" Target="../tags/tag74.xml"/><Relationship Id="rId64" Type="http://schemas.openxmlformats.org/officeDocument/2006/relationships/tags" Target="../tags/tag73.xml"/><Relationship Id="rId63" Type="http://schemas.openxmlformats.org/officeDocument/2006/relationships/tags" Target="../tags/tag72.xml"/><Relationship Id="rId62" Type="http://schemas.openxmlformats.org/officeDocument/2006/relationships/tags" Target="../tags/tag71.xml"/><Relationship Id="rId61" Type="http://schemas.openxmlformats.org/officeDocument/2006/relationships/tags" Target="../tags/tag70.xml"/><Relationship Id="rId60" Type="http://schemas.openxmlformats.org/officeDocument/2006/relationships/tags" Target="../tags/tag69.xml"/><Relationship Id="rId6" Type="http://schemas.openxmlformats.org/officeDocument/2006/relationships/tags" Target="../tags/tag15.xml"/><Relationship Id="rId59" Type="http://schemas.openxmlformats.org/officeDocument/2006/relationships/tags" Target="../tags/tag68.xml"/><Relationship Id="rId58" Type="http://schemas.openxmlformats.org/officeDocument/2006/relationships/tags" Target="../tags/tag67.xml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tags" Target="../tags/tag62.xml"/><Relationship Id="rId52" Type="http://schemas.openxmlformats.org/officeDocument/2006/relationships/tags" Target="../tags/tag61.xml"/><Relationship Id="rId51" Type="http://schemas.openxmlformats.org/officeDocument/2006/relationships/tags" Target="../tags/tag60.xml"/><Relationship Id="rId50" Type="http://schemas.openxmlformats.org/officeDocument/2006/relationships/tags" Target="../tags/tag59.xml"/><Relationship Id="rId5" Type="http://schemas.openxmlformats.org/officeDocument/2006/relationships/tags" Target="../tags/tag14.xml"/><Relationship Id="rId49" Type="http://schemas.openxmlformats.org/officeDocument/2006/relationships/tags" Target="../tags/tag58.xml"/><Relationship Id="rId48" Type="http://schemas.openxmlformats.org/officeDocument/2006/relationships/tags" Target="../tags/tag57.xml"/><Relationship Id="rId47" Type="http://schemas.openxmlformats.org/officeDocument/2006/relationships/tags" Target="../tags/tag56.xml"/><Relationship Id="rId46" Type="http://schemas.openxmlformats.org/officeDocument/2006/relationships/tags" Target="../tags/tag55.xml"/><Relationship Id="rId45" Type="http://schemas.openxmlformats.org/officeDocument/2006/relationships/tags" Target="../tags/tag54.xml"/><Relationship Id="rId44" Type="http://schemas.openxmlformats.org/officeDocument/2006/relationships/tags" Target="../tags/tag53.xml"/><Relationship Id="rId43" Type="http://schemas.openxmlformats.org/officeDocument/2006/relationships/tags" Target="../tags/tag52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" Type="http://schemas.openxmlformats.org/officeDocument/2006/relationships/tags" Target="../tags/tag49.xml"/><Relationship Id="rId4" Type="http://schemas.openxmlformats.org/officeDocument/2006/relationships/tags" Target="../tags/tag13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565049" y="2726971"/>
            <a:ext cx="5061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SportMates</a:t>
            </a:r>
            <a:endParaRPr lang="en-US" altLang="zh-CN" sz="72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ṩļïḓè"/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400" b="1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移动智能应用开发</a:t>
            </a:r>
            <a:endParaRPr lang="zh-CN" altLang="en-US" sz="1400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315349" y="4601108"/>
            <a:ext cx="2876249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成员：李春燕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20192131049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杨晓华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20192131063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江雨彤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20192131093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/>
      <p:bldP spid="21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4"/>
          <p:cNvGrpSpPr/>
          <p:nvPr/>
        </p:nvGrpSpPr>
        <p:grpSpPr>
          <a:xfrm>
            <a:off x="2438599" y="2222828"/>
            <a:ext cx="8822113" cy="2567439"/>
            <a:chOff x="601673" y="2092002"/>
            <a:chExt cx="6855011" cy="1994967"/>
          </a:xfrm>
        </p:grpSpPr>
        <p:sp>
          <p:nvSpPr>
            <p:cNvPr id="41" name="Arc 4"/>
            <p:cNvSpPr/>
            <p:nvPr/>
          </p:nvSpPr>
          <p:spPr bwMode="auto">
            <a:xfrm>
              <a:off x="4572000" y="2101806"/>
              <a:ext cx="1985165" cy="1985163"/>
            </a:xfrm>
            <a:prstGeom prst="arc">
              <a:avLst>
                <a:gd name="adj1" fmla="val 6568"/>
                <a:gd name="adj2" fmla="val 10805652"/>
              </a:avLst>
            </a:prstGeom>
            <a:solidFill>
              <a:srgbClr val="A99F9D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4" name="Arc 5"/>
            <p:cNvSpPr/>
            <p:nvPr/>
          </p:nvSpPr>
          <p:spPr bwMode="auto">
            <a:xfrm>
              <a:off x="601673" y="2101806"/>
              <a:ext cx="1985165" cy="1985163"/>
            </a:xfrm>
            <a:prstGeom prst="arc">
              <a:avLst>
                <a:gd name="adj1" fmla="val 7525"/>
                <a:gd name="adj2" fmla="val 10806263"/>
              </a:avLst>
            </a:prstGeom>
            <a:solidFill>
              <a:srgbClr val="ECD9CA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5" name="Arc 6"/>
            <p:cNvSpPr/>
            <p:nvPr/>
          </p:nvSpPr>
          <p:spPr bwMode="auto">
            <a:xfrm rot="10800000">
              <a:off x="2586838" y="2092002"/>
              <a:ext cx="1985163" cy="1985163"/>
            </a:xfrm>
            <a:prstGeom prst="arc">
              <a:avLst>
                <a:gd name="adj1" fmla="val 21575380"/>
                <a:gd name="adj2" fmla="val 10806753"/>
              </a:avLst>
            </a:prstGeom>
            <a:solidFill>
              <a:srgbClr val="BCC7BF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Rectangle 12"/>
            <p:cNvSpPr/>
            <p:nvPr/>
          </p:nvSpPr>
          <p:spPr>
            <a:xfrm>
              <a:off x="3379684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8" name="Rectangle 13"/>
            <p:cNvSpPr/>
            <p:nvPr/>
          </p:nvSpPr>
          <p:spPr>
            <a:xfrm>
              <a:off x="7313143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363819" y="2474335"/>
            <a:ext cx="24284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与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运动产品生产以及零售商家合作，在平台上对用户销售运动产品。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58554" y="2105638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）运动商城：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8707" y="2525770"/>
            <a:ext cx="2428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设置一些会员用户和普通用户不同的特权，鼓励用户成为会员。</a:t>
            </a:r>
            <a:endParaRPr lang="zh-CN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09462" y="2105638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）会员制度：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70145" y="4171315"/>
            <a:ext cx="244602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根据用户的运动次数以及时长等指标为用户设置等级。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49728" y="3802147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）等级制度：</a:t>
            </a:r>
            <a:endParaRPr kumimoji="0" lang="zh-CN" sz="2400" i="0" u="none" strike="noStrike" kern="1200" cap="none" spc="0" normalizeH="0" baseline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3495" y="542925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（一）</a:t>
            </a:r>
            <a:r>
              <a:rPr 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SportMates</a:t>
            </a:r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的主要功能模块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/>
          <p:cNvSpPr/>
          <p:nvPr/>
        </p:nvSpPr>
        <p:spPr bwMode="auto">
          <a:xfrm>
            <a:off x="4270375" y="2881094"/>
            <a:ext cx="1614574" cy="741672"/>
          </a:xfrm>
          <a:custGeom>
            <a:avLst/>
            <a:gdLst>
              <a:gd name="T0" fmla="*/ 462 w 462"/>
              <a:gd name="T1" fmla="*/ 0 h 212"/>
              <a:gd name="T2" fmla="*/ 392 w 462"/>
              <a:gd name="T3" fmla="*/ 36 h 212"/>
              <a:gd name="T4" fmla="*/ 108 w 462"/>
              <a:gd name="T5" fmla="*/ 36 h 212"/>
              <a:gd name="T6" fmla="*/ 93 w 462"/>
              <a:gd name="T7" fmla="*/ 48 h 212"/>
              <a:gd name="T8" fmla="*/ 7 w 462"/>
              <a:gd name="T9" fmla="*/ 199 h 212"/>
              <a:gd name="T10" fmla="*/ 22 w 462"/>
              <a:gd name="T11" fmla="*/ 212 h 212"/>
              <a:gd name="T12" fmla="*/ 294 w 462"/>
              <a:gd name="T13" fmla="*/ 212 h 212"/>
              <a:gd name="T14" fmla="*/ 366 w 462"/>
              <a:gd name="T15" fmla="*/ 176 h 212"/>
              <a:gd name="T16" fmla="*/ 462 w 462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212">
                <a:moveTo>
                  <a:pt x="462" y="0"/>
                </a:moveTo>
                <a:cubicBezTo>
                  <a:pt x="462" y="0"/>
                  <a:pt x="447" y="36"/>
                  <a:pt x="392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96" y="36"/>
                  <a:pt x="93" y="48"/>
                  <a:pt x="93" y="48"/>
                </a:cubicBezTo>
                <a:cubicBezTo>
                  <a:pt x="7" y="199"/>
                  <a:pt x="7" y="199"/>
                  <a:pt x="7" y="199"/>
                </a:cubicBezTo>
                <a:cubicBezTo>
                  <a:pt x="7" y="199"/>
                  <a:pt x="0" y="212"/>
                  <a:pt x="22" y="212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345" y="212"/>
                  <a:pt x="366" y="176"/>
                  <a:pt x="366" y="176"/>
                </a:cubicBezTo>
                <a:lnTo>
                  <a:pt x="462" y="0"/>
                </a:lnTo>
                <a:close/>
              </a:path>
            </a:pathLst>
          </a:custGeom>
          <a:solidFill>
            <a:srgbClr val="ECD9C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5884949" y="2062749"/>
            <a:ext cx="740197" cy="1618996"/>
          </a:xfrm>
          <a:custGeom>
            <a:avLst/>
            <a:gdLst>
              <a:gd name="T0" fmla="*/ 212 w 212"/>
              <a:gd name="T1" fmla="*/ 463 h 463"/>
              <a:gd name="T2" fmla="*/ 176 w 212"/>
              <a:gd name="T3" fmla="*/ 392 h 463"/>
              <a:gd name="T4" fmla="*/ 176 w 212"/>
              <a:gd name="T5" fmla="*/ 108 h 463"/>
              <a:gd name="T6" fmla="*/ 164 w 212"/>
              <a:gd name="T7" fmla="*/ 93 h 463"/>
              <a:gd name="T8" fmla="*/ 13 w 212"/>
              <a:gd name="T9" fmla="*/ 7 h 463"/>
              <a:gd name="T10" fmla="*/ 0 w 212"/>
              <a:gd name="T11" fmla="*/ 22 h 463"/>
              <a:gd name="T12" fmla="*/ 0 w 212"/>
              <a:gd name="T13" fmla="*/ 294 h 463"/>
              <a:gd name="T14" fmla="*/ 36 w 212"/>
              <a:gd name="T15" fmla="*/ 366 h 463"/>
              <a:gd name="T16" fmla="*/ 212 w 212"/>
              <a:gd name="T17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63">
                <a:moveTo>
                  <a:pt x="212" y="463"/>
                </a:moveTo>
                <a:cubicBezTo>
                  <a:pt x="212" y="463"/>
                  <a:pt x="176" y="448"/>
                  <a:pt x="176" y="392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97"/>
                  <a:pt x="164" y="93"/>
                  <a:pt x="164" y="93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0" y="0"/>
                  <a:pt x="0" y="22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46"/>
                  <a:pt x="36" y="366"/>
                  <a:pt x="36" y="366"/>
                </a:cubicBezTo>
                <a:lnTo>
                  <a:pt x="212" y="463"/>
                </a:lnTo>
                <a:close/>
              </a:path>
            </a:pathLst>
          </a:custGeom>
          <a:solidFill>
            <a:srgbClr val="C6B0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6091378" y="3717133"/>
            <a:ext cx="1617523" cy="740197"/>
          </a:xfrm>
          <a:custGeom>
            <a:avLst/>
            <a:gdLst>
              <a:gd name="T0" fmla="*/ 0 w 463"/>
              <a:gd name="T1" fmla="*/ 212 h 212"/>
              <a:gd name="T2" fmla="*/ 70 w 463"/>
              <a:gd name="T3" fmla="*/ 176 h 212"/>
              <a:gd name="T4" fmla="*/ 354 w 463"/>
              <a:gd name="T5" fmla="*/ 176 h 212"/>
              <a:gd name="T6" fmla="*/ 369 w 463"/>
              <a:gd name="T7" fmla="*/ 164 h 212"/>
              <a:gd name="T8" fmla="*/ 455 w 463"/>
              <a:gd name="T9" fmla="*/ 13 h 212"/>
              <a:gd name="T10" fmla="*/ 441 w 463"/>
              <a:gd name="T11" fmla="*/ 0 h 212"/>
              <a:gd name="T12" fmla="*/ 168 w 463"/>
              <a:gd name="T13" fmla="*/ 0 h 212"/>
              <a:gd name="T14" fmla="*/ 97 w 463"/>
              <a:gd name="T15" fmla="*/ 36 h 212"/>
              <a:gd name="T16" fmla="*/ 0 w 463"/>
              <a:gd name="T17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212">
                <a:moveTo>
                  <a:pt x="0" y="212"/>
                </a:moveTo>
                <a:cubicBezTo>
                  <a:pt x="0" y="212"/>
                  <a:pt x="15" y="176"/>
                  <a:pt x="70" y="176"/>
                </a:cubicBezTo>
                <a:cubicBezTo>
                  <a:pt x="354" y="176"/>
                  <a:pt x="354" y="176"/>
                  <a:pt x="354" y="176"/>
                </a:cubicBezTo>
                <a:cubicBezTo>
                  <a:pt x="366" y="176"/>
                  <a:pt x="369" y="164"/>
                  <a:pt x="369" y="164"/>
                </a:cubicBezTo>
                <a:cubicBezTo>
                  <a:pt x="455" y="13"/>
                  <a:pt x="455" y="13"/>
                  <a:pt x="455" y="13"/>
                </a:cubicBezTo>
                <a:cubicBezTo>
                  <a:pt x="455" y="13"/>
                  <a:pt x="463" y="0"/>
                  <a:pt x="441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17" y="0"/>
                  <a:pt x="97" y="36"/>
                  <a:pt x="97" y="36"/>
                </a:cubicBezTo>
                <a:lnTo>
                  <a:pt x="0" y="212"/>
                </a:lnTo>
                <a:close/>
              </a:path>
            </a:pathLst>
          </a:custGeom>
          <a:solidFill>
            <a:srgbClr val="BDC8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5339385" y="3681745"/>
            <a:ext cx="737248" cy="1618996"/>
          </a:xfrm>
          <a:custGeom>
            <a:avLst/>
            <a:gdLst>
              <a:gd name="T0" fmla="*/ 0 w 211"/>
              <a:gd name="T1" fmla="*/ 0 h 463"/>
              <a:gd name="T2" fmla="*/ 35 w 211"/>
              <a:gd name="T3" fmla="*/ 70 h 463"/>
              <a:gd name="T4" fmla="*/ 35 w 211"/>
              <a:gd name="T5" fmla="*/ 355 h 463"/>
              <a:gd name="T6" fmla="*/ 47 w 211"/>
              <a:gd name="T7" fmla="*/ 370 h 463"/>
              <a:gd name="T8" fmla="*/ 199 w 211"/>
              <a:gd name="T9" fmla="*/ 456 h 463"/>
              <a:gd name="T10" fmla="*/ 211 w 211"/>
              <a:gd name="T11" fmla="*/ 441 h 463"/>
              <a:gd name="T12" fmla="*/ 211 w 211"/>
              <a:gd name="T13" fmla="*/ 169 h 463"/>
              <a:gd name="T14" fmla="*/ 176 w 211"/>
              <a:gd name="T15" fmla="*/ 97 h 463"/>
              <a:gd name="T16" fmla="*/ 0 w 211"/>
              <a:gd name="T1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463">
                <a:moveTo>
                  <a:pt x="0" y="0"/>
                </a:moveTo>
                <a:cubicBezTo>
                  <a:pt x="0" y="0"/>
                  <a:pt x="35" y="15"/>
                  <a:pt x="35" y="70"/>
                </a:cubicBezTo>
                <a:cubicBezTo>
                  <a:pt x="35" y="355"/>
                  <a:pt x="35" y="355"/>
                  <a:pt x="35" y="355"/>
                </a:cubicBezTo>
                <a:cubicBezTo>
                  <a:pt x="35" y="366"/>
                  <a:pt x="47" y="370"/>
                  <a:pt x="47" y="370"/>
                </a:cubicBezTo>
                <a:cubicBezTo>
                  <a:pt x="199" y="456"/>
                  <a:pt x="199" y="456"/>
                  <a:pt x="199" y="456"/>
                </a:cubicBezTo>
                <a:cubicBezTo>
                  <a:pt x="199" y="456"/>
                  <a:pt x="211" y="463"/>
                  <a:pt x="211" y="441"/>
                </a:cubicBezTo>
                <a:cubicBezTo>
                  <a:pt x="211" y="169"/>
                  <a:pt x="211" y="169"/>
                  <a:pt x="211" y="169"/>
                </a:cubicBezTo>
                <a:cubicBezTo>
                  <a:pt x="211" y="117"/>
                  <a:pt x="176" y="97"/>
                  <a:pt x="176" y="97"/>
                </a:cubicBezTo>
                <a:lnTo>
                  <a:pt x="0" y="0"/>
                </a:lnTo>
                <a:close/>
              </a:path>
            </a:pathLst>
          </a:custGeom>
          <a:solidFill>
            <a:srgbClr val="AAA0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30830" y="609600"/>
            <a:ext cx="65297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4800" b="0">
                <a:latin typeface="黑体" panose="02010609060101010101" charset="-122"/>
                <a:ea typeface="黑体" panose="02010609060101010101" charset="-122"/>
              </a:rPr>
              <a:t>（二）应用流程规划</a:t>
            </a:r>
            <a:endParaRPr lang="zh-CN" sz="48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3" descr="f9ffe246cc767d748e4642569124d7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1790" y="1439545"/>
            <a:ext cx="6083300" cy="5276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1" grpId="0" bldLvl="0" animBg="1"/>
      <p:bldP spid="32" grpId="0" bldLvl="0" animBg="1"/>
      <p:bldP spid="45" grpId="0" bldLvl="0" animBg="1"/>
      <p:bldP spid="4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80310" y="352425"/>
            <a:ext cx="75565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800" b="0">
                <a:latin typeface="黑体" panose="02010609060101010101" charset="-122"/>
                <a:ea typeface="黑体" panose="02010609060101010101" charset="-122"/>
              </a:rPr>
              <a:t>（三）设计与测试规范</a:t>
            </a:r>
            <a:endParaRPr lang="zh-CN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070" y="1531620"/>
            <a:ext cx="649986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WeTest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在线自动化测试平台进行兼容性测试，测试应用在多种设备不同版本的操作系统下是否能正常运行。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（2）使用monkey测试工具进行APP的安装、卸载以及随机操作测试（压力测试），测试APP是否健壮。</a:t>
            </a:r>
            <a:endParaRPr 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（3）寻找其他的同学使用APP并询问感想。如果可能，尽量提升APP的使用感，重视用户体验。</a:t>
            </a:r>
            <a:endParaRPr 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733165" y="3586480"/>
            <a:ext cx="4817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技术解决方案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100947" y="715566"/>
            <a:ext cx="9920256" cy="3470474"/>
            <a:chOff x="861492" y="1203598"/>
            <a:chExt cx="7423011" cy="2596845"/>
          </a:xfrm>
        </p:grpSpPr>
        <p:sp>
          <p:nvSpPr>
            <p:cNvPr id="73" name="圆角矩形 26"/>
            <p:cNvSpPr/>
            <p:nvPr/>
          </p:nvSpPr>
          <p:spPr>
            <a:xfrm>
              <a:off x="926188" y="1256578"/>
              <a:ext cx="7345680" cy="1395596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6B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4" name="矩形 93"/>
            <p:cNvSpPr/>
            <p:nvPr/>
          </p:nvSpPr>
          <p:spPr>
            <a:xfrm>
              <a:off x="861492" y="1203598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5" name="矩形 93"/>
            <p:cNvSpPr/>
            <p:nvPr/>
          </p:nvSpPr>
          <p:spPr>
            <a:xfrm rot="10800000">
              <a:off x="7996471" y="2400102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7" name="TextBox 42"/>
            <p:cNvSpPr txBox="1"/>
            <p:nvPr/>
          </p:nvSpPr>
          <p:spPr>
            <a:xfrm>
              <a:off x="3237936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1" name="TextBox 46"/>
            <p:cNvSpPr txBox="1"/>
            <p:nvPr/>
          </p:nvSpPr>
          <p:spPr>
            <a:xfrm>
              <a:off x="1660400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2" name="TextBox 47"/>
            <p:cNvSpPr txBox="1"/>
            <p:nvPr/>
          </p:nvSpPr>
          <p:spPr>
            <a:xfrm>
              <a:off x="4848504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3" name="TextBox 48"/>
            <p:cNvSpPr txBox="1"/>
            <p:nvPr/>
          </p:nvSpPr>
          <p:spPr>
            <a:xfrm>
              <a:off x="6442556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102485" y="1100455"/>
            <a:ext cx="7987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本产品是基于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Android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系统的应用，主要涉及到的设备是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Android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智能手机。采用 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Kotlin + Android +SQLite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 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和风天气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 +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百度地图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0" y="2928620"/>
            <a:ext cx="93605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Kotlin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作为基本逻辑实现的语言，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Kotlin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增加了很多现代高级语言的语法特性，使开发效率大大提升。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Android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内置数据库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SQLite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来存储用户的账号等个人信息、组队信息以及论坛内容。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）采用和风天气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根据用户定位获取当地天气信息回显给用户，实现天气提醒。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）采用百度地图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实现用户的定位获取和修改以及约定运动地点的确定。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427855" y="3586480"/>
            <a:ext cx="3335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推广方案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26126" y="-23684"/>
            <a:ext cx="3293113" cy="6881684"/>
          </a:xfrm>
          <a:prstGeom prst="rect">
            <a:avLst/>
          </a:prstGeom>
          <a:blipFill>
            <a:blip r:embed="rId1"/>
            <a:stretch>
              <a:fillRect l="-19734" r="-195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9315" y="1682750"/>
            <a:ext cx="4240530" cy="1981227"/>
            <a:chOff x="1011602" y="1671322"/>
            <a:chExt cx="3055323" cy="1981438"/>
          </a:xfrm>
        </p:grpSpPr>
        <p:sp>
          <p:nvSpPr>
            <p:cNvPr id="11" name="Synergistically utilize technically sound portals with frictionless chains. Dramatically customize…"/>
            <p:cNvSpPr txBox="1"/>
            <p:nvPr/>
          </p:nvSpPr>
          <p:spPr>
            <a:xfrm>
              <a:off x="1131080" y="2175593"/>
              <a:ext cx="2935845" cy="147716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SportMates是一款注重社交属性和锻炼属性的应用。用户可以通过该应用发出邀请，在周围的人找到有共同兴趣的伙伴一起运动。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2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" panose="020B0500000000000000" pitchFamily="34" charset="-122"/>
                </a:rPr>
                <a:t>产品定位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49315" y="4102735"/>
            <a:ext cx="4241165" cy="1611630"/>
            <a:chOff x="1011602" y="1671322"/>
            <a:chExt cx="3747135" cy="1611630"/>
          </a:xfrm>
        </p:grpSpPr>
        <p:sp>
          <p:nvSpPr>
            <p:cNvPr id="14" name="Synergistically utilize technically sound portals with frictionless chains. Dramatically customize…"/>
            <p:cNvSpPr txBox="1"/>
            <p:nvPr/>
          </p:nvSpPr>
          <p:spPr>
            <a:xfrm>
              <a:off x="1130982" y="2175512"/>
              <a:ext cx="3627755" cy="110744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 Medium" panose="020B0600000000000000" pitchFamily="34" charset="-122"/>
                </a:rPr>
                <a:t>对运动感兴趣、对多人锻炼项目感兴趣或是喜欢结伴锻炼的各阶段群体，适用于全部年龄段。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5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" panose="020B0500000000000000" pitchFamily="34" charset="-122"/>
                </a:rPr>
                <a:t>推广对象</a:t>
              </a:r>
              <a:endParaRPr lang="en-US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49033" y="1092153"/>
            <a:ext cx="1016000" cy="152401"/>
            <a:chOff x="-2407920" y="-1463040"/>
            <a:chExt cx="1828800" cy="274322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>
            <a:xfrm>
              <a:off x="-2407920" y="-1463038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PA-组合 5"/>
          <p:cNvGrpSpPr/>
          <p:nvPr>
            <p:custDataLst>
              <p:tags r:id="rId1"/>
            </p:custDataLst>
          </p:nvPr>
        </p:nvGrpSpPr>
        <p:grpSpPr>
          <a:xfrm>
            <a:off x="1322705" y="1156970"/>
            <a:ext cx="10088880" cy="4697100"/>
            <a:chOff x="1489417" y="1315065"/>
            <a:chExt cx="9764395" cy="4697272"/>
          </a:xfrm>
        </p:grpSpPr>
        <p:sp>
          <p:nvSpPr>
            <p:cNvPr id="71" name="PA-speed 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46901" y="1320039"/>
              <a:ext cx="3925295" cy="424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造势宣传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72" name="PA-矩形 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46901" y="1744582"/>
              <a:ext cx="4406911" cy="1918405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节日造势</a:t>
              </a:r>
              <a:endParaRPr altLang="zh-CN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0" indent="0">
                <a:lnSpc>
                  <a:spcPct val="120000"/>
                </a:lnSpc>
              </a:pP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	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例如：</a:t>
              </a: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8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月</a:t>
              </a: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8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日为全民健身日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联名造势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0" indent="0">
                <a:lnSpc>
                  <a:spcPct val="120000"/>
                </a:lnSpc>
              </a:pP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	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与其他品牌联名开展一些运动相关的活动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808510" y="5087115"/>
              <a:ext cx="862800" cy="862800"/>
              <a:chOff x="5808510" y="5087115"/>
              <a:chExt cx="862800" cy="862800"/>
            </a:xfrm>
          </p:grpSpPr>
          <p:sp>
            <p:nvSpPr>
              <p:cNvPr id="142" name="PA-椭圆 68"/>
              <p:cNvSpPr/>
              <p:nvPr>
                <p:custDataLst>
                  <p:tags r:id="rId4"/>
                </p:custDataLst>
              </p:nvPr>
            </p:nvSpPr>
            <p:spPr>
              <a:xfrm>
                <a:off x="5808510" y="5087115"/>
                <a:ext cx="862800" cy="862800"/>
              </a:xfrm>
              <a:prstGeom prst="ellipse">
                <a:avLst/>
              </a:prstGeom>
              <a:solidFill>
                <a:srgbClr val="C6B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143" name="Group 69"/>
              <p:cNvGrpSpPr/>
              <p:nvPr/>
            </p:nvGrpSpPr>
            <p:grpSpPr>
              <a:xfrm>
                <a:off x="6028291" y="5281615"/>
                <a:ext cx="423238" cy="473800"/>
                <a:chOff x="10166350" y="5273676"/>
                <a:chExt cx="823912" cy="922338"/>
              </a:xfrm>
            </p:grpSpPr>
            <p:sp>
              <p:nvSpPr>
                <p:cNvPr id="144" name="PA-任意多边形 172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0380662" y="5734051"/>
                  <a:ext cx="292100" cy="198438"/>
                </a:xfrm>
                <a:custGeom>
                  <a:avLst/>
                  <a:gdLst>
                    <a:gd name="T0" fmla="*/ 184 w 184"/>
                    <a:gd name="T1" fmla="*/ 88 h 125"/>
                    <a:gd name="T2" fmla="*/ 166 w 184"/>
                    <a:gd name="T3" fmla="*/ 88 h 125"/>
                    <a:gd name="T4" fmla="*/ 166 w 184"/>
                    <a:gd name="T5" fmla="*/ 88 h 125"/>
                    <a:gd name="T6" fmla="*/ 163 w 184"/>
                    <a:gd name="T7" fmla="*/ 88 h 125"/>
                    <a:gd name="T8" fmla="*/ 131 w 184"/>
                    <a:gd name="T9" fmla="*/ 88 h 125"/>
                    <a:gd name="T10" fmla="*/ 138 w 184"/>
                    <a:gd name="T11" fmla="*/ 60 h 125"/>
                    <a:gd name="T12" fmla="*/ 138 w 184"/>
                    <a:gd name="T13" fmla="*/ 29 h 125"/>
                    <a:gd name="T14" fmla="*/ 138 w 184"/>
                    <a:gd name="T15" fmla="*/ 29 h 125"/>
                    <a:gd name="T16" fmla="*/ 138 w 184"/>
                    <a:gd name="T17" fmla="*/ 23 h 125"/>
                    <a:gd name="T18" fmla="*/ 137 w 184"/>
                    <a:gd name="T19" fmla="*/ 18 h 125"/>
                    <a:gd name="T20" fmla="*/ 134 w 184"/>
                    <a:gd name="T21" fmla="*/ 12 h 125"/>
                    <a:gd name="T22" fmla="*/ 131 w 184"/>
                    <a:gd name="T23" fmla="*/ 9 h 125"/>
                    <a:gd name="T24" fmla="*/ 126 w 184"/>
                    <a:gd name="T25" fmla="*/ 5 h 125"/>
                    <a:gd name="T26" fmla="*/ 122 w 184"/>
                    <a:gd name="T27" fmla="*/ 3 h 125"/>
                    <a:gd name="T28" fmla="*/ 116 w 184"/>
                    <a:gd name="T29" fmla="*/ 0 h 125"/>
                    <a:gd name="T30" fmla="*/ 110 w 184"/>
                    <a:gd name="T31" fmla="*/ 0 h 125"/>
                    <a:gd name="T32" fmla="*/ 101 w 184"/>
                    <a:gd name="T33" fmla="*/ 0 h 125"/>
                    <a:gd name="T34" fmla="*/ 101 w 184"/>
                    <a:gd name="T35" fmla="*/ 0 h 125"/>
                    <a:gd name="T36" fmla="*/ 100 w 184"/>
                    <a:gd name="T37" fmla="*/ 0 h 125"/>
                    <a:gd name="T38" fmla="*/ 100 w 184"/>
                    <a:gd name="T39" fmla="*/ 43 h 125"/>
                    <a:gd name="T40" fmla="*/ 89 w 184"/>
                    <a:gd name="T41" fmla="*/ 58 h 125"/>
                    <a:gd name="T42" fmla="*/ 49 w 184"/>
                    <a:gd name="T43" fmla="*/ 103 h 125"/>
                    <a:gd name="T44" fmla="*/ 49 w 184"/>
                    <a:gd name="T45" fmla="*/ 103 h 125"/>
                    <a:gd name="T46" fmla="*/ 42 w 184"/>
                    <a:gd name="T47" fmla="*/ 113 h 125"/>
                    <a:gd name="T48" fmla="*/ 37 w 184"/>
                    <a:gd name="T49" fmla="*/ 125 h 125"/>
                    <a:gd name="T50" fmla="*/ 0 w 184"/>
                    <a:gd name="T51" fmla="*/ 12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4" h="125">
                      <a:moveTo>
                        <a:pt x="184" y="88"/>
                      </a:moveTo>
                      <a:lnTo>
                        <a:pt x="166" y="88"/>
                      </a:lnTo>
                      <a:lnTo>
                        <a:pt x="166" y="88"/>
                      </a:lnTo>
                      <a:lnTo>
                        <a:pt x="163" y="88"/>
                      </a:lnTo>
                      <a:lnTo>
                        <a:pt x="131" y="88"/>
                      </a:lnTo>
                      <a:lnTo>
                        <a:pt x="138" y="60"/>
                      </a:lnTo>
                      <a:lnTo>
                        <a:pt x="138" y="29"/>
                      </a:lnTo>
                      <a:lnTo>
                        <a:pt x="138" y="29"/>
                      </a:lnTo>
                      <a:lnTo>
                        <a:pt x="138" y="23"/>
                      </a:lnTo>
                      <a:lnTo>
                        <a:pt x="137" y="18"/>
                      </a:lnTo>
                      <a:lnTo>
                        <a:pt x="134" y="12"/>
                      </a:lnTo>
                      <a:lnTo>
                        <a:pt x="131" y="9"/>
                      </a:lnTo>
                      <a:lnTo>
                        <a:pt x="126" y="5"/>
                      </a:lnTo>
                      <a:lnTo>
                        <a:pt x="122" y="3"/>
                      </a:lnTo>
                      <a:lnTo>
                        <a:pt x="116" y="0"/>
                      </a:lnTo>
                      <a:lnTo>
                        <a:pt x="110" y="0"/>
                      </a:lnTo>
                      <a:lnTo>
                        <a:pt x="101" y="0"/>
                      </a:lnTo>
                      <a:lnTo>
                        <a:pt x="101" y="0"/>
                      </a:lnTo>
                      <a:lnTo>
                        <a:pt x="100" y="0"/>
                      </a:lnTo>
                      <a:lnTo>
                        <a:pt x="100" y="43"/>
                      </a:lnTo>
                      <a:lnTo>
                        <a:pt x="89" y="58"/>
                      </a:lnTo>
                      <a:lnTo>
                        <a:pt x="49" y="103"/>
                      </a:lnTo>
                      <a:lnTo>
                        <a:pt x="49" y="103"/>
                      </a:lnTo>
                      <a:lnTo>
                        <a:pt x="42" y="113"/>
                      </a:lnTo>
                      <a:lnTo>
                        <a:pt x="37" y="125"/>
                      </a:lnTo>
                      <a:lnTo>
                        <a:pt x="0" y="12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5" name="PA-任意多边形 173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0414000" y="6122988"/>
                  <a:ext cx="225425" cy="30163"/>
                </a:xfrm>
                <a:custGeom>
                  <a:avLst/>
                  <a:gdLst>
                    <a:gd name="T0" fmla="*/ 0 w 142"/>
                    <a:gd name="T1" fmla="*/ 0 h 19"/>
                    <a:gd name="T2" fmla="*/ 24 w 142"/>
                    <a:gd name="T3" fmla="*/ 0 h 19"/>
                    <a:gd name="T4" fmla="*/ 24 w 142"/>
                    <a:gd name="T5" fmla="*/ 0 h 19"/>
                    <a:gd name="T6" fmla="*/ 31 w 142"/>
                    <a:gd name="T7" fmla="*/ 9 h 19"/>
                    <a:gd name="T8" fmla="*/ 42 w 142"/>
                    <a:gd name="T9" fmla="*/ 15 h 19"/>
                    <a:gd name="T10" fmla="*/ 52 w 142"/>
                    <a:gd name="T11" fmla="*/ 19 h 19"/>
                    <a:gd name="T12" fmla="*/ 64 w 142"/>
                    <a:gd name="T13" fmla="*/ 19 h 19"/>
                    <a:gd name="T14" fmla="*/ 96 w 142"/>
                    <a:gd name="T15" fmla="*/ 19 h 19"/>
                    <a:gd name="T16" fmla="*/ 142 w 142"/>
                    <a:gd name="T17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" h="19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31" y="9"/>
                      </a:lnTo>
                      <a:lnTo>
                        <a:pt x="42" y="15"/>
                      </a:lnTo>
                      <a:lnTo>
                        <a:pt x="52" y="19"/>
                      </a:lnTo>
                      <a:lnTo>
                        <a:pt x="64" y="19"/>
                      </a:lnTo>
                      <a:lnTo>
                        <a:pt x="96" y="19"/>
                      </a:lnTo>
                      <a:lnTo>
                        <a:pt x="142" y="19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6" name="PA-任意多边形 17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0639425" y="5497513"/>
                  <a:ext cx="350837" cy="314325"/>
                </a:xfrm>
                <a:custGeom>
                  <a:avLst/>
                  <a:gdLst>
                    <a:gd name="T0" fmla="*/ 0 w 221"/>
                    <a:gd name="T1" fmla="*/ 109 h 198"/>
                    <a:gd name="T2" fmla="*/ 0 w 221"/>
                    <a:gd name="T3" fmla="*/ 157 h 198"/>
                    <a:gd name="T4" fmla="*/ 138 w 221"/>
                    <a:gd name="T5" fmla="*/ 157 h 198"/>
                    <a:gd name="T6" fmla="*/ 138 w 221"/>
                    <a:gd name="T7" fmla="*/ 198 h 198"/>
                    <a:gd name="T8" fmla="*/ 180 w 221"/>
                    <a:gd name="T9" fmla="*/ 157 h 198"/>
                    <a:gd name="T10" fmla="*/ 221 w 221"/>
                    <a:gd name="T11" fmla="*/ 157 h 198"/>
                    <a:gd name="T12" fmla="*/ 221 w 221"/>
                    <a:gd name="T13" fmla="*/ 0 h 198"/>
                    <a:gd name="T14" fmla="*/ 67 w 221"/>
                    <a:gd name="T1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1" h="198">
                      <a:moveTo>
                        <a:pt x="0" y="109"/>
                      </a:moveTo>
                      <a:lnTo>
                        <a:pt x="0" y="157"/>
                      </a:lnTo>
                      <a:lnTo>
                        <a:pt x="138" y="157"/>
                      </a:lnTo>
                      <a:lnTo>
                        <a:pt x="138" y="198"/>
                      </a:lnTo>
                      <a:lnTo>
                        <a:pt x="180" y="157"/>
                      </a:lnTo>
                      <a:lnTo>
                        <a:pt x="221" y="157"/>
                      </a:lnTo>
                      <a:lnTo>
                        <a:pt x="221" y="0"/>
                      </a:lnTo>
                      <a:lnTo>
                        <a:pt x="67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7" name="PA-任意多边形 17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0188575" y="5273676"/>
                  <a:ext cx="552450" cy="493713"/>
                </a:xfrm>
                <a:custGeom>
                  <a:avLst/>
                  <a:gdLst>
                    <a:gd name="T0" fmla="*/ 348 w 348"/>
                    <a:gd name="T1" fmla="*/ 0 h 311"/>
                    <a:gd name="T2" fmla="*/ 0 w 348"/>
                    <a:gd name="T3" fmla="*/ 0 h 311"/>
                    <a:gd name="T4" fmla="*/ 0 w 348"/>
                    <a:gd name="T5" fmla="*/ 246 h 311"/>
                    <a:gd name="T6" fmla="*/ 65 w 348"/>
                    <a:gd name="T7" fmla="*/ 246 h 311"/>
                    <a:gd name="T8" fmla="*/ 130 w 348"/>
                    <a:gd name="T9" fmla="*/ 311 h 311"/>
                    <a:gd name="T10" fmla="*/ 130 w 348"/>
                    <a:gd name="T11" fmla="*/ 246 h 311"/>
                    <a:gd name="T12" fmla="*/ 348 w 348"/>
                    <a:gd name="T13" fmla="*/ 246 h 311"/>
                    <a:gd name="T14" fmla="*/ 348 w 348"/>
                    <a:gd name="T15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8" h="311">
                      <a:moveTo>
                        <a:pt x="348" y="0"/>
                      </a:move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65" y="246"/>
                      </a:lnTo>
                      <a:lnTo>
                        <a:pt x="130" y="311"/>
                      </a:lnTo>
                      <a:lnTo>
                        <a:pt x="130" y="246"/>
                      </a:lnTo>
                      <a:lnTo>
                        <a:pt x="348" y="246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8" name="PA-任意多边形 176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466387" y="5875338"/>
                  <a:ext cx="123825" cy="155575"/>
                </a:xfrm>
                <a:custGeom>
                  <a:avLst/>
                  <a:gdLst>
                    <a:gd name="T0" fmla="*/ 74 w 78"/>
                    <a:gd name="T1" fmla="*/ 0 h 98"/>
                    <a:gd name="T2" fmla="*/ 74 w 78"/>
                    <a:gd name="T3" fmla="*/ 0 h 98"/>
                    <a:gd name="T4" fmla="*/ 77 w 78"/>
                    <a:gd name="T5" fmla="*/ 11 h 98"/>
                    <a:gd name="T6" fmla="*/ 78 w 78"/>
                    <a:gd name="T7" fmla="*/ 23 h 98"/>
                    <a:gd name="T8" fmla="*/ 78 w 78"/>
                    <a:gd name="T9" fmla="*/ 35 h 98"/>
                    <a:gd name="T10" fmla="*/ 75 w 78"/>
                    <a:gd name="T11" fmla="*/ 46 h 98"/>
                    <a:gd name="T12" fmla="*/ 75 w 78"/>
                    <a:gd name="T13" fmla="*/ 46 h 98"/>
                    <a:gd name="T14" fmla="*/ 71 w 78"/>
                    <a:gd name="T15" fmla="*/ 58 h 98"/>
                    <a:gd name="T16" fmla="*/ 63 w 78"/>
                    <a:gd name="T17" fmla="*/ 70 h 98"/>
                    <a:gd name="T18" fmla="*/ 54 w 78"/>
                    <a:gd name="T19" fmla="*/ 81 h 98"/>
                    <a:gd name="T20" fmla="*/ 46 w 78"/>
                    <a:gd name="T21" fmla="*/ 88 h 98"/>
                    <a:gd name="T22" fmla="*/ 35 w 78"/>
                    <a:gd name="T23" fmla="*/ 94 h 98"/>
                    <a:gd name="T24" fmla="*/ 23 w 78"/>
                    <a:gd name="T25" fmla="*/ 97 h 98"/>
                    <a:gd name="T26" fmla="*/ 11 w 78"/>
                    <a:gd name="T27" fmla="*/ 98 h 98"/>
                    <a:gd name="T28" fmla="*/ 0 w 78"/>
                    <a:gd name="T29" fmla="*/ 95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8" h="98">
                      <a:moveTo>
                        <a:pt x="74" y="0"/>
                      </a:moveTo>
                      <a:lnTo>
                        <a:pt x="74" y="0"/>
                      </a:lnTo>
                      <a:lnTo>
                        <a:pt x="77" y="11"/>
                      </a:lnTo>
                      <a:lnTo>
                        <a:pt x="78" y="23"/>
                      </a:lnTo>
                      <a:lnTo>
                        <a:pt x="78" y="35"/>
                      </a:lnTo>
                      <a:lnTo>
                        <a:pt x="75" y="46"/>
                      </a:lnTo>
                      <a:lnTo>
                        <a:pt x="75" y="46"/>
                      </a:lnTo>
                      <a:lnTo>
                        <a:pt x="71" y="58"/>
                      </a:lnTo>
                      <a:lnTo>
                        <a:pt x="63" y="70"/>
                      </a:lnTo>
                      <a:lnTo>
                        <a:pt x="54" y="81"/>
                      </a:lnTo>
                      <a:lnTo>
                        <a:pt x="46" y="88"/>
                      </a:lnTo>
                      <a:lnTo>
                        <a:pt x="35" y="94"/>
                      </a:lnTo>
                      <a:lnTo>
                        <a:pt x="23" y="97"/>
                      </a:lnTo>
                      <a:lnTo>
                        <a:pt x="11" y="98"/>
                      </a:lnTo>
                      <a:lnTo>
                        <a:pt x="0" y="9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9" name="PA-任意多边形 177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598150" y="5870576"/>
                  <a:ext cx="168275" cy="71438"/>
                </a:xfrm>
                <a:custGeom>
                  <a:avLst/>
                  <a:gdLst>
                    <a:gd name="T0" fmla="*/ 106 w 106"/>
                    <a:gd name="T1" fmla="*/ 23 h 45"/>
                    <a:gd name="T2" fmla="*/ 106 w 106"/>
                    <a:gd name="T3" fmla="*/ 23 h 45"/>
                    <a:gd name="T4" fmla="*/ 106 w 106"/>
                    <a:gd name="T5" fmla="*/ 27 h 45"/>
                    <a:gd name="T6" fmla="*/ 105 w 106"/>
                    <a:gd name="T7" fmla="*/ 32 h 45"/>
                    <a:gd name="T8" fmla="*/ 101 w 106"/>
                    <a:gd name="T9" fmla="*/ 39 h 45"/>
                    <a:gd name="T10" fmla="*/ 93 w 106"/>
                    <a:gd name="T11" fmla="*/ 43 h 45"/>
                    <a:gd name="T12" fmla="*/ 89 w 106"/>
                    <a:gd name="T13" fmla="*/ 45 h 45"/>
                    <a:gd name="T14" fmla="*/ 84 w 106"/>
                    <a:gd name="T15" fmla="*/ 45 h 45"/>
                    <a:gd name="T16" fmla="*/ 22 w 106"/>
                    <a:gd name="T17" fmla="*/ 45 h 45"/>
                    <a:gd name="T18" fmla="*/ 22 w 106"/>
                    <a:gd name="T19" fmla="*/ 45 h 45"/>
                    <a:gd name="T20" fmla="*/ 17 w 106"/>
                    <a:gd name="T21" fmla="*/ 45 h 45"/>
                    <a:gd name="T22" fmla="*/ 13 w 106"/>
                    <a:gd name="T23" fmla="*/ 43 h 45"/>
                    <a:gd name="T24" fmla="*/ 7 w 106"/>
                    <a:gd name="T25" fmla="*/ 39 h 45"/>
                    <a:gd name="T26" fmla="*/ 1 w 106"/>
                    <a:gd name="T27" fmla="*/ 32 h 45"/>
                    <a:gd name="T28" fmla="*/ 0 w 106"/>
                    <a:gd name="T29" fmla="*/ 27 h 45"/>
                    <a:gd name="T30" fmla="*/ 0 w 106"/>
                    <a:gd name="T31" fmla="*/ 23 h 45"/>
                    <a:gd name="T32" fmla="*/ 0 w 106"/>
                    <a:gd name="T33" fmla="*/ 23 h 45"/>
                    <a:gd name="T34" fmla="*/ 0 w 106"/>
                    <a:gd name="T35" fmla="*/ 23 h 45"/>
                    <a:gd name="T36" fmla="*/ 0 w 106"/>
                    <a:gd name="T37" fmla="*/ 18 h 45"/>
                    <a:gd name="T38" fmla="*/ 1 w 106"/>
                    <a:gd name="T39" fmla="*/ 15 h 45"/>
                    <a:gd name="T40" fmla="*/ 7 w 106"/>
                    <a:gd name="T41" fmla="*/ 8 h 45"/>
                    <a:gd name="T42" fmla="*/ 13 w 106"/>
                    <a:gd name="T43" fmla="*/ 3 h 45"/>
                    <a:gd name="T44" fmla="*/ 17 w 106"/>
                    <a:gd name="T45" fmla="*/ 2 h 45"/>
                    <a:gd name="T46" fmla="*/ 22 w 106"/>
                    <a:gd name="T47" fmla="*/ 0 h 45"/>
                    <a:gd name="T48" fmla="*/ 84 w 106"/>
                    <a:gd name="T49" fmla="*/ 0 h 45"/>
                    <a:gd name="T50" fmla="*/ 84 w 106"/>
                    <a:gd name="T51" fmla="*/ 0 h 45"/>
                    <a:gd name="T52" fmla="*/ 89 w 106"/>
                    <a:gd name="T53" fmla="*/ 2 h 45"/>
                    <a:gd name="T54" fmla="*/ 93 w 106"/>
                    <a:gd name="T55" fmla="*/ 3 h 45"/>
                    <a:gd name="T56" fmla="*/ 101 w 106"/>
                    <a:gd name="T57" fmla="*/ 8 h 45"/>
                    <a:gd name="T58" fmla="*/ 105 w 106"/>
                    <a:gd name="T59" fmla="*/ 15 h 45"/>
                    <a:gd name="T60" fmla="*/ 106 w 106"/>
                    <a:gd name="T61" fmla="*/ 18 h 45"/>
                    <a:gd name="T62" fmla="*/ 106 w 106"/>
                    <a:gd name="T63" fmla="*/ 23 h 45"/>
                    <a:gd name="T64" fmla="*/ 106 w 106"/>
                    <a:gd name="T65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6" h="45">
                      <a:moveTo>
                        <a:pt x="106" y="23"/>
                      </a:moveTo>
                      <a:lnTo>
                        <a:pt x="106" y="23"/>
                      </a:lnTo>
                      <a:lnTo>
                        <a:pt x="106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7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7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6" y="18"/>
                      </a:lnTo>
                      <a:lnTo>
                        <a:pt x="106" y="23"/>
                      </a:lnTo>
                      <a:lnTo>
                        <a:pt x="106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0" name="PA-任意多边形 178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79100" y="5942013"/>
                  <a:ext cx="169862" cy="69850"/>
                </a:xfrm>
                <a:custGeom>
                  <a:avLst/>
                  <a:gdLst>
                    <a:gd name="T0" fmla="*/ 107 w 107"/>
                    <a:gd name="T1" fmla="*/ 22 h 44"/>
                    <a:gd name="T2" fmla="*/ 107 w 107"/>
                    <a:gd name="T3" fmla="*/ 22 h 44"/>
                    <a:gd name="T4" fmla="*/ 107 w 107"/>
                    <a:gd name="T5" fmla="*/ 27 h 44"/>
                    <a:gd name="T6" fmla="*/ 105 w 107"/>
                    <a:gd name="T7" fmla="*/ 31 h 44"/>
                    <a:gd name="T8" fmla="*/ 101 w 107"/>
                    <a:gd name="T9" fmla="*/ 39 h 44"/>
                    <a:gd name="T10" fmla="*/ 93 w 107"/>
                    <a:gd name="T11" fmla="*/ 43 h 44"/>
                    <a:gd name="T12" fmla="*/ 89 w 107"/>
                    <a:gd name="T13" fmla="*/ 44 h 44"/>
                    <a:gd name="T14" fmla="*/ 84 w 107"/>
                    <a:gd name="T15" fmla="*/ 44 h 44"/>
                    <a:gd name="T16" fmla="*/ 22 w 107"/>
                    <a:gd name="T17" fmla="*/ 44 h 44"/>
                    <a:gd name="T18" fmla="*/ 22 w 107"/>
                    <a:gd name="T19" fmla="*/ 44 h 44"/>
                    <a:gd name="T20" fmla="*/ 18 w 107"/>
                    <a:gd name="T21" fmla="*/ 44 h 44"/>
                    <a:gd name="T22" fmla="*/ 13 w 107"/>
                    <a:gd name="T23" fmla="*/ 43 h 44"/>
                    <a:gd name="T24" fmla="*/ 7 w 107"/>
                    <a:gd name="T25" fmla="*/ 39 h 44"/>
                    <a:gd name="T26" fmla="*/ 1 w 107"/>
                    <a:gd name="T27" fmla="*/ 31 h 44"/>
                    <a:gd name="T28" fmla="*/ 0 w 107"/>
                    <a:gd name="T29" fmla="*/ 27 h 44"/>
                    <a:gd name="T30" fmla="*/ 0 w 107"/>
                    <a:gd name="T31" fmla="*/ 22 h 44"/>
                    <a:gd name="T32" fmla="*/ 0 w 107"/>
                    <a:gd name="T33" fmla="*/ 22 h 44"/>
                    <a:gd name="T34" fmla="*/ 0 w 107"/>
                    <a:gd name="T35" fmla="*/ 22 h 44"/>
                    <a:gd name="T36" fmla="*/ 0 w 107"/>
                    <a:gd name="T37" fmla="*/ 18 h 44"/>
                    <a:gd name="T38" fmla="*/ 1 w 107"/>
                    <a:gd name="T39" fmla="*/ 15 h 44"/>
                    <a:gd name="T40" fmla="*/ 7 w 107"/>
                    <a:gd name="T41" fmla="*/ 7 h 44"/>
                    <a:gd name="T42" fmla="*/ 13 w 107"/>
                    <a:gd name="T43" fmla="*/ 3 h 44"/>
                    <a:gd name="T44" fmla="*/ 18 w 107"/>
                    <a:gd name="T45" fmla="*/ 1 h 44"/>
                    <a:gd name="T46" fmla="*/ 22 w 107"/>
                    <a:gd name="T47" fmla="*/ 0 h 44"/>
                    <a:gd name="T48" fmla="*/ 84 w 107"/>
                    <a:gd name="T49" fmla="*/ 0 h 44"/>
                    <a:gd name="T50" fmla="*/ 84 w 107"/>
                    <a:gd name="T51" fmla="*/ 0 h 44"/>
                    <a:gd name="T52" fmla="*/ 89 w 107"/>
                    <a:gd name="T53" fmla="*/ 1 h 44"/>
                    <a:gd name="T54" fmla="*/ 93 w 107"/>
                    <a:gd name="T55" fmla="*/ 3 h 44"/>
                    <a:gd name="T56" fmla="*/ 101 w 107"/>
                    <a:gd name="T57" fmla="*/ 7 h 44"/>
                    <a:gd name="T58" fmla="*/ 105 w 107"/>
                    <a:gd name="T59" fmla="*/ 15 h 44"/>
                    <a:gd name="T60" fmla="*/ 107 w 107"/>
                    <a:gd name="T61" fmla="*/ 18 h 44"/>
                    <a:gd name="T62" fmla="*/ 107 w 107"/>
                    <a:gd name="T63" fmla="*/ 22 h 44"/>
                    <a:gd name="T64" fmla="*/ 107 w 107"/>
                    <a:gd name="T65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" h="44">
                      <a:moveTo>
                        <a:pt x="107" y="22"/>
                      </a:moveTo>
                      <a:lnTo>
                        <a:pt x="107" y="22"/>
                      </a:lnTo>
                      <a:lnTo>
                        <a:pt x="107" y="27"/>
                      </a:lnTo>
                      <a:lnTo>
                        <a:pt x="105" y="31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4"/>
                      </a:lnTo>
                      <a:lnTo>
                        <a:pt x="84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1"/>
                      </a:lnTo>
                      <a:lnTo>
                        <a:pt x="93" y="3"/>
                      </a:lnTo>
                      <a:lnTo>
                        <a:pt x="101" y="7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2"/>
                      </a:lnTo>
                      <a:lnTo>
                        <a:pt x="107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1" name="PA-任意多边形 179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0569575" y="6011863"/>
                  <a:ext cx="169862" cy="71438"/>
                </a:xfrm>
                <a:custGeom>
                  <a:avLst/>
                  <a:gdLst>
                    <a:gd name="T0" fmla="*/ 107 w 107"/>
                    <a:gd name="T1" fmla="*/ 23 h 45"/>
                    <a:gd name="T2" fmla="*/ 107 w 107"/>
                    <a:gd name="T3" fmla="*/ 23 h 45"/>
                    <a:gd name="T4" fmla="*/ 107 w 107"/>
                    <a:gd name="T5" fmla="*/ 27 h 45"/>
                    <a:gd name="T6" fmla="*/ 105 w 107"/>
                    <a:gd name="T7" fmla="*/ 32 h 45"/>
                    <a:gd name="T8" fmla="*/ 101 w 107"/>
                    <a:gd name="T9" fmla="*/ 39 h 45"/>
                    <a:gd name="T10" fmla="*/ 93 w 107"/>
                    <a:gd name="T11" fmla="*/ 43 h 45"/>
                    <a:gd name="T12" fmla="*/ 89 w 107"/>
                    <a:gd name="T13" fmla="*/ 45 h 45"/>
                    <a:gd name="T14" fmla="*/ 84 w 107"/>
                    <a:gd name="T15" fmla="*/ 45 h 45"/>
                    <a:gd name="T16" fmla="*/ 22 w 107"/>
                    <a:gd name="T17" fmla="*/ 45 h 45"/>
                    <a:gd name="T18" fmla="*/ 22 w 107"/>
                    <a:gd name="T19" fmla="*/ 45 h 45"/>
                    <a:gd name="T20" fmla="*/ 18 w 107"/>
                    <a:gd name="T21" fmla="*/ 45 h 45"/>
                    <a:gd name="T22" fmla="*/ 13 w 107"/>
                    <a:gd name="T23" fmla="*/ 43 h 45"/>
                    <a:gd name="T24" fmla="*/ 7 w 107"/>
                    <a:gd name="T25" fmla="*/ 39 h 45"/>
                    <a:gd name="T26" fmla="*/ 1 w 107"/>
                    <a:gd name="T27" fmla="*/ 32 h 45"/>
                    <a:gd name="T28" fmla="*/ 0 w 107"/>
                    <a:gd name="T29" fmla="*/ 27 h 45"/>
                    <a:gd name="T30" fmla="*/ 0 w 107"/>
                    <a:gd name="T31" fmla="*/ 23 h 45"/>
                    <a:gd name="T32" fmla="*/ 0 w 107"/>
                    <a:gd name="T33" fmla="*/ 23 h 45"/>
                    <a:gd name="T34" fmla="*/ 0 w 107"/>
                    <a:gd name="T35" fmla="*/ 23 h 45"/>
                    <a:gd name="T36" fmla="*/ 0 w 107"/>
                    <a:gd name="T37" fmla="*/ 18 h 45"/>
                    <a:gd name="T38" fmla="*/ 1 w 107"/>
                    <a:gd name="T39" fmla="*/ 15 h 45"/>
                    <a:gd name="T40" fmla="*/ 7 w 107"/>
                    <a:gd name="T41" fmla="*/ 8 h 45"/>
                    <a:gd name="T42" fmla="*/ 13 w 107"/>
                    <a:gd name="T43" fmla="*/ 3 h 45"/>
                    <a:gd name="T44" fmla="*/ 18 w 107"/>
                    <a:gd name="T45" fmla="*/ 2 h 45"/>
                    <a:gd name="T46" fmla="*/ 22 w 107"/>
                    <a:gd name="T47" fmla="*/ 0 h 45"/>
                    <a:gd name="T48" fmla="*/ 84 w 107"/>
                    <a:gd name="T49" fmla="*/ 0 h 45"/>
                    <a:gd name="T50" fmla="*/ 84 w 107"/>
                    <a:gd name="T51" fmla="*/ 0 h 45"/>
                    <a:gd name="T52" fmla="*/ 89 w 107"/>
                    <a:gd name="T53" fmla="*/ 2 h 45"/>
                    <a:gd name="T54" fmla="*/ 93 w 107"/>
                    <a:gd name="T55" fmla="*/ 3 h 45"/>
                    <a:gd name="T56" fmla="*/ 101 w 107"/>
                    <a:gd name="T57" fmla="*/ 8 h 45"/>
                    <a:gd name="T58" fmla="*/ 105 w 107"/>
                    <a:gd name="T59" fmla="*/ 15 h 45"/>
                    <a:gd name="T60" fmla="*/ 107 w 107"/>
                    <a:gd name="T61" fmla="*/ 18 h 45"/>
                    <a:gd name="T62" fmla="*/ 107 w 107"/>
                    <a:gd name="T63" fmla="*/ 23 h 45"/>
                    <a:gd name="T64" fmla="*/ 107 w 107"/>
                    <a:gd name="T65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" h="45">
                      <a:moveTo>
                        <a:pt x="107" y="23"/>
                      </a:moveTo>
                      <a:lnTo>
                        <a:pt x="107" y="23"/>
                      </a:lnTo>
                      <a:lnTo>
                        <a:pt x="107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8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8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3"/>
                      </a:lnTo>
                      <a:lnTo>
                        <a:pt x="107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2" name="PA-任意多边形 180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0569575" y="6083301"/>
                  <a:ext cx="141287" cy="69850"/>
                </a:xfrm>
                <a:custGeom>
                  <a:avLst/>
                  <a:gdLst>
                    <a:gd name="T0" fmla="*/ 89 w 89"/>
                    <a:gd name="T1" fmla="*/ 22 h 44"/>
                    <a:gd name="T2" fmla="*/ 89 w 89"/>
                    <a:gd name="T3" fmla="*/ 22 h 44"/>
                    <a:gd name="T4" fmla="*/ 89 w 89"/>
                    <a:gd name="T5" fmla="*/ 27 h 44"/>
                    <a:gd name="T6" fmla="*/ 87 w 89"/>
                    <a:gd name="T7" fmla="*/ 31 h 44"/>
                    <a:gd name="T8" fmla="*/ 83 w 89"/>
                    <a:gd name="T9" fmla="*/ 39 h 44"/>
                    <a:gd name="T10" fmla="*/ 75 w 89"/>
                    <a:gd name="T11" fmla="*/ 43 h 44"/>
                    <a:gd name="T12" fmla="*/ 71 w 89"/>
                    <a:gd name="T13" fmla="*/ 44 h 44"/>
                    <a:gd name="T14" fmla="*/ 67 w 89"/>
                    <a:gd name="T15" fmla="*/ 44 h 44"/>
                    <a:gd name="T16" fmla="*/ 22 w 89"/>
                    <a:gd name="T17" fmla="*/ 44 h 44"/>
                    <a:gd name="T18" fmla="*/ 22 w 89"/>
                    <a:gd name="T19" fmla="*/ 44 h 44"/>
                    <a:gd name="T20" fmla="*/ 18 w 89"/>
                    <a:gd name="T21" fmla="*/ 44 h 44"/>
                    <a:gd name="T22" fmla="*/ 13 w 89"/>
                    <a:gd name="T23" fmla="*/ 43 h 44"/>
                    <a:gd name="T24" fmla="*/ 7 w 89"/>
                    <a:gd name="T25" fmla="*/ 39 h 44"/>
                    <a:gd name="T26" fmla="*/ 1 w 89"/>
                    <a:gd name="T27" fmla="*/ 31 h 44"/>
                    <a:gd name="T28" fmla="*/ 0 w 89"/>
                    <a:gd name="T29" fmla="*/ 27 h 44"/>
                    <a:gd name="T30" fmla="*/ 0 w 89"/>
                    <a:gd name="T31" fmla="*/ 22 h 44"/>
                    <a:gd name="T32" fmla="*/ 0 w 89"/>
                    <a:gd name="T33" fmla="*/ 22 h 44"/>
                    <a:gd name="T34" fmla="*/ 0 w 89"/>
                    <a:gd name="T35" fmla="*/ 22 h 44"/>
                    <a:gd name="T36" fmla="*/ 0 w 89"/>
                    <a:gd name="T37" fmla="*/ 18 h 44"/>
                    <a:gd name="T38" fmla="*/ 1 w 89"/>
                    <a:gd name="T39" fmla="*/ 15 h 44"/>
                    <a:gd name="T40" fmla="*/ 7 w 89"/>
                    <a:gd name="T41" fmla="*/ 7 h 44"/>
                    <a:gd name="T42" fmla="*/ 13 w 89"/>
                    <a:gd name="T43" fmla="*/ 3 h 44"/>
                    <a:gd name="T44" fmla="*/ 18 w 89"/>
                    <a:gd name="T45" fmla="*/ 1 h 44"/>
                    <a:gd name="T46" fmla="*/ 22 w 89"/>
                    <a:gd name="T47" fmla="*/ 0 h 44"/>
                    <a:gd name="T48" fmla="*/ 67 w 89"/>
                    <a:gd name="T49" fmla="*/ 0 h 44"/>
                    <a:gd name="T50" fmla="*/ 67 w 89"/>
                    <a:gd name="T51" fmla="*/ 0 h 44"/>
                    <a:gd name="T52" fmla="*/ 71 w 89"/>
                    <a:gd name="T53" fmla="*/ 1 h 44"/>
                    <a:gd name="T54" fmla="*/ 75 w 89"/>
                    <a:gd name="T55" fmla="*/ 3 h 44"/>
                    <a:gd name="T56" fmla="*/ 83 w 89"/>
                    <a:gd name="T57" fmla="*/ 7 h 44"/>
                    <a:gd name="T58" fmla="*/ 87 w 89"/>
                    <a:gd name="T59" fmla="*/ 15 h 44"/>
                    <a:gd name="T60" fmla="*/ 89 w 89"/>
                    <a:gd name="T61" fmla="*/ 18 h 44"/>
                    <a:gd name="T62" fmla="*/ 89 w 89"/>
                    <a:gd name="T63" fmla="*/ 22 h 44"/>
                    <a:gd name="T64" fmla="*/ 89 w 89"/>
                    <a:gd name="T65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9" h="44">
                      <a:moveTo>
                        <a:pt x="89" y="22"/>
                      </a:moveTo>
                      <a:lnTo>
                        <a:pt x="89" y="22"/>
                      </a:lnTo>
                      <a:lnTo>
                        <a:pt x="89" y="27"/>
                      </a:lnTo>
                      <a:lnTo>
                        <a:pt x="87" y="31"/>
                      </a:lnTo>
                      <a:lnTo>
                        <a:pt x="83" y="39"/>
                      </a:lnTo>
                      <a:lnTo>
                        <a:pt x="75" y="43"/>
                      </a:lnTo>
                      <a:lnTo>
                        <a:pt x="71" y="44"/>
                      </a:lnTo>
                      <a:lnTo>
                        <a:pt x="67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67" y="0"/>
                      </a:lnTo>
                      <a:lnTo>
                        <a:pt x="67" y="0"/>
                      </a:lnTo>
                      <a:lnTo>
                        <a:pt x="71" y="1"/>
                      </a:lnTo>
                      <a:lnTo>
                        <a:pt x="75" y="3"/>
                      </a:lnTo>
                      <a:lnTo>
                        <a:pt x="83" y="7"/>
                      </a:lnTo>
                      <a:lnTo>
                        <a:pt x="87" y="15"/>
                      </a:lnTo>
                      <a:lnTo>
                        <a:pt x="89" y="18"/>
                      </a:lnTo>
                      <a:lnTo>
                        <a:pt x="89" y="22"/>
                      </a:lnTo>
                      <a:lnTo>
                        <a:pt x="89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3" name="PA-任意多边形 181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0371137" y="5918201"/>
                  <a:ext cx="53975" cy="244475"/>
                </a:xfrm>
                <a:custGeom>
                  <a:avLst/>
                  <a:gdLst>
                    <a:gd name="T0" fmla="*/ 0 w 34"/>
                    <a:gd name="T1" fmla="*/ 0 h 154"/>
                    <a:gd name="T2" fmla="*/ 34 w 34"/>
                    <a:gd name="T3" fmla="*/ 0 h 154"/>
                    <a:gd name="T4" fmla="*/ 34 w 34"/>
                    <a:gd name="T5" fmla="*/ 154 h 154"/>
                    <a:gd name="T6" fmla="*/ 0 w 34"/>
                    <a:gd name="T7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54">
                      <a:moveTo>
                        <a:pt x="0" y="0"/>
                      </a:moveTo>
                      <a:lnTo>
                        <a:pt x="34" y="0"/>
                      </a:lnTo>
                      <a:lnTo>
                        <a:pt x="34" y="154"/>
                      </a:lnTo>
                      <a:lnTo>
                        <a:pt x="0" y="15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4" name="PA-任意多边形 182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0302875" y="6126163"/>
                  <a:ext cx="41275" cy="36513"/>
                </a:xfrm>
                <a:custGeom>
                  <a:avLst/>
                  <a:gdLst>
                    <a:gd name="T0" fmla="*/ 26 w 26"/>
                    <a:gd name="T1" fmla="*/ 12 h 23"/>
                    <a:gd name="T2" fmla="*/ 26 w 26"/>
                    <a:gd name="T3" fmla="*/ 12 h 23"/>
                    <a:gd name="T4" fmla="*/ 24 w 26"/>
                    <a:gd name="T5" fmla="*/ 16 h 23"/>
                    <a:gd name="T6" fmla="*/ 23 w 26"/>
                    <a:gd name="T7" fmla="*/ 20 h 23"/>
                    <a:gd name="T8" fmla="*/ 18 w 26"/>
                    <a:gd name="T9" fmla="*/ 23 h 23"/>
                    <a:gd name="T10" fmla="*/ 14 w 26"/>
                    <a:gd name="T11" fmla="*/ 23 h 23"/>
                    <a:gd name="T12" fmla="*/ 14 w 26"/>
                    <a:gd name="T13" fmla="*/ 23 h 23"/>
                    <a:gd name="T14" fmla="*/ 8 w 26"/>
                    <a:gd name="T15" fmla="*/ 23 h 23"/>
                    <a:gd name="T16" fmla="*/ 5 w 26"/>
                    <a:gd name="T17" fmla="*/ 20 h 23"/>
                    <a:gd name="T18" fmla="*/ 2 w 26"/>
                    <a:gd name="T19" fmla="*/ 16 h 23"/>
                    <a:gd name="T20" fmla="*/ 0 w 26"/>
                    <a:gd name="T21" fmla="*/ 12 h 23"/>
                    <a:gd name="T22" fmla="*/ 0 w 26"/>
                    <a:gd name="T23" fmla="*/ 12 h 23"/>
                    <a:gd name="T24" fmla="*/ 2 w 26"/>
                    <a:gd name="T25" fmla="*/ 7 h 23"/>
                    <a:gd name="T26" fmla="*/ 5 w 26"/>
                    <a:gd name="T27" fmla="*/ 3 h 23"/>
                    <a:gd name="T28" fmla="*/ 8 w 26"/>
                    <a:gd name="T29" fmla="*/ 0 h 23"/>
                    <a:gd name="T30" fmla="*/ 14 w 26"/>
                    <a:gd name="T31" fmla="*/ 0 h 23"/>
                    <a:gd name="T32" fmla="*/ 14 w 26"/>
                    <a:gd name="T33" fmla="*/ 0 h 23"/>
                    <a:gd name="T34" fmla="*/ 18 w 26"/>
                    <a:gd name="T35" fmla="*/ 0 h 23"/>
                    <a:gd name="T36" fmla="*/ 23 w 26"/>
                    <a:gd name="T37" fmla="*/ 3 h 23"/>
                    <a:gd name="T38" fmla="*/ 24 w 26"/>
                    <a:gd name="T39" fmla="*/ 7 h 23"/>
                    <a:gd name="T40" fmla="*/ 26 w 26"/>
                    <a:gd name="T41" fmla="*/ 12 h 23"/>
                    <a:gd name="T42" fmla="*/ 26 w 26"/>
                    <a:gd name="T43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3">
                      <a:moveTo>
                        <a:pt x="26" y="12"/>
                      </a:move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3" y="20"/>
                      </a:lnTo>
                      <a:lnTo>
                        <a:pt x="18" y="23"/>
                      </a:lnTo>
                      <a:lnTo>
                        <a:pt x="14" y="23"/>
                      </a:lnTo>
                      <a:lnTo>
                        <a:pt x="14" y="23"/>
                      </a:lnTo>
                      <a:lnTo>
                        <a:pt x="8" y="23"/>
                      </a:lnTo>
                      <a:lnTo>
                        <a:pt x="5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7"/>
                      </a:lnTo>
                      <a:lnTo>
                        <a:pt x="5" y="3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3" y="3"/>
                      </a:lnTo>
                      <a:lnTo>
                        <a:pt x="24" y="7"/>
                      </a:lnTo>
                      <a:lnTo>
                        <a:pt x="26" y="12"/>
                      </a:lnTo>
                      <a:lnTo>
                        <a:pt x="26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5" name="PA-任意多边形 183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0166350" y="5918201"/>
                  <a:ext cx="212725" cy="277813"/>
                </a:xfrm>
                <a:custGeom>
                  <a:avLst/>
                  <a:gdLst>
                    <a:gd name="T0" fmla="*/ 0 w 134"/>
                    <a:gd name="T1" fmla="*/ 0 h 175"/>
                    <a:gd name="T2" fmla="*/ 134 w 134"/>
                    <a:gd name="T3" fmla="*/ 0 h 175"/>
                    <a:gd name="T4" fmla="*/ 134 w 134"/>
                    <a:gd name="T5" fmla="*/ 175 h 175"/>
                    <a:gd name="T6" fmla="*/ 0 w 134"/>
                    <a:gd name="T7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4" h="175">
                      <a:moveTo>
                        <a:pt x="0" y="0"/>
                      </a:moveTo>
                      <a:lnTo>
                        <a:pt x="134" y="0"/>
                      </a:lnTo>
                      <a:lnTo>
                        <a:pt x="134" y="175"/>
                      </a:lnTo>
                      <a:lnTo>
                        <a:pt x="0" y="17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6" name="PA-Line 184"/>
                <p:cNvSpPr>
                  <a:spLocks noChangeShapeType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0298112" y="5411788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7" name="PA-Line 185"/>
                <p:cNvSpPr>
                  <a:spLocks noChangeShapeType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0298112" y="5470526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8" name="PA-Line 186"/>
                <p:cNvSpPr>
                  <a:spLocks noChangeShapeType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0298112" y="5529263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5775007" y="3811799"/>
              <a:ext cx="862800" cy="862800"/>
              <a:chOff x="5775007" y="3811799"/>
              <a:chExt cx="862800" cy="862800"/>
            </a:xfrm>
          </p:grpSpPr>
          <p:sp>
            <p:nvSpPr>
              <p:cNvPr id="127" name="PA-椭圆 87"/>
              <p:cNvSpPr/>
              <p:nvPr>
                <p:custDataLst>
                  <p:tags r:id="rId20"/>
                </p:custDataLst>
              </p:nvPr>
            </p:nvSpPr>
            <p:spPr>
              <a:xfrm>
                <a:off x="5775007" y="3811799"/>
                <a:ext cx="862800" cy="862800"/>
              </a:xfrm>
              <a:prstGeom prst="ellipse">
                <a:avLst/>
              </a:prstGeom>
              <a:solidFill>
                <a:srgbClr val="BDC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128" name="Group 86"/>
              <p:cNvGrpSpPr/>
              <p:nvPr/>
            </p:nvGrpSpPr>
            <p:grpSpPr>
              <a:xfrm>
                <a:off x="5958498" y="4017308"/>
                <a:ext cx="495818" cy="451782"/>
                <a:chOff x="7245350" y="3721101"/>
                <a:chExt cx="965200" cy="879475"/>
              </a:xfrm>
            </p:grpSpPr>
            <p:sp>
              <p:nvSpPr>
                <p:cNvPr id="129" name="PA-Line 146"/>
                <p:cNvSpPr>
                  <a:spLocks noChangeShapeType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816850" y="4206876"/>
                  <a:ext cx="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0" name="PA-任意多边形 147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332662" y="3721101"/>
                  <a:ext cx="598487" cy="598488"/>
                </a:xfrm>
                <a:custGeom>
                  <a:avLst/>
                  <a:gdLst>
                    <a:gd name="T0" fmla="*/ 322 w 377"/>
                    <a:gd name="T1" fmla="*/ 57 h 377"/>
                    <a:gd name="T2" fmla="*/ 292 w 377"/>
                    <a:gd name="T3" fmla="*/ 33 h 377"/>
                    <a:gd name="T4" fmla="*/ 259 w 377"/>
                    <a:gd name="T5" fmla="*/ 15 h 377"/>
                    <a:gd name="T6" fmla="*/ 225 w 377"/>
                    <a:gd name="T7" fmla="*/ 5 h 377"/>
                    <a:gd name="T8" fmla="*/ 188 w 377"/>
                    <a:gd name="T9" fmla="*/ 0 h 377"/>
                    <a:gd name="T10" fmla="*/ 169 w 377"/>
                    <a:gd name="T11" fmla="*/ 2 h 377"/>
                    <a:gd name="T12" fmla="*/ 133 w 377"/>
                    <a:gd name="T13" fmla="*/ 9 h 377"/>
                    <a:gd name="T14" fmla="*/ 99 w 377"/>
                    <a:gd name="T15" fmla="*/ 23 h 377"/>
                    <a:gd name="T16" fmla="*/ 68 w 377"/>
                    <a:gd name="T17" fmla="*/ 43 h 377"/>
                    <a:gd name="T18" fmla="*/ 55 w 377"/>
                    <a:gd name="T19" fmla="*/ 57 h 377"/>
                    <a:gd name="T20" fmla="*/ 31 w 377"/>
                    <a:gd name="T21" fmla="*/ 85 h 377"/>
                    <a:gd name="T22" fmla="*/ 13 w 377"/>
                    <a:gd name="T23" fmla="*/ 118 h 377"/>
                    <a:gd name="T24" fmla="*/ 3 w 377"/>
                    <a:gd name="T25" fmla="*/ 153 h 377"/>
                    <a:gd name="T26" fmla="*/ 0 w 377"/>
                    <a:gd name="T27" fmla="*/ 189 h 377"/>
                    <a:gd name="T28" fmla="*/ 1 w 377"/>
                    <a:gd name="T29" fmla="*/ 208 h 377"/>
                    <a:gd name="T30" fmla="*/ 9 w 377"/>
                    <a:gd name="T31" fmla="*/ 245 h 377"/>
                    <a:gd name="T32" fmla="*/ 22 w 377"/>
                    <a:gd name="T33" fmla="*/ 279 h 377"/>
                    <a:gd name="T34" fmla="*/ 43 w 377"/>
                    <a:gd name="T35" fmla="*/ 309 h 377"/>
                    <a:gd name="T36" fmla="*/ 68 w 377"/>
                    <a:gd name="T37" fmla="*/ 334 h 377"/>
                    <a:gd name="T38" fmla="*/ 98 w 377"/>
                    <a:gd name="T39" fmla="*/ 355 h 377"/>
                    <a:gd name="T40" fmla="*/ 132 w 377"/>
                    <a:gd name="T41" fmla="*/ 370 h 377"/>
                    <a:gd name="T42" fmla="*/ 169 w 377"/>
                    <a:gd name="T43" fmla="*/ 377 h 377"/>
                    <a:gd name="T44" fmla="*/ 188 w 377"/>
                    <a:gd name="T45" fmla="*/ 377 h 377"/>
                    <a:gd name="T46" fmla="*/ 225 w 377"/>
                    <a:gd name="T47" fmla="*/ 374 h 377"/>
                    <a:gd name="T48" fmla="*/ 261 w 377"/>
                    <a:gd name="T49" fmla="*/ 364 h 377"/>
                    <a:gd name="T50" fmla="*/ 292 w 377"/>
                    <a:gd name="T51" fmla="*/ 346 h 377"/>
                    <a:gd name="T52" fmla="*/ 322 w 377"/>
                    <a:gd name="T53" fmla="*/ 322 h 377"/>
                    <a:gd name="T54" fmla="*/ 334 w 377"/>
                    <a:gd name="T55" fmla="*/ 309 h 377"/>
                    <a:gd name="T56" fmla="*/ 354 w 377"/>
                    <a:gd name="T57" fmla="*/ 278 h 377"/>
                    <a:gd name="T58" fmla="*/ 368 w 377"/>
                    <a:gd name="T59" fmla="*/ 244 h 377"/>
                    <a:gd name="T60" fmla="*/ 375 w 377"/>
                    <a:gd name="T61" fmla="*/ 208 h 377"/>
                    <a:gd name="T62" fmla="*/ 377 w 377"/>
                    <a:gd name="T63" fmla="*/ 189 h 377"/>
                    <a:gd name="T64" fmla="*/ 372 w 377"/>
                    <a:gd name="T65" fmla="*/ 152 h 377"/>
                    <a:gd name="T66" fmla="*/ 362 w 377"/>
                    <a:gd name="T67" fmla="*/ 118 h 377"/>
                    <a:gd name="T68" fmla="*/ 345 w 377"/>
                    <a:gd name="T69" fmla="*/ 85 h 377"/>
                    <a:gd name="T70" fmla="*/ 322 w 377"/>
                    <a:gd name="T71" fmla="*/ 5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77" h="377">
                      <a:moveTo>
                        <a:pt x="322" y="57"/>
                      </a:moveTo>
                      <a:lnTo>
                        <a:pt x="322" y="57"/>
                      </a:lnTo>
                      <a:lnTo>
                        <a:pt x="307" y="43"/>
                      </a:lnTo>
                      <a:lnTo>
                        <a:pt x="292" y="33"/>
                      </a:lnTo>
                      <a:lnTo>
                        <a:pt x="277" y="23"/>
                      </a:lnTo>
                      <a:lnTo>
                        <a:pt x="259" y="15"/>
                      </a:lnTo>
                      <a:lnTo>
                        <a:pt x="243" y="9"/>
                      </a:lnTo>
                      <a:lnTo>
                        <a:pt x="225" y="5"/>
                      </a:lnTo>
                      <a:lnTo>
                        <a:pt x="206" y="2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69" y="2"/>
                      </a:lnTo>
                      <a:lnTo>
                        <a:pt x="151" y="5"/>
                      </a:lnTo>
                      <a:lnTo>
                        <a:pt x="133" y="9"/>
                      </a:lnTo>
                      <a:lnTo>
                        <a:pt x="116" y="15"/>
                      </a:lnTo>
                      <a:lnTo>
                        <a:pt x="99" y="23"/>
                      </a:lnTo>
                      <a:lnTo>
                        <a:pt x="83" y="33"/>
                      </a:lnTo>
                      <a:lnTo>
                        <a:pt x="68" y="43"/>
                      </a:lnTo>
                      <a:lnTo>
                        <a:pt x="55" y="57"/>
                      </a:lnTo>
                      <a:lnTo>
                        <a:pt x="55" y="57"/>
                      </a:lnTo>
                      <a:lnTo>
                        <a:pt x="41" y="70"/>
                      </a:lnTo>
                      <a:lnTo>
                        <a:pt x="31" y="85"/>
                      </a:lnTo>
                      <a:lnTo>
                        <a:pt x="22" y="101"/>
                      </a:lnTo>
                      <a:lnTo>
                        <a:pt x="13" y="118"/>
                      </a:lnTo>
                      <a:lnTo>
                        <a:pt x="7" y="135"/>
                      </a:lnTo>
                      <a:lnTo>
                        <a:pt x="3" y="153"/>
                      </a:lnTo>
                      <a:lnTo>
                        <a:pt x="0" y="171"/>
                      </a:lnTo>
                      <a:lnTo>
                        <a:pt x="0" y="189"/>
                      </a:lnTo>
                      <a:lnTo>
                        <a:pt x="0" y="189"/>
                      </a:lnTo>
                      <a:lnTo>
                        <a:pt x="1" y="208"/>
                      </a:lnTo>
                      <a:lnTo>
                        <a:pt x="3" y="227"/>
                      </a:lnTo>
                      <a:lnTo>
                        <a:pt x="9" y="245"/>
                      </a:lnTo>
                      <a:lnTo>
                        <a:pt x="15" y="263"/>
                      </a:lnTo>
                      <a:lnTo>
                        <a:pt x="22" y="279"/>
                      </a:lnTo>
                      <a:lnTo>
                        <a:pt x="33" y="294"/>
                      </a:lnTo>
                      <a:lnTo>
                        <a:pt x="43" y="309"/>
                      </a:lnTo>
                      <a:lnTo>
                        <a:pt x="55" y="322"/>
                      </a:lnTo>
                      <a:lnTo>
                        <a:pt x="68" y="334"/>
                      </a:lnTo>
                      <a:lnTo>
                        <a:pt x="83" y="346"/>
                      </a:lnTo>
                      <a:lnTo>
                        <a:pt x="98" y="355"/>
                      </a:lnTo>
                      <a:lnTo>
                        <a:pt x="116" y="362"/>
                      </a:lnTo>
                      <a:lnTo>
                        <a:pt x="132" y="370"/>
                      </a:lnTo>
                      <a:lnTo>
                        <a:pt x="150" y="374"/>
                      </a:lnTo>
                      <a:lnTo>
                        <a:pt x="169" y="377"/>
                      </a:lnTo>
                      <a:lnTo>
                        <a:pt x="188" y="377"/>
                      </a:lnTo>
                      <a:lnTo>
                        <a:pt x="188" y="377"/>
                      </a:lnTo>
                      <a:lnTo>
                        <a:pt x="208" y="377"/>
                      </a:lnTo>
                      <a:lnTo>
                        <a:pt x="225" y="374"/>
                      </a:lnTo>
                      <a:lnTo>
                        <a:pt x="243" y="370"/>
                      </a:lnTo>
                      <a:lnTo>
                        <a:pt x="261" y="364"/>
                      </a:lnTo>
                      <a:lnTo>
                        <a:pt x="277" y="355"/>
                      </a:lnTo>
                      <a:lnTo>
                        <a:pt x="292" y="346"/>
                      </a:lnTo>
                      <a:lnTo>
                        <a:pt x="308" y="334"/>
                      </a:lnTo>
                      <a:lnTo>
                        <a:pt x="322" y="322"/>
                      </a:lnTo>
                      <a:lnTo>
                        <a:pt x="322" y="322"/>
                      </a:lnTo>
                      <a:lnTo>
                        <a:pt x="334" y="309"/>
                      </a:lnTo>
                      <a:lnTo>
                        <a:pt x="345" y="294"/>
                      </a:lnTo>
                      <a:lnTo>
                        <a:pt x="354" y="278"/>
                      </a:lnTo>
                      <a:lnTo>
                        <a:pt x="362" y="261"/>
                      </a:lnTo>
                      <a:lnTo>
                        <a:pt x="368" y="244"/>
                      </a:lnTo>
                      <a:lnTo>
                        <a:pt x="372" y="226"/>
                      </a:lnTo>
                      <a:lnTo>
                        <a:pt x="375" y="208"/>
                      </a:lnTo>
                      <a:lnTo>
                        <a:pt x="377" y="189"/>
                      </a:lnTo>
                      <a:lnTo>
                        <a:pt x="377" y="189"/>
                      </a:lnTo>
                      <a:lnTo>
                        <a:pt x="375" y="171"/>
                      </a:lnTo>
                      <a:lnTo>
                        <a:pt x="372" y="152"/>
                      </a:lnTo>
                      <a:lnTo>
                        <a:pt x="368" y="134"/>
                      </a:lnTo>
                      <a:lnTo>
                        <a:pt x="362" y="118"/>
                      </a:lnTo>
                      <a:lnTo>
                        <a:pt x="354" y="101"/>
                      </a:lnTo>
                      <a:lnTo>
                        <a:pt x="345" y="85"/>
                      </a:lnTo>
                      <a:lnTo>
                        <a:pt x="334" y="70"/>
                      </a:lnTo>
                      <a:lnTo>
                        <a:pt x="322" y="57"/>
                      </a:lnTo>
                      <a:lnTo>
                        <a:pt x="322" y="5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1" name="PA-任意多边形 148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388225" y="3778251"/>
                  <a:ext cx="485775" cy="487363"/>
                </a:xfrm>
                <a:custGeom>
                  <a:avLst/>
                  <a:gdLst>
                    <a:gd name="T0" fmla="*/ 261 w 306"/>
                    <a:gd name="T1" fmla="*/ 261 h 307"/>
                    <a:gd name="T2" fmla="*/ 238 w 306"/>
                    <a:gd name="T3" fmla="*/ 280 h 307"/>
                    <a:gd name="T4" fmla="*/ 211 w 306"/>
                    <a:gd name="T5" fmla="*/ 295 h 307"/>
                    <a:gd name="T6" fmla="*/ 183 w 306"/>
                    <a:gd name="T7" fmla="*/ 304 h 307"/>
                    <a:gd name="T8" fmla="*/ 153 w 306"/>
                    <a:gd name="T9" fmla="*/ 307 h 307"/>
                    <a:gd name="T10" fmla="*/ 137 w 306"/>
                    <a:gd name="T11" fmla="*/ 306 h 307"/>
                    <a:gd name="T12" fmla="*/ 107 w 306"/>
                    <a:gd name="T13" fmla="*/ 300 h 307"/>
                    <a:gd name="T14" fmla="*/ 81 w 306"/>
                    <a:gd name="T15" fmla="*/ 288 h 307"/>
                    <a:gd name="T16" fmla="*/ 55 w 306"/>
                    <a:gd name="T17" fmla="*/ 271 h 307"/>
                    <a:gd name="T18" fmla="*/ 35 w 306"/>
                    <a:gd name="T19" fmla="*/ 251 h 307"/>
                    <a:gd name="T20" fmla="*/ 18 w 306"/>
                    <a:gd name="T21" fmla="*/ 227 h 307"/>
                    <a:gd name="T22" fmla="*/ 6 w 306"/>
                    <a:gd name="T23" fmla="*/ 199 h 307"/>
                    <a:gd name="T24" fmla="*/ 0 w 306"/>
                    <a:gd name="T25" fmla="*/ 169 h 307"/>
                    <a:gd name="T26" fmla="*/ 0 w 306"/>
                    <a:gd name="T27" fmla="*/ 153 h 307"/>
                    <a:gd name="T28" fmla="*/ 3 w 306"/>
                    <a:gd name="T29" fmla="*/ 123 h 307"/>
                    <a:gd name="T30" fmla="*/ 11 w 306"/>
                    <a:gd name="T31" fmla="*/ 95 h 307"/>
                    <a:gd name="T32" fmla="*/ 26 w 306"/>
                    <a:gd name="T33" fmla="*/ 68 h 307"/>
                    <a:gd name="T34" fmla="*/ 45 w 306"/>
                    <a:gd name="T35" fmla="*/ 45 h 307"/>
                    <a:gd name="T36" fmla="*/ 55 w 306"/>
                    <a:gd name="T37" fmla="*/ 36 h 307"/>
                    <a:gd name="T38" fmla="*/ 81 w 306"/>
                    <a:gd name="T39" fmla="*/ 18 h 307"/>
                    <a:gd name="T40" fmla="*/ 109 w 306"/>
                    <a:gd name="T41" fmla="*/ 7 h 307"/>
                    <a:gd name="T42" fmla="*/ 138 w 306"/>
                    <a:gd name="T43" fmla="*/ 2 h 307"/>
                    <a:gd name="T44" fmla="*/ 153 w 306"/>
                    <a:gd name="T45" fmla="*/ 0 h 307"/>
                    <a:gd name="T46" fmla="*/ 183 w 306"/>
                    <a:gd name="T47" fmla="*/ 3 h 307"/>
                    <a:gd name="T48" fmla="*/ 211 w 306"/>
                    <a:gd name="T49" fmla="*/ 12 h 307"/>
                    <a:gd name="T50" fmla="*/ 238 w 306"/>
                    <a:gd name="T51" fmla="*/ 25 h 307"/>
                    <a:gd name="T52" fmla="*/ 261 w 306"/>
                    <a:gd name="T53" fmla="*/ 45 h 307"/>
                    <a:gd name="T54" fmla="*/ 272 w 306"/>
                    <a:gd name="T55" fmla="*/ 56 h 307"/>
                    <a:gd name="T56" fmla="*/ 288 w 306"/>
                    <a:gd name="T57" fmla="*/ 82 h 307"/>
                    <a:gd name="T58" fmla="*/ 300 w 306"/>
                    <a:gd name="T59" fmla="*/ 108 h 307"/>
                    <a:gd name="T60" fmla="*/ 306 w 306"/>
                    <a:gd name="T61" fmla="*/ 138 h 307"/>
                    <a:gd name="T62" fmla="*/ 306 w 306"/>
                    <a:gd name="T63" fmla="*/ 153 h 307"/>
                    <a:gd name="T64" fmla="*/ 303 w 306"/>
                    <a:gd name="T65" fmla="*/ 184 h 307"/>
                    <a:gd name="T66" fmla="*/ 294 w 306"/>
                    <a:gd name="T67" fmla="*/ 212 h 307"/>
                    <a:gd name="T68" fmla="*/ 281 w 306"/>
                    <a:gd name="T69" fmla="*/ 237 h 307"/>
                    <a:gd name="T70" fmla="*/ 261 w 306"/>
                    <a:gd name="T71" fmla="*/ 261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6" h="307">
                      <a:moveTo>
                        <a:pt x="261" y="261"/>
                      </a:moveTo>
                      <a:lnTo>
                        <a:pt x="261" y="261"/>
                      </a:lnTo>
                      <a:lnTo>
                        <a:pt x="250" y="271"/>
                      </a:lnTo>
                      <a:lnTo>
                        <a:pt x="238" y="280"/>
                      </a:lnTo>
                      <a:lnTo>
                        <a:pt x="226" y="288"/>
                      </a:lnTo>
                      <a:lnTo>
                        <a:pt x="211" y="295"/>
                      </a:lnTo>
                      <a:lnTo>
                        <a:pt x="198" y="300"/>
                      </a:lnTo>
                      <a:lnTo>
                        <a:pt x="183" y="304"/>
                      </a:lnTo>
                      <a:lnTo>
                        <a:pt x="168" y="306"/>
                      </a:lnTo>
                      <a:lnTo>
                        <a:pt x="153" y="307"/>
                      </a:lnTo>
                      <a:lnTo>
                        <a:pt x="153" y="307"/>
                      </a:lnTo>
                      <a:lnTo>
                        <a:pt x="137" y="306"/>
                      </a:lnTo>
                      <a:lnTo>
                        <a:pt x="122" y="304"/>
                      </a:lnTo>
                      <a:lnTo>
                        <a:pt x="107" y="300"/>
                      </a:lnTo>
                      <a:lnTo>
                        <a:pt x="94" y="295"/>
                      </a:lnTo>
                      <a:lnTo>
                        <a:pt x="81" y="288"/>
                      </a:lnTo>
                      <a:lnTo>
                        <a:pt x="67" y="280"/>
                      </a:lnTo>
                      <a:lnTo>
                        <a:pt x="55" y="271"/>
                      </a:lnTo>
                      <a:lnTo>
                        <a:pt x="45" y="261"/>
                      </a:lnTo>
                      <a:lnTo>
                        <a:pt x="35" y="251"/>
                      </a:lnTo>
                      <a:lnTo>
                        <a:pt x="26" y="239"/>
                      </a:lnTo>
                      <a:lnTo>
                        <a:pt x="18" y="227"/>
                      </a:lnTo>
                      <a:lnTo>
                        <a:pt x="12" y="214"/>
                      </a:lnTo>
                      <a:lnTo>
                        <a:pt x="6" y="199"/>
                      </a:lnTo>
                      <a:lnTo>
                        <a:pt x="3" y="184"/>
                      </a:lnTo>
                      <a:lnTo>
                        <a:pt x="0" y="169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0" y="138"/>
                      </a:lnTo>
                      <a:lnTo>
                        <a:pt x="3" y="123"/>
                      </a:lnTo>
                      <a:lnTo>
                        <a:pt x="6" y="108"/>
                      </a:lnTo>
                      <a:lnTo>
                        <a:pt x="11" y="95"/>
                      </a:lnTo>
                      <a:lnTo>
                        <a:pt x="18" y="82"/>
                      </a:lnTo>
                      <a:lnTo>
                        <a:pt x="26" y="68"/>
                      </a:lnTo>
                      <a:lnTo>
                        <a:pt x="35" y="56"/>
                      </a:lnTo>
                      <a:lnTo>
                        <a:pt x="45" y="45"/>
                      </a:lnTo>
                      <a:lnTo>
                        <a:pt x="45" y="45"/>
                      </a:lnTo>
                      <a:lnTo>
                        <a:pt x="55" y="36"/>
                      </a:lnTo>
                      <a:lnTo>
                        <a:pt x="69" y="25"/>
                      </a:lnTo>
                      <a:lnTo>
                        <a:pt x="81" y="18"/>
                      </a:lnTo>
                      <a:lnTo>
                        <a:pt x="94" y="12"/>
                      </a:lnTo>
                      <a:lnTo>
                        <a:pt x="109" y="7"/>
                      </a:lnTo>
                      <a:lnTo>
                        <a:pt x="124" y="3"/>
                      </a:lnTo>
                      <a:lnTo>
                        <a:pt x="138" y="2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68" y="2"/>
                      </a:lnTo>
                      <a:lnTo>
                        <a:pt x="183" y="3"/>
                      </a:lnTo>
                      <a:lnTo>
                        <a:pt x="198" y="6"/>
                      </a:lnTo>
                      <a:lnTo>
                        <a:pt x="211" y="12"/>
                      </a:lnTo>
                      <a:lnTo>
                        <a:pt x="224" y="18"/>
                      </a:lnTo>
                      <a:lnTo>
                        <a:pt x="238" y="25"/>
                      </a:lnTo>
                      <a:lnTo>
                        <a:pt x="250" y="34"/>
                      </a:lnTo>
                      <a:lnTo>
                        <a:pt x="261" y="45"/>
                      </a:lnTo>
                      <a:lnTo>
                        <a:pt x="261" y="45"/>
                      </a:lnTo>
                      <a:lnTo>
                        <a:pt x="272" y="56"/>
                      </a:lnTo>
                      <a:lnTo>
                        <a:pt x="281" y="68"/>
                      </a:lnTo>
                      <a:lnTo>
                        <a:pt x="288" y="82"/>
                      </a:lnTo>
                      <a:lnTo>
                        <a:pt x="294" y="95"/>
                      </a:lnTo>
                      <a:lnTo>
                        <a:pt x="300" y="108"/>
                      </a:lnTo>
                      <a:lnTo>
                        <a:pt x="303" y="123"/>
                      </a:lnTo>
                      <a:lnTo>
                        <a:pt x="306" y="138"/>
                      </a:lnTo>
                      <a:lnTo>
                        <a:pt x="306" y="153"/>
                      </a:lnTo>
                      <a:lnTo>
                        <a:pt x="306" y="153"/>
                      </a:lnTo>
                      <a:lnTo>
                        <a:pt x="306" y="169"/>
                      </a:lnTo>
                      <a:lnTo>
                        <a:pt x="303" y="184"/>
                      </a:lnTo>
                      <a:lnTo>
                        <a:pt x="300" y="197"/>
                      </a:lnTo>
                      <a:lnTo>
                        <a:pt x="294" y="212"/>
                      </a:lnTo>
                      <a:lnTo>
                        <a:pt x="288" y="225"/>
                      </a:lnTo>
                      <a:lnTo>
                        <a:pt x="281" y="237"/>
                      </a:lnTo>
                      <a:lnTo>
                        <a:pt x="272" y="251"/>
                      </a:lnTo>
                      <a:lnTo>
                        <a:pt x="261" y="261"/>
                      </a:lnTo>
                      <a:lnTo>
                        <a:pt x="261" y="26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2" name="PA-任意多边形 149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815262" y="4203701"/>
                  <a:ext cx="88900" cy="92075"/>
                </a:xfrm>
                <a:custGeom>
                  <a:avLst/>
                  <a:gdLst>
                    <a:gd name="T0" fmla="*/ 56 w 56"/>
                    <a:gd name="T1" fmla="*/ 24 h 58"/>
                    <a:gd name="T2" fmla="*/ 56 w 56"/>
                    <a:gd name="T3" fmla="*/ 24 h 58"/>
                    <a:gd name="T4" fmla="*/ 33 w 56"/>
                    <a:gd name="T5" fmla="*/ 0 h 58"/>
                    <a:gd name="T6" fmla="*/ 33 w 56"/>
                    <a:gd name="T7" fmla="*/ 0 h 58"/>
                    <a:gd name="T8" fmla="*/ 18 w 56"/>
                    <a:gd name="T9" fmla="*/ 18 h 58"/>
                    <a:gd name="T10" fmla="*/ 18 w 56"/>
                    <a:gd name="T11" fmla="*/ 18 h 58"/>
                    <a:gd name="T12" fmla="*/ 0 w 56"/>
                    <a:gd name="T13" fmla="*/ 35 h 58"/>
                    <a:gd name="T14" fmla="*/ 0 w 56"/>
                    <a:gd name="T15" fmla="*/ 35 h 58"/>
                    <a:gd name="T16" fmla="*/ 24 w 56"/>
                    <a:gd name="T1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58">
                      <a:moveTo>
                        <a:pt x="56" y="24"/>
                      </a:moveTo>
                      <a:lnTo>
                        <a:pt x="56" y="24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24" y="58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3" name="PA-任意多边形 150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834312" y="4222751"/>
                  <a:ext cx="355600" cy="355600"/>
                </a:xfrm>
                <a:custGeom>
                  <a:avLst/>
                  <a:gdLst>
                    <a:gd name="T0" fmla="*/ 224 w 224"/>
                    <a:gd name="T1" fmla="*/ 171 h 224"/>
                    <a:gd name="T2" fmla="*/ 169 w 224"/>
                    <a:gd name="T3" fmla="*/ 224 h 224"/>
                    <a:gd name="T4" fmla="*/ 0 w 224"/>
                    <a:gd name="T5" fmla="*/ 55 h 224"/>
                    <a:gd name="T6" fmla="*/ 53 w 224"/>
                    <a:gd name="T7" fmla="*/ 0 h 224"/>
                    <a:gd name="T8" fmla="*/ 224 w 224"/>
                    <a:gd name="T9" fmla="*/ 17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224">
                      <a:moveTo>
                        <a:pt x="224" y="171"/>
                      </a:moveTo>
                      <a:lnTo>
                        <a:pt x="169" y="22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224" y="17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4" name="PA-任意多边形 151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834312" y="4222751"/>
                  <a:ext cx="117475" cy="117475"/>
                </a:xfrm>
                <a:custGeom>
                  <a:avLst/>
                  <a:gdLst>
                    <a:gd name="T0" fmla="*/ 74 w 74"/>
                    <a:gd name="T1" fmla="*/ 20 h 74"/>
                    <a:gd name="T2" fmla="*/ 19 w 74"/>
                    <a:gd name="T3" fmla="*/ 74 h 74"/>
                    <a:gd name="T4" fmla="*/ 0 w 74"/>
                    <a:gd name="T5" fmla="*/ 55 h 74"/>
                    <a:gd name="T6" fmla="*/ 53 w 74"/>
                    <a:gd name="T7" fmla="*/ 0 h 74"/>
                    <a:gd name="T8" fmla="*/ 74 w 74"/>
                    <a:gd name="T9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74">
                      <a:moveTo>
                        <a:pt x="74" y="20"/>
                      </a:moveTo>
                      <a:lnTo>
                        <a:pt x="19" y="7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74" y="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5" name="PA-任意多边形 152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8102600" y="4494213"/>
                  <a:ext cx="107950" cy="106363"/>
                </a:xfrm>
                <a:custGeom>
                  <a:avLst/>
                  <a:gdLst>
                    <a:gd name="T0" fmla="*/ 68 w 68"/>
                    <a:gd name="T1" fmla="*/ 12 h 67"/>
                    <a:gd name="T2" fmla="*/ 68 w 68"/>
                    <a:gd name="T3" fmla="*/ 12 h 67"/>
                    <a:gd name="T4" fmla="*/ 67 w 68"/>
                    <a:gd name="T5" fmla="*/ 24 h 67"/>
                    <a:gd name="T6" fmla="*/ 64 w 68"/>
                    <a:gd name="T7" fmla="*/ 34 h 67"/>
                    <a:gd name="T8" fmla="*/ 58 w 68"/>
                    <a:gd name="T9" fmla="*/ 43 h 67"/>
                    <a:gd name="T10" fmla="*/ 52 w 68"/>
                    <a:gd name="T11" fmla="*/ 50 h 67"/>
                    <a:gd name="T12" fmla="*/ 43 w 68"/>
                    <a:gd name="T13" fmla="*/ 58 h 67"/>
                    <a:gd name="T14" fmla="*/ 34 w 68"/>
                    <a:gd name="T15" fmla="*/ 62 h 67"/>
                    <a:gd name="T16" fmla="*/ 24 w 68"/>
                    <a:gd name="T17" fmla="*/ 65 h 67"/>
                    <a:gd name="T18" fmla="*/ 13 w 68"/>
                    <a:gd name="T19" fmla="*/ 67 h 67"/>
                    <a:gd name="T20" fmla="*/ 13 w 68"/>
                    <a:gd name="T21" fmla="*/ 67 h 67"/>
                    <a:gd name="T22" fmla="*/ 0 w 68"/>
                    <a:gd name="T23" fmla="*/ 53 h 67"/>
                    <a:gd name="T24" fmla="*/ 0 w 68"/>
                    <a:gd name="T25" fmla="*/ 53 h 67"/>
                    <a:gd name="T26" fmla="*/ 55 w 68"/>
                    <a:gd name="T27" fmla="*/ 0 h 67"/>
                    <a:gd name="T28" fmla="*/ 55 w 68"/>
                    <a:gd name="T29" fmla="*/ 0 h 67"/>
                    <a:gd name="T30" fmla="*/ 68 w 68"/>
                    <a:gd name="T31" fmla="*/ 12 h 67"/>
                    <a:gd name="T32" fmla="*/ 68 w 68"/>
                    <a:gd name="T33" fmla="*/ 1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67">
                      <a:moveTo>
                        <a:pt x="68" y="12"/>
                      </a:moveTo>
                      <a:lnTo>
                        <a:pt x="68" y="12"/>
                      </a:lnTo>
                      <a:lnTo>
                        <a:pt x="67" y="24"/>
                      </a:lnTo>
                      <a:lnTo>
                        <a:pt x="64" y="34"/>
                      </a:lnTo>
                      <a:lnTo>
                        <a:pt x="58" y="43"/>
                      </a:lnTo>
                      <a:lnTo>
                        <a:pt x="52" y="50"/>
                      </a:lnTo>
                      <a:lnTo>
                        <a:pt x="43" y="58"/>
                      </a:lnTo>
                      <a:lnTo>
                        <a:pt x="34" y="62"/>
                      </a:lnTo>
                      <a:lnTo>
                        <a:pt x="24" y="65"/>
                      </a:lnTo>
                      <a:lnTo>
                        <a:pt x="13" y="67"/>
                      </a:lnTo>
                      <a:lnTo>
                        <a:pt x="13" y="67"/>
                      </a:lnTo>
                      <a:lnTo>
                        <a:pt x="0" y="53"/>
                      </a:lnTo>
                      <a:lnTo>
                        <a:pt x="0" y="53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6" name="PA-任意多边形 153"/>
                <p:cNvSpPr/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7259637" y="3871913"/>
                  <a:ext cx="927100" cy="485775"/>
                </a:xfrm>
                <a:custGeom>
                  <a:avLst/>
                  <a:gdLst>
                    <a:gd name="T0" fmla="*/ 0 w 584"/>
                    <a:gd name="T1" fmla="*/ 252 h 306"/>
                    <a:gd name="T2" fmla="*/ 86 w 584"/>
                    <a:gd name="T3" fmla="*/ 306 h 306"/>
                    <a:gd name="T4" fmla="*/ 234 w 584"/>
                    <a:gd name="T5" fmla="*/ 95 h 306"/>
                    <a:gd name="T6" fmla="*/ 477 w 584"/>
                    <a:gd name="T7" fmla="*/ 125 h 306"/>
                    <a:gd name="T8" fmla="*/ 584 w 584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4" h="306">
                      <a:moveTo>
                        <a:pt x="0" y="252"/>
                      </a:moveTo>
                      <a:lnTo>
                        <a:pt x="86" y="306"/>
                      </a:lnTo>
                      <a:lnTo>
                        <a:pt x="234" y="95"/>
                      </a:lnTo>
                      <a:lnTo>
                        <a:pt x="477" y="125"/>
                      </a:lnTo>
                      <a:lnTo>
                        <a:pt x="584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7" name="PA-任意多边形 154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7615237" y="399732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30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30 h 30"/>
                    <a:gd name="T16" fmla="*/ 4 w 30"/>
                    <a:gd name="T17" fmla="*/ 25 h 30"/>
                    <a:gd name="T18" fmla="*/ 0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0 w 30"/>
                    <a:gd name="T25" fmla="*/ 10 h 30"/>
                    <a:gd name="T26" fmla="*/ 4 w 30"/>
                    <a:gd name="T27" fmla="*/ 4 h 30"/>
                    <a:gd name="T28" fmla="*/ 9 w 30"/>
                    <a:gd name="T29" fmla="*/ 1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1 h 30"/>
                    <a:gd name="T36" fmla="*/ 25 w 30"/>
                    <a:gd name="T37" fmla="*/ 4 h 30"/>
                    <a:gd name="T38" fmla="*/ 28 w 30"/>
                    <a:gd name="T39" fmla="*/ 10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30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30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10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8" name="PA-任意多边形 155"/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7372350" y="433387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28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8 h 30"/>
                    <a:gd name="T16" fmla="*/ 5 w 30"/>
                    <a:gd name="T17" fmla="*/ 25 h 30"/>
                    <a:gd name="T18" fmla="*/ 2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4 h 30"/>
                    <a:gd name="T28" fmla="*/ 9 w 30"/>
                    <a:gd name="T29" fmla="*/ 2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2 h 30"/>
                    <a:gd name="T36" fmla="*/ 25 w 30"/>
                    <a:gd name="T37" fmla="*/ 4 h 30"/>
                    <a:gd name="T38" fmla="*/ 28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8"/>
                      </a:lnTo>
                      <a:lnTo>
                        <a:pt x="5" y="25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4"/>
                      </a:lnTo>
                      <a:lnTo>
                        <a:pt x="9" y="2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2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9" name="PA-任意多边形 156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7245350" y="4254501"/>
                  <a:ext cx="47625" cy="46038"/>
                </a:xfrm>
                <a:custGeom>
                  <a:avLst/>
                  <a:gdLst>
                    <a:gd name="T0" fmla="*/ 30 w 30"/>
                    <a:gd name="T1" fmla="*/ 14 h 29"/>
                    <a:gd name="T2" fmla="*/ 30 w 30"/>
                    <a:gd name="T3" fmla="*/ 14 h 29"/>
                    <a:gd name="T4" fmla="*/ 28 w 30"/>
                    <a:gd name="T5" fmla="*/ 20 h 29"/>
                    <a:gd name="T6" fmla="*/ 25 w 30"/>
                    <a:gd name="T7" fmla="*/ 25 h 29"/>
                    <a:gd name="T8" fmla="*/ 21 w 30"/>
                    <a:gd name="T9" fmla="*/ 28 h 29"/>
                    <a:gd name="T10" fmla="*/ 15 w 30"/>
                    <a:gd name="T11" fmla="*/ 29 h 29"/>
                    <a:gd name="T12" fmla="*/ 15 w 30"/>
                    <a:gd name="T13" fmla="*/ 29 h 29"/>
                    <a:gd name="T14" fmla="*/ 9 w 30"/>
                    <a:gd name="T15" fmla="*/ 28 h 29"/>
                    <a:gd name="T16" fmla="*/ 4 w 30"/>
                    <a:gd name="T17" fmla="*/ 25 h 29"/>
                    <a:gd name="T18" fmla="*/ 2 w 30"/>
                    <a:gd name="T19" fmla="*/ 20 h 29"/>
                    <a:gd name="T20" fmla="*/ 0 w 30"/>
                    <a:gd name="T21" fmla="*/ 14 h 29"/>
                    <a:gd name="T22" fmla="*/ 0 w 30"/>
                    <a:gd name="T23" fmla="*/ 14 h 29"/>
                    <a:gd name="T24" fmla="*/ 2 w 30"/>
                    <a:gd name="T25" fmla="*/ 9 h 29"/>
                    <a:gd name="T26" fmla="*/ 4 w 30"/>
                    <a:gd name="T27" fmla="*/ 4 h 29"/>
                    <a:gd name="T28" fmla="*/ 9 w 30"/>
                    <a:gd name="T29" fmla="*/ 1 h 29"/>
                    <a:gd name="T30" fmla="*/ 15 w 30"/>
                    <a:gd name="T31" fmla="*/ 0 h 29"/>
                    <a:gd name="T32" fmla="*/ 15 w 30"/>
                    <a:gd name="T33" fmla="*/ 0 h 29"/>
                    <a:gd name="T34" fmla="*/ 21 w 30"/>
                    <a:gd name="T35" fmla="*/ 1 h 29"/>
                    <a:gd name="T36" fmla="*/ 25 w 30"/>
                    <a:gd name="T37" fmla="*/ 4 h 29"/>
                    <a:gd name="T38" fmla="*/ 28 w 30"/>
                    <a:gd name="T39" fmla="*/ 9 h 29"/>
                    <a:gd name="T40" fmla="*/ 30 w 30"/>
                    <a:gd name="T41" fmla="*/ 14 h 29"/>
                    <a:gd name="T42" fmla="*/ 30 w 30"/>
                    <a:gd name="T43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9"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28" y="20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29"/>
                      </a:lnTo>
                      <a:lnTo>
                        <a:pt x="15" y="29"/>
                      </a:lnTo>
                      <a:lnTo>
                        <a:pt x="9" y="28"/>
                      </a:lnTo>
                      <a:lnTo>
                        <a:pt x="4" y="25"/>
                      </a:lnTo>
                      <a:lnTo>
                        <a:pt x="2" y="2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0" name="PA-任意多边形 157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7994650" y="4046538"/>
                  <a:ext cx="46037" cy="47625"/>
                </a:xfrm>
                <a:custGeom>
                  <a:avLst/>
                  <a:gdLst>
                    <a:gd name="T0" fmla="*/ 29 w 29"/>
                    <a:gd name="T1" fmla="*/ 15 h 30"/>
                    <a:gd name="T2" fmla="*/ 29 w 29"/>
                    <a:gd name="T3" fmla="*/ 15 h 30"/>
                    <a:gd name="T4" fmla="*/ 28 w 29"/>
                    <a:gd name="T5" fmla="*/ 21 h 30"/>
                    <a:gd name="T6" fmla="*/ 25 w 29"/>
                    <a:gd name="T7" fmla="*/ 25 h 30"/>
                    <a:gd name="T8" fmla="*/ 20 w 29"/>
                    <a:gd name="T9" fmla="*/ 28 h 30"/>
                    <a:gd name="T10" fmla="*/ 14 w 29"/>
                    <a:gd name="T11" fmla="*/ 30 h 30"/>
                    <a:gd name="T12" fmla="*/ 14 w 29"/>
                    <a:gd name="T13" fmla="*/ 30 h 30"/>
                    <a:gd name="T14" fmla="*/ 8 w 29"/>
                    <a:gd name="T15" fmla="*/ 28 h 30"/>
                    <a:gd name="T16" fmla="*/ 4 w 29"/>
                    <a:gd name="T17" fmla="*/ 25 h 30"/>
                    <a:gd name="T18" fmla="*/ 1 w 29"/>
                    <a:gd name="T19" fmla="*/ 21 h 30"/>
                    <a:gd name="T20" fmla="*/ 0 w 29"/>
                    <a:gd name="T21" fmla="*/ 15 h 30"/>
                    <a:gd name="T22" fmla="*/ 0 w 29"/>
                    <a:gd name="T23" fmla="*/ 15 h 30"/>
                    <a:gd name="T24" fmla="*/ 1 w 29"/>
                    <a:gd name="T25" fmla="*/ 9 h 30"/>
                    <a:gd name="T26" fmla="*/ 4 w 29"/>
                    <a:gd name="T27" fmla="*/ 5 h 30"/>
                    <a:gd name="T28" fmla="*/ 8 w 29"/>
                    <a:gd name="T29" fmla="*/ 2 h 30"/>
                    <a:gd name="T30" fmla="*/ 14 w 29"/>
                    <a:gd name="T31" fmla="*/ 0 h 30"/>
                    <a:gd name="T32" fmla="*/ 14 w 29"/>
                    <a:gd name="T33" fmla="*/ 0 h 30"/>
                    <a:gd name="T34" fmla="*/ 20 w 29"/>
                    <a:gd name="T35" fmla="*/ 2 h 30"/>
                    <a:gd name="T36" fmla="*/ 25 w 29"/>
                    <a:gd name="T37" fmla="*/ 5 h 30"/>
                    <a:gd name="T38" fmla="*/ 28 w 29"/>
                    <a:gd name="T39" fmla="*/ 9 h 30"/>
                    <a:gd name="T40" fmla="*/ 29 w 29"/>
                    <a:gd name="T41" fmla="*/ 15 h 30"/>
                    <a:gd name="T42" fmla="*/ 29 w 29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9" h="30">
                      <a:moveTo>
                        <a:pt x="29" y="15"/>
                      </a:moveTo>
                      <a:lnTo>
                        <a:pt x="29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0" y="2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8" y="28"/>
                      </a:lnTo>
                      <a:lnTo>
                        <a:pt x="4" y="25"/>
                      </a:lnTo>
                      <a:lnTo>
                        <a:pt x="1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9"/>
                      </a:lnTo>
                      <a:lnTo>
                        <a:pt x="4" y="5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5" y="5"/>
                      </a:lnTo>
                      <a:lnTo>
                        <a:pt x="28" y="9"/>
                      </a:lnTo>
                      <a:lnTo>
                        <a:pt x="29" y="15"/>
                      </a:lnTo>
                      <a:lnTo>
                        <a:pt x="29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1" name="PA-任意多边形 158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8158162" y="385762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9 w 30"/>
                    <a:gd name="T5" fmla="*/ 20 h 30"/>
                    <a:gd name="T6" fmla="*/ 26 w 30"/>
                    <a:gd name="T7" fmla="*/ 26 h 30"/>
                    <a:gd name="T8" fmla="*/ 21 w 30"/>
                    <a:gd name="T9" fmla="*/ 29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9 h 30"/>
                    <a:gd name="T16" fmla="*/ 5 w 30"/>
                    <a:gd name="T17" fmla="*/ 26 h 30"/>
                    <a:gd name="T18" fmla="*/ 2 w 30"/>
                    <a:gd name="T19" fmla="*/ 20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3 h 30"/>
                    <a:gd name="T28" fmla="*/ 9 w 30"/>
                    <a:gd name="T29" fmla="*/ 0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0 h 30"/>
                    <a:gd name="T36" fmla="*/ 26 w 30"/>
                    <a:gd name="T37" fmla="*/ 3 h 30"/>
                    <a:gd name="T38" fmla="*/ 29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9" y="20"/>
                      </a:lnTo>
                      <a:lnTo>
                        <a:pt x="26" y="26"/>
                      </a:lnTo>
                      <a:lnTo>
                        <a:pt x="21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9"/>
                      </a:lnTo>
                      <a:lnTo>
                        <a:pt x="5" y="26"/>
                      </a:lnTo>
                      <a:lnTo>
                        <a:pt x="2" y="2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6" y="3"/>
                      </a:lnTo>
                      <a:lnTo>
                        <a:pt x="29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5775007" y="2564384"/>
              <a:ext cx="862800" cy="862800"/>
              <a:chOff x="5775007" y="2564384"/>
              <a:chExt cx="862800" cy="862800"/>
            </a:xfrm>
          </p:grpSpPr>
          <p:sp>
            <p:nvSpPr>
              <p:cNvPr id="107" name="PA-椭圆 103"/>
              <p:cNvSpPr/>
              <p:nvPr>
                <p:custDataLst>
                  <p:tags r:id="rId34"/>
                </p:custDataLst>
              </p:nvPr>
            </p:nvSpPr>
            <p:spPr>
              <a:xfrm>
                <a:off x="5775007" y="2564384"/>
                <a:ext cx="862800" cy="862800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108" name="Group 102"/>
              <p:cNvGrpSpPr/>
              <p:nvPr/>
            </p:nvGrpSpPr>
            <p:grpSpPr>
              <a:xfrm>
                <a:off x="5974401" y="2758885"/>
                <a:ext cx="464012" cy="473798"/>
                <a:chOff x="8702675" y="5268913"/>
                <a:chExt cx="903287" cy="922338"/>
              </a:xfrm>
            </p:grpSpPr>
            <p:sp>
              <p:nvSpPr>
                <p:cNvPr id="109" name="PA-任意多边形 306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9029700" y="5395913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1 h 123"/>
                    <a:gd name="T24" fmla="*/ 79 w 156"/>
                    <a:gd name="T25" fmla="*/ 0 h 123"/>
                    <a:gd name="T26" fmla="*/ 64 w 156"/>
                    <a:gd name="T27" fmla="*/ 1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1"/>
                      </a:lnTo>
                      <a:lnTo>
                        <a:pt x="79" y="0"/>
                      </a:lnTo>
                      <a:lnTo>
                        <a:pt x="64" y="1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0" name="PA-任意多边形 307"/>
                <p:cNvSpPr/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9091613" y="5268913"/>
                  <a:ext cx="123825" cy="123825"/>
                </a:xfrm>
                <a:custGeom>
                  <a:avLst/>
                  <a:gdLst>
                    <a:gd name="T0" fmla="*/ 78 w 78"/>
                    <a:gd name="T1" fmla="*/ 40 h 78"/>
                    <a:gd name="T2" fmla="*/ 78 w 78"/>
                    <a:gd name="T3" fmla="*/ 40 h 78"/>
                    <a:gd name="T4" fmla="*/ 78 w 78"/>
                    <a:gd name="T5" fmla="*/ 47 h 78"/>
                    <a:gd name="T6" fmla="*/ 75 w 78"/>
                    <a:gd name="T7" fmla="*/ 55 h 78"/>
                    <a:gd name="T8" fmla="*/ 72 w 78"/>
                    <a:gd name="T9" fmla="*/ 62 h 78"/>
                    <a:gd name="T10" fmla="*/ 68 w 78"/>
                    <a:gd name="T11" fmla="*/ 68 h 78"/>
                    <a:gd name="T12" fmla="*/ 62 w 78"/>
                    <a:gd name="T13" fmla="*/ 72 h 78"/>
                    <a:gd name="T14" fmla="*/ 54 w 78"/>
                    <a:gd name="T15" fmla="*/ 75 h 78"/>
                    <a:gd name="T16" fmla="*/ 47 w 78"/>
                    <a:gd name="T17" fmla="*/ 78 h 78"/>
                    <a:gd name="T18" fmla="*/ 40 w 78"/>
                    <a:gd name="T19" fmla="*/ 78 h 78"/>
                    <a:gd name="T20" fmla="*/ 40 w 78"/>
                    <a:gd name="T21" fmla="*/ 78 h 78"/>
                    <a:gd name="T22" fmla="*/ 31 w 78"/>
                    <a:gd name="T23" fmla="*/ 78 h 78"/>
                    <a:gd name="T24" fmla="*/ 23 w 78"/>
                    <a:gd name="T25" fmla="*/ 75 h 78"/>
                    <a:gd name="T26" fmla="*/ 17 w 78"/>
                    <a:gd name="T27" fmla="*/ 72 h 78"/>
                    <a:gd name="T28" fmla="*/ 11 w 78"/>
                    <a:gd name="T29" fmla="*/ 68 h 78"/>
                    <a:gd name="T30" fmla="*/ 7 w 78"/>
                    <a:gd name="T31" fmla="*/ 62 h 78"/>
                    <a:gd name="T32" fmla="*/ 3 w 78"/>
                    <a:gd name="T33" fmla="*/ 55 h 78"/>
                    <a:gd name="T34" fmla="*/ 1 w 78"/>
                    <a:gd name="T35" fmla="*/ 47 h 78"/>
                    <a:gd name="T36" fmla="*/ 0 w 78"/>
                    <a:gd name="T37" fmla="*/ 40 h 78"/>
                    <a:gd name="T38" fmla="*/ 0 w 78"/>
                    <a:gd name="T39" fmla="*/ 40 h 78"/>
                    <a:gd name="T40" fmla="*/ 1 w 78"/>
                    <a:gd name="T41" fmla="*/ 31 h 78"/>
                    <a:gd name="T42" fmla="*/ 3 w 78"/>
                    <a:gd name="T43" fmla="*/ 24 h 78"/>
                    <a:gd name="T44" fmla="*/ 7 w 78"/>
                    <a:gd name="T45" fmla="*/ 18 h 78"/>
                    <a:gd name="T46" fmla="*/ 11 w 78"/>
                    <a:gd name="T47" fmla="*/ 12 h 78"/>
                    <a:gd name="T48" fmla="*/ 17 w 78"/>
                    <a:gd name="T49" fmla="*/ 7 h 78"/>
                    <a:gd name="T50" fmla="*/ 23 w 78"/>
                    <a:gd name="T51" fmla="*/ 3 h 78"/>
                    <a:gd name="T52" fmla="*/ 31 w 78"/>
                    <a:gd name="T53" fmla="*/ 1 h 78"/>
                    <a:gd name="T54" fmla="*/ 40 w 78"/>
                    <a:gd name="T55" fmla="*/ 0 h 78"/>
                    <a:gd name="T56" fmla="*/ 40 w 78"/>
                    <a:gd name="T57" fmla="*/ 0 h 78"/>
                    <a:gd name="T58" fmla="*/ 47 w 78"/>
                    <a:gd name="T59" fmla="*/ 1 h 78"/>
                    <a:gd name="T60" fmla="*/ 54 w 78"/>
                    <a:gd name="T61" fmla="*/ 3 h 78"/>
                    <a:gd name="T62" fmla="*/ 62 w 78"/>
                    <a:gd name="T63" fmla="*/ 7 h 78"/>
                    <a:gd name="T64" fmla="*/ 68 w 78"/>
                    <a:gd name="T65" fmla="*/ 12 h 78"/>
                    <a:gd name="T66" fmla="*/ 72 w 78"/>
                    <a:gd name="T67" fmla="*/ 18 h 78"/>
                    <a:gd name="T68" fmla="*/ 75 w 78"/>
                    <a:gd name="T69" fmla="*/ 24 h 78"/>
                    <a:gd name="T70" fmla="*/ 78 w 78"/>
                    <a:gd name="T71" fmla="*/ 31 h 78"/>
                    <a:gd name="T72" fmla="*/ 78 w 78"/>
                    <a:gd name="T73" fmla="*/ 40 h 78"/>
                    <a:gd name="T74" fmla="*/ 78 w 78"/>
                    <a:gd name="T75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8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2"/>
                      </a:lnTo>
                      <a:lnTo>
                        <a:pt x="54" y="75"/>
                      </a:lnTo>
                      <a:lnTo>
                        <a:pt x="47" y="78"/>
                      </a:lnTo>
                      <a:lnTo>
                        <a:pt x="40" y="78"/>
                      </a:lnTo>
                      <a:lnTo>
                        <a:pt x="40" y="78"/>
                      </a:lnTo>
                      <a:lnTo>
                        <a:pt x="31" y="78"/>
                      </a:lnTo>
                      <a:lnTo>
                        <a:pt x="23" y="75"/>
                      </a:lnTo>
                      <a:lnTo>
                        <a:pt x="17" y="72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1" name="PA-Line 308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9086850" y="5464176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2" name="PA-Line 309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9220200" y="5464176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3" name="PA-任意多边形 310"/>
                <p:cNvSpPr/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9029700" y="5995988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2 h 123"/>
                    <a:gd name="T24" fmla="*/ 79 w 156"/>
                    <a:gd name="T25" fmla="*/ 0 h 123"/>
                    <a:gd name="T26" fmla="*/ 64 w 156"/>
                    <a:gd name="T27" fmla="*/ 2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2"/>
                      </a:lnTo>
                      <a:lnTo>
                        <a:pt x="79" y="0"/>
                      </a:lnTo>
                      <a:lnTo>
                        <a:pt x="64" y="2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4" name="PA-任意多边形 311"/>
                <p:cNvSpPr/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9091613" y="5868988"/>
                  <a:ext cx="123825" cy="125413"/>
                </a:xfrm>
                <a:custGeom>
                  <a:avLst/>
                  <a:gdLst>
                    <a:gd name="T0" fmla="*/ 78 w 78"/>
                    <a:gd name="T1" fmla="*/ 40 h 79"/>
                    <a:gd name="T2" fmla="*/ 78 w 78"/>
                    <a:gd name="T3" fmla="*/ 40 h 79"/>
                    <a:gd name="T4" fmla="*/ 78 w 78"/>
                    <a:gd name="T5" fmla="*/ 47 h 79"/>
                    <a:gd name="T6" fmla="*/ 75 w 78"/>
                    <a:gd name="T7" fmla="*/ 55 h 79"/>
                    <a:gd name="T8" fmla="*/ 72 w 78"/>
                    <a:gd name="T9" fmla="*/ 62 h 79"/>
                    <a:gd name="T10" fmla="*/ 68 w 78"/>
                    <a:gd name="T11" fmla="*/ 68 h 79"/>
                    <a:gd name="T12" fmla="*/ 62 w 78"/>
                    <a:gd name="T13" fmla="*/ 73 h 79"/>
                    <a:gd name="T14" fmla="*/ 54 w 78"/>
                    <a:gd name="T15" fmla="*/ 76 h 79"/>
                    <a:gd name="T16" fmla="*/ 47 w 78"/>
                    <a:gd name="T17" fmla="*/ 79 h 79"/>
                    <a:gd name="T18" fmla="*/ 40 w 78"/>
                    <a:gd name="T19" fmla="*/ 79 h 79"/>
                    <a:gd name="T20" fmla="*/ 40 w 78"/>
                    <a:gd name="T21" fmla="*/ 79 h 79"/>
                    <a:gd name="T22" fmla="*/ 31 w 78"/>
                    <a:gd name="T23" fmla="*/ 79 h 79"/>
                    <a:gd name="T24" fmla="*/ 23 w 78"/>
                    <a:gd name="T25" fmla="*/ 76 h 79"/>
                    <a:gd name="T26" fmla="*/ 17 w 78"/>
                    <a:gd name="T27" fmla="*/ 73 h 79"/>
                    <a:gd name="T28" fmla="*/ 11 w 78"/>
                    <a:gd name="T29" fmla="*/ 68 h 79"/>
                    <a:gd name="T30" fmla="*/ 7 w 78"/>
                    <a:gd name="T31" fmla="*/ 62 h 79"/>
                    <a:gd name="T32" fmla="*/ 3 w 78"/>
                    <a:gd name="T33" fmla="*/ 55 h 79"/>
                    <a:gd name="T34" fmla="*/ 1 w 78"/>
                    <a:gd name="T35" fmla="*/ 47 h 79"/>
                    <a:gd name="T36" fmla="*/ 0 w 78"/>
                    <a:gd name="T37" fmla="*/ 40 h 79"/>
                    <a:gd name="T38" fmla="*/ 0 w 78"/>
                    <a:gd name="T39" fmla="*/ 40 h 79"/>
                    <a:gd name="T40" fmla="*/ 1 w 78"/>
                    <a:gd name="T41" fmla="*/ 31 h 79"/>
                    <a:gd name="T42" fmla="*/ 3 w 78"/>
                    <a:gd name="T43" fmla="*/ 24 h 79"/>
                    <a:gd name="T44" fmla="*/ 7 w 78"/>
                    <a:gd name="T45" fmla="*/ 18 h 79"/>
                    <a:gd name="T46" fmla="*/ 11 w 78"/>
                    <a:gd name="T47" fmla="*/ 12 h 79"/>
                    <a:gd name="T48" fmla="*/ 17 w 78"/>
                    <a:gd name="T49" fmla="*/ 7 h 79"/>
                    <a:gd name="T50" fmla="*/ 23 w 78"/>
                    <a:gd name="T51" fmla="*/ 3 h 79"/>
                    <a:gd name="T52" fmla="*/ 31 w 78"/>
                    <a:gd name="T53" fmla="*/ 1 h 79"/>
                    <a:gd name="T54" fmla="*/ 40 w 78"/>
                    <a:gd name="T55" fmla="*/ 0 h 79"/>
                    <a:gd name="T56" fmla="*/ 40 w 78"/>
                    <a:gd name="T57" fmla="*/ 0 h 79"/>
                    <a:gd name="T58" fmla="*/ 47 w 78"/>
                    <a:gd name="T59" fmla="*/ 1 h 79"/>
                    <a:gd name="T60" fmla="*/ 54 w 78"/>
                    <a:gd name="T61" fmla="*/ 3 h 79"/>
                    <a:gd name="T62" fmla="*/ 62 w 78"/>
                    <a:gd name="T63" fmla="*/ 7 h 79"/>
                    <a:gd name="T64" fmla="*/ 68 w 78"/>
                    <a:gd name="T65" fmla="*/ 12 h 79"/>
                    <a:gd name="T66" fmla="*/ 72 w 78"/>
                    <a:gd name="T67" fmla="*/ 18 h 79"/>
                    <a:gd name="T68" fmla="*/ 75 w 78"/>
                    <a:gd name="T69" fmla="*/ 24 h 79"/>
                    <a:gd name="T70" fmla="*/ 78 w 78"/>
                    <a:gd name="T71" fmla="*/ 31 h 79"/>
                    <a:gd name="T72" fmla="*/ 78 w 78"/>
                    <a:gd name="T73" fmla="*/ 40 h 79"/>
                    <a:gd name="T74" fmla="*/ 78 w 78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9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4" y="76"/>
                      </a:lnTo>
                      <a:lnTo>
                        <a:pt x="47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1" y="79"/>
                      </a:lnTo>
                      <a:lnTo>
                        <a:pt x="23" y="76"/>
                      </a:lnTo>
                      <a:lnTo>
                        <a:pt x="17" y="73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5" name="PA-Line 312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908685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6" name="PA-Line 313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922020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7" name="PA-任意多边形 314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8702675" y="5995988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0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7 w 156"/>
                    <a:gd name="T21" fmla="*/ 3 h 123"/>
                    <a:gd name="T22" fmla="*/ 92 w 156"/>
                    <a:gd name="T23" fmla="*/ 2 h 123"/>
                    <a:gd name="T24" fmla="*/ 77 w 156"/>
                    <a:gd name="T25" fmla="*/ 0 h 123"/>
                    <a:gd name="T26" fmla="*/ 62 w 156"/>
                    <a:gd name="T27" fmla="*/ 2 h 123"/>
                    <a:gd name="T28" fmla="*/ 47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4 w 156"/>
                    <a:gd name="T39" fmla="*/ 19 h 123"/>
                    <a:gd name="T40" fmla="*/ 1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0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7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8" name="PA-任意多边形 315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8761413" y="5868988"/>
                  <a:ext cx="127000" cy="12541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9 w 80"/>
                    <a:gd name="T5" fmla="*/ 47 h 79"/>
                    <a:gd name="T6" fmla="*/ 77 w 80"/>
                    <a:gd name="T7" fmla="*/ 55 h 79"/>
                    <a:gd name="T8" fmla="*/ 73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3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3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3 w 80"/>
                    <a:gd name="T67" fmla="*/ 18 h 79"/>
                    <a:gd name="T68" fmla="*/ 77 w 80"/>
                    <a:gd name="T69" fmla="*/ 24 h 79"/>
                    <a:gd name="T70" fmla="*/ 79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9" y="47"/>
                      </a:lnTo>
                      <a:lnTo>
                        <a:pt x="77" y="55"/>
                      </a:lnTo>
                      <a:lnTo>
                        <a:pt x="73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3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3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3" y="18"/>
                      </a:lnTo>
                      <a:lnTo>
                        <a:pt x="77" y="24"/>
                      </a:lnTo>
                      <a:lnTo>
                        <a:pt x="79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9" name="PA-Line 316"/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8759825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0" name="PA-Line 317"/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8893175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1" name="PA-任意多边形 318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9359900" y="5995988"/>
                  <a:ext cx="246062" cy="195263"/>
                </a:xfrm>
                <a:custGeom>
                  <a:avLst/>
                  <a:gdLst>
                    <a:gd name="T0" fmla="*/ 155 w 155"/>
                    <a:gd name="T1" fmla="*/ 123 h 123"/>
                    <a:gd name="T2" fmla="*/ 155 w 155"/>
                    <a:gd name="T3" fmla="*/ 123 h 123"/>
                    <a:gd name="T4" fmla="*/ 155 w 155"/>
                    <a:gd name="T5" fmla="*/ 37 h 123"/>
                    <a:gd name="T6" fmla="*/ 155 w 155"/>
                    <a:gd name="T7" fmla="*/ 37 h 123"/>
                    <a:gd name="T8" fmla="*/ 154 w 155"/>
                    <a:gd name="T9" fmla="*/ 28 h 123"/>
                    <a:gd name="T10" fmla="*/ 149 w 155"/>
                    <a:gd name="T11" fmla="*/ 19 h 123"/>
                    <a:gd name="T12" fmla="*/ 144 w 155"/>
                    <a:gd name="T13" fmla="*/ 13 h 123"/>
                    <a:gd name="T14" fmla="*/ 136 w 155"/>
                    <a:gd name="T15" fmla="*/ 9 h 123"/>
                    <a:gd name="T16" fmla="*/ 136 w 155"/>
                    <a:gd name="T17" fmla="*/ 9 h 123"/>
                    <a:gd name="T18" fmla="*/ 121 w 155"/>
                    <a:gd name="T19" fmla="*/ 6 h 123"/>
                    <a:gd name="T20" fmla="*/ 106 w 155"/>
                    <a:gd name="T21" fmla="*/ 3 h 123"/>
                    <a:gd name="T22" fmla="*/ 92 w 155"/>
                    <a:gd name="T23" fmla="*/ 2 h 123"/>
                    <a:gd name="T24" fmla="*/ 77 w 155"/>
                    <a:gd name="T25" fmla="*/ 0 h 123"/>
                    <a:gd name="T26" fmla="*/ 62 w 155"/>
                    <a:gd name="T27" fmla="*/ 2 h 123"/>
                    <a:gd name="T28" fmla="*/ 47 w 155"/>
                    <a:gd name="T29" fmla="*/ 3 h 123"/>
                    <a:gd name="T30" fmla="*/ 34 w 155"/>
                    <a:gd name="T31" fmla="*/ 6 h 123"/>
                    <a:gd name="T32" fmla="*/ 19 w 155"/>
                    <a:gd name="T33" fmla="*/ 9 h 123"/>
                    <a:gd name="T34" fmla="*/ 19 w 155"/>
                    <a:gd name="T35" fmla="*/ 9 h 123"/>
                    <a:gd name="T36" fmla="*/ 12 w 155"/>
                    <a:gd name="T37" fmla="*/ 13 h 123"/>
                    <a:gd name="T38" fmla="*/ 4 w 155"/>
                    <a:gd name="T39" fmla="*/ 19 h 123"/>
                    <a:gd name="T40" fmla="*/ 1 w 155"/>
                    <a:gd name="T41" fmla="*/ 28 h 123"/>
                    <a:gd name="T42" fmla="*/ 0 w 155"/>
                    <a:gd name="T43" fmla="*/ 37 h 123"/>
                    <a:gd name="T44" fmla="*/ 0 w 155"/>
                    <a:gd name="T45" fmla="*/ 37 h 123"/>
                    <a:gd name="T46" fmla="*/ 0 w 155"/>
                    <a:gd name="T47" fmla="*/ 123 h 123"/>
                    <a:gd name="T48" fmla="*/ 155 w 155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5" h="123">
                      <a:moveTo>
                        <a:pt x="155" y="123"/>
                      </a:moveTo>
                      <a:lnTo>
                        <a:pt x="155" y="123"/>
                      </a:lnTo>
                      <a:lnTo>
                        <a:pt x="155" y="37"/>
                      </a:lnTo>
                      <a:lnTo>
                        <a:pt x="155" y="37"/>
                      </a:lnTo>
                      <a:lnTo>
                        <a:pt x="154" y="28"/>
                      </a:lnTo>
                      <a:lnTo>
                        <a:pt x="149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1" y="6"/>
                      </a:lnTo>
                      <a:lnTo>
                        <a:pt x="106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5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2" name="PA-任意多边形 319"/>
                <p:cNvSpPr/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9418638" y="5868988"/>
                  <a:ext cx="127000" cy="12541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8 w 80"/>
                    <a:gd name="T5" fmla="*/ 47 h 79"/>
                    <a:gd name="T6" fmla="*/ 77 w 80"/>
                    <a:gd name="T7" fmla="*/ 55 h 79"/>
                    <a:gd name="T8" fmla="*/ 72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2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2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2 w 80"/>
                    <a:gd name="T67" fmla="*/ 18 h 79"/>
                    <a:gd name="T68" fmla="*/ 77 w 80"/>
                    <a:gd name="T69" fmla="*/ 24 h 79"/>
                    <a:gd name="T70" fmla="*/ 78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47"/>
                      </a:lnTo>
                      <a:lnTo>
                        <a:pt x="77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2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2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7" y="24"/>
                      </a:lnTo>
                      <a:lnTo>
                        <a:pt x="78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3" name="PA-Line 320"/>
                <p:cNvSpPr>
                  <a:spLocks noChangeShapeType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9415463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4" name="PA-Line 321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955040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5" name="PA-任意多边形 322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8818563" y="5703888"/>
                  <a:ext cx="669925" cy="101600"/>
                </a:xfrm>
                <a:custGeom>
                  <a:avLst/>
                  <a:gdLst>
                    <a:gd name="T0" fmla="*/ 0 w 422"/>
                    <a:gd name="T1" fmla="*/ 64 h 64"/>
                    <a:gd name="T2" fmla="*/ 0 w 422"/>
                    <a:gd name="T3" fmla="*/ 24 h 64"/>
                    <a:gd name="T4" fmla="*/ 0 w 422"/>
                    <a:gd name="T5" fmla="*/ 24 h 64"/>
                    <a:gd name="T6" fmla="*/ 1 w 422"/>
                    <a:gd name="T7" fmla="*/ 19 h 64"/>
                    <a:gd name="T8" fmla="*/ 1 w 422"/>
                    <a:gd name="T9" fmla="*/ 15 h 64"/>
                    <a:gd name="T10" fmla="*/ 7 w 422"/>
                    <a:gd name="T11" fmla="*/ 8 h 64"/>
                    <a:gd name="T12" fmla="*/ 14 w 422"/>
                    <a:gd name="T13" fmla="*/ 3 h 64"/>
                    <a:gd name="T14" fmla="*/ 19 w 422"/>
                    <a:gd name="T15" fmla="*/ 2 h 64"/>
                    <a:gd name="T16" fmla="*/ 23 w 422"/>
                    <a:gd name="T17" fmla="*/ 0 h 64"/>
                    <a:gd name="T18" fmla="*/ 398 w 422"/>
                    <a:gd name="T19" fmla="*/ 0 h 64"/>
                    <a:gd name="T20" fmla="*/ 398 w 422"/>
                    <a:gd name="T21" fmla="*/ 0 h 64"/>
                    <a:gd name="T22" fmla="*/ 403 w 422"/>
                    <a:gd name="T23" fmla="*/ 2 h 64"/>
                    <a:gd name="T24" fmla="*/ 407 w 422"/>
                    <a:gd name="T25" fmla="*/ 3 h 64"/>
                    <a:gd name="T26" fmla="*/ 416 w 422"/>
                    <a:gd name="T27" fmla="*/ 8 h 64"/>
                    <a:gd name="T28" fmla="*/ 421 w 422"/>
                    <a:gd name="T29" fmla="*/ 15 h 64"/>
                    <a:gd name="T30" fmla="*/ 422 w 422"/>
                    <a:gd name="T31" fmla="*/ 19 h 64"/>
                    <a:gd name="T32" fmla="*/ 422 w 422"/>
                    <a:gd name="T33" fmla="*/ 24 h 64"/>
                    <a:gd name="T34" fmla="*/ 422 w 422"/>
                    <a:gd name="T35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2" h="64">
                      <a:moveTo>
                        <a:pt x="0" y="64"/>
                      </a:move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1" y="19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4" y="3"/>
                      </a:lnTo>
                      <a:lnTo>
                        <a:pt x="19" y="2"/>
                      </a:lnTo>
                      <a:lnTo>
                        <a:pt x="23" y="0"/>
                      </a:lnTo>
                      <a:lnTo>
                        <a:pt x="398" y="0"/>
                      </a:lnTo>
                      <a:lnTo>
                        <a:pt x="398" y="0"/>
                      </a:lnTo>
                      <a:lnTo>
                        <a:pt x="403" y="2"/>
                      </a:lnTo>
                      <a:lnTo>
                        <a:pt x="407" y="3"/>
                      </a:lnTo>
                      <a:lnTo>
                        <a:pt x="416" y="8"/>
                      </a:lnTo>
                      <a:lnTo>
                        <a:pt x="421" y="15"/>
                      </a:lnTo>
                      <a:lnTo>
                        <a:pt x="422" y="19"/>
                      </a:lnTo>
                      <a:lnTo>
                        <a:pt x="422" y="24"/>
                      </a:lnTo>
                      <a:lnTo>
                        <a:pt x="422" y="6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6" name="PA-Line 323"/>
                <p:cNvSpPr>
                  <a:spLocks noChangeShapeType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 flipV="1">
                  <a:off x="9155113" y="5630863"/>
                  <a:ext cx="0" cy="17145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5775007" y="1315065"/>
              <a:ext cx="862800" cy="862800"/>
              <a:chOff x="5775007" y="1315065"/>
              <a:chExt cx="862800" cy="862800"/>
            </a:xfrm>
          </p:grpSpPr>
          <p:sp>
            <p:nvSpPr>
              <p:cNvPr id="92" name="PA-椭圆 124"/>
              <p:cNvSpPr/>
              <p:nvPr>
                <p:custDataLst>
                  <p:tags r:id="rId53"/>
                </p:custDataLst>
              </p:nvPr>
            </p:nvSpPr>
            <p:spPr>
              <a:xfrm>
                <a:off x="5775007" y="1315065"/>
                <a:ext cx="862800" cy="862800"/>
              </a:xfrm>
              <a:prstGeom prst="ellipse">
                <a:avLst/>
              </a:prstGeom>
              <a:solidFill>
                <a:srgbClr val="ECD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93" name="Group 123"/>
              <p:cNvGrpSpPr/>
              <p:nvPr/>
            </p:nvGrpSpPr>
            <p:grpSpPr>
              <a:xfrm>
                <a:off x="6033931" y="1509974"/>
                <a:ext cx="344952" cy="472984"/>
                <a:chOff x="10282237" y="3676651"/>
                <a:chExt cx="671512" cy="920750"/>
              </a:xfrm>
            </p:grpSpPr>
            <p:sp>
              <p:nvSpPr>
                <p:cNvPr id="94" name="PA-任意多边形 159"/>
                <p:cNvSpPr/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0282237" y="3676651"/>
                  <a:ext cx="671512" cy="920750"/>
                </a:xfrm>
                <a:custGeom>
                  <a:avLst/>
                  <a:gdLst>
                    <a:gd name="T0" fmla="*/ 423 w 423"/>
                    <a:gd name="T1" fmla="*/ 574 h 580"/>
                    <a:gd name="T2" fmla="*/ 423 w 423"/>
                    <a:gd name="T3" fmla="*/ 574 h 580"/>
                    <a:gd name="T4" fmla="*/ 421 w 423"/>
                    <a:gd name="T5" fmla="*/ 576 h 580"/>
                    <a:gd name="T6" fmla="*/ 420 w 423"/>
                    <a:gd name="T7" fmla="*/ 579 h 580"/>
                    <a:gd name="T8" fmla="*/ 418 w 423"/>
                    <a:gd name="T9" fmla="*/ 580 h 580"/>
                    <a:gd name="T10" fmla="*/ 415 w 423"/>
                    <a:gd name="T11" fmla="*/ 580 h 580"/>
                    <a:gd name="T12" fmla="*/ 6 w 423"/>
                    <a:gd name="T13" fmla="*/ 580 h 580"/>
                    <a:gd name="T14" fmla="*/ 6 w 423"/>
                    <a:gd name="T15" fmla="*/ 580 h 580"/>
                    <a:gd name="T16" fmla="*/ 3 w 423"/>
                    <a:gd name="T17" fmla="*/ 580 h 580"/>
                    <a:gd name="T18" fmla="*/ 1 w 423"/>
                    <a:gd name="T19" fmla="*/ 579 h 580"/>
                    <a:gd name="T20" fmla="*/ 0 w 423"/>
                    <a:gd name="T21" fmla="*/ 576 h 580"/>
                    <a:gd name="T22" fmla="*/ 0 w 423"/>
                    <a:gd name="T23" fmla="*/ 574 h 580"/>
                    <a:gd name="T24" fmla="*/ 0 w 423"/>
                    <a:gd name="T25" fmla="*/ 6 h 580"/>
                    <a:gd name="T26" fmla="*/ 0 w 423"/>
                    <a:gd name="T27" fmla="*/ 6 h 580"/>
                    <a:gd name="T28" fmla="*/ 0 w 423"/>
                    <a:gd name="T29" fmla="*/ 3 h 580"/>
                    <a:gd name="T30" fmla="*/ 1 w 423"/>
                    <a:gd name="T31" fmla="*/ 2 h 580"/>
                    <a:gd name="T32" fmla="*/ 3 w 423"/>
                    <a:gd name="T33" fmla="*/ 0 h 580"/>
                    <a:gd name="T34" fmla="*/ 6 w 423"/>
                    <a:gd name="T35" fmla="*/ 0 h 580"/>
                    <a:gd name="T36" fmla="*/ 415 w 423"/>
                    <a:gd name="T37" fmla="*/ 0 h 580"/>
                    <a:gd name="T38" fmla="*/ 415 w 423"/>
                    <a:gd name="T39" fmla="*/ 0 h 580"/>
                    <a:gd name="T40" fmla="*/ 418 w 423"/>
                    <a:gd name="T41" fmla="*/ 0 h 580"/>
                    <a:gd name="T42" fmla="*/ 420 w 423"/>
                    <a:gd name="T43" fmla="*/ 2 h 580"/>
                    <a:gd name="T44" fmla="*/ 421 w 423"/>
                    <a:gd name="T45" fmla="*/ 3 h 580"/>
                    <a:gd name="T46" fmla="*/ 423 w 423"/>
                    <a:gd name="T47" fmla="*/ 6 h 580"/>
                    <a:gd name="T48" fmla="*/ 423 w 423"/>
                    <a:gd name="T49" fmla="*/ 574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3" h="580">
                      <a:moveTo>
                        <a:pt x="423" y="574"/>
                      </a:moveTo>
                      <a:lnTo>
                        <a:pt x="423" y="574"/>
                      </a:lnTo>
                      <a:lnTo>
                        <a:pt x="421" y="576"/>
                      </a:lnTo>
                      <a:lnTo>
                        <a:pt x="420" y="579"/>
                      </a:lnTo>
                      <a:lnTo>
                        <a:pt x="418" y="580"/>
                      </a:lnTo>
                      <a:lnTo>
                        <a:pt x="415" y="580"/>
                      </a:lnTo>
                      <a:lnTo>
                        <a:pt x="6" y="580"/>
                      </a:lnTo>
                      <a:lnTo>
                        <a:pt x="6" y="580"/>
                      </a:lnTo>
                      <a:lnTo>
                        <a:pt x="3" y="580"/>
                      </a:lnTo>
                      <a:lnTo>
                        <a:pt x="1" y="579"/>
                      </a:lnTo>
                      <a:lnTo>
                        <a:pt x="0" y="576"/>
                      </a:lnTo>
                      <a:lnTo>
                        <a:pt x="0" y="57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415" y="0"/>
                      </a:lnTo>
                      <a:lnTo>
                        <a:pt x="415" y="0"/>
                      </a:lnTo>
                      <a:lnTo>
                        <a:pt x="418" y="0"/>
                      </a:lnTo>
                      <a:lnTo>
                        <a:pt x="420" y="2"/>
                      </a:lnTo>
                      <a:lnTo>
                        <a:pt x="421" y="3"/>
                      </a:lnTo>
                      <a:lnTo>
                        <a:pt x="423" y="6"/>
                      </a:lnTo>
                      <a:lnTo>
                        <a:pt x="423" y="57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5" name="PA-矩形 160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0374312" y="3813176"/>
                  <a:ext cx="487362" cy="11588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6" name="PA-Line 161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 flipV="1">
                  <a:off x="10374312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7" name="PA-Line 162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 flipV="1">
                  <a:off x="10493375" y="4017963"/>
                  <a:ext cx="0" cy="38417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8" name="PA-Line 163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 flipV="1">
                  <a:off x="10617200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9" name="PA-Line 164"/>
                <p:cNvSpPr>
                  <a:spLocks noChangeShapeType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 flipV="1">
                  <a:off x="10739437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0" name="PA-Line 165"/>
                <p:cNvSpPr>
                  <a:spLocks noChangeShapeType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 flipV="1">
                  <a:off x="10861675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 dirty="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1" name="PA-Line 166"/>
                <p:cNvSpPr>
                  <a:spLocks noChangeShapeType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0364787" y="40179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2" name="PA-Line 167"/>
                <p:cNvSpPr>
                  <a:spLocks noChangeShapeType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0364787" y="4114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3" name="PA-Line 168"/>
                <p:cNvSpPr>
                  <a:spLocks noChangeShapeType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0364787" y="42084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4" name="PA-Line 169"/>
                <p:cNvSpPr>
                  <a:spLocks noChangeShapeType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0364787" y="43053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5" name="PA-Line 170"/>
                <p:cNvSpPr>
                  <a:spLocks noChangeShapeType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0364787" y="4402138"/>
                  <a:ext cx="37465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6" name="PA-Line 171"/>
                <p:cNvSpPr>
                  <a:spLocks noChangeShapeType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0364787" y="4495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6140713" y="2274654"/>
              <a:ext cx="147720" cy="154874"/>
              <a:chOff x="6140713" y="2274654"/>
              <a:chExt cx="147720" cy="154874"/>
            </a:xfrm>
          </p:grpSpPr>
          <p:cxnSp>
            <p:nvCxnSpPr>
              <p:cNvPr id="90" name="PA-直接连接符 140"/>
              <p:cNvCxnSpPr/>
              <p:nvPr>
                <p:custDataLst>
                  <p:tags r:id="rId67"/>
                </p:custDataLst>
              </p:nvPr>
            </p:nvCxnSpPr>
            <p:spPr>
              <a:xfrm flipH="1">
                <a:off x="6174362" y="2296367"/>
                <a:ext cx="114071" cy="11407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PA-直接连接符 144"/>
              <p:cNvCxnSpPr/>
              <p:nvPr>
                <p:custDataLst>
                  <p:tags r:id="rId68"/>
                </p:custDataLst>
              </p:nvPr>
            </p:nvCxnSpPr>
            <p:spPr>
              <a:xfrm rot="8100000">
                <a:off x="6140713" y="2274654"/>
                <a:ext cx="0" cy="15487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6085957" y="3554859"/>
              <a:ext cx="225156" cy="109512"/>
              <a:chOff x="6085957" y="3554859"/>
              <a:chExt cx="225156" cy="109512"/>
            </a:xfrm>
          </p:grpSpPr>
          <p:cxnSp>
            <p:nvCxnSpPr>
              <p:cNvPr id="88" name="PA-直接连接符 147"/>
              <p:cNvCxnSpPr/>
              <p:nvPr>
                <p:custDataLst>
                  <p:tags r:id="rId69"/>
                </p:custDataLst>
              </p:nvPr>
            </p:nvCxnSpPr>
            <p:spPr>
              <a:xfrm rot="8100000">
                <a:off x="6156238" y="3608648"/>
                <a:ext cx="154875" cy="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PA-直接连接符 148"/>
              <p:cNvCxnSpPr/>
              <p:nvPr>
                <p:custDataLst>
                  <p:tags r:id="rId70"/>
                </p:custDataLst>
              </p:nvPr>
            </p:nvCxnSpPr>
            <p:spPr>
              <a:xfrm flipH="1" flipV="1">
                <a:off x="6085957" y="3554859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6085957" y="4834598"/>
              <a:ext cx="202474" cy="110479"/>
              <a:chOff x="6085957" y="4834598"/>
              <a:chExt cx="202474" cy="110479"/>
            </a:xfrm>
          </p:grpSpPr>
          <p:cxnSp>
            <p:nvCxnSpPr>
              <p:cNvPr id="86" name="PA-直接连接符 150"/>
              <p:cNvCxnSpPr/>
              <p:nvPr>
                <p:custDataLst>
                  <p:tags r:id="rId71"/>
                </p:custDataLst>
              </p:nvPr>
            </p:nvCxnSpPr>
            <p:spPr>
              <a:xfrm flipH="1">
                <a:off x="6178917" y="4834598"/>
                <a:ext cx="109514" cy="10951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PA-直接连接符 151"/>
              <p:cNvCxnSpPr/>
              <p:nvPr>
                <p:custDataLst>
                  <p:tags r:id="rId72"/>
                </p:custDataLst>
              </p:nvPr>
            </p:nvCxnSpPr>
            <p:spPr>
              <a:xfrm flipH="1" flipV="1">
                <a:off x="6085957" y="4835565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PA-speed 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846901" y="4011511"/>
              <a:ext cx="3925295" cy="424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好友邀请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81" name="PA-矩形 3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6846901" y="4414464"/>
              <a:ext cx="4406911" cy="1089065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  <a:buFont typeface="Wingdings" panose="05000000000000000000" charset="0"/>
              </a:pP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 Medium" panose="020B0600000000000000" pitchFamily="34" charset="-122"/>
                </a:rPr>
                <a:t>	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 Medium" panose="020B0600000000000000" pitchFamily="34" charset="-122"/>
                </a:rPr>
                <a:t>为激励用户邀请新用户使用本产品，实行邀请返礼的机制，根据所邀请的人数进行相应的返礼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2" name="PA-speed 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489524" y="2434020"/>
              <a:ext cx="3925295" cy="424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线上推广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83" name="PA-矩形 3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489417" y="2781969"/>
              <a:ext cx="4286058" cy="1531041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与运动类博主合作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在微博和微信公众号等平台投放广告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运营专属本产品的自媒体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4" name="PA-speed 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489524" y="4834662"/>
              <a:ext cx="3925295" cy="424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线下推广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85" name="PA-矩形 3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489417" y="5200777"/>
              <a:ext cx="4406907" cy="811560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投屏广告</a:t>
              </a:r>
              <a:endParaRPr lang="zh-CN" altLang="en-US" sz="1800" spc="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组织线下的组队运动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322705" y="768350"/>
            <a:ext cx="233489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推广措施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95400" y="1765935"/>
            <a:ext cx="2870835" cy="63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427855" y="3586480"/>
            <a:ext cx="3335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运营规划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80834" y="1939331"/>
            <a:ext cx="57483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íṣļîḓè"/>
          <p:cNvSpPr/>
          <p:nvPr/>
        </p:nvSpPr>
        <p:spPr>
          <a:xfrm>
            <a:off x="2125980" y="2303780"/>
            <a:ext cx="998855" cy="970915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会员制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9" name="iṩľîḍê"/>
          <p:cNvSpPr/>
          <p:nvPr/>
        </p:nvSpPr>
        <p:spPr>
          <a:xfrm>
            <a:off x="5368925" y="2303780"/>
            <a:ext cx="1054735" cy="970915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商城提成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12" name="í$ļïďê"/>
          <p:cNvSpPr/>
          <p:nvPr/>
        </p:nvSpPr>
        <p:spPr>
          <a:xfrm>
            <a:off x="8665845" y="2303780"/>
            <a:ext cx="1068070" cy="970915"/>
          </a:xfrm>
          <a:prstGeom prst="ellipse">
            <a:avLst/>
          </a:prstGeom>
          <a:solidFill>
            <a:srgbClr val="CCB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广告收入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1253490" y="3797300"/>
            <a:ext cx="2743835" cy="132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实行会员制，收取用户开通会员的费用而盈利。会员比普通用户享有更多的权益。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4" name="Synergistically utilize technically sound portals with frictionless chains. Dramatically customize…"/>
          <p:cNvSpPr txBox="1"/>
          <p:nvPr/>
        </p:nvSpPr>
        <p:spPr>
          <a:xfrm>
            <a:off x="4472305" y="3797300"/>
            <a:ext cx="2847340" cy="132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通过贩卖与运动相关的商品，从中获取提成而盈利。可以通过策划节日活动对产品进行促销。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7822565" y="3797300"/>
            <a:ext cx="2755265" cy="132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在APP页面的某些位置上设置广告位，与其他团队合作，从中收取广告费。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9" name="iṩļïḓè"/>
          <p:cNvSpPr txBox="1"/>
          <p:nvPr/>
        </p:nvSpPr>
        <p:spPr bwMode="auto">
          <a:xfrm>
            <a:off x="981268" y="694237"/>
            <a:ext cx="47366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盈利模式</a:t>
            </a:r>
            <a:endParaRPr lang="zh-CN" altLang="en-US" sz="3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506345" y="3586480"/>
            <a:ext cx="71799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市场与竞争对手分析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8855" y="718820"/>
            <a:ext cx="10193655" cy="5420995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iṩļïḓè"/>
          <p:cNvSpPr txBox="1"/>
          <p:nvPr/>
        </p:nvSpPr>
        <p:spPr bwMode="auto">
          <a:xfrm>
            <a:off x="1263650" y="718820"/>
            <a:ext cx="3467100" cy="78168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资金运营计划</a:t>
            </a:r>
            <a:endParaRPr lang="en-US" altLang="zh-CN" sz="36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6" name="Synergistically utilize technically sound portals with frictionless chains. Dramatically customize…"/>
          <p:cNvSpPr txBox="1"/>
          <p:nvPr/>
        </p:nvSpPr>
        <p:spPr>
          <a:xfrm>
            <a:off x="2057122" y="2079496"/>
            <a:ext cx="7513874" cy="37274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成本分析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1.软件开发成本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主要为软件开发及维护的资金。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2.营销成本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线上推广的费用及线下开展活动的费用，推广阶段根据实际情况进行资金分配。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3.人力资源成本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根据团队人员的不同分工，按照市场水平确定薪酬。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资金来源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在产品开发阶段，主要的资金来源为开发团队及投资者；在产品运营阶段，资金来源为产品盈利和第三方的投资。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57399" y="1707353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8" name="椭圆 7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110"/>
          <p:cNvSpPr>
            <a:spLocks noChangeArrowheads="1"/>
          </p:cNvSpPr>
          <p:nvPr/>
        </p:nvSpPr>
        <p:spPr bwMode="auto">
          <a:xfrm>
            <a:off x="7289800" y="2286635"/>
            <a:ext cx="17614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运营稳定期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6028690" y="3190240"/>
            <a:ext cx="42830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本产品在运动类APP市场上用有一定的份额时，可以利用一部分的资金去开发新的功能，以给用户提供更好的使用体验。同时，积极开展线上线下的活动，让用户有更多的参与感，增强用户黏性。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5" name="矩形 112"/>
          <p:cNvSpPr>
            <a:spLocks noChangeArrowheads="1"/>
          </p:cNvSpPr>
          <p:nvPr/>
        </p:nvSpPr>
        <p:spPr bwMode="auto">
          <a:xfrm>
            <a:off x="2527300" y="2286635"/>
            <a:ext cx="21145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开拓市场阶段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1697355" y="3190240"/>
            <a:ext cx="377444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pc="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在产品进入市场时，通过线上和线下的推广获取关注度，吸引用户使用本产品。该阶段不定时开展调查，调查用户的使用体验，以更好地改进本产品。</a:t>
            </a:r>
            <a:endParaRPr lang="zh-CN" altLang="en-US" spc="3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63834" y="1463159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iṩļïḓè"/>
          <p:cNvSpPr txBox="1"/>
          <p:nvPr/>
        </p:nvSpPr>
        <p:spPr bwMode="auto">
          <a:xfrm>
            <a:off x="1265555" y="467995"/>
            <a:ext cx="3169285" cy="78168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产品发展战略</a:t>
            </a:r>
            <a:endParaRPr lang="zh-CN" altLang="en-US" sz="3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4" name="Oval 17"/>
          <p:cNvSpPr>
            <a:spLocks noChangeAspect="1"/>
          </p:cNvSpPr>
          <p:nvPr/>
        </p:nvSpPr>
        <p:spPr>
          <a:xfrm>
            <a:off x="1663700" y="2171700"/>
            <a:ext cx="744220" cy="6019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D9C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I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5" name="Oval 20"/>
          <p:cNvSpPr>
            <a:spLocks noChangeAspect="1"/>
          </p:cNvSpPr>
          <p:nvPr/>
        </p:nvSpPr>
        <p:spPr>
          <a:xfrm>
            <a:off x="6166485" y="2171700"/>
            <a:ext cx="760730" cy="6153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9F9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II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ṩļïḓè"/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SportMates</a:t>
            </a: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57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4332878" y="2274796"/>
            <a:ext cx="0" cy="777328"/>
          </a:xfrm>
          <a:prstGeom prst="line">
            <a:avLst/>
          </a:prstGeom>
          <a:ln w="3175" cap="rnd">
            <a:solidFill>
              <a:schemeClr val="tx1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32878" y="4331237"/>
            <a:ext cx="0" cy="777328"/>
          </a:xfrm>
          <a:prstGeom prst="line">
            <a:avLst/>
          </a:prstGeom>
          <a:ln w="3175" cap="rnd">
            <a:solidFill>
              <a:schemeClr val="tx1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91544" y="-37228"/>
            <a:ext cx="3293113" cy="6881684"/>
          </a:xfrm>
          <a:prstGeom prst="rect">
            <a:avLst/>
          </a:prstGeom>
          <a:blipFill>
            <a:blip r:embed="rId1"/>
            <a:stretch>
              <a:fillRect l="-19734" r="-195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4601066" y="2130568"/>
            <a:ext cx="7212557" cy="132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随着人们生活、工作上的压力不断增大，不少人的身体处于亚健康状态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人们的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运动意识的快速觉醒，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健康意识的不断增强，越来越多人热衷于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通过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运动锻炼强身健体，排解压力，改善睡眠等等，因此运动成为了不少人生活中的重要组成部分。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3" name="Synergistically utilize technically sound portals with frictionless chains. Dramatically customize…"/>
          <p:cNvSpPr txBox="1"/>
          <p:nvPr/>
        </p:nvSpPr>
        <p:spPr>
          <a:xfrm>
            <a:off x="4650678" y="4264849"/>
            <a:ext cx="7113331" cy="118999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和志同道合的运动伙伴共同运动可以减少运动的枯燥和孤单。不仅如此，同伴的鼓励和监督能让人更容易坚持运动下去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互相督促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的同时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拉近了人与人之间的距离。</a:t>
            </a:r>
            <a:endParaRPr lang="zh-CN" altLang="zh-CN" sz="1800" kern="100" dirty="0">
              <a:effectLst/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4613" y="1218518"/>
            <a:ext cx="1016000" cy="152401"/>
            <a:chOff x="-2407920" y="-1463040"/>
            <a:chExt cx="1828800" cy="274322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>
            <a:xfrm>
              <a:off x="-2407920" y="-1463038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18423" y="555353"/>
            <a:ext cx="2298508" cy="65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项目背景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42" y="920539"/>
            <a:ext cx="9884313" cy="4928968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iṩļïḓè"/>
          <p:cNvSpPr txBox="1"/>
          <p:nvPr/>
        </p:nvSpPr>
        <p:spPr bwMode="auto">
          <a:xfrm>
            <a:off x="1397447" y="1071862"/>
            <a:ext cx="3939664" cy="692341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行业市场分析</a:t>
            </a:r>
            <a:endParaRPr lang="en-US" altLang="zh-CN" sz="4400" dirty="0">
              <a:solidFill>
                <a:schemeClr val="bg1">
                  <a:lumMod val="6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Synergistically utilize technically sound portals with frictionless chains. Dramatically customize…"/>
          <p:cNvSpPr txBox="1"/>
          <p:nvPr/>
        </p:nvSpPr>
        <p:spPr>
          <a:xfrm>
            <a:off x="2016006" y="2269769"/>
            <a:ext cx="8079464" cy="6923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1100" spc="3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61711" y="5103573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8" name="椭圆 7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04575" y="2105225"/>
            <a:ext cx="7818137" cy="318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运动行业覆盖人群规模大，市场规模需求大，广受大众欢迎。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2020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年底，中国经常参加体育运动人数为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4.35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亿人，较上年增加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0.27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亿人，同比增长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6.62%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。中国运动健身行业融资金额为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32.9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亿元，较上年减少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6.2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亿元，同比下降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15.9%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。截至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2021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月，中国运动健身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APP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活跃用户规模为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5479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万人，月新增用户规模为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1356.6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万。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全民健身计划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(2021-2025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)》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指出：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目标到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2025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年，经常参加体育锻炼人数比例达到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38.5%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，带动全国体育产业总规模达到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万亿元。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    可以看出，虽然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由于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疫情，运动行业受到影响，但是运动行业的市场依然比较广阔。</a:t>
            </a:r>
            <a:r>
              <a:rPr lang="zh-CN" altLang="zh-CN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目前运动行业处于政策激励的发展期，行业发展形势长期向好，未来前景广阔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789" y="1519554"/>
            <a:ext cx="585267" cy="573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6" y="1010802"/>
            <a:ext cx="1018120" cy="152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455" y="380440"/>
            <a:ext cx="220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竞争对手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6244" y="1519843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悦跑圈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kern="100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轨迹记录、运动数据分析、跑友圈、话题广场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2402508"/>
            <a:ext cx="585267" cy="572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3285158"/>
            <a:ext cx="585267" cy="572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4167808"/>
            <a:ext cx="585267" cy="572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5050458"/>
            <a:ext cx="585267" cy="572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5933108"/>
            <a:ext cx="585267" cy="57277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1446244" y="2401928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Keep     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健身教学、饮食指导、装备购买、运动指导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46244" y="3284869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Timer</a:t>
            </a:r>
            <a:r>
              <a:rPr lang="zh-CN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运动邀约、实时聊天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46244" y="4167377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咕咚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轨迹记录、在线直播、运动资讯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46244" y="5050144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Again    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运动数据记录、训练计划创建、寻找运动教练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446244" y="5932808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嗨运动       寻找伙伴、实时聊天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238375" y="3586480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产品定位及用户群分析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502" y="327669"/>
            <a:ext cx="10360064" cy="5727094"/>
          </a:xfrm>
          <a:prstGeom prst="rect">
            <a:avLst/>
          </a:prstGeom>
        </p:spPr>
      </p:pic>
      <p:sp>
        <p:nvSpPr>
          <p:cNvPr id="73" name="圆角矩形 26"/>
          <p:cNvSpPr/>
          <p:nvPr/>
        </p:nvSpPr>
        <p:spPr>
          <a:xfrm>
            <a:off x="1285232" y="826864"/>
            <a:ext cx="10330248" cy="5520726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C6B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31302" y="946577"/>
            <a:ext cx="9341618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本产品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是一款注重社交属性和锻炼属性的应用。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用户可以发出邀请，在周围的人找到伙伴一起运动。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运动爱好者能够在本产品的论坛上交流，用户可购买运动相关产品。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本产品提供了提醒天气服务，提醒用户在该天气下是否建议运动。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思源黑体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1302" y="2635950"/>
            <a:ext cx="8929396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本产品的目标用户是对运动感兴趣、对多人锻炼项目感兴趣或是喜欢结伴锻炼的各阶段群体，适用于全部年龄段。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本产品的目标用户应具备以下特点：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爱好运动或是想尝试运动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希望拓展社交圈或喜欢社交，想通过本产品找到新朋友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3.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对集体运动感兴趣，想在网络上找到一起完成运动的伙伴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想要分享自己运动成果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5.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想要和运动达人进行运动经验交流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7445" y="3586480"/>
            <a:ext cx="4817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产品内容策划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4"/>
          <p:cNvGrpSpPr/>
          <p:nvPr/>
        </p:nvGrpSpPr>
        <p:grpSpPr>
          <a:xfrm>
            <a:off x="1005404" y="2334588"/>
            <a:ext cx="10219292" cy="2567439"/>
            <a:chOff x="601673" y="2092002"/>
            <a:chExt cx="7940655" cy="1994967"/>
          </a:xfrm>
        </p:grpSpPr>
        <p:sp>
          <p:nvSpPr>
            <p:cNvPr id="41" name="Arc 4"/>
            <p:cNvSpPr/>
            <p:nvPr/>
          </p:nvSpPr>
          <p:spPr bwMode="auto">
            <a:xfrm>
              <a:off x="4572000" y="2101806"/>
              <a:ext cx="1985165" cy="1985163"/>
            </a:xfrm>
            <a:prstGeom prst="arc">
              <a:avLst>
                <a:gd name="adj1" fmla="val 6568"/>
                <a:gd name="adj2" fmla="val 10805652"/>
              </a:avLst>
            </a:prstGeom>
            <a:solidFill>
              <a:srgbClr val="A99F9D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4" name="Arc 5"/>
            <p:cNvSpPr/>
            <p:nvPr/>
          </p:nvSpPr>
          <p:spPr bwMode="auto">
            <a:xfrm>
              <a:off x="601673" y="2101806"/>
              <a:ext cx="1985165" cy="1985163"/>
            </a:xfrm>
            <a:prstGeom prst="arc">
              <a:avLst>
                <a:gd name="adj1" fmla="val 7525"/>
                <a:gd name="adj2" fmla="val 10806263"/>
              </a:avLst>
            </a:prstGeom>
            <a:solidFill>
              <a:srgbClr val="ECD9CA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5" name="Arc 6"/>
            <p:cNvSpPr/>
            <p:nvPr/>
          </p:nvSpPr>
          <p:spPr bwMode="auto">
            <a:xfrm rot="10800000">
              <a:off x="2586838" y="2092002"/>
              <a:ext cx="1985163" cy="1985163"/>
            </a:xfrm>
            <a:prstGeom prst="arc">
              <a:avLst>
                <a:gd name="adj1" fmla="val 21575380"/>
                <a:gd name="adj2" fmla="val 10806753"/>
              </a:avLst>
            </a:prstGeom>
            <a:solidFill>
              <a:srgbClr val="BCC7BF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6" name="Arc 7"/>
            <p:cNvSpPr/>
            <p:nvPr/>
          </p:nvSpPr>
          <p:spPr bwMode="auto">
            <a:xfrm rot="10800000">
              <a:off x="6557165" y="2092002"/>
              <a:ext cx="1985163" cy="1985163"/>
            </a:xfrm>
            <a:prstGeom prst="arc">
              <a:avLst>
                <a:gd name="adj1" fmla="val 21575180"/>
                <a:gd name="adj2" fmla="val 10806263"/>
              </a:avLst>
            </a:prstGeom>
            <a:solidFill>
              <a:srgbClr val="C6B0A0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Rectangle 12"/>
            <p:cNvSpPr/>
            <p:nvPr/>
          </p:nvSpPr>
          <p:spPr>
            <a:xfrm>
              <a:off x="3379684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8" name="Rectangle 13"/>
            <p:cNvSpPr/>
            <p:nvPr/>
          </p:nvSpPr>
          <p:spPr>
            <a:xfrm>
              <a:off x="7313143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54119" y="2525135"/>
            <a:ext cx="24284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发布运动项目、运动地点、运动时间以及伴侣期望、短期（仅</a:t>
            </a:r>
            <a:r>
              <a:rPr 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次）或长期组队等。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9254" y="2156438"/>
            <a:ext cx="368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）发布运动组队信息：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78687" y="2485130"/>
            <a:ext cx="2428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根据用户所在的城市提醒用户今日天气状况。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79442" y="2064998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）天气提示：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60445" y="4222115"/>
            <a:ext cx="244602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推送同城邀约信息、选择运动队伍并加入，队伍成员可以不断变动。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228" y="3852947"/>
            <a:ext cx="3078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（2）加入运动队伍：</a:t>
            </a:r>
            <a:endParaRPr kumimoji="0" lang="zh-CN" sz="2400" i="0" u="none" strike="noStrike" kern="1200" cap="none" spc="0" normalizeH="0" baseline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04760" y="4222279"/>
            <a:ext cx="2428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所有用户可以在一个公共论坛上发表自己的动态。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84561" y="3852947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）论坛留言：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495" y="542925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（一）</a:t>
            </a:r>
            <a:r>
              <a:rPr 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SportMates</a:t>
            </a:r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的主要功能模块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#186395;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ISLIDE.ICON" val="#405324;#407148;#405340;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ISLIDE.ICON" val="#405337;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ISLIDE.DIAGRAM" val="#294701;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ISLIDE.DIAGRAM" val="#294701;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KSO_WM_UNIT_PLACING_PICTURE_USER_VIEWPORT" val="{&quot;height&quot;:5249,&quot;width&quot;:6051}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ISLIDE.DIAGRAM" val="#255884;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ISLIDE.DIAGRAM" val="#243638;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ISLIDE.DIAGRAM" val="#243638;"/>
</p:tagLst>
</file>

<file path=ppt/tags/tag89.xml><?xml version="1.0" encoding="utf-8"?>
<p:tagLst xmlns:p="http://schemas.openxmlformats.org/presentationml/2006/main">
  <p:tag name="ISLIDE.DIAGRAM" val="#218668;"/>
</p:tagLst>
</file>

<file path=ppt/tags/tag9.xml><?xml version="1.0" encoding="utf-8"?>
<p:tagLst xmlns:p="http://schemas.openxmlformats.org/presentationml/2006/main">
  <p:tag name="ISLIDE.ICON" val="#405337;"/>
</p:tagLst>
</file>

<file path=ppt/tags/tag90.xml><?xml version="1.0" encoding="utf-8"?>
<p:tagLst xmlns:p="http://schemas.openxmlformats.org/presentationml/2006/main">
  <p:tag name="ISLIDE.DIAGRAM" val="#248050;"/>
</p:tagLst>
</file>

<file path=ppt/tags/tag9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2552</Words>
  <Application>WPS 演示</Application>
  <PresentationFormat>自定义</PresentationFormat>
  <Paragraphs>198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思源黑体</vt:lpstr>
      <vt:lpstr>黑体</vt:lpstr>
      <vt:lpstr>Times New Roman</vt:lpstr>
      <vt:lpstr>思源黑体 Medium</vt:lpstr>
      <vt:lpstr>思源黑体 Light</vt:lpstr>
      <vt:lpstr>Arial Unicode MS</vt:lpstr>
      <vt:lpstr>等线</vt:lpstr>
      <vt:lpstr>Tahoma</vt:lpstr>
      <vt:lpstr>Gulim</vt:lpstr>
      <vt:lpstr>Microsoft Sans Serif</vt:lpstr>
      <vt:lpstr>Wingdings</vt:lpstr>
      <vt:lpstr>等线 Light</vt:lpstr>
      <vt:lpstr>Calibri Light</vt:lpstr>
      <vt:lpstr>Calibri</vt:lpstr>
      <vt:lpstr>Malgun Gothic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简洁莫兰迪色</dc:title>
  <dc:creator>第一PPT</dc:creator>
  <cp:keywords>www.1ppt.com</cp:keywords>
  <dc:description>www.1ppt.com</dc:description>
  <cp:lastModifiedBy>Administrator</cp:lastModifiedBy>
  <cp:revision>98</cp:revision>
  <dcterms:created xsi:type="dcterms:W3CDTF">2020-12-20T05:06:00Z</dcterms:created>
  <dcterms:modified xsi:type="dcterms:W3CDTF">2021-10-21T16:22:03Z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