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59" r:id="rId4"/>
    <p:sldId id="286" r:id="rId5"/>
    <p:sldId id="260" r:id="rId6"/>
    <p:sldId id="282" r:id="rId7"/>
    <p:sldId id="283" r:id="rId8"/>
    <p:sldId id="284" r:id="rId9"/>
    <p:sldId id="285" r:id="rId10"/>
    <p:sldId id="287" r:id="rId11"/>
    <p:sldId id="291" r:id="rId12"/>
    <p:sldId id="293" r:id="rId13"/>
    <p:sldId id="299" r:id="rId14"/>
    <p:sldId id="294" r:id="rId15"/>
    <p:sldId id="304" r:id="rId16"/>
    <p:sldId id="308" r:id="rId17"/>
    <p:sldId id="298" r:id="rId18"/>
    <p:sldId id="300" r:id="rId19"/>
    <p:sldId id="301" r:id="rId20"/>
    <p:sldId id="305" r:id="rId21"/>
    <p:sldId id="307" r:id="rId22"/>
    <p:sldId id="306" r:id="rId23"/>
    <p:sldId id="297" r:id="rId24"/>
    <p:sldId id="296" r:id="rId25"/>
    <p:sldId id="302" r:id="rId26"/>
    <p:sldId id="303" r:id="rId27"/>
    <p:sldId id="309" r:id="rId28"/>
    <p:sldId id="257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522-9C40-4B36-95C4-2CF1D6B6756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60E2-8382-41CE-ADFD-9FF5ADFE5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5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8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7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5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8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8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4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3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79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22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34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38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49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88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54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4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09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81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0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9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6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4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5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8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6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0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C7D-BD5D-41AA-BD8D-3272251CCA69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tags" Target="../tags/tag23.xml"/><Relationship Id="rId7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hemeOverride" Target="../theme/themeOverride10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2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5.jpeg"/><Relationship Id="rId4" Type="http://schemas.openxmlformats.org/officeDocument/2006/relationships/tags" Target="../tags/tag24.xml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jpeg"/><Relationship Id="rId2" Type="http://schemas.openxmlformats.org/officeDocument/2006/relationships/tags" Target="../tags/tag25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7.jpe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31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3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33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34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jpg"/><Relationship Id="rId2" Type="http://schemas.openxmlformats.org/officeDocument/2006/relationships/tags" Target="../tags/tag3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7.xml"/><Relationship Id="rId7" Type="http://schemas.openxmlformats.org/officeDocument/2006/relationships/image" Target="../media/image1.jpg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jpeg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0.xml"/><Relationship Id="rId7" Type="http://schemas.openxmlformats.org/officeDocument/2006/relationships/image" Target="../media/image1.jpg"/><Relationship Id="rId2" Type="http://schemas.openxmlformats.org/officeDocument/2006/relationships/tags" Target="../tags/tag9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.jpeg"/><Relationship Id="rId4" Type="http://schemas.openxmlformats.org/officeDocument/2006/relationships/tags" Target="../tags/tag11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13.xml"/><Relationship Id="rId7" Type="http://schemas.openxmlformats.org/officeDocument/2006/relationships/image" Target="../media/image1.jpg"/><Relationship Id="rId2" Type="http://schemas.openxmlformats.org/officeDocument/2006/relationships/tags" Target="../tags/tag12.xml"/><Relationship Id="rId1" Type="http://schemas.openxmlformats.org/officeDocument/2006/relationships/themeOverride" Target="../theme/themeOverride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2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jpeg"/><Relationship Id="rId4" Type="http://schemas.openxmlformats.org/officeDocument/2006/relationships/tags" Target="../tags/tag14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jpeg"/><Relationship Id="rId2" Type="http://schemas.openxmlformats.org/officeDocument/2006/relationships/tags" Target="../tags/tag15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3.jpe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tags" Target="../tags/tag20.xml"/><Relationship Id="rId7" Type="http://schemas.openxmlformats.org/officeDocument/2006/relationships/image" Target="../media/image1.jpg"/><Relationship Id="rId2" Type="http://schemas.openxmlformats.org/officeDocument/2006/relationships/tags" Target="../tags/tag19.xml"/><Relationship Id="rId1" Type="http://schemas.openxmlformats.org/officeDocument/2006/relationships/themeOverride" Target="../theme/themeOverride9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22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1.jpeg"/><Relationship Id="rId4" Type="http://schemas.openxmlformats.org/officeDocument/2006/relationships/tags" Target="../tags/tag21.xml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B31D7F-E1E1-4869-BCA4-AF0C459A68C7}"/>
              </a:ext>
            </a:extLst>
          </p:cNvPr>
          <p:cNvSpPr txBox="1"/>
          <p:nvPr/>
        </p:nvSpPr>
        <p:spPr>
          <a:xfrm>
            <a:off x="740227" y="2342868"/>
            <a:ext cx="70829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《</a:t>
            </a:r>
            <a:r>
              <a:rPr lang="zh-CN" altLang="en-US" sz="4400" dirty="0">
                <a:latin typeface="+mj-lt"/>
              </a:rPr>
              <a:t>移动智能应用开发</a:t>
            </a:r>
            <a:r>
              <a:rPr lang="en-US" altLang="zh-CN" sz="4400" dirty="0">
                <a:latin typeface="+mj-lt"/>
              </a:rPr>
              <a:t>》         </a:t>
            </a:r>
            <a:r>
              <a:rPr lang="en-US" altLang="zh-CN" sz="4400" b="1" dirty="0" err="1">
                <a:latin typeface="+mj-lt"/>
              </a:rPr>
              <a:t>SportMates</a:t>
            </a:r>
            <a:r>
              <a:rPr lang="en-US" altLang="zh-CN" sz="4400" b="1" dirty="0">
                <a:latin typeface="+mj-lt"/>
              </a:rPr>
              <a:t> </a:t>
            </a:r>
            <a:r>
              <a:rPr lang="zh-CN" altLang="en-US" sz="4400" dirty="0">
                <a:latin typeface="+mj-lt"/>
              </a:rPr>
              <a:t>第三阶段汇报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128F99-28E9-4FAD-8BF4-95430C77CC7B}"/>
              </a:ext>
            </a:extLst>
          </p:cNvPr>
          <p:cNvSpPr txBox="1"/>
          <p:nvPr/>
        </p:nvSpPr>
        <p:spPr>
          <a:xfrm>
            <a:off x="1204685" y="4325257"/>
            <a:ext cx="500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李春燕</a:t>
            </a:r>
            <a:r>
              <a:rPr lang="en-US" altLang="zh-CN" sz="2400" dirty="0"/>
              <a:t>    </a:t>
            </a:r>
            <a:r>
              <a:rPr lang="zh-CN" altLang="en-US" sz="2400" dirty="0"/>
              <a:t>杨晓华</a:t>
            </a:r>
            <a:r>
              <a:rPr lang="en-US" altLang="zh-CN" sz="2400" dirty="0"/>
              <a:t>   </a:t>
            </a:r>
            <a:r>
              <a:rPr lang="zh-CN" altLang="en-US" sz="2400" dirty="0"/>
              <a:t>江雨彤</a:t>
            </a:r>
          </a:p>
        </p:txBody>
      </p:sp>
    </p:spTree>
    <p:extLst>
      <p:ext uri="{BB962C8B-B14F-4D97-AF65-F5344CB8AC3E}">
        <p14:creationId xmlns:p14="http://schemas.microsoft.com/office/powerpoint/2010/main" val="34301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627A31-48CB-4D5C-83A2-480D4C536608}"/>
              </a:ext>
            </a:extLst>
          </p:cNvPr>
          <p:cNvSpPr txBox="1"/>
          <p:nvPr/>
        </p:nvSpPr>
        <p:spPr>
          <a:xfrm>
            <a:off x="516930" y="294802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个人主页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E74DB8-8C6C-4411-978E-3471D877FE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2" y="1193235"/>
            <a:ext cx="2282093" cy="49445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48AD42-A903-4EF6-9FDD-9403817203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12" y="1178154"/>
            <a:ext cx="2293847" cy="49700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E02F3-3FB5-4B8D-9BB1-03198D7AAD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16" y="1193235"/>
            <a:ext cx="2293848" cy="49700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1CC109-F615-4F48-8A66-8D372633BC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0598" y="1197933"/>
            <a:ext cx="2293847" cy="496530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6890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E9BCDD0-FFB2-4662-880E-49AF7AEC43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" y="872670"/>
            <a:ext cx="2359689" cy="51126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36BB33-6CBD-44C9-ACA1-85A206F0CA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35" y="872669"/>
            <a:ext cx="2359689" cy="51126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F27951-DA21-4932-B28D-D58167BE1F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93" y="872669"/>
            <a:ext cx="2359690" cy="51126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401272-D364-4C54-ACE3-9DB20000DF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91" y="872669"/>
            <a:ext cx="2359689" cy="511265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981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95CEBA-5D17-4FF2-934E-C745D47C6FF2}"/>
              </a:ext>
            </a:extLst>
          </p:cNvPr>
          <p:cNvSpPr txBox="1"/>
          <p:nvPr/>
        </p:nvSpPr>
        <p:spPr>
          <a:xfrm>
            <a:off x="2625133" y="637085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cs"/>
              </a:rPr>
              <a:t>实现技术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3403EB-830B-4F54-B415-C3524DFA853D}"/>
              </a:ext>
            </a:extLst>
          </p:cNvPr>
          <p:cNvSpPr txBox="1"/>
          <p:nvPr/>
        </p:nvSpPr>
        <p:spPr>
          <a:xfrm>
            <a:off x="2714729" y="1627834"/>
            <a:ext cx="774560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用户信息、论坛、商城订单等信息的保存采用</a:t>
            </a:r>
            <a:r>
              <a:rPr lang="en-US" altLang="zh-CN" sz="2000" dirty="0" err="1"/>
              <a:t>bmob</a:t>
            </a:r>
            <a:r>
              <a:rPr lang="zh-CN" altLang="en-US" sz="2000" dirty="0"/>
              <a:t>后端云存储，运用相应的依赖以及接口函数。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用户头像的获取使用</a:t>
            </a:r>
            <a:r>
              <a:rPr lang="en-US" altLang="zh-CN" sz="2000" dirty="0"/>
              <a:t>kotlin</a:t>
            </a:r>
            <a:r>
              <a:rPr lang="zh-CN" altLang="en-US" sz="2000" dirty="0"/>
              <a:t>协程异步获取，保证图片正常显示。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调用百度地图</a:t>
            </a:r>
            <a:r>
              <a:rPr lang="en-US" altLang="zh-CN" sz="2000" dirty="0"/>
              <a:t>API</a:t>
            </a:r>
            <a:r>
              <a:rPr lang="zh-CN" altLang="en-US" sz="2000" dirty="0"/>
              <a:t>获取用户定位，实现组队信息的同城同区推送。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/>
              <a:t>PickerView</a:t>
            </a:r>
            <a:r>
              <a:rPr lang="zh-CN" altLang="en-US" sz="2000" dirty="0"/>
              <a:t>实现地址选择省市区三级联动，解析</a:t>
            </a:r>
            <a:r>
              <a:rPr lang="en-US" altLang="zh-CN" sz="2000" dirty="0"/>
              <a:t>province.json</a:t>
            </a:r>
            <a:r>
              <a:rPr lang="zh-CN" altLang="en-US" sz="2000" dirty="0"/>
              <a:t>文件获取省市区信息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SwipeRefreshLayout</a:t>
            </a:r>
            <a:r>
              <a:rPr lang="zh-CN" altLang="en-US" dirty="0"/>
              <a:t>实现下拉刷新功能，允许用户下拉刷新获取实时信息。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32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621594-110E-4276-AD86-E8AA12E178C3}"/>
              </a:ext>
            </a:extLst>
          </p:cNvPr>
          <p:cNvSpPr txBox="1"/>
          <p:nvPr/>
        </p:nvSpPr>
        <p:spPr>
          <a:xfrm>
            <a:off x="745871" y="613276"/>
            <a:ext cx="392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测试设计：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D7C63-2C4F-4FB4-BE80-5EE78E2EE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1" y="2185785"/>
            <a:ext cx="10888709" cy="42652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9CD0F0-453A-413B-86CC-2C96A1F5911F}"/>
              </a:ext>
            </a:extLst>
          </p:cNvPr>
          <p:cNvSpPr txBox="1"/>
          <p:nvPr/>
        </p:nvSpPr>
        <p:spPr>
          <a:xfrm>
            <a:off x="745871" y="1507253"/>
            <a:ext cx="108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兼容性测试：（对</a:t>
            </a:r>
            <a:r>
              <a:rPr lang="en-US" altLang="zh-CN" dirty="0"/>
              <a:t>Android</a:t>
            </a:r>
            <a:r>
              <a:rPr lang="zh-CN" altLang="en-US" dirty="0"/>
              <a:t>机型使用量</a:t>
            </a:r>
            <a:r>
              <a:rPr lang="en-US" altLang="zh-CN" dirty="0"/>
              <a:t>TOP50</a:t>
            </a:r>
            <a:r>
              <a:rPr lang="zh-CN" altLang="en-US" dirty="0"/>
              <a:t>的机型进行兼容性测试）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680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B1F5F3-A33B-4F07-87ED-2307E1D82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58" y="439804"/>
            <a:ext cx="8403518" cy="588479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3384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DA896B-5661-4337-8B37-670AA5DA7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50" y="434080"/>
            <a:ext cx="8077900" cy="598983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303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B9F7D0-C355-4408-8F4B-C26FF8DC6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6" y="399787"/>
            <a:ext cx="8154107" cy="605842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7402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024E44-1C17-4CEF-96B7-63DA729C260D}"/>
              </a:ext>
            </a:extLst>
          </p:cNvPr>
          <p:cNvSpPr txBox="1"/>
          <p:nvPr/>
        </p:nvSpPr>
        <p:spPr>
          <a:xfrm>
            <a:off x="2767458" y="1140621"/>
            <a:ext cx="189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基本功能测试：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AF16D1-36BC-404E-9D6D-283442EACD96}"/>
              </a:ext>
            </a:extLst>
          </p:cNvPr>
          <p:cNvSpPr txBox="1"/>
          <p:nvPr/>
        </p:nvSpPr>
        <p:spPr>
          <a:xfrm>
            <a:off x="2767458" y="1953956"/>
            <a:ext cx="2210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注册模块：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E643B62-6058-4472-8B9D-50CFCEDE3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04395"/>
              </p:ext>
            </p:extLst>
          </p:nvPr>
        </p:nvGraphicFramePr>
        <p:xfrm>
          <a:off x="2872233" y="2705836"/>
          <a:ext cx="8740775" cy="264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155">
                  <a:extLst>
                    <a:ext uri="{9D8B030D-6E8A-4147-A177-3AD203B41FA5}">
                      <a16:colId xmlns:a16="http://schemas.microsoft.com/office/drawing/2014/main" val="1342269490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1321330287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547349638"/>
                    </a:ext>
                  </a:extLst>
                </a:gridCol>
                <a:gridCol w="1438911">
                  <a:extLst>
                    <a:ext uri="{9D8B030D-6E8A-4147-A177-3AD203B41FA5}">
                      <a16:colId xmlns:a16="http://schemas.microsoft.com/office/drawing/2014/main" val="1786509624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3463198403"/>
                    </a:ext>
                  </a:extLst>
                </a:gridCol>
              </a:tblGrid>
              <a:tr h="3653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预期输出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4812"/>
                  </a:ext>
                </a:extLst>
              </a:tr>
              <a:tr h="365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68688"/>
                  </a:ext>
                </a:extLst>
              </a:tr>
              <a:tr h="630531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注册成功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首次注册该账号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8666"/>
                  </a:ext>
                </a:extLst>
              </a:tr>
              <a:tr h="365308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654321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账号已存在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账号已存在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重复注册同一账号时，提示账号重复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50236"/>
                  </a:ext>
                </a:extLst>
              </a:tr>
              <a:tr h="365308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未曾注册过的账号名可以注册成功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980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3015A30-6A2C-4EAE-AE2A-DB138590F9D5}"/>
              </a:ext>
            </a:extLst>
          </p:cNvPr>
          <p:cNvSpPr txBox="1"/>
          <p:nvPr/>
        </p:nvSpPr>
        <p:spPr>
          <a:xfrm>
            <a:off x="2430975" y="4304935"/>
            <a:ext cx="213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478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7F4D17-9E7B-42C7-9283-B1678942445B}"/>
              </a:ext>
            </a:extLst>
          </p:cNvPr>
          <p:cNvSpPr txBox="1"/>
          <p:nvPr/>
        </p:nvSpPr>
        <p:spPr>
          <a:xfrm>
            <a:off x="2692152" y="960647"/>
            <a:ext cx="7480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登录模块：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N/A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表示不输入</a:t>
            </a:r>
            <a:endParaRPr lang="en-US" altLang="zh-CN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D70712D-EC20-46B3-BB8B-7282F6000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39210"/>
              </p:ext>
            </p:extLst>
          </p:nvPr>
        </p:nvGraphicFramePr>
        <p:xfrm>
          <a:off x="2692153" y="1570769"/>
          <a:ext cx="874077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155">
                  <a:extLst>
                    <a:ext uri="{9D8B030D-6E8A-4147-A177-3AD203B41FA5}">
                      <a16:colId xmlns:a16="http://schemas.microsoft.com/office/drawing/2014/main" val="1342269490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1321330287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547349638"/>
                    </a:ext>
                  </a:extLst>
                </a:gridCol>
                <a:gridCol w="1438911">
                  <a:extLst>
                    <a:ext uri="{9D8B030D-6E8A-4147-A177-3AD203B41FA5}">
                      <a16:colId xmlns:a16="http://schemas.microsoft.com/office/drawing/2014/main" val="1786509624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3463198403"/>
                    </a:ext>
                  </a:extLst>
                </a:gridCol>
              </a:tblGrid>
              <a:tr h="3653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预期输出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4812"/>
                  </a:ext>
                </a:extLst>
              </a:tr>
              <a:tr h="365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68688"/>
                  </a:ext>
                </a:extLst>
              </a:tr>
              <a:tr h="630531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注册成功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已经注册过的用户能够登录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8666"/>
                  </a:ext>
                </a:extLst>
              </a:tr>
              <a:tr h="431581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654321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密码输入错误时提示登录错误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50236"/>
                  </a:ext>
                </a:extLst>
              </a:tr>
              <a:tr h="440459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账号不存在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账号不存在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未曾注册过的账号登录时提示登陆错误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98072"/>
                  </a:ext>
                </a:extLst>
              </a:tr>
              <a:tr h="365308"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未输入账号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账号不存在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未输入账号时对用户进行提示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34869"/>
                  </a:ext>
                </a:extLst>
              </a:tr>
              <a:tr h="365308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未输入密码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密码错误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未输入密码时对用户进行提示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95564"/>
                  </a:ext>
                </a:extLst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27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645FCA-BAE1-4DD3-A138-5E10A2F498B8}"/>
              </a:ext>
            </a:extLst>
          </p:cNvPr>
          <p:cNvSpPr txBox="1"/>
          <p:nvPr/>
        </p:nvSpPr>
        <p:spPr>
          <a:xfrm>
            <a:off x="3534729" y="1390234"/>
            <a:ext cx="189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查看组队模块：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C76B3D-E381-4C04-9A36-CB12C48A4C0D}"/>
              </a:ext>
            </a:extLst>
          </p:cNvPr>
          <p:cNvSpPr/>
          <p:nvPr/>
        </p:nvSpPr>
        <p:spPr>
          <a:xfrm>
            <a:off x="3534729" y="2193668"/>
            <a:ext cx="7277101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测试过程：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、在数据库添加好数据后，在首页点击定位，查看是否能显示数据库已有的组队信息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、新建队伍后，在首页查看是否能显示出刚刚创建的组队信息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B20A6-9F02-44C2-92B9-2038B2DDAD4D}"/>
              </a:ext>
            </a:extLst>
          </p:cNvPr>
          <p:cNvSpPr txBox="1"/>
          <p:nvPr/>
        </p:nvSpPr>
        <p:spPr>
          <a:xfrm>
            <a:off x="3534729" y="4913768"/>
            <a:ext cx="729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测试结果：均能成功显示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5903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5BE6BBF-2C23-4946-AD66-86666B5D6DAF}"/>
              </a:ext>
            </a:extLst>
          </p:cNvPr>
          <p:cNvSpPr txBox="1"/>
          <p:nvPr/>
        </p:nvSpPr>
        <p:spPr>
          <a:xfrm>
            <a:off x="5841241" y="2827561"/>
            <a:ext cx="392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实现技术与工作量</a:t>
            </a:r>
            <a:endParaRPr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DD99BB-B7BE-4709-AEC2-8F8F2DA42FB2}"/>
              </a:ext>
            </a:extLst>
          </p:cNvPr>
          <p:cNvSpPr txBox="1"/>
          <p:nvPr/>
        </p:nvSpPr>
        <p:spPr>
          <a:xfrm>
            <a:off x="5841241" y="2041819"/>
            <a:ext cx="392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主要功能</a:t>
            </a:r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A45BB-B810-4214-B1B0-10FC4B595869}"/>
              </a:ext>
            </a:extLst>
          </p:cNvPr>
          <p:cNvSpPr txBox="1"/>
          <p:nvPr/>
        </p:nvSpPr>
        <p:spPr>
          <a:xfrm>
            <a:off x="5841241" y="3629968"/>
            <a:ext cx="392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测试设计</a:t>
            </a:r>
            <a:endParaRPr lang="en-US" altLang="zh-CN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DC3DB-D71D-4C9B-9B09-AE390593D3DD}"/>
              </a:ext>
            </a:extLst>
          </p:cNvPr>
          <p:cNvSpPr txBox="1"/>
          <p:nvPr/>
        </p:nvSpPr>
        <p:spPr>
          <a:xfrm>
            <a:off x="5841240" y="4432375"/>
            <a:ext cx="477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用户体验与改进效果</a:t>
            </a:r>
            <a:endParaRPr lang="en-US" altLang="zh-CN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16FD69-B1AE-4A78-B60F-B0DD3C429510}"/>
              </a:ext>
            </a:extLst>
          </p:cNvPr>
          <p:cNvSpPr txBox="1"/>
          <p:nvPr/>
        </p:nvSpPr>
        <p:spPr>
          <a:xfrm>
            <a:off x="5841241" y="5234782"/>
            <a:ext cx="392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团队分工</a:t>
            </a:r>
            <a:endParaRPr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CCE422-8C45-4B86-9AD5-EDF0159EDF0E}"/>
              </a:ext>
            </a:extLst>
          </p:cNvPr>
          <p:cNvSpPr txBox="1"/>
          <p:nvPr/>
        </p:nvSpPr>
        <p:spPr>
          <a:xfrm>
            <a:off x="5841240" y="879507"/>
            <a:ext cx="332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汇报内容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2892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CF4979-1671-4F3B-897A-A25DDEEACEDA}"/>
              </a:ext>
            </a:extLst>
          </p:cNvPr>
          <p:cNvSpPr/>
          <p:nvPr/>
        </p:nvSpPr>
        <p:spPr>
          <a:xfrm>
            <a:off x="3790949" y="2016115"/>
            <a:ext cx="7277101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输入工作：两台设备，设备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登录用户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，设备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登录用户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测试过程：用户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所创建的组队，查看是否加入成功；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点击自己创建的组队界面，查看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是否在队伍中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CEB21A-5893-4D54-920D-1008CE8DD525}"/>
              </a:ext>
            </a:extLst>
          </p:cNvPr>
          <p:cNvSpPr txBox="1"/>
          <p:nvPr/>
        </p:nvSpPr>
        <p:spPr>
          <a:xfrm>
            <a:off x="3790949" y="1095376"/>
            <a:ext cx="251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新建与加入组队模块：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422D2C-11BF-4370-9C06-BA786B40A9A2}"/>
              </a:ext>
            </a:extLst>
          </p:cNvPr>
          <p:cNvSpPr txBox="1"/>
          <p:nvPr/>
        </p:nvSpPr>
        <p:spPr>
          <a:xfrm>
            <a:off x="3790949" y="4733925"/>
            <a:ext cx="729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测试结果：用户</a:t>
            </a:r>
            <a:r>
              <a:rPr lang="en-US" altLang="zh-CN" dirty="0"/>
              <a:t>A</a:t>
            </a:r>
            <a:r>
              <a:rPr lang="zh-CN" altLang="en-US" dirty="0"/>
              <a:t>方显示加入成功，用户</a:t>
            </a:r>
            <a:r>
              <a:rPr lang="en-US" altLang="zh-CN" dirty="0"/>
              <a:t>B</a:t>
            </a:r>
            <a:r>
              <a:rPr lang="zh-CN" altLang="en-US" dirty="0"/>
              <a:t>方显示</a:t>
            </a:r>
            <a:r>
              <a:rPr lang="en-US" altLang="zh-CN" dirty="0"/>
              <a:t>A</a:t>
            </a:r>
            <a:r>
              <a:rPr lang="zh-CN" altLang="en-US" dirty="0"/>
              <a:t>已加入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8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4F946B-A184-4947-B8E5-BBE2F3C99D3D}"/>
              </a:ext>
            </a:extLst>
          </p:cNvPr>
          <p:cNvSpPr txBox="1"/>
          <p:nvPr/>
        </p:nvSpPr>
        <p:spPr>
          <a:xfrm>
            <a:off x="3790949" y="1095376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商城与购物车模块：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1A04B3-EBAC-4595-9B42-D46119587C73}"/>
              </a:ext>
            </a:extLst>
          </p:cNvPr>
          <p:cNvSpPr/>
          <p:nvPr/>
        </p:nvSpPr>
        <p:spPr>
          <a:xfrm>
            <a:off x="3790949" y="2016115"/>
            <a:ext cx="7277101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测试过程：点击商城内商品，加入购物车，查看是否能成功加入购物车，在购物车进行结算，查看是否购物车中选中商品是否减少，订单界面是否能看到已经生成的订单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AB8243-DBBA-4DFE-BDC9-B9D8CBE28A36}"/>
              </a:ext>
            </a:extLst>
          </p:cNvPr>
          <p:cNvSpPr txBox="1"/>
          <p:nvPr/>
        </p:nvSpPr>
        <p:spPr>
          <a:xfrm>
            <a:off x="3771899" y="4137182"/>
            <a:ext cx="729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测试结果：均可成功显示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567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CBB291-C5F2-4DE1-8749-5B165492266D}"/>
              </a:ext>
            </a:extLst>
          </p:cNvPr>
          <p:cNvSpPr txBox="1"/>
          <p:nvPr/>
        </p:nvSpPr>
        <p:spPr>
          <a:xfrm>
            <a:off x="4057650" y="1905001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个人信息模块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6D15BE-E9B0-4D5D-BA25-4A1A0E3069BB}"/>
              </a:ext>
            </a:extLst>
          </p:cNvPr>
          <p:cNvSpPr/>
          <p:nvPr/>
        </p:nvSpPr>
        <p:spPr>
          <a:xfrm>
            <a:off x="4152899" y="2606665"/>
            <a:ext cx="7277101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测试过程：对用户头像、用户账号、用户昵称、用户性别、用户密码分别进行修改，查看修改是否成功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测试结果：均可修改成功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879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B5D8A9-061C-422C-AE2B-99E6E969A396}"/>
              </a:ext>
            </a:extLst>
          </p:cNvPr>
          <p:cNvSpPr txBox="1"/>
          <p:nvPr/>
        </p:nvSpPr>
        <p:spPr>
          <a:xfrm>
            <a:off x="485980" y="233640"/>
            <a:ext cx="392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用户体验与改进：</a:t>
            </a:r>
            <a:endParaRPr lang="en-US" altLang="zh-CN" sz="32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54EAD57-1A82-4EBF-9D8E-21606301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89211"/>
              </p:ext>
            </p:extLst>
          </p:nvPr>
        </p:nvGraphicFramePr>
        <p:xfrm>
          <a:off x="485980" y="818415"/>
          <a:ext cx="11220040" cy="575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36">
                  <a:extLst>
                    <a:ext uri="{9D8B030D-6E8A-4147-A177-3AD203B41FA5}">
                      <a16:colId xmlns:a16="http://schemas.microsoft.com/office/drawing/2014/main" val="68937099"/>
                    </a:ext>
                  </a:extLst>
                </a:gridCol>
                <a:gridCol w="2119964">
                  <a:extLst>
                    <a:ext uri="{9D8B030D-6E8A-4147-A177-3AD203B41FA5}">
                      <a16:colId xmlns:a16="http://schemas.microsoft.com/office/drawing/2014/main" val="628350560"/>
                    </a:ext>
                  </a:extLst>
                </a:gridCol>
                <a:gridCol w="3449509">
                  <a:extLst>
                    <a:ext uri="{9D8B030D-6E8A-4147-A177-3AD203B41FA5}">
                      <a16:colId xmlns:a16="http://schemas.microsoft.com/office/drawing/2014/main" val="3747914661"/>
                    </a:ext>
                  </a:extLst>
                </a:gridCol>
                <a:gridCol w="2865831">
                  <a:extLst>
                    <a:ext uri="{9D8B030D-6E8A-4147-A177-3AD203B41FA5}">
                      <a16:colId xmlns:a16="http://schemas.microsoft.com/office/drawing/2014/main" val="3998850242"/>
                    </a:ext>
                  </a:extLst>
                </a:gridCol>
              </a:tblGrid>
              <a:tr h="81949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体验同学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机型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体验感受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67893"/>
                  </a:ext>
                </a:extLst>
              </a:tr>
              <a:tr h="91634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T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华为</a:t>
                      </a:r>
                      <a:r>
                        <a:rPr lang="en-US" altLang="zh-CN" dirty="0"/>
                        <a:t>nova5pro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应用的总体功能完整，但是创建组队时没有对输入的类型进行限制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建议对输入类型进行一些限制，删除评论的地方太隐蔽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59926"/>
                  </a:ext>
                </a:extLst>
              </a:tr>
              <a:tr h="11912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荣耀</a:t>
                      </a:r>
                      <a:r>
                        <a:rPr lang="en-US" altLang="zh-CN" dirty="0"/>
                        <a:t>9x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软件的响应速度快，但是界面比较单调，账号注册还没有做到实名，一个用户可以注册多个账号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建议对实名进行要求，一个用户只注册一个账号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36543"/>
                  </a:ext>
                </a:extLst>
              </a:tr>
              <a:tr h="8194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红米</a:t>
                      </a:r>
                      <a:r>
                        <a:rPr lang="en-US" altLang="zh-CN" dirty="0"/>
                        <a:t>K20pro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配色协调，机制完善，但是点击过快会出现闪退现象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建议解决闪退问题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74267"/>
                  </a:ext>
                </a:extLst>
              </a:tr>
              <a:tr h="11469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W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荣耀</a:t>
                      </a:r>
                      <a:r>
                        <a:rPr lang="en-US" altLang="zh-CN" dirty="0"/>
                        <a:t>V20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界面精简无广，便于新手使用，输入信息没有对输入合法进行限制，切换频繁时出现闪退，深色模式下文字和颜色会不容易看清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建议对合法性进行要求，提供一些新手使用教程供新手用户了解如何使用，对深色模式下设计改进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32521"/>
                  </a:ext>
                </a:extLst>
              </a:tr>
              <a:tr h="81949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J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荣耀</a:t>
                      </a:r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应用的功能比较完善，但是界面的美观程度还不够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建议对界面的美观性进行优化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41949"/>
                  </a:ext>
                </a:extLst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534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FA3AD1EF-7D03-47DF-8079-AAB25E99D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46536"/>
              </p:ext>
            </p:extLst>
          </p:nvPr>
        </p:nvGraphicFramePr>
        <p:xfrm>
          <a:off x="847769" y="534231"/>
          <a:ext cx="10496462" cy="5789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150">
                  <a:extLst>
                    <a:ext uri="{9D8B030D-6E8A-4147-A177-3AD203B41FA5}">
                      <a16:colId xmlns:a16="http://schemas.microsoft.com/office/drawing/2014/main" val="68937099"/>
                    </a:ext>
                  </a:extLst>
                </a:gridCol>
                <a:gridCol w="1983248">
                  <a:extLst>
                    <a:ext uri="{9D8B030D-6E8A-4147-A177-3AD203B41FA5}">
                      <a16:colId xmlns:a16="http://schemas.microsoft.com/office/drawing/2014/main" val="628350560"/>
                    </a:ext>
                  </a:extLst>
                </a:gridCol>
                <a:gridCol w="3227051">
                  <a:extLst>
                    <a:ext uri="{9D8B030D-6E8A-4147-A177-3AD203B41FA5}">
                      <a16:colId xmlns:a16="http://schemas.microsoft.com/office/drawing/2014/main" val="3747914661"/>
                    </a:ext>
                  </a:extLst>
                </a:gridCol>
                <a:gridCol w="2681013">
                  <a:extLst>
                    <a:ext uri="{9D8B030D-6E8A-4147-A177-3AD203B41FA5}">
                      <a16:colId xmlns:a16="http://schemas.microsoft.com/office/drawing/2014/main" val="3998850242"/>
                    </a:ext>
                  </a:extLst>
                </a:gridCol>
              </a:tblGrid>
              <a:tr h="873359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体验同学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机型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体验感受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67893"/>
                  </a:ext>
                </a:extLst>
              </a:tr>
              <a:tr h="9724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L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华为</a:t>
                      </a:r>
                      <a:r>
                        <a:rPr lang="en-US" altLang="zh-CN" dirty="0"/>
                        <a:t>p30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简洁美观，整体色调给人一种舒适感，功能里面组队的方式很有创意、实用、有趣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建议解决闪退现象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59926"/>
                  </a:ext>
                </a:extLst>
              </a:tr>
              <a:tr h="87335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oppo 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功能较多，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较为简洁美观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建议输入运动类型可以使用下拉框选择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36543"/>
                  </a:ext>
                </a:extLst>
              </a:tr>
              <a:tr h="87335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vivo z5x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功能丰富，比较有创意，设计比较详细，</a:t>
                      </a:r>
                      <a:r>
                        <a:rPr lang="en-US" altLang="zh-CN" sz="1800" dirty="0"/>
                        <a:t>UI</a:t>
                      </a:r>
                      <a:r>
                        <a:rPr lang="zh-CN" altLang="en-US" sz="1800" dirty="0"/>
                        <a:t>设计比较简单，字体颜色过浅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建议对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进行进一步的优化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74267"/>
                  </a:ext>
                </a:extLst>
              </a:tr>
              <a:tr h="9672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G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华为</a:t>
                      </a:r>
                      <a:r>
                        <a:rPr lang="en-US" altLang="zh-CN" dirty="0"/>
                        <a:t>p30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总体功能完善，但是头像的占用空间太大时会上传速度比较慢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建议对上传时压缩头像大小进行改进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32521"/>
                  </a:ext>
                </a:extLst>
              </a:tr>
              <a:tr h="87335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P</a:t>
                      </a:r>
                      <a:r>
                        <a:rPr lang="zh-CN" altLang="en-US" dirty="0"/>
                        <a:t>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华为</a:t>
                      </a:r>
                      <a:r>
                        <a:rPr lang="en-US" altLang="zh-CN" dirty="0"/>
                        <a:t>p30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功能比较丰富，但是创建队伍用户需要输入的比较繁琐，有部分可以选择而不是由用户输入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建议在创建队伍时的时间可以像选择地区一样切换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41949"/>
                  </a:ext>
                </a:extLst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44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3C920-CBC9-4FC8-9FE0-961D46D38ED1}"/>
              </a:ext>
            </a:extLst>
          </p:cNvPr>
          <p:cNvSpPr txBox="1"/>
          <p:nvPr/>
        </p:nvSpPr>
        <p:spPr>
          <a:xfrm>
            <a:off x="3024915" y="1720336"/>
            <a:ext cx="3868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优点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UI</a:t>
            </a:r>
            <a:r>
              <a:rPr lang="zh-CN" altLang="en-US" sz="2000" dirty="0"/>
              <a:t>简洁美观，配色协调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总体功能完整，有创意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响应速度快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精简无广，便于新手使用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F0509F-6F4D-44D8-8E6C-5E5C90ED52E8}"/>
              </a:ext>
            </a:extLst>
          </p:cNvPr>
          <p:cNvSpPr txBox="1"/>
          <p:nvPr/>
        </p:nvSpPr>
        <p:spPr>
          <a:xfrm>
            <a:off x="3024915" y="582805"/>
            <a:ext cx="3446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用户体验的总结：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20E03-EE18-4E12-8E89-B091CEFDDEF8}"/>
              </a:ext>
            </a:extLst>
          </p:cNvPr>
          <p:cNvSpPr txBox="1"/>
          <p:nvPr/>
        </p:nvSpPr>
        <p:spPr>
          <a:xfrm>
            <a:off x="3095936" y="3914272"/>
            <a:ext cx="61421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缺点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美观程度相对于目前熟知的软件还不够高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在用户点击过快的情况下会发生闪退或是发送重复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深色模式下显示不太明显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部分的输入合法需要进行限制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头像的占用空间太大时会上传速度比较慢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31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716C9E-93D0-4AFF-8BD4-AD70B05332EE}"/>
              </a:ext>
            </a:extLst>
          </p:cNvPr>
          <p:cNvSpPr txBox="1"/>
          <p:nvPr/>
        </p:nvSpPr>
        <p:spPr>
          <a:xfrm>
            <a:off x="2843682" y="697720"/>
            <a:ext cx="6802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目前针对用户体验的已实施的改进：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69780F-B20E-4D46-9A66-FE299A33D60F}"/>
              </a:ext>
            </a:extLst>
          </p:cNvPr>
          <p:cNvSpPr txBox="1"/>
          <p:nvPr/>
        </p:nvSpPr>
        <p:spPr>
          <a:xfrm>
            <a:off x="3245617" y="1485612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对界面的美观程度进行了优化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完善了显示订单功能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扩大了从数据库中读取数据的数量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D28916-00BF-48E9-88EE-134974C59390}"/>
              </a:ext>
            </a:extLst>
          </p:cNvPr>
          <p:cNvSpPr txBox="1"/>
          <p:nvPr/>
        </p:nvSpPr>
        <p:spPr>
          <a:xfrm>
            <a:off x="2843682" y="282090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cs"/>
              </a:rPr>
              <a:t>目前因为客观条件未能实施的改进：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A5FE4-8449-4D9D-9E75-1A4EA1CA639D}"/>
              </a:ext>
            </a:extLst>
          </p:cNvPr>
          <p:cNvSpPr txBox="1"/>
          <p:nvPr/>
        </p:nvSpPr>
        <p:spPr>
          <a:xfrm>
            <a:off x="3245617" y="3744707"/>
            <a:ext cx="6901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由于短信、邮箱等验证服务需要收费开通，本应用目前尚未开通，登录注册安全性仍然较低。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由于时间有限，</a:t>
            </a:r>
            <a:r>
              <a:rPr lang="en-US" altLang="zh-CN" sz="2000" dirty="0"/>
              <a:t>UI</a:t>
            </a:r>
            <a:r>
              <a:rPr lang="zh-CN" altLang="en-US" sz="2000" dirty="0"/>
              <a:t>界面的美观程度、动效的丰富程度都略显不足。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由于没有正规公司营业执照，目前无法使用支付宝</a:t>
            </a:r>
            <a:r>
              <a:rPr lang="en-US" altLang="zh-CN" sz="2000" dirty="0"/>
              <a:t>API</a:t>
            </a:r>
            <a:r>
              <a:rPr lang="zh-CN" altLang="en-US" sz="2000" dirty="0"/>
              <a:t>实现支付功能。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由于目前购买的服务不够高级，数据库读取较慢，快速点击时偶尔闪退。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532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F0509F-6F4D-44D8-8E6C-5E5C90ED52E8}"/>
              </a:ext>
            </a:extLst>
          </p:cNvPr>
          <p:cNvSpPr txBox="1"/>
          <p:nvPr/>
        </p:nvSpPr>
        <p:spPr>
          <a:xfrm>
            <a:off x="4019212" y="2269562"/>
            <a:ext cx="603918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第三阶段分工：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800" dirty="0"/>
              <a:t>首页部分：李春燕</a:t>
            </a:r>
            <a:endParaRPr lang="en-US" altLang="zh-CN" sz="2800" dirty="0"/>
          </a:p>
          <a:p>
            <a:r>
              <a:rPr lang="zh-CN" altLang="en-US" sz="2800" dirty="0"/>
              <a:t>论坛部分：杨晓华</a:t>
            </a:r>
            <a:endParaRPr lang="en-US" altLang="zh-CN" sz="2800" dirty="0"/>
          </a:p>
          <a:p>
            <a:r>
              <a:rPr lang="zh-CN" altLang="en-US" sz="2800" dirty="0"/>
              <a:t>商城部分：江雨彤、李春燕、杨晓华</a:t>
            </a:r>
            <a:endParaRPr lang="en-US" altLang="zh-CN" sz="2800" dirty="0"/>
          </a:p>
          <a:p>
            <a:r>
              <a:rPr lang="zh-CN" altLang="en-US" sz="2800" dirty="0"/>
              <a:t>汇报项目：江雨彤</a:t>
            </a:r>
            <a:endParaRPr lang="en-US" altLang="zh-CN" sz="2800" dirty="0"/>
          </a:p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0260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007978" y="2982815"/>
            <a:ext cx="632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600" dirty="0">
                <a:cs typeface="+mn-ea"/>
                <a:sym typeface="+mn-lt"/>
              </a:rPr>
              <a:t>感谢您的聆听</a:t>
            </a:r>
          </a:p>
        </p:txBody>
      </p:sp>
    </p:spTree>
    <p:extLst>
      <p:ext uri="{BB962C8B-B14F-4D97-AF65-F5344CB8AC3E}">
        <p14:creationId xmlns:p14="http://schemas.microsoft.com/office/powerpoint/2010/main" val="40780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3"/>
            </p:custDataLst>
          </p:nvPr>
        </p:nvSpPr>
        <p:spPr>
          <a:xfrm>
            <a:off x="246785" y="343480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3" name="MH_Others_11"/>
          <p:cNvSpPr/>
          <p:nvPr>
            <p:custDataLst>
              <p:tags r:id="rId4"/>
            </p:custDataLst>
          </p:nvPr>
        </p:nvSpPr>
        <p:spPr>
          <a:xfrm>
            <a:off x="9599110" y="172733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72C2B-3D96-40CF-AD6F-B2D87485BFA0}"/>
              </a:ext>
            </a:extLst>
          </p:cNvPr>
          <p:cNvSpPr txBox="1"/>
          <p:nvPr/>
        </p:nvSpPr>
        <p:spPr>
          <a:xfrm>
            <a:off x="1625048" y="1709531"/>
            <a:ext cx="97105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查看其他用户的队伍信息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创建运动队伍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论坛发表状态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回复其他用户发表的状态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商城挑选商品加入购物车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在购物车修改商品数量、结算、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个人主页修改个人信息、查看订单记录、查看或删除自己发出的评论和状态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4CE40D-72A1-41DA-8275-5E96523E3779}"/>
              </a:ext>
            </a:extLst>
          </p:cNvPr>
          <p:cNvSpPr txBox="1"/>
          <p:nvPr/>
        </p:nvSpPr>
        <p:spPr>
          <a:xfrm>
            <a:off x="1620078" y="985066"/>
            <a:ext cx="392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主要功能：</a:t>
            </a:r>
            <a:endParaRPr lang="en-US" altLang="zh-CN" sz="3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936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91C14-546B-4AAF-BAF9-BBD36A43EC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74" y="1193235"/>
            <a:ext cx="2319495" cy="50255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C6902F-53B6-43E2-B48F-63E5DDA4D05D}"/>
              </a:ext>
            </a:extLst>
          </p:cNvPr>
          <p:cNvSpPr txBox="1"/>
          <p:nvPr/>
        </p:nvSpPr>
        <p:spPr>
          <a:xfrm>
            <a:off x="987032" y="392214"/>
            <a:ext cx="1324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首页：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63EE7E-0704-4328-876A-D383FC020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28" y="1193235"/>
            <a:ext cx="2319495" cy="50255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78773D-28BF-4CFB-9E29-2A8F289E5D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87" y="1193235"/>
            <a:ext cx="2319495" cy="502557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80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C480A7-9B72-4052-8B5D-2E06F85B6E17}"/>
              </a:ext>
            </a:extLst>
          </p:cNvPr>
          <p:cNvSpPr txBox="1"/>
          <p:nvPr/>
        </p:nvSpPr>
        <p:spPr>
          <a:xfrm>
            <a:off x="327991" y="294802"/>
            <a:ext cx="3329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查看队伍信息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FEA45D-87CD-49EB-B845-63622C3FA5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015447"/>
            <a:ext cx="2462920" cy="53363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ABBD8D-DA03-40EA-BAFD-8234306BBD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90" y="1011593"/>
            <a:ext cx="2384373" cy="51661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653847-511F-41BF-8E2C-5FA84D41B5E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25" y="1011593"/>
            <a:ext cx="2402507" cy="52054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AA03E5-8D55-483E-BD02-B92420214F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26" y="1011593"/>
            <a:ext cx="2402507" cy="520543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999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5BFCC8-BFFF-4ABF-9461-DD25020967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6" y="1052557"/>
            <a:ext cx="2430026" cy="52650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11659E6-FA73-424B-AE1A-FBA60E0A05FA}"/>
              </a:ext>
            </a:extLst>
          </p:cNvPr>
          <p:cNvSpPr txBox="1"/>
          <p:nvPr/>
        </p:nvSpPr>
        <p:spPr>
          <a:xfrm>
            <a:off x="733735" y="358492"/>
            <a:ext cx="115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论坛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D62802-A087-4DDC-A689-6A1C9CF19C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44" y="1052556"/>
            <a:ext cx="2430027" cy="52650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98B10F-2AD1-45E3-AA92-EA42C7BD720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37" y="1052556"/>
            <a:ext cx="2430027" cy="52650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E91EA84-E40A-4570-BD28-16D02023EF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38" y="1052556"/>
            <a:ext cx="2430028" cy="526506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862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77B517-DEF7-4DBD-A745-88B5694938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7" y="1065125"/>
            <a:ext cx="2520462" cy="54610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76DDA0-1AF5-4E85-B87E-AC217F564724}"/>
              </a:ext>
            </a:extLst>
          </p:cNvPr>
          <p:cNvSpPr txBox="1"/>
          <p:nvPr/>
        </p:nvSpPr>
        <p:spPr>
          <a:xfrm>
            <a:off x="825640" y="331874"/>
            <a:ext cx="259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新建队伍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E95FFE-8DA8-493A-B74D-3498A95DAA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42" y="1065127"/>
            <a:ext cx="2520461" cy="54609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3291FA-1A95-45E2-B15C-D6DCC88628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27" y="1065125"/>
            <a:ext cx="2520462" cy="546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7A0DCF-5200-4937-8D0F-19AA804EBF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85" y="1065125"/>
            <a:ext cx="2520461" cy="5461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434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D56450-4AD2-4BF2-9006-7C017CD706F1}"/>
              </a:ext>
            </a:extLst>
          </p:cNvPr>
          <p:cNvSpPr txBox="1"/>
          <p:nvPr/>
        </p:nvSpPr>
        <p:spPr>
          <a:xfrm>
            <a:off x="516930" y="294802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商城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CAEE5C-5938-4F84-8674-294B400C91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25" y="294802"/>
            <a:ext cx="2403254" cy="64153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9B1FC1-55DB-4741-9CF3-F402EF70F8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63" y="802351"/>
            <a:ext cx="2424600" cy="525329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573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3BC3E8-3F97-4521-82CE-32507F29680B}"/>
              </a:ext>
            </a:extLst>
          </p:cNvPr>
          <p:cNvSpPr txBox="1"/>
          <p:nvPr/>
        </p:nvSpPr>
        <p:spPr>
          <a:xfrm>
            <a:off x="516930" y="294802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购物车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F729E8-46D0-440C-A808-32BF838DC0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5" y="1193235"/>
            <a:ext cx="2471895" cy="53557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F95055-ECD0-4714-8F3C-21C3E89BC8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05" y="1193235"/>
            <a:ext cx="2471895" cy="53557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84ABB5-00C6-462B-A863-27DBE3B825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15" y="1193235"/>
            <a:ext cx="2471895" cy="53557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1228E4-62AB-4D8E-B809-28EF7B7AF0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54" y="1193235"/>
            <a:ext cx="2471895" cy="535577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341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CONTENTS"/>
  <p:tag name="ID" val="6267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1239</Words>
  <Application>Microsoft Office PowerPoint</Application>
  <PresentationFormat>宽屏</PresentationFormat>
  <Paragraphs>222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锐字工房云字库细圆GBK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江 雨彤</cp:lastModifiedBy>
  <cp:revision>40</cp:revision>
  <dcterms:created xsi:type="dcterms:W3CDTF">2017-08-01T09:51:47Z</dcterms:created>
  <dcterms:modified xsi:type="dcterms:W3CDTF">2021-12-31T00:18:07Z</dcterms:modified>
</cp:coreProperties>
</file>