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4"/>
  </p:notesMasterIdLst>
  <p:sldIdLst>
    <p:sldId id="283" r:id="rId4"/>
    <p:sldId id="259" r:id="rId5"/>
    <p:sldId id="260" r:id="rId6"/>
    <p:sldId id="310" r:id="rId7"/>
    <p:sldId id="360" r:id="rId8"/>
    <p:sldId id="361" r:id="rId9"/>
    <p:sldId id="335" r:id="rId10"/>
    <p:sldId id="358" r:id="rId11"/>
    <p:sldId id="261" r:id="rId12"/>
    <p:sldId id="359" r:id="rId13"/>
    <p:sldId id="262" r:id="rId14"/>
    <p:sldId id="265" r:id="rId15"/>
    <p:sldId id="382" r:id="rId16"/>
    <p:sldId id="338" r:id="rId17"/>
    <p:sldId id="266" r:id="rId18"/>
    <p:sldId id="268" r:id="rId19"/>
    <p:sldId id="263" r:id="rId20"/>
    <p:sldId id="280" r:id="rId21"/>
    <p:sldId id="274" r:id="rId22"/>
    <p:sldId id="28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6B6"/>
    <a:srgbClr val="C0EFFD"/>
    <a:srgbClr val="FDE9B2"/>
    <a:srgbClr val="FCE39F"/>
    <a:srgbClr val="FFFFFF"/>
    <a:srgbClr val="FEC938"/>
    <a:srgbClr val="FEBF0F"/>
    <a:srgbClr val="F9D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napToGrid="0" showGuides="1">
      <p:cViewPr>
        <p:scale>
          <a:sx n="66" d="100"/>
          <a:sy n="66" d="100"/>
        </p:scale>
        <p:origin x="-72" y="-972"/>
      </p:cViewPr>
      <p:guideLst>
        <p:guide orient="horz" pos="2229"/>
        <p:guide pos="39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3E686-B6FB-42FE-AF4B-9BB402073D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D8ECA-D128-4151-A3B6-7125C2FBA40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1349064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jpeg"/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6.jpeg"/><Relationship Id="rId2" Type="http://schemas.openxmlformats.org/officeDocument/2006/relationships/image" Target="../media/image2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emf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5.png"/><Relationship Id="rId6" Type="http://schemas.openxmlformats.org/officeDocument/2006/relationships/image" Target="../media/image14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jpeg"/><Relationship Id="rId2" Type="http://schemas.openxmlformats.org/officeDocument/2006/relationships/image" Target="../media/image16.jpe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636" y="1374417"/>
            <a:ext cx="2351584" cy="184012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38550" y="3314065"/>
            <a:ext cx="52184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altLang="zh-CN" sz="4800" b="1" dirty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  <a:sym typeface="+mn-lt"/>
              </a:rPr>
              <a:t>“出趣玩”APP</a:t>
            </a:r>
            <a:endParaRPr lang="en-US" altLang="zh-CN" sz="4400" dirty="0" smtClean="0">
              <a:latin typeface="安景臣毛笔行书" panose="02010601030101010101" pitchFamily="2" charset="-122"/>
              <a:ea typeface="安景臣毛笔行书" panose="02010601030101010101" pitchFamily="2" charset="-122"/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141" y="1408261"/>
            <a:ext cx="1326977" cy="177243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741" y="1374417"/>
            <a:ext cx="2351584" cy="18401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1663045" y="6455410"/>
            <a:ext cx="476250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lt"/>
              </a:rPr>
              <a:t>01</a:t>
            </a:r>
            <a:endParaRPr lang="en-US" altLang="zh-CN" sz="120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Shape 138"/>
          <p:cNvSpPr/>
          <p:nvPr/>
        </p:nvSpPr>
        <p:spPr>
          <a:xfrm rot="1905815">
            <a:off x="10004870" y="1267893"/>
            <a:ext cx="579969" cy="437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1" h="17044" extrusionOk="0">
                <a:moveTo>
                  <a:pt x="20712" y="4368"/>
                </a:moveTo>
                <a:cubicBezTo>
                  <a:pt x="19332" y="-4556"/>
                  <a:pt x="12710" y="2620"/>
                  <a:pt x="9384" y="4695"/>
                </a:cubicBezTo>
                <a:cubicBezTo>
                  <a:pt x="7033" y="548"/>
                  <a:pt x="225" y="-2310"/>
                  <a:pt x="2" y="4874"/>
                </a:cubicBezTo>
                <a:cubicBezTo>
                  <a:pt x="-162" y="10152"/>
                  <a:pt x="9292" y="14380"/>
                  <a:pt x="12560" y="17044"/>
                </a:cubicBezTo>
                <a:cubicBezTo>
                  <a:pt x="15309" y="14383"/>
                  <a:pt x="21438" y="9078"/>
                  <a:pt x="20712" y="4368"/>
                </a:cubicBezTo>
                <a:close/>
              </a:path>
            </a:pathLst>
          </a:custGeom>
          <a:noFill/>
          <a:ln w="38100" cap="flat">
            <a:solidFill>
              <a:srgbClr val="FEBF0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 rot="1192981">
            <a:off x="1804103" y="3395260"/>
            <a:ext cx="509052" cy="515664"/>
            <a:chOff x="2118580" y="4342651"/>
            <a:chExt cx="672245" cy="680977"/>
          </a:xfrm>
        </p:grpSpPr>
        <p:grpSp>
          <p:nvGrpSpPr>
            <p:cNvPr id="18" name="组合 17"/>
            <p:cNvGrpSpPr/>
            <p:nvPr/>
          </p:nvGrpSpPr>
          <p:grpSpPr>
            <a:xfrm>
              <a:off x="2124539" y="4342651"/>
              <a:ext cx="641611" cy="680977"/>
              <a:chOff x="2124539" y="4342651"/>
              <a:chExt cx="641611" cy="680977"/>
            </a:xfrm>
          </p:grpSpPr>
          <p:sp>
            <p:nvSpPr>
              <p:cNvPr id="36" name="任意多边形 35"/>
              <p:cNvSpPr/>
              <p:nvPr/>
            </p:nvSpPr>
            <p:spPr>
              <a:xfrm>
                <a:off x="2124539" y="4342651"/>
                <a:ext cx="641611" cy="680977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-1" fmla="*/ 63 w 140227"/>
                  <a:gd name="connsiteY0-2" fmla="*/ 65738 h 154534"/>
                  <a:gd name="connsiteX1-3" fmla="*/ 62928 w 140227"/>
                  <a:gd name="connsiteY1-4" fmla="*/ 16 h 154534"/>
                  <a:gd name="connsiteX2-5" fmla="*/ 140080 w 140227"/>
                  <a:gd name="connsiteY2-6" fmla="*/ 71453 h 154534"/>
                  <a:gd name="connsiteX3-7" fmla="*/ 74358 w 140227"/>
                  <a:gd name="connsiteY3-8" fmla="*/ 154321 h 154534"/>
                  <a:gd name="connsiteX4-9" fmla="*/ 63 w 140227"/>
                  <a:gd name="connsiteY4-10" fmla="*/ 65738 h 154534"/>
                  <a:gd name="connsiteX0-11" fmla="*/ 63 w 140227"/>
                  <a:gd name="connsiteY0-12" fmla="*/ 65738 h 154534"/>
                  <a:gd name="connsiteX1-13" fmla="*/ 62928 w 140227"/>
                  <a:gd name="connsiteY1-14" fmla="*/ 16 h 154534"/>
                  <a:gd name="connsiteX2-15" fmla="*/ 140080 w 140227"/>
                  <a:gd name="connsiteY2-16" fmla="*/ 71453 h 154534"/>
                  <a:gd name="connsiteX3-17" fmla="*/ 74358 w 140227"/>
                  <a:gd name="connsiteY3-18" fmla="*/ 154321 h 154534"/>
                  <a:gd name="connsiteX4-19" fmla="*/ 63 w 140227"/>
                  <a:gd name="connsiteY4-20" fmla="*/ 65738 h 154534"/>
                  <a:gd name="connsiteX0-21" fmla="*/ 178 w 140342"/>
                  <a:gd name="connsiteY0-22" fmla="*/ 65738 h 154534"/>
                  <a:gd name="connsiteX1-23" fmla="*/ 63043 w 140342"/>
                  <a:gd name="connsiteY1-24" fmla="*/ 16 h 154534"/>
                  <a:gd name="connsiteX2-25" fmla="*/ 140195 w 140342"/>
                  <a:gd name="connsiteY2-26" fmla="*/ 71453 h 154534"/>
                  <a:gd name="connsiteX3-27" fmla="*/ 74473 w 140342"/>
                  <a:gd name="connsiteY3-28" fmla="*/ 154321 h 154534"/>
                  <a:gd name="connsiteX4-29" fmla="*/ 178 w 140342"/>
                  <a:gd name="connsiteY4-30" fmla="*/ 65738 h 154534"/>
                  <a:gd name="connsiteX0-31" fmla="*/ 178 w 140342"/>
                  <a:gd name="connsiteY0-32" fmla="*/ 65740 h 154536"/>
                  <a:gd name="connsiteX1-33" fmla="*/ 63043 w 140342"/>
                  <a:gd name="connsiteY1-34" fmla="*/ 18 h 154536"/>
                  <a:gd name="connsiteX2-35" fmla="*/ 140195 w 140342"/>
                  <a:gd name="connsiteY2-36" fmla="*/ 71455 h 154536"/>
                  <a:gd name="connsiteX3-37" fmla="*/ 74473 w 140342"/>
                  <a:gd name="connsiteY3-38" fmla="*/ 154323 h 154536"/>
                  <a:gd name="connsiteX4-39" fmla="*/ 178 w 140342"/>
                  <a:gd name="connsiteY4-40" fmla="*/ 65740 h 154536"/>
                  <a:gd name="connsiteX0-41" fmla="*/ 9 w 140173"/>
                  <a:gd name="connsiteY0-42" fmla="*/ 71451 h 160247"/>
                  <a:gd name="connsiteX1-43" fmla="*/ 71446 w 140173"/>
                  <a:gd name="connsiteY1-44" fmla="*/ 14 h 160247"/>
                  <a:gd name="connsiteX2-45" fmla="*/ 140026 w 140173"/>
                  <a:gd name="connsiteY2-46" fmla="*/ 77166 h 160247"/>
                  <a:gd name="connsiteX3-47" fmla="*/ 74304 w 140173"/>
                  <a:gd name="connsiteY3-48" fmla="*/ 160034 h 160247"/>
                  <a:gd name="connsiteX4-49" fmla="*/ 9 w 140173"/>
                  <a:gd name="connsiteY4-50" fmla="*/ 71451 h 160247"/>
                  <a:gd name="connsiteX0-51" fmla="*/ 9 w 140173"/>
                  <a:gd name="connsiteY0-52" fmla="*/ 71451 h 148862"/>
                  <a:gd name="connsiteX1-53" fmla="*/ 71446 w 140173"/>
                  <a:gd name="connsiteY1-54" fmla="*/ 14 h 148862"/>
                  <a:gd name="connsiteX2-55" fmla="*/ 140026 w 140173"/>
                  <a:gd name="connsiteY2-56" fmla="*/ 77166 h 148862"/>
                  <a:gd name="connsiteX3-57" fmla="*/ 74304 w 140173"/>
                  <a:gd name="connsiteY3-58" fmla="*/ 148604 h 148862"/>
                  <a:gd name="connsiteX4-59" fmla="*/ 9 w 140173"/>
                  <a:gd name="connsiteY4-60" fmla="*/ 71451 h 148862"/>
                  <a:gd name="connsiteX0-61" fmla="*/ 9 w 141024"/>
                  <a:gd name="connsiteY0-62" fmla="*/ 71451 h 148862"/>
                  <a:gd name="connsiteX1-63" fmla="*/ 71446 w 141024"/>
                  <a:gd name="connsiteY1-64" fmla="*/ 14 h 148862"/>
                  <a:gd name="connsiteX2-65" fmla="*/ 140026 w 141024"/>
                  <a:gd name="connsiteY2-66" fmla="*/ 77166 h 148862"/>
                  <a:gd name="connsiteX3-67" fmla="*/ 74304 w 141024"/>
                  <a:gd name="connsiteY3-68" fmla="*/ 148604 h 148862"/>
                  <a:gd name="connsiteX4-69" fmla="*/ 9 w 141024"/>
                  <a:gd name="connsiteY4-70" fmla="*/ 71451 h 148862"/>
                  <a:gd name="connsiteX0-71" fmla="*/ 9 w 140173"/>
                  <a:gd name="connsiteY0-72" fmla="*/ 71451 h 148862"/>
                  <a:gd name="connsiteX1-73" fmla="*/ 71446 w 140173"/>
                  <a:gd name="connsiteY1-74" fmla="*/ 14 h 148862"/>
                  <a:gd name="connsiteX2-75" fmla="*/ 140026 w 140173"/>
                  <a:gd name="connsiteY2-76" fmla="*/ 77166 h 148862"/>
                  <a:gd name="connsiteX3-77" fmla="*/ 74304 w 140173"/>
                  <a:gd name="connsiteY3-78" fmla="*/ 148604 h 148862"/>
                  <a:gd name="connsiteX4-79" fmla="*/ 9 w 140173"/>
                  <a:gd name="connsiteY4-80" fmla="*/ 71451 h 148862"/>
                  <a:gd name="connsiteX0-81" fmla="*/ 9 w 140257"/>
                  <a:gd name="connsiteY0-82" fmla="*/ 71451 h 148862"/>
                  <a:gd name="connsiteX1-83" fmla="*/ 71446 w 140257"/>
                  <a:gd name="connsiteY1-84" fmla="*/ 14 h 148862"/>
                  <a:gd name="connsiteX2-85" fmla="*/ 140026 w 140257"/>
                  <a:gd name="connsiteY2-86" fmla="*/ 77166 h 148862"/>
                  <a:gd name="connsiteX3-87" fmla="*/ 74304 w 140257"/>
                  <a:gd name="connsiteY3-88" fmla="*/ 148604 h 148862"/>
                  <a:gd name="connsiteX4-89" fmla="*/ 9 w 140257"/>
                  <a:gd name="connsiteY4-90" fmla="*/ 71451 h 1488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0257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42638" y="44242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2176934" y="4495047"/>
                <a:ext cx="227805" cy="371040"/>
              </a:xfrm>
              <a:custGeom>
                <a:avLst/>
                <a:gdLst>
                  <a:gd name="connsiteX0" fmla="*/ 131483 w 768692"/>
                  <a:gd name="connsiteY0" fmla="*/ 0 h 962212"/>
                  <a:gd name="connsiteX1" fmla="*/ 394448 w 768692"/>
                  <a:gd name="connsiteY1" fmla="*/ 197223 h 962212"/>
                  <a:gd name="connsiteX2" fmla="*/ 621553 w 768692"/>
                  <a:gd name="connsiteY2" fmla="*/ 137459 h 962212"/>
                  <a:gd name="connsiteX3" fmla="*/ 764989 w 768692"/>
                  <a:gd name="connsiteY3" fmla="*/ 472141 h 962212"/>
                  <a:gd name="connsiteX4" fmla="*/ 472142 w 768692"/>
                  <a:gd name="connsiteY4" fmla="*/ 531906 h 962212"/>
                  <a:gd name="connsiteX5" fmla="*/ 591671 w 768692"/>
                  <a:gd name="connsiteY5" fmla="*/ 770965 h 962212"/>
                  <a:gd name="connsiteX6" fmla="*/ 442259 w 768692"/>
                  <a:gd name="connsiteY6" fmla="*/ 806823 h 962212"/>
                  <a:gd name="connsiteX7" fmla="*/ 352612 w 768692"/>
                  <a:gd name="connsiteY7" fmla="*/ 693271 h 962212"/>
                  <a:gd name="connsiteX8" fmla="*/ 197224 w 768692"/>
                  <a:gd name="connsiteY8" fmla="*/ 878541 h 962212"/>
                  <a:gd name="connsiteX9" fmla="*/ 0 w 768692"/>
                  <a:gd name="connsiteY9" fmla="*/ 962212 h 962212"/>
                  <a:gd name="connsiteX0-1" fmla="*/ 61103 w 698312"/>
                  <a:gd name="connsiteY0-2" fmla="*/ 0 h 1082820"/>
                  <a:gd name="connsiteX1-3" fmla="*/ 324068 w 698312"/>
                  <a:gd name="connsiteY1-4" fmla="*/ 197223 h 1082820"/>
                  <a:gd name="connsiteX2-5" fmla="*/ 551173 w 698312"/>
                  <a:gd name="connsiteY2-6" fmla="*/ 137459 h 1082820"/>
                  <a:gd name="connsiteX3-7" fmla="*/ 694609 w 698312"/>
                  <a:gd name="connsiteY3-8" fmla="*/ 472141 h 1082820"/>
                  <a:gd name="connsiteX4-9" fmla="*/ 401762 w 698312"/>
                  <a:gd name="connsiteY4-10" fmla="*/ 531906 h 1082820"/>
                  <a:gd name="connsiteX5-11" fmla="*/ 521291 w 698312"/>
                  <a:gd name="connsiteY5-12" fmla="*/ 770965 h 1082820"/>
                  <a:gd name="connsiteX6-13" fmla="*/ 371879 w 698312"/>
                  <a:gd name="connsiteY6-14" fmla="*/ 806823 h 1082820"/>
                  <a:gd name="connsiteX7-15" fmla="*/ 282232 w 698312"/>
                  <a:gd name="connsiteY7-16" fmla="*/ 693271 h 1082820"/>
                  <a:gd name="connsiteX8-17" fmla="*/ 126844 w 698312"/>
                  <a:gd name="connsiteY8-18" fmla="*/ 878541 h 1082820"/>
                  <a:gd name="connsiteX9-19" fmla="*/ 0 w 698312"/>
                  <a:gd name="connsiteY9-20" fmla="*/ 1082820 h 1082820"/>
                  <a:gd name="connsiteX0-21" fmla="*/ 61103 w 698312"/>
                  <a:gd name="connsiteY0-22" fmla="*/ 0 h 1082820"/>
                  <a:gd name="connsiteX1-23" fmla="*/ 324068 w 698312"/>
                  <a:gd name="connsiteY1-24" fmla="*/ 197223 h 1082820"/>
                  <a:gd name="connsiteX2-25" fmla="*/ 551173 w 698312"/>
                  <a:gd name="connsiteY2-26" fmla="*/ 137459 h 1082820"/>
                  <a:gd name="connsiteX3-27" fmla="*/ 694609 w 698312"/>
                  <a:gd name="connsiteY3-28" fmla="*/ 472141 h 1082820"/>
                  <a:gd name="connsiteX4-29" fmla="*/ 401762 w 698312"/>
                  <a:gd name="connsiteY4-30" fmla="*/ 531906 h 1082820"/>
                  <a:gd name="connsiteX5-31" fmla="*/ 521291 w 698312"/>
                  <a:gd name="connsiteY5-32" fmla="*/ 770965 h 1082820"/>
                  <a:gd name="connsiteX6-33" fmla="*/ 371879 w 698312"/>
                  <a:gd name="connsiteY6-34" fmla="*/ 806823 h 1082820"/>
                  <a:gd name="connsiteX7-35" fmla="*/ 282232 w 698312"/>
                  <a:gd name="connsiteY7-36" fmla="*/ 693271 h 1082820"/>
                  <a:gd name="connsiteX8-37" fmla="*/ 176111 w 698312"/>
                  <a:gd name="connsiteY8-38" fmla="*/ 905342 h 1082820"/>
                  <a:gd name="connsiteX9-39" fmla="*/ 0 w 698312"/>
                  <a:gd name="connsiteY9-40" fmla="*/ 1082820 h 108282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698312" h="1082820">
                    <a:moveTo>
                      <a:pt x="61103" y="0"/>
                    </a:moveTo>
                    <a:cubicBezTo>
                      <a:pt x="151746" y="87156"/>
                      <a:pt x="242390" y="174313"/>
                      <a:pt x="324068" y="197223"/>
                    </a:cubicBezTo>
                    <a:cubicBezTo>
                      <a:pt x="405746" y="220133"/>
                      <a:pt x="489416" y="91639"/>
                      <a:pt x="551173" y="137459"/>
                    </a:cubicBezTo>
                    <a:cubicBezTo>
                      <a:pt x="612930" y="183279"/>
                      <a:pt x="719511" y="406400"/>
                      <a:pt x="694609" y="472141"/>
                    </a:cubicBezTo>
                    <a:cubicBezTo>
                      <a:pt x="669707" y="537882"/>
                      <a:pt x="430648" y="482102"/>
                      <a:pt x="401762" y="531906"/>
                    </a:cubicBezTo>
                    <a:cubicBezTo>
                      <a:pt x="372876" y="581710"/>
                      <a:pt x="526272" y="725146"/>
                      <a:pt x="521291" y="770965"/>
                    </a:cubicBezTo>
                    <a:cubicBezTo>
                      <a:pt x="516311" y="816785"/>
                      <a:pt x="411722" y="819772"/>
                      <a:pt x="371879" y="806823"/>
                    </a:cubicBezTo>
                    <a:cubicBezTo>
                      <a:pt x="332036" y="793874"/>
                      <a:pt x="314860" y="676851"/>
                      <a:pt x="282232" y="693271"/>
                    </a:cubicBezTo>
                    <a:cubicBezTo>
                      <a:pt x="249604" y="709691"/>
                      <a:pt x="223150" y="840417"/>
                      <a:pt x="176111" y="905342"/>
                    </a:cubicBezTo>
                    <a:cubicBezTo>
                      <a:pt x="129072" y="970267"/>
                      <a:pt x="69227" y="1063396"/>
                      <a:pt x="0" y="1082820"/>
                    </a:cubicBezTo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>
                <a:off x="2353279" y="4809159"/>
                <a:ext cx="49757" cy="61548"/>
              </a:xfrm>
              <a:custGeom>
                <a:avLst/>
                <a:gdLst>
                  <a:gd name="connsiteX0" fmla="*/ 6763 w 126447"/>
                  <a:gd name="connsiteY0" fmla="*/ 18499 h 191822"/>
                  <a:gd name="connsiteX1" fmla="*/ 126292 w 126447"/>
                  <a:gd name="connsiteY1" fmla="*/ 24476 h 191822"/>
                  <a:gd name="connsiteX2" fmla="*/ 30669 w 126447"/>
                  <a:gd name="connsiteY2" fmla="*/ 191817 h 191822"/>
                  <a:gd name="connsiteX3" fmla="*/ 6763 w 126447"/>
                  <a:gd name="connsiteY3" fmla="*/ 18499 h 191822"/>
                  <a:gd name="connsiteX0-1" fmla="*/ 394 w 120595"/>
                  <a:gd name="connsiteY0-2" fmla="*/ 16500 h 159942"/>
                  <a:gd name="connsiteX1-3" fmla="*/ 119923 w 120595"/>
                  <a:gd name="connsiteY1-4" fmla="*/ 22477 h 159942"/>
                  <a:gd name="connsiteX2-5" fmla="*/ 84065 w 120595"/>
                  <a:gd name="connsiteY2-6" fmla="*/ 159936 h 159942"/>
                  <a:gd name="connsiteX3-7" fmla="*/ 394 w 120595"/>
                  <a:gd name="connsiteY3-8" fmla="*/ 16500 h 159942"/>
                  <a:gd name="connsiteX0-9" fmla="*/ 939 w 129518"/>
                  <a:gd name="connsiteY0-10" fmla="*/ 16500 h 160211"/>
                  <a:gd name="connsiteX1-11" fmla="*/ 120468 w 129518"/>
                  <a:gd name="connsiteY1-12" fmla="*/ 22477 h 160211"/>
                  <a:gd name="connsiteX2-13" fmla="*/ 84610 w 129518"/>
                  <a:gd name="connsiteY2-14" fmla="*/ 159936 h 160211"/>
                  <a:gd name="connsiteX3-15" fmla="*/ 939 w 129518"/>
                  <a:gd name="connsiteY3-16" fmla="*/ 16500 h 1602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9518" h="160211">
                    <a:moveTo>
                      <a:pt x="939" y="16500"/>
                    </a:moveTo>
                    <a:cubicBezTo>
                      <a:pt x="6915" y="-6410"/>
                      <a:pt x="116484" y="-6409"/>
                      <a:pt x="120468" y="22477"/>
                    </a:cubicBezTo>
                    <a:cubicBezTo>
                      <a:pt x="124452" y="51363"/>
                      <a:pt x="152344" y="152964"/>
                      <a:pt x="84610" y="159936"/>
                    </a:cubicBezTo>
                    <a:cubicBezTo>
                      <a:pt x="16876" y="166908"/>
                      <a:pt x="-5037" y="39410"/>
                      <a:pt x="939" y="16500"/>
                    </a:cubicBezTo>
                    <a:close/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>
                <a:off x="2500518" y="4409062"/>
                <a:ext cx="255640" cy="461540"/>
              </a:xfrm>
              <a:custGeom>
                <a:avLst/>
                <a:gdLst>
                  <a:gd name="connsiteX0" fmla="*/ 420402 w 665437"/>
                  <a:gd name="connsiteY0" fmla="*/ 0 h 1201399"/>
                  <a:gd name="connsiteX1" fmla="*/ 181343 w 665437"/>
                  <a:gd name="connsiteY1" fmla="*/ 161365 h 1201399"/>
                  <a:gd name="connsiteX2" fmla="*/ 37908 w 665437"/>
                  <a:gd name="connsiteY2" fmla="*/ 173318 h 1201399"/>
                  <a:gd name="connsiteX3" fmla="*/ 2049 w 665437"/>
                  <a:gd name="connsiteY3" fmla="*/ 239059 h 1201399"/>
                  <a:gd name="connsiteX4" fmla="*/ 37908 w 665437"/>
                  <a:gd name="connsiteY4" fmla="*/ 579718 h 1201399"/>
                  <a:gd name="connsiteX5" fmla="*/ 306849 w 665437"/>
                  <a:gd name="connsiteY5" fmla="*/ 753036 h 1201399"/>
                  <a:gd name="connsiteX6" fmla="*/ 282943 w 665437"/>
                  <a:gd name="connsiteY6" fmla="*/ 926353 h 1201399"/>
                  <a:gd name="connsiteX7" fmla="*/ 336731 w 665437"/>
                  <a:gd name="connsiteY7" fmla="*/ 1093695 h 1201399"/>
                  <a:gd name="connsiteX8" fmla="*/ 306849 w 665437"/>
                  <a:gd name="connsiteY8" fmla="*/ 1201271 h 1201399"/>
                  <a:gd name="connsiteX9" fmla="*/ 408449 w 665437"/>
                  <a:gd name="connsiteY9" fmla="*/ 1111624 h 1201399"/>
                  <a:gd name="connsiteX10" fmla="*/ 444308 w 665437"/>
                  <a:gd name="connsiteY10" fmla="*/ 944283 h 1201399"/>
                  <a:gd name="connsiteX11" fmla="*/ 516025 w 665437"/>
                  <a:gd name="connsiteY11" fmla="*/ 818777 h 1201399"/>
                  <a:gd name="connsiteX12" fmla="*/ 665437 w 665437"/>
                  <a:gd name="connsiteY12" fmla="*/ 753036 h 120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5437" h="1201399">
                    <a:moveTo>
                      <a:pt x="420402" y="0"/>
                    </a:moveTo>
                    <a:cubicBezTo>
                      <a:pt x="332747" y="66239"/>
                      <a:pt x="245092" y="132479"/>
                      <a:pt x="181343" y="161365"/>
                    </a:cubicBezTo>
                    <a:cubicBezTo>
                      <a:pt x="117594" y="190251"/>
                      <a:pt x="67790" y="160369"/>
                      <a:pt x="37908" y="173318"/>
                    </a:cubicBezTo>
                    <a:cubicBezTo>
                      <a:pt x="8026" y="186267"/>
                      <a:pt x="2049" y="171326"/>
                      <a:pt x="2049" y="239059"/>
                    </a:cubicBezTo>
                    <a:cubicBezTo>
                      <a:pt x="2049" y="306792"/>
                      <a:pt x="-12892" y="494055"/>
                      <a:pt x="37908" y="579718"/>
                    </a:cubicBezTo>
                    <a:cubicBezTo>
                      <a:pt x="88708" y="665381"/>
                      <a:pt x="266010" y="695264"/>
                      <a:pt x="306849" y="753036"/>
                    </a:cubicBezTo>
                    <a:cubicBezTo>
                      <a:pt x="347688" y="810808"/>
                      <a:pt x="277963" y="869577"/>
                      <a:pt x="282943" y="926353"/>
                    </a:cubicBezTo>
                    <a:cubicBezTo>
                      <a:pt x="287923" y="983129"/>
                      <a:pt x="332747" y="1047875"/>
                      <a:pt x="336731" y="1093695"/>
                    </a:cubicBezTo>
                    <a:cubicBezTo>
                      <a:pt x="340715" y="1139515"/>
                      <a:pt x="294896" y="1198283"/>
                      <a:pt x="306849" y="1201271"/>
                    </a:cubicBezTo>
                    <a:cubicBezTo>
                      <a:pt x="318802" y="1204259"/>
                      <a:pt x="385539" y="1154455"/>
                      <a:pt x="408449" y="1111624"/>
                    </a:cubicBezTo>
                    <a:cubicBezTo>
                      <a:pt x="431359" y="1068793"/>
                      <a:pt x="426379" y="993091"/>
                      <a:pt x="444308" y="944283"/>
                    </a:cubicBezTo>
                    <a:cubicBezTo>
                      <a:pt x="462237" y="895475"/>
                      <a:pt x="479170" y="850651"/>
                      <a:pt x="516025" y="818777"/>
                    </a:cubicBezTo>
                    <a:cubicBezTo>
                      <a:pt x="552880" y="786903"/>
                      <a:pt x="609158" y="769969"/>
                      <a:pt x="665437" y="753036"/>
                    </a:cubicBezTo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>
                <a:off x="2693191" y="4801426"/>
                <a:ext cx="48215" cy="91839"/>
              </a:xfrm>
              <a:custGeom>
                <a:avLst/>
                <a:gdLst>
                  <a:gd name="connsiteX0" fmla="*/ 125506 w 125506"/>
                  <a:gd name="connsiteY0" fmla="*/ 0 h 239059"/>
                  <a:gd name="connsiteX1" fmla="*/ 59765 w 125506"/>
                  <a:gd name="connsiteY1" fmla="*/ 23906 h 239059"/>
                  <a:gd name="connsiteX2" fmla="*/ 0 w 125506"/>
                  <a:gd name="connsiteY2" fmla="*/ 143435 h 239059"/>
                  <a:gd name="connsiteX3" fmla="*/ 59765 w 125506"/>
                  <a:gd name="connsiteY3" fmla="*/ 239059 h 23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506" h="239059">
                    <a:moveTo>
                      <a:pt x="125506" y="0"/>
                    </a:moveTo>
                    <a:cubicBezTo>
                      <a:pt x="103094" y="0"/>
                      <a:pt x="80683" y="0"/>
                      <a:pt x="59765" y="23906"/>
                    </a:cubicBezTo>
                    <a:cubicBezTo>
                      <a:pt x="38847" y="47812"/>
                      <a:pt x="0" y="107576"/>
                      <a:pt x="0" y="143435"/>
                    </a:cubicBezTo>
                    <a:cubicBezTo>
                      <a:pt x="0" y="179294"/>
                      <a:pt x="29882" y="209176"/>
                      <a:pt x="59765" y="239059"/>
                    </a:cubicBezTo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任意多边形 18"/>
            <p:cNvSpPr/>
            <p:nvPr/>
          </p:nvSpPr>
          <p:spPr>
            <a:xfrm rot="20279529">
              <a:off x="2598988" y="4623569"/>
              <a:ext cx="174702" cy="8321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 rot="20279529">
              <a:off x="2479596" y="4480372"/>
              <a:ext cx="223342" cy="1187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0279529">
              <a:off x="2127434" y="4559064"/>
              <a:ext cx="113703" cy="5520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rot="20279529">
              <a:off x="2594342" y="4571927"/>
              <a:ext cx="163589" cy="9647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 rot="20279529">
              <a:off x="2135496" y="4638952"/>
              <a:ext cx="269481" cy="1483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 rot="20279529">
              <a:off x="2551872" y="4532481"/>
              <a:ext cx="202631" cy="103393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 rot="20279529">
              <a:off x="2524326" y="4506288"/>
              <a:ext cx="197416" cy="9652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rot="20279529">
              <a:off x="2501282" y="4464098"/>
              <a:ext cx="153497" cy="7992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 rot="20279529">
              <a:off x="2328701" y="4625707"/>
              <a:ext cx="74052" cy="2824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rot="20279529">
              <a:off x="2130538" y="4603506"/>
              <a:ext cx="189693" cy="9750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rot="20279529">
              <a:off x="2599025" y="4660637"/>
              <a:ext cx="191800" cy="9235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 rot="20279529">
              <a:off x="2611278" y="4795372"/>
              <a:ext cx="62292" cy="380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 rot="20279529">
              <a:off x="2492800" y="4489548"/>
              <a:ext cx="71293" cy="5029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 rot="20279529">
              <a:off x="2118580" y="4584223"/>
              <a:ext cx="149665" cy="78198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 rot="20279529">
              <a:off x="2127493" y="4608630"/>
              <a:ext cx="255388" cy="13914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 rot="20279529">
              <a:off x="2284592" y="4709098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任意多边形 34"/>
            <p:cNvSpPr/>
            <p:nvPr/>
          </p:nvSpPr>
          <p:spPr>
            <a:xfrm rot="20279529">
              <a:off x="2302799" y="4734812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任意多边形 40"/>
          <p:cNvSpPr/>
          <p:nvPr/>
        </p:nvSpPr>
        <p:spPr>
          <a:xfrm flipH="1">
            <a:off x="11087948" y="2294478"/>
            <a:ext cx="192026" cy="291250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64395" y="4277358"/>
            <a:ext cx="5613597" cy="60769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20000"/>
              </a:lnSpc>
            </a:pPr>
            <a:r>
              <a:rPr lang="zh-CN" altLang="en-US" sz="28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lt"/>
              </a:rPr>
              <a:t>产品设计方案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7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1169035" y="144145"/>
            <a:ext cx="322961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二、产品创意与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定位</a:t>
            </a:r>
            <a:endParaRPr lang="zh-CN" altLang="en-US" sz="2600" b="1" spc="-3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2" name="椭圆 31"/>
          <p:cNvSpPr/>
          <p:nvPr/>
        </p:nvSpPr>
        <p:spPr>
          <a:xfrm>
            <a:off x="4202158" y="2424938"/>
            <a:ext cx="1259709" cy="1240243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8575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3" name="椭圆 31"/>
          <p:cNvSpPr/>
          <p:nvPr/>
        </p:nvSpPr>
        <p:spPr>
          <a:xfrm>
            <a:off x="6710703" y="2382892"/>
            <a:ext cx="1259709" cy="1240243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8575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4" name="椭圆 31"/>
          <p:cNvSpPr/>
          <p:nvPr/>
        </p:nvSpPr>
        <p:spPr>
          <a:xfrm>
            <a:off x="6710703" y="4691528"/>
            <a:ext cx="1259709" cy="1240243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8575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5" name="椭圆 31"/>
          <p:cNvSpPr/>
          <p:nvPr/>
        </p:nvSpPr>
        <p:spPr>
          <a:xfrm>
            <a:off x="4202158" y="4691528"/>
            <a:ext cx="1259709" cy="1240243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8575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6" name="任意多边形 125"/>
          <p:cNvSpPr/>
          <p:nvPr/>
        </p:nvSpPr>
        <p:spPr>
          <a:xfrm rot="5400000">
            <a:off x="6926681" y="4124301"/>
            <a:ext cx="893813" cy="66062"/>
          </a:xfrm>
          <a:custGeom>
            <a:avLst/>
            <a:gdLst>
              <a:gd name="connsiteX0" fmla="*/ 0 w 3762531"/>
              <a:gd name="connsiteY0" fmla="*/ 14990 h 14990"/>
              <a:gd name="connsiteX1" fmla="*/ 59961 w 3762531"/>
              <a:gd name="connsiteY1" fmla="*/ 14990 h 14990"/>
              <a:gd name="connsiteX2" fmla="*/ 3762531 w 3762531"/>
              <a:gd name="connsiteY2" fmla="*/ 0 h 14990"/>
              <a:gd name="connsiteX0-1" fmla="*/ 0 w 3762531"/>
              <a:gd name="connsiteY0-2" fmla="*/ 43546 h 43546"/>
              <a:gd name="connsiteX1-3" fmla="*/ 59961 w 3762531"/>
              <a:gd name="connsiteY1-4" fmla="*/ 43546 h 43546"/>
              <a:gd name="connsiteX2-5" fmla="*/ 3762531 w 3762531"/>
              <a:gd name="connsiteY2-6" fmla="*/ 28556 h 43546"/>
              <a:gd name="connsiteX0-7" fmla="*/ 0 w 3762531"/>
              <a:gd name="connsiteY0-8" fmla="*/ 14990 h 14990"/>
              <a:gd name="connsiteX1-9" fmla="*/ 3762531 w 3762531"/>
              <a:gd name="connsiteY1-10" fmla="*/ 0 h 14990"/>
              <a:gd name="connsiteX0-11" fmla="*/ 0 w 3762531"/>
              <a:gd name="connsiteY0-12" fmla="*/ 38567 h 38567"/>
              <a:gd name="connsiteX1-13" fmla="*/ 3762531 w 3762531"/>
              <a:gd name="connsiteY1-14" fmla="*/ 23577 h 38567"/>
              <a:gd name="connsiteX0-15" fmla="*/ 0 w 3762531"/>
              <a:gd name="connsiteY0-16" fmla="*/ 76223 h 76223"/>
              <a:gd name="connsiteX1-17" fmla="*/ 3762531 w 3762531"/>
              <a:gd name="connsiteY1-18" fmla="*/ 61233 h 76223"/>
              <a:gd name="connsiteX0-19" fmla="*/ 0 w 3762531"/>
              <a:gd name="connsiteY0-20" fmla="*/ 86371 h 86371"/>
              <a:gd name="connsiteX1-21" fmla="*/ 3762531 w 3762531"/>
              <a:gd name="connsiteY1-22" fmla="*/ 71381 h 863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762531" h="86371">
                <a:moveTo>
                  <a:pt x="0" y="86371"/>
                </a:moveTo>
                <a:cubicBezTo>
                  <a:pt x="1239187" y="-23557"/>
                  <a:pt x="2508354" y="-28553"/>
                  <a:pt x="3762531" y="71381"/>
                </a:cubicBezTo>
              </a:path>
            </a:pathLst>
          </a:custGeom>
          <a:noFill/>
          <a:ln w="25400" cap="rnd">
            <a:solidFill>
              <a:schemeClr val="tx1">
                <a:lumMod val="75000"/>
                <a:lumOff val="25000"/>
              </a:schemeClr>
            </a:solidFill>
            <a:round/>
            <a:headEnd type="arrow" w="med" len="lg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7" name="任意多边形 126"/>
          <p:cNvSpPr/>
          <p:nvPr/>
        </p:nvSpPr>
        <p:spPr>
          <a:xfrm rot="16200000">
            <a:off x="4352075" y="4145709"/>
            <a:ext cx="893813" cy="66062"/>
          </a:xfrm>
          <a:custGeom>
            <a:avLst/>
            <a:gdLst>
              <a:gd name="connsiteX0" fmla="*/ 0 w 3762531"/>
              <a:gd name="connsiteY0" fmla="*/ 14990 h 14990"/>
              <a:gd name="connsiteX1" fmla="*/ 59961 w 3762531"/>
              <a:gd name="connsiteY1" fmla="*/ 14990 h 14990"/>
              <a:gd name="connsiteX2" fmla="*/ 3762531 w 3762531"/>
              <a:gd name="connsiteY2" fmla="*/ 0 h 14990"/>
              <a:gd name="connsiteX0-1" fmla="*/ 0 w 3762531"/>
              <a:gd name="connsiteY0-2" fmla="*/ 43546 h 43546"/>
              <a:gd name="connsiteX1-3" fmla="*/ 59961 w 3762531"/>
              <a:gd name="connsiteY1-4" fmla="*/ 43546 h 43546"/>
              <a:gd name="connsiteX2-5" fmla="*/ 3762531 w 3762531"/>
              <a:gd name="connsiteY2-6" fmla="*/ 28556 h 43546"/>
              <a:gd name="connsiteX0-7" fmla="*/ 0 w 3762531"/>
              <a:gd name="connsiteY0-8" fmla="*/ 14990 h 14990"/>
              <a:gd name="connsiteX1-9" fmla="*/ 3762531 w 3762531"/>
              <a:gd name="connsiteY1-10" fmla="*/ 0 h 14990"/>
              <a:gd name="connsiteX0-11" fmla="*/ 0 w 3762531"/>
              <a:gd name="connsiteY0-12" fmla="*/ 38567 h 38567"/>
              <a:gd name="connsiteX1-13" fmla="*/ 3762531 w 3762531"/>
              <a:gd name="connsiteY1-14" fmla="*/ 23577 h 38567"/>
              <a:gd name="connsiteX0-15" fmla="*/ 0 w 3762531"/>
              <a:gd name="connsiteY0-16" fmla="*/ 76223 h 76223"/>
              <a:gd name="connsiteX1-17" fmla="*/ 3762531 w 3762531"/>
              <a:gd name="connsiteY1-18" fmla="*/ 61233 h 76223"/>
              <a:gd name="connsiteX0-19" fmla="*/ 0 w 3762531"/>
              <a:gd name="connsiteY0-20" fmla="*/ 86371 h 86371"/>
              <a:gd name="connsiteX1-21" fmla="*/ 3762531 w 3762531"/>
              <a:gd name="connsiteY1-22" fmla="*/ 71381 h 863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762531" h="86371">
                <a:moveTo>
                  <a:pt x="0" y="86371"/>
                </a:moveTo>
                <a:cubicBezTo>
                  <a:pt x="1239187" y="-23557"/>
                  <a:pt x="2508354" y="-28553"/>
                  <a:pt x="3762531" y="71381"/>
                </a:cubicBezTo>
              </a:path>
            </a:pathLst>
          </a:custGeom>
          <a:noFill/>
          <a:ln w="25400" cap="rnd">
            <a:solidFill>
              <a:schemeClr val="tx1">
                <a:lumMod val="75000"/>
                <a:lumOff val="25000"/>
              </a:schemeClr>
            </a:solidFill>
            <a:round/>
            <a:headEnd type="arrow" w="med" len="lg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8" name="任意多边形 127"/>
          <p:cNvSpPr/>
          <p:nvPr/>
        </p:nvSpPr>
        <p:spPr>
          <a:xfrm>
            <a:off x="5639378" y="3003013"/>
            <a:ext cx="893813" cy="66062"/>
          </a:xfrm>
          <a:custGeom>
            <a:avLst/>
            <a:gdLst>
              <a:gd name="connsiteX0" fmla="*/ 0 w 3762531"/>
              <a:gd name="connsiteY0" fmla="*/ 14990 h 14990"/>
              <a:gd name="connsiteX1" fmla="*/ 59961 w 3762531"/>
              <a:gd name="connsiteY1" fmla="*/ 14990 h 14990"/>
              <a:gd name="connsiteX2" fmla="*/ 3762531 w 3762531"/>
              <a:gd name="connsiteY2" fmla="*/ 0 h 14990"/>
              <a:gd name="connsiteX0-1" fmla="*/ 0 w 3762531"/>
              <a:gd name="connsiteY0-2" fmla="*/ 43546 h 43546"/>
              <a:gd name="connsiteX1-3" fmla="*/ 59961 w 3762531"/>
              <a:gd name="connsiteY1-4" fmla="*/ 43546 h 43546"/>
              <a:gd name="connsiteX2-5" fmla="*/ 3762531 w 3762531"/>
              <a:gd name="connsiteY2-6" fmla="*/ 28556 h 43546"/>
              <a:gd name="connsiteX0-7" fmla="*/ 0 w 3762531"/>
              <a:gd name="connsiteY0-8" fmla="*/ 14990 h 14990"/>
              <a:gd name="connsiteX1-9" fmla="*/ 3762531 w 3762531"/>
              <a:gd name="connsiteY1-10" fmla="*/ 0 h 14990"/>
              <a:gd name="connsiteX0-11" fmla="*/ 0 w 3762531"/>
              <a:gd name="connsiteY0-12" fmla="*/ 38567 h 38567"/>
              <a:gd name="connsiteX1-13" fmla="*/ 3762531 w 3762531"/>
              <a:gd name="connsiteY1-14" fmla="*/ 23577 h 38567"/>
              <a:gd name="connsiteX0-15" fmla="*/ 0 w 3762531"/>
              <a:gd name="connsiteY0-16" fmla="*/ 76223 h 76223"/>
              <a:gd name="connsiteX1-17" fmla="*/ 3762531 w 3762531"/>
              <a:gd name="connsiteY1-18" fmla="*/ 61233 h 76223"/>
              <a:gd name="connsiteX0-19" fmla="*/ 0 w 3762531"/>
              <a:gd name="connsiteY0-20" fmla="*/ 86371 h 86371"/>
              <a:gd name="connsiteX1-21" fmla="*/ 3762531 w 3762531"/>
              <a:gd name="connsiteY1-22" fmla="*/ 71381 h 863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762531" h="86371">
                <a:moveTo>
                  <a:pt x="0" y="86371"/>
                </a:moveTo>
                <a:cubicBezTo>
                  <a:pt x="1239187" y="-23557"/>
                  <a:pt x="2508354" y="-28553"/>
                  <a:pt x="3762531" y="71381"/>
                </a:cubicBezTo>
              </a:path>
            </a:pathLst>
          </a:custGeom>
          <a:noFill/>
          <a:ln w="25400" cap="rnd">
            <a:solidFill>
              <a:schemeClr val="tx1">
                <a:lumMod val="75000"/>
                <a:lumOff val="25000"/>
              </a:schemeClr>
            </a:solidFill>
            <a:round/>
            <a:headEnd type="arrow" w="med" len="lg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9" name="任意多边形 128"/>
          <p:cNvSpPr/>
          <p:nvPr/>
        </p:nvSpPr>
        <p:spPr>
          <a:xfrm rot="10800000">
            <a:off x="5639378" y="5311649"/>
            <a:ext cx="893813" cy="66062"/>
          </a:xfrm>
          <a:custGeom>
            <a:avLst/>
            <a:gdLst>
              <a:gd name="connsiteX0" fmla="*/ 0 w 3762531"/>
              <a:gd name="connsiteY0" fmla="*/ 14990 h 14990"/>
              <a:gd name="connsiteX1" fmla="*/ 59961 w 3762531"/>
              <a:gd name="connsiteY1" fmla="*/ 14990 h 14990"/>
              <a:gd name="connsiteX2" fmla="*/ 3762531 w 3762531"/>
              <a:gd name="connsiteY2" fmla="*/ 0 h 14990"/>
              <a:gd name="connsiteX0-1" fmla="*/ 0 w 3762531"/>
              <a:gd name="connsiteY0-2" fmla="*/ 43546 h 43546"/>
              <a:gd name="connsiteX1-3" fmla="*/ 59961 w 3762531"/>
              <a:gd name="connsiteY1-4" fmla="*/ 43546 h 43546"/>
              <a:gd name="connsiteX2-5" fmla="*/ 3762531 w 3762531"/>
              <a:gd name="connsiteY2-6" fmla="*/ 28556 h 43546"/>
              <a:gd name="connsiteX0-7" fmla="*/ 0 w 3762531"/>
              <a:gd name="connsiteY0-8" fmla="*/ 14990 h 14990"/>
              <a:gd name="connsiteX1-9" fmla="*/ 3762531 w 3762531"/>
              <a:gd name="connsiteY1-10" fmla="*/ 0 h 14990"/>
              <a:gd name="connsiteX0-11" fmla="*/ 0 w 3762531"/>
              <a:gd name="connsiteY0-12" fmla="*/ 38567 h 38567"/>
              <a:gd name="connsiteX1-13" fmla="*/ 3762531 w 3762531"/>
              <a:gd name="connsiteY1-14" fmla="*/ 23577 h 38567"/>
              <a:gd name="connsiteX0-15" fmla="*/ 0 w 3762531"/>
              <a:gd name="connsiteY0-16" fmla="*/ 76223 h 76223"/>
              <a:gd name="connsiteX1-17" fmla="*/ 3762531 w 3762531"/>
              <a:gd name="connsiteY1-18" fmla="*/ 61233 h 76223"/>
              <a:gd name="connsiteX0-19" fmla="*/ 0 w 3762531"/>
              <a:gd name="connsiteY0-20" fmla="*/ 86371 h 86371"/>
              <a:gd name="connsiteX1-21" fmla="*/ 3762531 w 3762531"/>
              <a:gd name="connsiteY1-22" fmla="*/ 71381 h 863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762531" h="86371">
                <a:moveTo>
                  <a:pt x="0" y="86371"/>
                </a:moveTo>
                <a:cubicBezTo>
                  <a:pt x="1239187" y="-23557"/>
                  <a:pt x="2508354" y="-28553"/>
                  <a:pt x="3762531" y="71381"/>
                </a:cubicBezTo>
              </a:path>
            </a:pathLst>
          </a:custGeom>
          <a:noFill/>
          <a:ln w="25400" cap="rnd">
            <a:solidFill>
              <a:schemeClr val="tx1">
                <a:lumMod val="75000"/>
                <a:lumOff val="25000"/>
              </a:schemeClr>
            </a:solidFill>
            <a:round/>
            <a:headEnd type="arrow" w="med" len="lg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4224573" y="3114150"/>
            <a:ext cx="1214878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可视化</a:t>
            </a:r>
            <a:endParaRPr lang="zh-CN" altLang="en-US" sz="26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6688287" y="3049082"/>
            <a:ext cx="1214878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智能化</a:t>
            </a:r>
            <a:endParaRPr lang="zh-CN" altLang="en-US" sz="26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6688287" y="5391703"/>
            <a:ext cx="1214878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社区化</a:t>
            </a:r>
            <a:endParaRPr lang="zh-CN" altLang="en-US" sz="26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4246808" y="5358147"/>
            <a:ext cx="1214878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整合化</a:t>
            </a:r>
            <a:endParaRPr lang="zh-CN" altLang="en-US" sz="26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1916112" y="4691261"/>
            <a:ext cx="1996584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1. 对美团景点排行、美团旅游行程时间线、小红书社区、十六番懒人地图进行整合，提供更加针对性的服务。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21530" y="2494280"/>
            <a:ext cx="4337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1</a:t>
            </a:r>
            <a:endParaRPr lang="en-US" altLang="zh-CN" sz="3200" b="1"/>
          </a:p>
        </p:txBody>
      </p:sp>
      <p:sp>
        <p:nvSpPr>
          <p:cNvPr id="3" name="文本框 2"/>
          <p:cNvSpPr txBox="1"/>
          <p:nvPr/>
        </p:nvSpPr>
        <p:spPr>
          <a:xfrm>
            <a:off x="7123430" y="2418715"/>
            <a:ext cx="4337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2</a:t>
            </a:r>
            <a:endParaRPr lang="en-US" altLang="zh-CN" sz="3200" b="1"/>
          </a:p>
        </p:txBody>
      </p:sp>
      <p:sp>
        <p:nvSpPr>
          <p:cNvPr id="4" name="文本框 3"/>
          <p:cNvSpPr txBox="1"/>
          <p:nvPr/>
        </p:nvSpPr>
        <p:spPr>
          <a:xfrm>
            <a:off x="7156450" y="4761865"/>
            <a:ext cx="4337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3</a:t>
            </a:r>
            <a:endParaRPr lang="en-US" altLang="zh-CN" sz="3200" b="1"/>
          </a:p>
        </p:txBody>
      </p:sp>
      <p:sp>
        <p:nvSpPr>
          <p:cNvPr id="5" name="文本框 4"/>
          <p:cNvSpPr txBox="1"/>
          <p:nvPr/>
        </p:nvSpPr>
        <p:spPr>
          <a:xfrm>
            <a:off x="4615180" y="4784725"/>
            <a:ext cx="4337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4</a:t>
            </a:r>
            <a:endParaRPr lang="en-US" altLang="zh-CN" sz="3200" b="1"/>
          </a:p>
        </p:txBody>
      </p:sp>
      <p:sp>
        <p:nvSpPr>
          <p:cNvPr id="71" name="文本框 70"/>
          <p:cNvSpPr txBox="1"/>
          <p:nvPr/>
        </p:nvSpPr>
        <p:spPr>
          <a:xfrm>
            <a:off x="1723534" y="2140212"/>
            <a:ext cx="2067994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1.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所有路线均可通过地图显示，便捷直观。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2.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用户出行的过程中，地图还可以实时指引用户游玩的路线，显示打卡地点。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8319242" y="2218952"/>
            <a:ext cx="2067994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1.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用户可以选择希望前往的地点，平台将综合各方面的信息制定最佳行走路线。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8318913" y="4534796"/>
            <a:ext cx="2067994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1.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用户可以分享自己的行程、评价地点，为其他用户提供参考或给其他用户复刻。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2.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其他用户的反馈又可以不断优化该路线。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01240" y="1124585"/>
            <a:ext cx="5669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基于可视化地图的旅游生活经验分享平台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030" y="848995"/>
            <a:ext cx="775970" cy="67627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9165590" y="6455410"/>
            <a:ext cx="2973705" cy="312420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lnSpc>
                <a:spcPct val="120000"/>
              </a:lnSpc>
            </a:pPr>
            <a:r>
              <a:rPr lang="en-US" altLang="zh-CN" sz="12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lt"/>
              </a:rPr>
              <a:t>10</a:t>
            </a:r>
            <a:endParaRPr lang="en-US" altLang="zh-CN" sz="120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38"/>
          <p:cNvSpPr/>
          <p:nvPr/>
        </p:nvSpPr>
        <p:spPr>
          <a:xfrm rot="1905815">
            <a:off x="8501995" y="1898871"/>
            <a:ext cx="579969" cy="437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1" h="17044" extrusionOk="0">
                <a:moveTo>
                  <a:pt x="20712" y="4368"/>
                </a:moveTo>
                <a:cubicBezTo>
                  <a:pt x="19332" y="-4556"/>
                  <a:pt x="12710" y="2620"/>
                  <a:pt x="9384" y="4695"/>
                </a:cubicBezTo>
                <a:cubicBezTo>
                  <a:pt x="7033" y="548"/>
                  <a:pt x="225" y="-2310"/>
                  <a:pt x="2" y="4874"/>
                </a:cubicBezTo>
                <a:cubicBezTo>
                  <a:pt x="-162" y="10152"/>
                  <a:pt x="9292" y="14380"/>
                  <a:pt x="12560" y="17044"/>
                </a:cubicBezTo>
                <a:cubicBezTo>
                  <a:pt x="15309" y="14383"/>
                  <a:pt x="21438" y="9078"/>
                  <a:pt x="20712" y="4368"/>
                </a:cubicBezTo>
                <a:close/>
              </a:path>
            </a:pathLst>
          </a:custGeom>
          <a:noFill/>
          <a:ln w="38100" cap="flat">
            <a:solidFill>
              <a:srgbClr val="FEBF0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41" name="任意多边形 40"/>
          <p:cNvSpPr/>
          <p:nvPr/>
        </p:nvSpPr>
        <p:spPr>
          <a:xfrm flipH="1">
            <a:off x="10482336" y="2501687"/>
            <a:ext cx="192026" cy="291250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58245" y="3292475"/>
            <a:ext cx="31603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用户群分析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625555" y="3999230"/>
            <a:ext cx="3026410" cy="349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User group analysis</a:t>
            </a:r>
            <a:endParaRPr sz="14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58245" y="2413337"/>
            <a:ext cx="77021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三、</a:t>
            </a:r>
            <a:endParaRPr lang="zh-CN" altLang="en-US" sz="36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556" y="2501687"/>
            <a:ext cx="2943680" cy="230343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9165590" y="6455410"/>
            <a:ext cx="2973705" cy="312420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lnSpc>
                <a:spcPct val="120000"/>
              </a:lnSpc>
            </a:pPr>
            <a:r>
              <a:rPr lang="en-US" altLang="zh-CN" sz="12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11</a:t>
            </a:r>
            <a:endParaRPr lang="en-US" altLang="zh-CN" sz="120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7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1169035" y="144145"/>
            <a:ext cx="265493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三、用户群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分析</a:t>
            </a:r>
            <a:endParaRPr lang="zh-CN" altLang="en-US" sz="2600" b="1" spc="-3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528549" y="1937982"/>
            <a:ext cx="2686526" cy="3841198"/>
            <a:chOff x="1289955" y="1628061"/>
            <a:chExt cx="3921407" cy="5174701"/>
          </a:xfrm>
        </p:grpSpPr>
        <p:sp>
          <p:nvSpPr>
            <p:cNvPr id="22" name="Shape 209"/>
            <p:cNvSpPr/>
            <p:nvPr/>
          </p:nvSpPr>
          <p:spPr>
            <a:xfrm rot="3758493">
              <a:off x="2701655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24" name="Shape 202"/>
              <p:cNvSpPr/>
              <p:nvPr/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rgbClr val="FEBF0F"/>
              </a:solidFill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Shape 203"/>
              <p:cNvSpPr/>
              <p:nvPr/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Shape 204"/>
              <p:cNvSpPr/>
              <p:nvPr/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Shape 205"/>
              <p:cNvSpPr/>
              <p:nvPr/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Shape 206"/>
              <p:cNvSpPr/>
              <p:nvPr/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Shape 207"/>
              <p:cNvSpPr/>
              <p:nvPr/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Shape 208"/>
              <p:cNvSpPr/>
              <p:nvPr/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Shape 210"/>
              <p:cNvSpPr/>
              <p:nvPr/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</p:grpSp>
      <p:sp>
        <p:nvSpPr>
          <p:cNvPr id="32" name="任意多边形 31"/>
          <p:cNvSpPr/>
          <p:nvPr/>
        </p:nvSpPr>
        <p:spPr>
          <a:xfrm>
            <a:off x="6784541" y="2155519"/>
            <a:ext cx="3240000" cy="18000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1"/>
          <p:cNvSpPr/>
          <p:nvPr/>
        </p:nvSpPr>
        <p:spPr>
          <a:xfrm>
            <a:off x="5575669" y="1747092"/>
            <a:ext cx="904457" cy="48315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2225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一</a:t>
            </a:r>
            <a:endParaRPr lang="zh-CN" altLang="en-US" b="1" spc="-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6784541" y="3204695"/>
            <a:ext cx="3240000" cy="18000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椭圆 31"/>
          <p:cNvSpPr/>
          <p:nvPr/>
        </p:nvSpPr>
        <p:spPr>
          <a:xfrm>
            <a:off x="5575669" y="2796268"/>
            <a:ext cx="904457" cy="48315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2225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二</a:t>
            </a:r>
            <a:endParaRPr lang="zh-CN" altLang="en-US" b="1" spc="-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6784541" y="4253656"/>
            <a:ext cx="3240000" cy="18000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椭圆 31"/>
          <p:cNvSpPr/>
          <p:nvPr/>
        </p:nvSpPr>
        <p:spPr>
          <a:xfrm>
            <a:off x="5575669" y="3845229"/>
            <a:ext cx="904457" cy="48315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2225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三</a:t>
            </a:r>
            <a:endParaRPr lang="zh-CN" altLang="en-US" b="1" spc="-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6784541" y="5267604"/>
            <a:ext cx="3240000" cy="18000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椭圆 31"/>
          <p:cNvSpPr/>
          <p:nvPr/>
        </p:nvSpPr>
        <p:spPr>
          <a:xfrm>
            <a:off x="5575669" y="4859177"/>
            <a:ext cx="904457" cy="48315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2225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四</a:t>
            </a:r>
            <a:endParaRPr lang="zh-CN" altLang="en-US" b="1" spc="-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639820" y="1724240"/>
            <a:ext cx="4585784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爱好</a:t>
            </a:r>
            <a:r>
              <a:rPr lang="zh-CN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分享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旅游及生活的用户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639820" y="2785481"/>
            <a:ext cx="4585784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计划或正在外出</a:t>
            </a:r>
            <a:r>
              <a:rPr lang="zh-CN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旅游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的用户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639820" y="3822377"/>
            <a:ext cx="4585784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喜欢</a:t>
            </a:r>
            <a:r>
              <a:rPr lang="zh-CN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打卡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网红景点或网红店的个人用户</a:t>
            </a:r>
            <a:endParaRPr lang="zh-CN" altLang="en-US" sz="20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39820" y="4836325"/>
            <a:ext cx="4585784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希望推广的实体</a:t>
            </a:r>
            <a:r>
              <a:rPr lang="zh-CN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商家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和景区景点等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grpSp>
        <p:nvGrpSpPr>
          <p:cNvPr id="138" name="组合 137"/>
          <p:cNvGrpSpPr/>
          <p:nvPr/>
        </p:nvGrpSpPr>
        <p:grpSpPr>
          <a:xfrm>
            <a:off x="4999896" y="1674282"/>
            <a:ext cx="416683" cy="628262"/>
            <a:chOff x="6985001" y="7477126"/>
            <a:chExt cx="306388" cy="46196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39" name="Freeform 1344"/>
            <p:cNvSpPr>
              <a:spLocks noEditPoints="1"/>
            </p:cNvSpPr>
            <p:nvPr/>
          </p:nvSpPr>
          <p:spPr bwMode="auto">
            <a:xfrm>
              <a:off x="7011989" y="7486651"/>
              <a:ext cx="230188" cy="225425"/>
            </a:xfrm>
            <a:custGeom>
              <a:avLst/>
              <a:gdLst>
                <a:gd name="T0" fmla="*/ 42 w 132"/>
                <a:gd name="T1" fmla="*/ 14 h 129"/>
                <a:gd name="T2" fmla="*/ 118 w 132"/>
                <a:gd name="T3" fmla="*/ 39 h 129"/>
                <a:gd name="T4" fmla="*/ 118 w 132"/>
                <a:gd name="T5" fmla="*/ 39 h 129"/>
                <a:gd name="T6" fmla="*/ 91 w 132"/>
                <a:gd name="T7" fmla="*/ 115 h 129"/>
                <a:gd name="T8" fmla="*/ 91 w 132"/>
                <a:gd name="T9" fmla="*/ 115 h 129"/>
                <a:gd name="T10" fmla="*/ 14 w 132"/>
                <a:gd name="T11" fmla="*/ 90 h 129"/>
                <a:gd name="T12" fmla="*/ 14 w 132"/>
                <a:gd name="T13" fmla="*/ 90 h 129"/>
                <a:gd name="T14" fmla="*/ 42 w 132"/>
                <a:gd name="T15" fmla="*/ 14 h 129"/>
                <a:gd name="T16" fmla="*/ 43 w 132"/>
                <a:gd name="T17" fmla="*/ 16 h 129"/>
                <a:gd name="T18" fmla="*/ 17 w 132"/>
                <a:gd name="T19" fmla="*/ 89 h 129"/>
                <a:gd name="T20" fmla="*/ 17 w 132"/>
                <a:gd name="T21" fmla="*/ 89 h 129"/>
                <a:gd name="T22" fmla="*/ 90 w 132"/>
                <a:gd name="T23" fmla="*/ 112 h 129"/>
                <a:gd name="T24" fmla="*/ 90 w 132"/>
                <a:gd name="T25" fmla="*/ 112 h 129"/>
                <a:gd name="T26" fmla="*/ 116 w 132"/>
                <a:gd name="T27" fmla="*/ 40 h 129"/>
                <a:gd name="T28" fmla="*/ 116 w 132"/>
                <a:gd name="T29" fmla="*/ 40 h 129"/>
                <a:gd name="T30" fmla="*/ 43 w 132"/>
                <a:gd name="T31" fmla="*/ 16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29">
                  <a:moveTo>
                    <a:pt x="42" y="14"/>
                  </a:moveTo>
                  <a:cubicBezTo>
                    <a:pt x="70" y="0"/>
                    <a:pt x="105" y="11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32" y="67"/>
                    <a:pt x="120" y="101"/>
                    <a:pt x="91" y="115"/>
                  </a:cubicBezTo>
                  <a:cubicBezTo>
                    <a:pt x="91" y="115"/>
                    <a:pt x="91" y="115"/>
                    <a:pt x="91" y="115"/>
                  </a:cubicBezTo>
                  <a:cubicBezTo>
                    <a:pt x="62" y="129"/>
                    <a:pt x="28" y="118"/>
                    <a:pt x="14" y="90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0" y="62"/>
                    <a:pt x="13" y="28"/>
                    <a:pt x="42" y="14"/>
                  </a:cubicBezTo>
                  <a:close/>
                  <a:moveTo>
                    <a:pt x="43" y="16"/>
                  </a:moveTo>
                  <a:cubicBezTo>
                    <a:pt x="16" y="30"/>
                    <a:pt x="4" y="62"/>
                    <a:pt x="17" y="89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30" y="115"/>
                    <a:pt x="62" y="126"/>
                    <a:pt x="90" y="112"/>
                  </a:cubicBezTo>
                  <a:cubicBezTo>
                    <a:pt x="90" y="112"/>
                    <a:pt x="90" y="112"/>
                    <a:pt x="90" y="112"/>
                  </a:cubicBezTo>
                  <a:cubicBezTo>
                    <a:pt x="117" y="99"/>
                    <a:pt x="129" y="67"/>
                    <a:pt x="116" y="4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03" y="14"/>
                    <a:pt x="70" y="3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0" name="Freeform 1345"/>
            <p:cNvSpPr>
              <a:spLocks noEditPoints="1"/>
            </p:cNvSpPr>
            <p:nvPr/>
          </p:nvSpPr>
          <p:spPr bwMode="auto">
            <a:xfrm>
              <a:off x="7023101" y="7497763"/>
              <a:ext cx="207963" cy="203200"/>
            </a:xfrm>
            <a:custGeom>
              <a:avLst/>
              <a:gdLst>
                <a:gd name="T0" fmla="*/ 5 w 119"/>
                <a:gd name="T1" fmla="*/ 85 h 117"/>
                <a:gd name="T2" fmla="*/ 0 w 119"/>
                <a:gd name="T3" fmla="*/ 60 h 117"/>
                <a:gd name="T4" fmla="*/ 0 w 119"/>
                <a:gd name="T5" fmla="*/ 60 h 117"/>
                <a:gd name="T6" fmla="*/ 34 w 119"/>
                <a:gd name="T7" fmla="*/ 6 h 117"/>
                <a:gd name="T8" fmla="*/ 34 w 119"/>
                <a:gd name="T9" fmla="*/ 6 h 117"/>
                <a:gd name="T10" fmla="*/ 35 w 119"/>
                <a:gd name="T11" fmla="*/ 8 h 117"/>
                <a:gd name="T12" fmla="*/ 34 w 119"/>
                <a:gd name="T13" fmla="*/ 6 h 117"/>
                <a:gd name="T14" fmla="*/ 61 w 119"/>
                <a:gd name="T15" fmla="*/ 0 h 117"/>
                <a:gd name="T16" fmla="*/ 61 w 119"/>
                <a:gd name="T17" fmla="*/ 0 h 117"/>
                <a:gd name="T18" fmla="*/ 113 w 119"/>
                <a:gd name="T19" fmla="*/ 32 h 117"/>
                <a:gd name="T20" fmla="*/ 113 w 119"/>
                <a:gd name="T21" fmla="*/ 32 h 117"/>
                <a:gd name="T22" fmla="*/ 119 w 119"/>
                <a:gd name="T23" fmla="*/ 57 h 117"/>
                <a:gd name="T24" fmla="*/ 119 w 119"/>
                <a:gd name="T25" fmla="*/ 57 h 117"/>
                <a:gd name="T26" fmla="*/ 85 w 119"/>
                <a:gd name="T27" fmla="*/ 111 h 117"/>
                <a:gd name="T28" fmla="*/ 85 w 119"/>
                <a:gd name="T29" fmla="*/ 111 h 117"/>
                <a:gd name="T30" fmla="*/ 58 w 119"/>
                <a:gd name="T31" fmla="*/ 117 h 117"/>
                <a:gd name="T32" fmla="*/ 58 w 119"/>
                <a:gd name="T33" fmla="*/ 117 h 117"/>
                <a:gd name="T34" fmla="*/ 5 w 119"/>
                <a:gd name="T35" fmla="*/ 85 h 117"/>
                <a:gd name="T36" fmla="*/ 7 w 119"/>
                <a:gd name="T37" fmla="*/ 60 h 117"/>
                <a:gd name="T38" fmla="*/ 12 w 119"/>
                <a:gd name="T39" fmla="*/ 82 h 117"/>
                <a:gd name="T40" fmla="*/ 12 w 119"/>
                <a:gd name="T41" fmla="*/ 82 h 117"/>
                <a:gd name="T42" fmla="*/ 58 w 119"/>
                <a:gd name="T43" fmla="*/ 110 h 117"/>
                <a:gd name="T44" fmla="*/ 58 w 119"/>
                <a:gd name="T45" fmla="*/ 110 h 117"/>
                <a:gd name="T46" fmla="*/ 82 w 119"/>
                <a:gd name="T47" fmla="*/ 104 h 117"/>
                <a:gd name="T48" fmla="*/ 82 w 119"/>
                <a:gd name="T49" fmla="*/ 104 h 117"/>
                <a:gd name="T50" fmla="*/ 112 w 119"/>
                <a:gd name="T51" fmla="*/ 57 h 117"/>
                <a:gd name="T52" fmla="*/ 112 w 119"/>
                <a:gd name="T53" fmla="*/ 57 h 117"/>
                <a:gd name="T54" fmla="*/ 107 w 119"/>
                <a:gd name="T55" fmla="*/ 35 h 117"/>
                <a:gd name="T56" fmla="*/ 107 w 119"/>
                <a:gd name="T57" fmla="*/ 35 h 117"/>
                <a:gd name="T58" fmla="*/ 60 w 119"/>
                <a:gd name="T59" fmla="*/ 7 h 117"/>
                <a:gd name="T60" fmla="*/ 60 w 119"/>
                <a:gd name="T61" fmla="*/ 7 h 117"/>
                <a:gd name="T62" fmla="*/ 37 w 119"/>
                <a:gd name="T63" fmla="*/ 12 h 117"/>
                <a:gd name="T64" fmla="*/ 37 w 119"/>
                <a:gd name="T65" fmla="*/ 12 h 117"/>
                <a:gd name="T66" fmla="*/ 7 w 119"/>
                <a:gd name="T67" fmla="*/ 6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9" h="117">
                  <a:moveTo>
                    <a:pt x="5" y="85"/>
                  </a:moveTo>
                  <a:cubicBezTo>
                    <a:pt x="1" y="77"/>
                    <a:pt x="0" y="68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38"/>
                    <a:pt x="12" y="1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42" y="2"/>
                    <a:pt x="5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82" y="0"/>
                    <a:pt x="103" y="11"/>
                    <a:pt x="113" y="32"/>
                  </a:cubicBezTo>
                  <a:cubicBezTo>
                    <a:pt x="113" y="32"/>
                    <a:pt x="113" y="32"/>
                    <a:pt x="113" y="32"/>
                  </a:cubicBezTo>
                  <a:cubicBezTo>
                    <a:pt x="117" y="40"/>
                    <a:pt x="119" y="49"/>
                    <a:pt x="119" y="57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19" y="79"/>
                    <a:pt x="106" y="100"/>
                    <a:pt x="85" y="111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76" y="115"/>
                    <a:pt x="67" y="117"/>
                    <a:pt x="58" y="117"/>
                  </a:cubicBezTo>
                  <a:cubicBezTo>
                    <a:pt x="58" y="117"/>
                    <a:pt x="58" y="117"/>
                    <a:pt x="58" y="117"/>
                  </a:cubicBezTo>
                  <a:cubicBezTo>
                    <a:pt x="36" y="117"/>
                    <a:pt x="15" y="105"/>
                    <a:pt x="5" y="85"/>
                  </a:cubicBezTo>
                  <a:close/>
                  <a:moveTo>
                    <a:pt x="7" y="60"/>
                  </a:moveTo>
                  <a:cubicBezTo>
                    <a:pt x="7" y="67"/>
                    <a:pt x="8" y="75"/>
                    <a:pt x="12" y="82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20" y="100"/>
                    <a:pt x="39" y="110"/>
                    <a:pt x="58" y="110"/>
                  </a:cubicBezTo>
                  <a:cubicBezTo>
                    <a:pt x="58" y="110"/>
                    <a:pt x="58" y="110"/>
                    <a:pt x="58" y="110"/>
                  </a:cubicBezTo>
                  <a:cubicBezTo>
                    <a:pt x="66" y="110"/>
                    <a:pt x="74" y="108"/>
                    <a:pt x="82" y="104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101" y="95"/>
                    <a:pt x="112" y="76"/>
                    <a:pt x="112" y="57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0"/>
                    <a:pt x="110" y="42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98" y="17"/>
                    <a:pt x="80" y="7"/>
                    <a:pt x="60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53" y="7"/>
                    <a:pt x="44" y="8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18" y="22"/>
                    <a:pt x="7" y="40"/>
                    <a:pt x="7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1" name="Freeform 1346"/>
            <p:cNvSpPr/>
            <p:nvPr/>
          </p:nvSpPr>
          <p:spPr bwMode="auto">
            <a:xfrm>
              <a:off x="7119939" y="7485063"/>
              <a:ext cx="23813" cy="47625"/>
            </a:xfrm>
            <a:custGeom>
              <a:avLst/>
              <a:gdLst>
                <a:gd name="T0" fmla="*/ 2 w 15"/>
                <a:gd name="T1" fmla="*/ 0 h 30"/>
                <a:gd name="T2" fmla="*/ 15 w 15"/>
                <a:gd name="T3" fmla="*/ 19 h 30"/>
                <a:gd name="T4" fmla="*/ 15 w 15"/>
                <a:gd name="T5" fmla="*/ 19 h 30"/>
                <a:gd name="T6" fmla="*/ 13 w 15"/>
                <a:gd name="T7" fmla="*/ 21 h 30"/>
                <a:gd name="T8" fmla="*/ 5 w 15"/>
                <a:gd name="T9" fmla="*/ 10 h 30"/>
                <a:gd name="T10" fmla="*/ 3 w 15"/>
                <a:gd name="T11" fmla="*/ 30 h 30"/>
                <a:gd name="T12" fmla="*/ 0 w 15"/>
                <a:gd name="T13" fmla="*/ 30 h 30"/>
                <a:gd name="T14" fmla="*/ 2 w 15"/>
                <a:gd name="T15" fmla="*/ 0 h 30"/>
                <a:gd name="T16" fmla="*/ 2 w 15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30">
                  <a:moveTo>
                    <a:pt x="2" y="0"/>
                  </a:moveTo>
                  <a:lnTo>
                    <a:pt x="15" y="19"/>
                  </a:lnTo>
                  <a:lnTo>
                    <a:pt x="15" y="19"/>
                  </a:lnTo>
                  <a:lnTo>
                    <a:pt x="13" y="21"/>
                  </a:lnTo>
                  <a:lnTo>
                    <a:pt x="5" y="10"/>
                  </a:lnTo>
                  <a:lnTo>
                    <a:pt x="3" y="30"/>
                  </a:lnTo>
                  <a:lnTo>
                    <a:pt x="0" y="3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2" name="Freeform 1347"/>
            <p:cNvSpPr/>
            <p:nvPr/>
          </p:nvSpPr>
          <p:spPr bwMode="auto">
            <a:xfrm>
              <a:off x="7116764" y="7477126"/>
              <a:ext cx="30163" cy="60325"/>
            </a:xfrm>
            <a:custGeom>
              <a:avLst/>
              <a:gdLst>
                <a:gd name="T0" fmla="*/ 0 w 19"/>
                <a:gd name="T1" fmla="*/ 37 h 38"/>
                <a:gd name="T2" fmla="*/ 2 w 19"/>
                <a:gd name="T3" fmla="*/ 5 h 38"/>
                <a:gd name="T4" fmla="*/ 3 w 19"/>
                <a:gd name="T5" fmla="*/ 0 h 38"/>
                <a:gd name="T6" fmla="*/ 19 w 19"/>
                <a:gd name="T7" fmla="*/ 23 h 38"/>
                <a:gd name="T8" fmla="*/ 19 w 19"/>
                <a:gd name="T9" fmla="*/ 24 h 38"/>
                <a:gd name="T10" fmla="*/ 19 w 19"/>
                <a:gd name="T11" fmla="*/ 25 h 38"/>
                <a:gd name="T12" fmla="*/ 14 w 19"/>
                <a:gd name="T13" fmla="*/ 28 h 38"/>
                <a:gd name="T14" fmla="*/ 8 w 19"/>
                <a:gd name="T15" fmla="*/ 22 h 38"/>
                <a:gd name="T16" fmla="*/ 7 w 19"/>
                <a:gd name="T17" fmla="*/ 38 h 38"/>
                <a:gd name="T18" fmla="*/ 0 w 19"/>
                <a:gd name="T19" fmla="*/ 37 h 38"/>
                <a:gd name="T20" fmla="*/ 0 w 19"/>
                <a:gd name="T21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38">
                  <a:moveTo>
                    <a:pt x="0" y="37"/>
                  </a:moveTo>
                  <a:lnTo>
                    <a:pt x="2" y="5"/>
                  </a:lnTo>
                  <a:lnTo>
                    <a:pt x="3" y="0"/>
                  </a:lnTo>
                  <a:lnTo>
                    <a:pt x="19" y="23"/>
                  </a:lnTo>
                  <a:lnTo>
                    <a:pt x="19" y="24"/>
                  </a:lnTo>
                  <a:lnTo>
                    <a:pt x="19" y="25"/>
                  </a:lnTo>
                  <a:lnTo>
                    <a:pt x="14" y="28"/>
                  </a:lnTo>
                  <a:lnTo>
                    <a:pt x="8" y="22"/>
                  </a:lnTo>
                  <a:lnTo>
                    <a:pt x="7" y="38"/>
                  </a:lnTo>
                  <a:lnTo>
                    <a:pt x="0" y="37"/>
                  </a:ln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3" name="Freeform 1348"/>
            <p:cNvSpPr/>
            <p:nvPr/>
          </p:nvSpPr>
          <p:spPr bwMode="auto">
            <a:xfrm>
              <a:off x="7091364" y="7491413"/>
              <a:ext cx="34925" cy="44450"/>
            </a:xfrm>
            <a:custGeom>
              <a:avLst/>
              <a:gdLst>
                <a:gd name="T0" fmla="*/ 19 w 22"/>
                <a:gd name="T1" fmla="*/ 0 h 28"/>
                <a:gd name="T2" fmla="*/ 22 w 22"/>
                <a:gd name="T3" fmla="*/ 28 h 28"/>
                <a:gd name="T4" fmla="*/ 22 w 22"/>
                <a:gd name="T5" fmla="*/ 28 h 28"/>
                <a:gd name="T6" fmla="*/ 19 w 22"/>
                <a:gd name="T7" fmla="*/ 28 h 28"/>
                <a:gd name="T8" fmla="*/ 17 w 22"/>
                <a:gd name="T9" fmla="*/ 9 h 28"/>
                <a:gd name="T10" fmla="*/ 2 w 22"/>
                <a:gd name="T11" fmla="*/ 27 h 28"/>
                <a:gd name="T12" fmla="*/ 0 w 22"/>
                <a:gd name="T13" fmla="*/ 25 h 28"/>
                <a:gd name="T14" fmla="*/ 19 w 22"/>
                <a:gd name="T15" fmla="*/ 0 h 28"/>
                <a:gd name="T16" fmla="*/ 19 w 22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8">
                  <a:moveTo>
                    <a:pt x="19" y="0"/>
                  </a:moveTo>
                  <a:lnTo>
                    <a:pt x="22" y="28"/>
                  </a:lnTo>
                  <a:lnTo>
                    <a:pt x="22" y="28"/>
                  </a:lnTo>
                  <a:lnTo>
                    <a:pt x="19" y="28"/>
                  </a:lnTo>
                  <a:lnTo>
                    <a:pt x="17" y="9"/>
                  </a:lnTo>
                  <a:lnTo>
                    <a:pt x="2" y="27"/>
                  </a:lnTo>
                  <a:lnTo>
                    <a:pt x="0" y="25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4" name="Freeform 1349"/>
            <p:cNvSpPr/>
            <p:nvPr/>
          </p:nvSpPr>
          <p:spPr bwMode="auto">
            <a:xfrm>
              <a:off x="7086601" y="7483476"/>
              <a:ext cx="42863" cy="57150"/>
            </a:xfrm>
            <a:custGeom>
              <a:avLst/>
              <a:gdLst>
                <a:gd name="T0" fmla="*/ 19 w 27"/>
                <a:gd name="T1" fmla="*/ 20 h 36"/>
                <a:gd name="T2" fmla="*/ 7 w 27"/>
                <a:gd name="T3" fmla="*/ 34 h 36"/>
                <a:gd name="T4" fmla="*/ 0 w 27"/>
                <a:gd name="T5" fmla="*/ 30 h 36"/>
                <a:gd name="T6" fmla="*/ 21 w 27"/>
                <a:gd name="T7" fmla="*/ 4 h 36"/>
                <a:gd name="T8" fmla="*/ 24 w 27"/>
                <a:gd name="T9" fmla="*/ 0 h 36"/>
                <a:gd name="T10" fmla="*/ 27 w 27"/>
                <a:gd name="T11" fmla="*/ 34 h 36"/>
                <a:gd name="T12" fmla="*/ 27 w 27"/>
                <a:gd name="T13" fmla="*/ 35 h 36"/>
                <a:gd name="T14" fmla="*/ 26 w 27"/>
                <a:gd name="T15" fmla="*/ 35 h 36"/>
                <a:gd name="T16" fmla="*/ 20 w 27"/>
                <a:gd name="T17" fmla="*/ 36 h 36"/>
                <a:gd name="T18" fmla="*/ 19 w 27"/>
                <a:gd name="T19" fmla="*/ 20 h 36"/>
                <a:gd name="T20" fmla="*/ 19 w 27"/>
                <a:gd name="T21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36">
                  <a:moveTo>
                    <a:pt x="19" y="20"/>
                  </a:moveTo>
                  <a:lnTo>
                    <a:pt x="7" y="34"/>
                  </a:lnTo>
                  <a:lnTo>
                    <a:pt x="0" y="30"/>
                  </a:lnTo>
                  <a:lnTo>
                    <a:pt x="21" y="4"/>
                  </a:lnTo>
                  <a:lnTo>
                    <a:pt x="24" y="0"/>
                  </a:lnTo>
                  <a:lnTo>
                    <a:pt x="27" y="34"/>
                  </a:lnTo>
                  <a:lnTo>
                    <a:pt x="27" y="35"/>
                  </a:lnTo>
                  <a:lnTo>
                    <a:pt x="26" y="35"/>
                  </a:lnTo>
                  <a:lnTo>
                    <a:pt x="20" y="36"/>
                  </a:lnTo>
                  <a:lnTo>
                    <a:pt x="19" y="20"/>
                  </a:lnTo>
                  <a:lnTo>
                    <a:pt x="19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5" name="Freeform 1350"/>
            <p:cNvSpPr/>
            <p:nvPr/>
          </p:nvSpPr>
          <p:spPr bwMode="auto">
            <a:xfrm>
              <a:off x="7105651" y="7497763"/>
              <a:ext cx="17463" cy="33338"/>
            </a:xfrm>
            <a:custGeom>
              <a:avLst/>
              <a:gdLst>
                <a:gd name="T0" fmla="*/ 8 w 11"/>
                <a:gd name="T1" fmla="*/ 0 h 21"/>
                <a:gd name="T2" fmla="*/ 11 w 11"/>
                <a:gd name="T3" fmla="*/ 2 h 21"/>
                <a:gd name="T4" fmla="*/ 3 w 11"/>
                <a:gd name="T5" fmla="*/ 21 h 21"/>
                <a:gd name="T6" fmla="*/ 0 w 11"/>
                <a:gd name="T7" fmla="*/ 19 h 21"/>
                <a:gd name="T8" fmla="*/ 8 w 11"/>
                <a:gd name="T9" fmla="*/ 0 h 21"/>
                <a:gd name="T10" fmla="*/ 8 w 11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1">
                  <a:moveTo>
                    <a:pt x="8" y="0"/>
                  </a:moveTo>
                  <a:lnTo>
                    <a:pt x="11" y="2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6" name="Freeform 1351"/>
            <p:cNvSpPr/>
            <p:nvPr/>
          </p:nvSpPr>
          <p:spPr bwMode="auto">
            <a:xfrm>
              <a:off x="7102476" y="7494588"/>
              <a:ext cx="23813" cy="39688"/>
            </a:xfrm>
            <a:custGeom>
              <a:avLst/>
              <a:gdLst>
                <a:gd name="T0" fmla="*/ 0 w 15"/>
                <a:gd name="T1" fmla="*/ 23 h 25"/>
                <a:gd name="T2" fmla="*/ 8 w 15"/>
                <a:gd name="T3" fmla="*/ 2 h 25"/>
                <a:gd name="T4" fmla="*/ 9 w 15"/>
                <a:gd name="T5" fmla="*/ 0 h 25"/>
                <a:gd name="T6" fmla="*/ 15 w 15"/>
                <a:gd name="T7" fmla="*/ 2 h 25"/>
                <a:gd name="T8" fmla="*/ 8 w 15"/>
                <a:gd name="T9" fmla="*/ 25 h 25"/>
                <a:gd name="T10" fmla="*/ 0 w 15"/>
                <a:gd name="T11" fmla="*/ 23 h 25"/>
                <a:gd name="T12" fmla="*/ 0 w 15"/>
                <a:gd name="T1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25">
                  <a:moveTo>
                    <a:pt x="0" y="23"/>
                  </a:moveTo>
                  <a:lnTo>
                    <a:pt x="8" y="2"/>
                  </a:lnTo>
                  <a:lnTo>
                    <a:pt x="9" y="0"/>
                  </a:lnTo>
                  <a:lnTo>
                    <a:pt x="15" y="2"/>
                  </a:lnTo>
                  <a:lnTo>
                    <a:pt x="8" y="25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7" name="Freeform 1352"/>
            <p:cNvSpPr/>
            <p:nvPr/>
          </p:nvSpPr>
          <p:spPr bwMode="auto">
            <a:xfrm>
              <a:off x="7078664" y="7573963"/>
              <a:ext cx="9525" cy="7938"/>
            </a:xfrm>
            <a:custGeom>
              <a:avLst/>
              <a:gdLst>
                <a:gd name="T0" fmla="*/ 0 w 6"/>
                <a:gd name="T1" fmla="*/ 2 h 5"/>
                <a:gd name="T2" fmla="*/ 5 w 6"/>
                <a:gd name="T3" fmla="*/ 0 h 5"/>
                <a:gd name="T4" fmla="*/ 6 w 6"/>
                <a:gd name="T5" fmla="*/ 3 h 5"/>
                <a:gd name="T6" fmla="*/ 1 w 6"/>
                <a:gd name="T7" fmla="*/ 5 h 5"/>
                <a:gd name="T8" fmla="*/ 0 w 6"/>
                <a:gd name="T9" fmla="*/ 2 h 5"/>
                <a:gd name="T10" fmla="*/ 0 w 6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5">
                  <a:moveTo>
                    <a:pt x="0" y="2"/>
                  </a:moveTo>
                  <a:lnTo>
                    <a:pt x="5" y="0"/>
                  </a:lnTo>
                  <a:lnTo>
                    <a:pt x="6" y="3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8" name="Freeform 1353"/>
            <p:cNvSpPr/>
            <p:nvPr/>
          </p:nvSpPr>
          <p:spPr bwMode="auto">
            <a:xfrm>
              <a:off x="7072314" y="7569201"/>
              <a:ext cx="20638" cy="19050"/>
            </a:xfrm>
            <a:custGeom>
              <a:avLst/>
              <a:gdLst>
                <a:gd name="T0" fmla="*/ 2 w 13"/>
                <a:gd name="T1" fmla="*/ 10 h 12"/>
                <a:gd name="T2" fmla="*/ 1 w 13"/>
                <a:gd name="T3" fmla="*/ 6 h 12"/>
                <a:gd name="T4" fmla="*/ 4 w 13"/>
                <a:gd name="T5" fmla="*/ 5 h 12"/>
                <a:gd name="T6" fmla="*/ 4 w 13"/>
                <a:gd name="T7" fmla="*/ 7 h 12"/>
                <a:gd name="T8" fmla="*/ 4 w 13"/>
                <a:gd name="T9" fmla="*/ 5 h 12"/>
                <a:gd name="T10" fmla="*/ 1 w 13"/>
                <a:gd name="T11" fmla="*/ 6 h 12"/>
                <a:gd name="T12" fmla="*/ 0 w 13"/>
                <a:gd name="T13" fmla="*/ 4 h 12"/>
                <a:gd name="T14" fmla="*/ 9 w 13"/>
                <a:gd name="T15" fmla="*/ 0 h 12"/>
                <a:gd name="T16" fmla="*/ 13 w 13"/>
                <a:gd name="T17" fmla="*/ 7 h 12"/>
                <a:gd name="T18" fmla="*/ 4 w 13"/>
                <a:gd name="T19" fmla="*/ 12 h 12"/>
                <a:gd name="T20" fmla="*/ 2 w 13"/>
                <a:gd name="T21" fmla="*/ 10 h 12"/>
                <a:gd name="T22" fmla="*/ 2 w 13"/>
                <a:gd name="T2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2">
                  <a:moveTo>
                    <a:pt x="2" y="10"/>
                  </a:moveTo>
                  <a:lnTo>
                    <a:pt x="1" y="6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5"/>
                  </a:lnTo>
                  <a:lnTo>
                    <a:pt x="1" y="6"/>
                  </a:lnTo>
                  <a:lnTo>
                    <a:pt x="0" y="4"/>
                  </a:lnTo>
                  <a:lnTo>
                    <a:pt x="9" y="0"/>
                  </a:lnTo>
                  <a:lnTo>
                    <a:pt x="13" y="7"/>
                  </a:lnTo>
                  <a:lnTo>
                    <a:pt x="4" y="12"/>
                  </a:lnTo>
                  <a:lnTo>
                    <a:pt x="2" y="1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9" name="Freeform 1354"/>
            <p:cNvSpPr/>
            <p:nvPr/>
          </p:nvSpPr>
          <p:spPr bwMode="auto">
            <a:xfrm>
              <a:off x="7159626" y="7567613"/>
              <a:ext cx="9525" cy="7938"/>
            </a:xfrm>
            <a:custGeom>
              <a:avLst/>
              <a:gdLst>
                <a:gd name="T0" fmla="*/ 0 w 6"/>
                <a:gd name="T1" fmla="*/ 2 h 5"/>
                <a:gd name="T2" fmla="*/ 4 w 6"/>
                <a:gd name="T3" fmla="*/ 0 h 5"/>
                <a:gd name="T4" fmla="*/ 6 w 6"/>
                <a:gd name="T5" fmla="*/ 3 h 5"/>
                <a:gd name="T6" fmla="*/ 1 w 6"/>
                <a:gd name="T7" fmla="*/ 5 h 5"/>
                <a:gd name="T8" fmla="*/ 0 w 6"/>
                <a:gd name="T9" fmla="*/ 2 h 5"/>
                <a:gd name="T10" fmla="*/ 0 w 6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5">
                  <a:moveTo>
                    <a:pt x="0" y="2"/>
                  </a:moveTo>
                  <a:lnTo>
                    <a:pt x="4" y="0"/>
                  </a:lnTo>
                  <a:lnTo>
                    <a:pt x="6" y="3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0" name="Freeform 1355"/>
            <p:cNvSpPr/>
            <p:nvPr/>
          </p:nvSpPr>
          <p:spPr bwMode="auto">
            <a:xfrm>
              <a:off x="7154864" y="7561263"/>
              <a:ext cx="19050" cy="17463"/>
            </a:xfrm>
            <a:custGeom>
              <a:avLst/>
              <a:gdLst>
                <a:gd name="T0" fmla="*/ 3 w 12"/>
                <a:gd name="T1" fmla="*/ 10 h 11"/>
                <a:gd name="T2" fmla="*/ 1 w 12"/>
                <a:gd name="T3" fmla="*/ 7 h 11"/>
                <a:gd name="T4" fmla="*/ 3 w 12"/>
                <a:gd name="T5" fmla="*/ 6 h 11"/>
                <a:gd name="T6" fmla="*/ 4 w 12"/>
                <a:gd name="T7" fmla="*/ 8 h 11"/>
                <a:gd name="T8" fmla="*/ 3 w 12"/>
                <a:gd name="T9" fmla="*/ 6 h 11"/>
                <a:gd name="T10" fmla="*/ 1 w 12"/>
                <a:gd name="T11" fmla="*/ 7 h 11"/>
                <a:gd name="T12" fmla="*/ 0 w 12"/>
                <a:gd name="T13" fmla="*/ 5 h 11"/>
                <a:gd name="T14" fmla="*/ 9 w 12"/>
                <a:gd name="T15" fmla="*/ 0 h 11"/>
                <a:gd name="T16" fmla="*/ 12 w 12"/>
                <a:gd name="T17" fmla="*/ 8 h 11"/>
                <a:gd name="T18" fmla="*/ 3 w 12"/>
                <a:gd name="T19" fmla="*/ 11 h 11"/>
                <a:gd name="T20" fmla="*/ 3 w 12"/>
                <a:gd name="T21" fmla="*/ 10 h 11"/>
                <a:gd name="T22" fmla="*/ 3 w 12"/>
                <a:gd name="T23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1">
                  <a:moveTo>
                    <a:pt x="3" y="10"/>
                  </a:moveTo>
                  <a:lnTo>
                    <a:pt x="1" y="7"/>
                  </a:lnTo>
                  <a:lnTo>
                    <a:pt x="3" y="6"/>
                  </a:lnTo>
                  <a:lnTo>
                    <a:pt x="4" y="8"/>
                  </a:lnTo>
                  <a:lnTo>
                    <a:pt x="3" y="6"/>
                  </a:lnTo>
                  <a:lnTo>
                    <a:pt x="1" y="7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8"/>
                  </a:lnTo>
                  <a:lnTo>
                    <a:pt x="3" y="11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1" name="Freeform 1356"/>
            <p:cNvSpPr/>
            <p:nvPr/>
          </p:nvSpPr>
          <p:spPr bwMode="auto">
            <a:xfrm>
              <a:off x="7072314" y="7613651"/>
              <a:ext cx="96838" cy="44450"/>
            </a:xfrm>
            <a:custGeom>
              <a:avLst/>
              <a:gdLst>
                <a:gd name="T0" fmla="*/ 3 w 55"/>
                <a:gd name="T1" fmla="*/ 9 h 25"/>
                <a:gd name="T2" fmla="*/ 0 w 55"/>
                <a:gd name="T3" fmla="*/ 1 h 25"/>
                <a:gd name="T4" fmla="*/ 0 w 55"/>
                <a:gd name="T5" fmla="*/ 1 h 25"/>
                <a:gd name="T6" fmla="*/ 3 w 55"/>
                <a:gd name="T7" fmla="*/ 0 h 25"/>
                <a:gd name="T8" fmla="*/ 6 w 55"/>
                <a:gd name="T9" fmla="*/ 8 h 25"/>
                <a:gd name="T10" fmla="*/ 6 w 55"/>
                <a:gd name="T11" fmla="*/ 8 h 25"/>
                <a:gd name="T12" fmla="*/ 23 w 55"/>
                <a:gd name="T13" fmla="*/ 21 h 25"/>
                <a:gd name="T14" fmla="*/ 23 w 55"/>
                <a:gd name="T15" fmla="*/ 21 h 25"/>
                <a:gd name="T16" fmla="*/ 36 w 55"/>
                <a:gd name="T17" fmla="*/ 17 h 25"/>
                <a:gd name="T18" fmla="*/ 36 w 55"/>
                <a:gd name="T19" fmla="*/ 17 h 25"/>
                <a:gd name="T20" fmla="*/ 47 w 55"/>
                <a:gd name="T21" fmla="*/ 9 h 25"/>
                <a:gd name="T22" fmla="*/ 47 w 55"/>
                <a:gd name="T23" fmla="*/ 9 h 25"/>
                <a:gd name="T24" fmla="*/ 52 w 55"/>
                <a:gd name="T25" fmla="*/ 3 h 25"/>
                <a:gd name="T26" fmla="*/ 52 w 55"/>
                <a:gd name="T27" fmla="*/ 3 h 25"/>
                <a:gd name="T28" fmla="*/ 52 w 55"/>
                <a:gd name="T29" fmla="*/ 3 h 25"/>
                <a:gd name="T30" fmla="*/ 52 w 55"/>
                <a:gd name="T31" fmla="*/ 3 h 25"/>
                <a:gd name="T32" fmla="*/ 52 w 55"/>
                <a:gd name="T33" fmla="*/ 3 h 25"/>
                <a:gd name="T34" fmla="*/ 52 w 55"/>
                <a:gd name="T35" fmla="*/ 3 h 25"/>
                <a:gd name="T36" fmla="*/ 52 w 55"/>
                <a:gd name="T37" fmla="*/ 3 h 25"/>
                <a:gd name="T38" fmla="*/ 54 w 55"/>
                <a:gd name="T39" fmla="*/ 2 h 25"/>
                <a:gd name="T40" fmla="*/ 54 w 55"/>
                <a:gd name="T41" fmla="*/ 6 h 25"/>
                <a:gd name="T42" fmla="*/ 54 w 55"/>
                <a:gd name="T43" fmla="*/ 6 h 25"/>
                <a:gd name="T44" fmla="*/ 50 w 55"/>
                <a:gd name="T45" fmla="*/ 11 h 25"/>
                <a:gd name="T46" fmla="*/ 50 w 55"/>
                <a:gd name="T47" fmla="*/ 11 h 25"/>
                <a:gd name="T48" fmla="*/ 37 w 55"/>
                <a:gd name="T49" fmla="*/ 20 h 25"/>
                <a:gd name="T50" fmla="*/ 37 w 55"/>
                <a:gd name="T51" fmla="*/ 20 h 25"/>
                <a:gd name="T52" fmla="*/ 24 w 55"/>
                <a:gd name="T53" fmla="*/ 24 h 25"/>
                <a:gd name="T54" fmla="*/ 24 w 55"/>
                <a:gd name="T55" fmla="*/ 24 h 25"/>
                <a:gd name="T56" fmla="*/ 3 w 55"/>
                <a:gd name="T57" fmla="*/ 9 h 25"/>
                <a:gd name="T58" fmla="*/ 3 w 55"/>
                <a:gd name="T59" fmla="*/ 9 h 25"/>
                <a:gd name="T60" fmla="*/ 3 w 55"/>
                <a:gd name="T61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25">
                  <a:moveTo>
                    <a:pt x="3" y="9"/>
                  </a:moveTo>
                  <a:cubicBezTo>
                    <a:pt x="1" y="5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4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9" y="14"/>
                    <a:pt x="15" y="22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8" y="20"/>
                    <a:pt x="32" y="19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40" y="15"/>
                    <a:pt x="45" y="12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50" y="6"/>
                    <a:pt x="52" y="4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5" y="4"/>
                    <a:pt x="54" y="5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8"/>
                    <a:pt x="52" y="9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7" y="14"/>
                    <a:pt x="42" y="17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3" y="22"/>
                    <a:pt x="28" y="23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13" y="25"/>
                    <a:pt x="7" y="16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2" name="Freeform 1357"/>
            <p:cNvSpPr>
              <a:spLocks noEditPoints="1"/>
            </p:cNvSpPr>
            <p:nvPr/>
          </p:nvSpPr>
          <p:spPr bwMode="auto">
            <a:xfrm>
              <a:off x="7069139" y="7610476"/>
              <a:ext cx="103188" cy="49213"/>
            </a:xfrm>
            <a:custGeom>
              <a:avLst/>
              <a:gdLst>
                <a:gd name="T0" fmla="*/ 24 w 59"/>
                <a:gd name="T1" fmla="*/ 28 h 28"/>
                <a:gd name="T2" fmla="*/ 3 w 59"/>
                <a:gd name="T3" fmla="*/ 12 h 28"/>
                <a:gd name="T4" fmla="*/ 3 w 59"/>
                <a:gd name="T5" fmla="*/ 12 h 28"/>
                <a:gd name="T6" fmla="*/ 3 w 59"/>
                <a:gd name="T7" fmla="*/ 12 h 28"/>
                <a:gd name="T8" fmla="*/ 3 w 59"/>
                <a:gd name="T9" fmla="*/ 12 h 28"/>
                <a:gd name="T10" fmla="*/ 0 w 59"/>
                <a:gd name="T11" fmla="*/ 3 h 28"/>
                <a:gd name="T12" fmla="*/ 0 w 59"/>
                <a:gd name="T13" fmla="*/ 3 h 28"/>
                <a:gd name="T14" fmla="*/ 0 w 59"/>
                <a:gd name="T15" fmla="*/ 1 h 28"/>
                <a:gd name="T16" fmla="*/ 2 w 59"/>
                <a:gd name="T17" fmla="*/ 1 h 28"/>
                <a:gd name="T18" fmla="*/ 5 w 59"/>
                <a:gd name="T19" fmla="*/ 0 h 28"/>
                <a:gd name="T20" fmla="*/ 5 w 59"/>
                <a:gd name="T21" fmla="*/ 0 h 28"/>
                <a:gd name="T22" fmla="*/ 7 w 59"/>
                <a:gd name="T23" fmla="*/ 1 h 28"/>
                <a:gd name="T24" fmla="*/ 7 w 59"/>
                <a:gd name="T25" fmla="*/ 1 h 28"/>
                <a:gd name="T26" fmla="*/ 7 w 59"/>
                <a:gd name="T27" fmla="*/ 1 h 28"/>
                <a:gd name="T28" fmla="*/ 7 w 59"/>
                <a:gd name="T29" fmla="*/ 1 h 28"/>
                <a:gd name="T30" fmla="*/ 7 w 59"/>
                <a:gd name="T31" fmla="*/ 1 h 28"/>
                <a:gd name="T32" fmla="*/ 7 w 59"/>
                <a:gd name="T33" fmla="*/ 1 h 28"/>
                <a:gd name="T34" fmla="*/ 7 w 59"/>
                <a:gd name="T35" fmla="*/ 2 h 28"/>
                <a:gd name="T36" fmla="*/ 7 w 59"/>
                <a:gd name="T37" fmla="*/ 2 h 28"/>
                <a:gd name="T38" fmla="*/ 7 w 59"/>
                <a:gd name="T39" fmla="*/ 2 h 28"/>
                <a:gd name="T40" fmla="*/ 7 w 59"/>
                <a:gd name="T41" fmla="*/ 2 h 28"/>
                <a:gd name="T42" fmla="*/ 7 w 59"/>
                <a:gd name="T43" fmla="*/ 2 h 28"/>
                <a:gd name="T44" fmla="*/ 7 w 59"/>
                <a:gd name="T45" fmla="*/ 2 h 28"/>
                <a:gd name="T46" fmla="*/ 8 w 59"/>
                <a:gd name="T47" fmla="*/ 4 h 28"/>
                <a:gd name="T48" fmla="*/ 8 w 59"/>
                <a:gd name="T49" fmla="*/ 4 h 28"/>
                <a:gd name="T50" fmla="*/ 10 w 59"/>
                <a:gd name="T51" fmla="*/ 9 h 28"/>
                <a:gd name="T52" fmla="*/ 10 w 59"/>
                <a:gd name="T53" fmla="*/ 9 h 28"/>
                <a:gd name="T54" fmla="*/ 24 w 59"/>
                <a:gd name="T55" fmla="*/ 21 h 28"/>
                <a:gd name="T56" fmla="*/ 24 w 59"/>
                <a:gd name="T57" fmla="*/ 21 h 28"/>
                <a:gd name="T58" fmla="*/ 25 w 59"/>
                <a:gd name="T59" fmla="*/ 21 h 28"/>
                <a:gd name="T60" fmla="*/ 25 w 59"/>
                <a:gd name="T61" fmla="*/ 21 h 28"/>
                <a:gd name="T62" fmla="*/ 37 w 59"/>
                <a:gd name="T63" fmla="*/ 17 h 28"/>
                <a:gd name="T64" fmla="*/ 37 w 59"/>
                <a:gd name="T65" fmla="*/ 17 h 28"/>
                <a:gd name="T66" fmla="*/ 48 w 59"/>
                <a:gd name="T67" fmla="*/ 9 h 28"/>
                <a:gd name="T68" fmla="*/ 48 w 59"/>
                <a:gd name="T69" fmla="*/ 9 h 28"/>
                <a:gd name="T70" fmla="*/ 51 w 59"/>
                <a:gd name="T71" fmla="*/ 5 h 28"/>
                <a:gd name="T72" fmla="*/ 51 w 59"/>
                <a:gd name="T73" fmla="*/ 5 h 28"/>
                <a:gd name="T74" fmla="*/ 51 w 59"/>
                <a:gd name="T75" fmla="*/ 3 h 28"/>
                <a:gd name="T76" fmla="*/ 53 w 59"/>
                <a:gd name="T77" fmla="*/ 3 h 28"/>
                <a:gd name="T78" fmla="*/ 57 w 59"/>
                <a:gd name="T79" fmla="*/ 1 h 28"/>
                <a:gd name="T80" fmla="*/ 58 w 59"/>
                <a:gd name="T81" fmla="*/ 3 h 28"/>
                <a:gd name="T82" fmla="*/ 59 w 59"/>
                <a:gd name="T83" fmla="*/ 5 h 28"/>
                <a:gd name="T84" fmla="*/ 59 w 59"/>
                <a:gd name="T85" fmla="*/ 5 h 28"/>
                <a:gd name="T86" fmla="*/ 57 w 59"/>
                <a:gd name="T87" fmla="*/ 9 h 28"/>
                <a:gd name="T88" fmla="*/ 57 w 59"/>
                <a:gd name="T89" fmla="*/ 9 h 28"/>
                <a:gd name="T90" fmla="*/ 53 w 59"/>
                <a:gd name="T91" fmla="*/ 14 h 28"/>
                <a:gd name="T92" fmla="*/ 53 w 59"/>
                <a:gd name="T93" fmla="*/ 14 h 28"/>
                <a:gd name="T94" fmla="*/ 40 w 59"/>
                <a:gd name="T95" fmla="*/ 23 h 28"/>
                <a:gd name="T96" fmla="*/ 40 w 59"/>
                <a:gd name="T97" fmla="*/ 23 h 28"/>
                <a:gd name="T98" fmla="*/ 26 w 59"/>
                <a:gd name="T99" fmla="*/ 28 h 28"/>
                <a:gd name="T100" fmla="*/ 26 w 59"/>
                <a:gd name="T101" fmla="*/ 28 h 28"/>
                <a:gd name="T102" fmla="*/ 24 w 59"/>
                <a:gd name="T103" fmla="*/ 28 h 28"/>
                <a:gd name="T104" fmla="*/ 24 w 59"/>
                <a:gd name="T105" fmla="*/ 28 h 28"/>
                <a:gd name="T106" fmla="*/ 24 w 59"/>
                <a:gd name="T107" fmla="*/ 28 h 28"/>
                <a:gd name="T108" fmla="*/ 5 w 59"/>
                <a:gd name="T109" fmla="*/ 11 h 28"/>
                <a:gd name="T110" fmla="*/ 6 w 59"/>
                <a:gd name="T111" fmla="*/ 11 h 28"/>
                <a:gd name="T112" fmla="*/ 6 w 59"/>
                <a:gd name="T113" fmla="*/ 11 h 28"/>
                <a:gd name="T114" fmla="*/ 6 w 59"/>
                <a:gd name="T115" fmla="*/ 11 h 28"/>
                <a:gd name="T116" fmla="*/ 5 w 59"/>
                <a:gd name="T117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9" h="28">
                  <a:moveTo>
                    <a:pt x="24" y="28"/>
                  </a:moveTo>
                  <a:cubicBezTo>
                    <a:pt x="13" y="28"/>
                    <a:pt x="7" y="19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7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5"/>
                    <a:pt x="9" y="7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3" y="15"/>
                    <a:pt x="17" y="21"/>
                    <a:pt x="24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1"/>
                    <a:pt x="25" y="21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9" y="20"/>
                    <a:pt x="33" y="19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5"/>
                    <a:pt x="45" y="12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0" y="8"/>
                    <a:pt x="51" y="6"/>
                    <a:pt x="51" y="5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4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7"/>
                    <a:pt x="58" y="8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6" y="11"/>
                    <a:pt x="55" y="12"/>
                    <a:pt x="53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0" y="17"/>
                    <a:pt x="46" y="21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36" y="25"/>
                    <a:pt x="31" y="27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5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lose/>
                  <a:moveTo>
                    <a:pt x="5" y="11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1"/>
                    <a:pt x="5" y="11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3" name="Freeform 1358"/>
            <p:cNvSpPr/>
            <p:nvPr/>
          </p:nvSpPr>
          <p:spPr bwMode="auto">
            <a:xfrm>
              <a:off x="7161214" y="7610476"/>
              <a:ext cx="14288" cy="11113"/>
            </a:xfrm>
            <a:custGeom>
              <a:avLst/>
              <a:gdLst>
                <a:gd name="T0" fmla="*/ 1 w 9"/>
                <a:gd name="T1" fmla="*/ 0 h 7"/>
                <a:gd name="T2" fmla="*/ 9 w 9"/>
                <a:gd name="T3" fmla="*/ 3 h 7"/>
                <a:gd name="T4" fmla="*/ 8 w 9"/>
                <a:gd name="T5" fmla="*/ 7 h 7"/>
                <a:gd name="T6" fmla="*/ 0 w 9"/>
                <a:gd name="T7" fmla="*/ 3 h 7"/>
                <a:gd name="T8" fmla="*/ 1 w 9"/>
                <a:gd name="T9" fmla="*/ 0 h 7"/>
                <a:gd name="T10" fmla="*/ 1 w 9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7">
                  <a:moveTo>
                    <a:pt x="1" y="0"/>
                  </a:moveTo>
                  <a:lnTo>
                    <a:pt x="9" y="3"/>
                  </a:lnTo>
                  <a:lnTo>
                    <a:pt x="8" y="7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4" name="Freeform 1359"/>
            <p:cNvSpPr/>
            <p:nvPr/>
          </p:nvSpPr>
          <p:spPr bwMode="auto">
            <a:xfrm>
              <a:off x="7156451" y="7605713"/>
              <a:ext cx="23813" cy="20638"/>
            </a:xfrm>
            <a:custGeom>
              <a:avLst/>
              <a:gdLst>
                <a:gd name="T0" fmla="*/ 0 w 15"/>
                <a:gd name="T1" fmla="*/ 7 h 13"/>
                <a:gd name="T2" fmla="*/ 1 w 15"/>
                <a:gd name="T3" fmla="*/ 5 h 13"/>
                <a:gd name="T4" fmla="*/ 2 w 15"/>
                <a:gd name="T5" fmla="*/ 2 h 13"/>
                <a:gd name="T6" fmla="*/ 3 w 15"/>
                <a:gd name="T7" fmla="*/ 0 h 13"/>
                <a:gd name="T8" fmla="*/ 15 w 15"/>
                <a:gd name="T9" fmla="*/ 5 h 13"/>
                <a:gd name="T10" fmla="*/ 12 w 15"/>
                <a:gd name="T11" fmla="*/ 13 h 13"/>
                <a:gd name="T12" fmla="*/ 0 w 15"/>
                <a:gd name="T13" fmla="*/ 7 h 13"/>
                <a:gd name="T14" fmla="*/ 0 w 15"/>
                <a:gd name="T15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3">
                  <a:moveTo>
                    <a:pt x="0" y="7"/>
                  </a:moveTo>
                  <a:lnTo>
                    <a:pt x="1" y="5"/>
                  </a:lnTo>
                  <a:lnTo>
                    <a:pt x="2" y="2"/>
                  </a:lnTo>
                  <a:lnTo>
                    <a:pt x="3" y="0"/>
                  </a:lnTo>
                  <a:lnTo>
                    <a:pt x="15" y="5"/>
                  </a:lnTo>
                  <a:lnTo>
                    <a:pt x="12" y="13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5" name="Freeform 1360"/>
            <p:cNvSpPr/>
            <p:nvPr/>
          </p:nvSpPr>
          <p:spPr bwMode="auto">
            <a:xfrm>
              <a:off x="7069139" y="7612063"/>
              <a:ext cx="12700" cy="12700"/>
            </a:xfrm>
            <a:custGeom>
              <a:avLst/>
              <a:gdLst>
                <a:gd name="T0" fmla="*/ 4 w 8"/>
                <a:gd name="T1" fmla="*/ 0 h 8"/>
                <a:gd name="T2" fmla="*/ 8 w 8"/>
                <a:gd name="T3" fmla="*/ 1 h 8"/>
                <a:gd name="T4" fmla="*/ 3 w 8"/>
                <a:gd name="T5" fmla="*/ 8 h 8"/>
                <a:gd name="T6" fmla="*/ 0 w 8"/>
                <a:gd name="T7" fmla="*/ 6 h 8"/>
                <a:gd name="T8" fmla="*/ 4 w 8"/>
                <a:gd name="T9" fmla="*/ 0 h 8"/>
                <a:gd name="T10" fmla="*/ 4 w 8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8" y="1"/>
                  </a:lnTo>
                  <a:lnTo>
                    <a:pt x="3" y="8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6" name="Freeform 1361"/>
            <p:cNvSpPr/>
            <p:nvPr/>
          </p:nvSpPr>
          <p:spPr bwMode="auto">
            <a:xfrm>
              <a:off x="7064376" y="7607301"/>
              <a:ext cx="20638" cy="22225"/>
            </a:xfrm>
            <a:custGeom>
              <a:avLst/>
              <a:gdLst>
                <a:gd name="T0" fmla="*/ 0 w 13"/>
                <a:gd name="T1" fmla="*/ 10 h 14"/>
                <a:gd name="T2" fmla="*/ 6 w 13"/>
                <a:gd name="T3" fmla="*/ 1 h 14"/>
                <a:gd name="T4" fmla="*/ 7 w 13"/>
                <a:gd name="T5" fmla="*/ 0 h 14"/>
                <a:gd name="T6" fmla="*/ 13 w 13"/>
                <a:gd name="T7" fmla="*/ 4 h 14"/>
                <a:gd name="T8" fmla="*/ 6 w 13"/>
                <a:gd name="T9" fmla="*/ 14 h 14"/>
                <a:gd name="T10" fmla="*/ 0 w 13"/>
                <a:gd name="T11" fmla="*/ 10 h 14"/>
                <a:gd name="T12" fmla="*/ 0 w 13"/>
                <a:gd name="T13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4">
                  <a:moveTo>
                    <a:pt x="0" y="10"/>
                  </a:moveTo>
                  <a:lnTo>
                    <a:pt x="6" y="1"/>
                  </a:lnTo>
                  <a:lnTo>
                    <a:pt x="7" y="0"/>
                  </a:lnTo>
                  <a:lnTo>
                    <a:pt x="13" y="4"/>
                  </a:lnTo>
                  <a:lnTo>
                    <a:pt x="6" y="14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7" name="Freeform 1362"/>
            <p:cNvSpPr/>
            <p:nvPr/>
          </p:nvSpPr>
          <p:spPr bwMode="auto">
            <a:xfrm>
              <a:off x="7007226" y="7656513"/>
              <a:ext cx="87313" cy="68263"/>
            </a:xfrm>
            <a:custGeom>
              <a:avLst/>
              <a:gdLst>
                <a:gd name="T0" fmla="*/ 0 w 51"/>
                <a:gd name="T1" fmla="*/ 1 h 40"/>
                <a:gd name="T2" fmla="*/ 3 w 51"/>
                <a:gd name="T3" fmla="*/ 0 h 40"/>
                <a:gd name="T4" fmla="*/ 9 w 51"/>
                <a:gd name="T5" fmla="*/ 12 h 40"/>
                <a:gd name="T6" fmla="*/ 9 w 51"/>
                <a:gd name="T7" fmla="*/ 12 h 40"/>
                <a:gd name="T8" fmla="*/ 23 w 51"/>
                <a:gd name="T9" fmla="*/ 33 h 40"/>
                <a:gd name="T10" fmla="*/ 23 w 51"/>
                <a:gd name="T11" fmla="*/ 33 h 40"/>
                <a:gd name="T12" fmla="*/ 40 w 51"/>
                <a:gd name="T13" fmla="*/ 36 h 40"/>
                <a:gd name="T14" fmla="*/ 40 w 51"/>
                <a:gd name="T15" fmla="*/ 36 h 40"/>
                <a:gd name="T16" fmla="*/ 51 w 51"/>
                <a:gd name="T17" fmla="*/ 36 h 40"/>
                <a:gd name="T18" fmla="*/ 51 w 51"/>
                <a:gd name="T19" fmla="*/ 36 h 40"/>
                <a:gd name="T20" fmla="*/ 51 w 51"/>
                <a:gd name="T21" fmla="*/ 39 h 40"/>
                <a:gd name="T22" fmla="*/ 22 w 51"/>
                <a:gd name="T23" fmla="*/ 35 h 40"/>
                <a:gd name="T24" fmla="*/ 22 w 51"/>
                <a:gd name="T25" fmla="*/ 35 h 40"/>
                <a:gd name="T26" fmla="*/ 6 w 51"/>
                <a:gd name="T27" fmla="*/ 13 h 40"/>
                <a:gd name="T28" fmla="*/ 6 w 51"/>
                <a:gd name="T29" fmla="*/ 13 h 40"/>
                <a:gd name="T30" fmla="*/ 0 w 51"/>
                <a:gd name="T31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" h="40">
                  <a:moveTo>
                    <a:pt x="0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5" y="5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3" y="21"/>
                    <a:pt x="19" y="31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7" y="34"/>
                    <a:pt x="34" y="35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6" y="36"/>
                    <a:pt x="51" y="36"/>
                    <a:pt x="51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51" y="39"/>
                    <a:pt x="32" y="40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16" y="33"/>
                    <a:pt x="10" y="22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2" y="7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8" name="Freeform 1363"/>
            <p:cNvSpPr>
              <a:spLocks noEditPoints="1"/>
            </p:cNvSpPr>
            <p:nvPr/>
          </p:nvSpPr>
          <p:spPr bwMode="auto">
            <a:xfrm>
              <a:off x="7000876" y="7650163"/>
              <a:ext cx="98425" cy="82550"/>
            </a:xfrm>
            <a:custGeom>
              <a:avLst/>
              <a:gdLst>
                <a:gd name="T0" fmla="*/ 53 w 56"/>
                <a:gd name="T1" fmla="*/ 44 h 47"/>
                <a:gd name="T2" fmla="*/ 52 w 56"/>
                <a:gd name="T3" fmla="*/ 44 h 47"/>
                <a:gd name="T4" fmla="*/ 52 w 56"/>
                <a:gd name="T5" fmla="*/ 44 h 47"/>
                <a:gd name="T6" fmla="*/ 24 w 56"/>
                <a:gd name="T7" fmla="*/ 40 h 47"/>
                <a:gd name="T8" fmla="*/ 24 w 56"/>
                <a:gd name="T9" fmla="*/ 40 h 47"/>
                <a:gd name="T10" fmla="*/ 7 w 56"/>
                <a:gd name="T11" fmla="*/ 17 h 47"/>
                <a:gd name="T12" fmla="*/ 7 w 56"/>
                <a:gd name="T13" fmla="*/ 17 h 47"/>
                <a:gd name="T14" fmla="*/ 1 w 56"/>
                <a:gd name="T15" fmla="*/ 5 h 47"/>
                <a:gd name="T16" fmla="*/ 1 w 56"/>
                <a:gd name="T17" fmla="*/ 5 h 47"/>
                <a:gd name="T18" fmla="*/ 0 w 56"/>
                <a:gd name="T19" fmla="*/ 3 h 47"/>
                <a:gd name="T20" fmla="*/ 7 w 56"/>
                <a:gd name="T21" fmla="*/ 0 h 47"/>
                <a:gd name="T22" fmla="*/ 8 w 56"/>
                <a:gd name="T23" fmla="*/ 2 h 47"/>
                <a:gd name="T24" fmla="*/ 13 w 56"/>
                <a:gd name="T25" fmla="*/ 14 h 47"/>
                <a:gd name="T26" fmla="*/ 13 w 56"/>
                <a:gd name="T27" fmla="*/ 14 h 47"/>
                <a:gd name="T28" fmla="*/ 27 w 56"/>
                <a:gd name="T29" fmla="*/ 34 h 47"/>
                <a:gd name="T30" fmla="*/ 27 w 56"/>
                <a:gd name="T31" fmla="*/ 34 h 47"/>
                <a:gd name="T32" fmla="*/ 43 w 56"/>
                <a:gd name="T33" fmla="*/ 37 h 47"/>
                <a:gd name="T34" fmla="*/ 43 w 56"/>
                <a:gd name="T35" fmla="*/ 37 h 47"/>
                <a:gd name="T36" fmla="*/ 52 w 56"/>
                <a:gd name="T37" fmla="*/ 37 h 47"/>
                <a:gd name="T38" fmla="*/ 52 w 56"/>
                <a:gd name="T39" fmla="*/ 37 h 47"/>
                <a:gd name="T40" fmla="*/ 54 w 56"/>
                <a:gd name="T41" fmla="*/ 37 h 47"/>
                <a:gd name="T42" fmla="*/ 54 w 56"/>
                <a:gd name="T43" fmla="*/ 37 h 47"/>
                <a:gd name="T44" fmla="*/ 56 w 56"/>
                <a:gd name="T45" fmla="*/ 37 h 47"/>
                <a:gd name="T46" fmla="*/ 56 w 56"/>
                <a:gd name="T47" fmla="*/ 47 h 47"/>
                <a:gd name="T48" fmla="*/ 53 w 56"/>
                <a:gd name="T49" fmla="*/ 44 h 47"/>
                <a:gd name="T50" fmla="*/ 4 w 56"/>
                <a:gd name="T51" fmla="*/ 6 h 47"/>
                <a:gd name="T52" fmla="*/ 3 w 56"/>
                <a:gd name="T53" fmla="*/ 4 h 47"/>
                <a:gd name="T54" fmla="*/ 3 w 56"/>
                <a:gd name="T55" fmla="*/ 4 h 47"/>
                <a:gd name="T56" fmla="*/ 3 w 56"/>
                <a:gd name="T57" fmla="*/ 4 h 47"/>
                <a:gd name="T58" fmla="*/ 4 w 56"/>
                <a:gd name="T59" fmla="*/ 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6" h="47">
                  <a:moveTo>
                    <a:pt x="53" y="44"/>
                  </a:moveTo>
                  <a:cubicBezTo>
                    <a:pt x="53" y="44"/>
                    <a:pt x="52" y="44"/>
                    <a:pt x="5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46" y="44"/>
                    <a:pt x="33" y="44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17" y="37"/>
                    <a:pt x="11" y="26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1"/>
                    <a:pt x="2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10" y="8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23"/>
                    <a:pt x="24" y="33"/>
                    <a:pt x="27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31" y="35"/>
                    <a:pt x="38" y="36"/>
                    <a:pt x="43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7" y="37"/>
                    <a:pt x="50" y="37"/>
                    <a:pt x="52" y="37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3" y="37"/>
                    <a:pt x="54" y="37"/>
                    <a:pt x="54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3" y="44"/>
                    <a:pt x="53" y="44"/>
                    <a:pt x="53" y="44"/>
                  </a:cubicBezTo>
                  <a:close/>
                  <a:moveTo>
                    <a:pt x="4" y="6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6"/>
                    <a:pt x="4" y="6"/>
                    <a:pt x="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9" name="Freeform 1364"/>
            <p:cNvSpPr>
              <a:spLocks noEditPoints="1"/>
            </p:cNvSpPr>
            <p:nvPr/>
          </p:nvSpPr>
          <p:spPr bwMode="auto">
            <a:xfrm>
              <a:off x="7165976" y="7651751"/>
              <a:ext cx="100013" cy="65088"/>
            </a:xfrm>
            <a:custGeom>
              <a:avLst/>
              <a:gdLst>
                <a:gd name="T0" fmla="*/ 0 w 57"/>
                <a:gd name="T1" fmla="*/ 34 h 37"/>
                <a:gd name="T2" fmla="*/ 36 w 57"/>
                <a:gd name="T3" fmla="*/ 24 h 37"/>
                <a:gd name="T4" fmla="*/ 36 w 57"/>
                <a:gd name="T5" fmla="*/ 24 h 37"/>
                <a:gd name="T6" fmla="*/ 37 w 57"/>
                <a:gd name="T7" fmla="*/ 24 h 37"/>
                <a:gd name="T8" fmla="*/ 37 w 57"/>
                <a:gd name="T9" fmla="*/ 24 h 37"/>
                <a:gd name="T10" fmla="*/ 50 w 57"/>
                <a:gd name="T11" fmla="*/ 9 h 37"/>
                <a:gd name="T12" fmla="*/ 50 w 57"/>
                <a:gd name="T13" fmla="*/ 9 h 37"/>
                <a:gd name="T14" fmla="*/ 54 w 57"/>
                <a:gd name="T15" fmla="*/ 0 h 37"/>
                <a:gd name="T16" fmla="*/ 54 w 57"/>
                <a:gd name="T17" fmla="*/ 0 h 37"/>
                <a:gd name="T18" fmla="*/ 57 w 57"/>
                <a:gd name="T19" fmla="*/ 0 h 37"/>
                <a:gd name="T20" fmla="*/ 38 w 57"/>
                <a:gd name="T21" fmla="*/ 26 h 37"/>
                <a:gd name="T22" fmla="*/ 38 w 57"/>
                <a:gd name="T23" fmla="*/ 26 h 37"/>
                <a:gd name="T24" fmla="*/ 37 w 57"/>
                <a:gd name="T25" fmla="*/ 27 h 37"/>
                <a:gd name="T26" fmla="*/ 37 w 57"/>
                <a:gd name="T27" fmla="*/ 27 h 37"/>
                <a:gd name="T28" fmla="*/ 0 w 57"/>
                <a:gd name="T29" fmla="*/ 37 h 37"/>
                <a:gd name="T30" fmla="*/ 0 w 57"/>
                <a:gd name="T31" fmla="*/ 37 h 37"/>
                <a:gd name="T32" fmla="*/ 0 w 57"/>
                <a:gd name="T33" fmla="*/ 34 h 37"/>
                <a:gd name="T34" fmla="*/ 54 w 57"/>
                <a:gd name="T35" fmla="*/ 0 h 37"/>
                <a:gd name="T36" fmla="*/ 54 w 57"/>
                <a:gd name="T37" fmla="*/ 0 h 37"/>
                <a:gd name="T38" fmla="*/ 54 w 57"/>
                <a:gd name="T39" fmla="*/ 0 h 37"/>
                <a:gd name="T40" fmla="*/ 54 w 57"/>
                <a:gd name="T41" fmla="*/ 0 h 37"/>
                <a:gd name="T42" fmla="*/ 54 w 57"/>
                <a:gd name="T4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37">
                  <a:moveTo>
                    <a:pt x="0" y="34"/>
                  </a:moveTo>
                  <a:cubicBezTo>
                    <a:pt x="0" y="34"/>
                    <a:pt x="21" y="31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6" y="24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43" y="20"/>
                    <a:pt x="48" y="14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4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6" y="0"/>
                    <a:pt x="53" y="19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7" y="27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2" y="34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4"/>
                    <a:pt x="0" y="34"/>
                    <a:pt x="0" y="34"/>
                  </a:cubicBezTo>
                  <a:close/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0" name="Freeform 1365"/>
            <p:cNvSpPr/>
            <p:nvPr/>
          </p:nvSpPr>
          <p:spPr bwMode="auto">
            <a:xfrm>
              <a:off x="7162801" y="7646988"/>
              <a:ext cx="107950" cy="73025"/>
            </a:xfrm>
            <a:custGeom>
              <a:avLst/>
              <a:gdLst>
                <a:gd name="T0" fmla="*/ 0 w 62"/>
                <a:gd name="T1" fmla="*/ 40 h 42"/>
                <a:gd name="T2" fmla="*/ 0 w 62"/>
                <a:gd name="T3" fmla="*/ 37 h 42"/>
                <a:gd name="T4" fmla="*/ 2 w 62"/>
                <a:gd name="T5" fmla="*/ 37 h 42"/>
                <a:gd name="T6" fmla="*/ 0 w 62"/>
                <a:gd name="T7" fmla="*/ 37 h 42"/>
                <a:gd name="T8" fmla="*/ 0 w 62"/>
                <a:gd name="T9" fmla="*/ 36 h 42"/>
                <a:gd name="T10" fmla="*/ 0 w 62"/>
                <a:gd name="T11" fmla="*/ 35 h 42"/>
                <a:gd name="T12" fmla="*/ 1 w 62"/>
                <a:gd name="T13" fmla="*/ 35 h 42"/>
                <a:gd name="T14" fmla="*/ 1 w 62"/>
                <a:gd name="T15" fmla="*/ 35 h 42"/>
                <a:gd name="T16" fmla="*/ 1 w 62"/>
                <a:gd name="T17" fmla="*/ 35 h 42"/>
                <a:gd name="T18" fmla="*/ 1 w 62"/>
                <a:gd name="T19" fmla="*/ 35 h 42"/>
                <a:gd name="T20" fmla="*/ 1 w 62"/>
                <a:gd name="T21" fmla="*/ 35 h 42"/>
                <a:gd name="T22" fmla="*/ 1 w 62"/>
                <a:gd name="T23" fmla="*/ 35 h 42"/>
                <a:gd name="T24" fmla="*/ 1 w 62"/>
                <a:gd name="T25" fmla="*/ 35 h 42"/>
                <a:gd name="T26" fmla="*/ 1 w 62"/>
                <a:gd name="T27" fmla="*/ 35 h 42"/>
                <a:gd name="T28" fmla="*/ 2 w 62"/>
                <a:gd name="T29" fmla="*/ 35 h 42"/>
                <a:gd name="T30" fmla="*/ 2 w 62"/>
                <a:gd name="T31" fmla="*/ 35 h 42"/>
                <a:gd name="T32" fmla="*/ 2 w 62"/>
                <a:gd name="T33" fmla="*/ 34 h 42"/>
                <a:gd name="T34" fmla="*/ 2 w 62"/>
                <a:gd name="T35" fmla="*/ 34 h 42"/>
                <a:gd name="T36" fmla="*/ 5 w 62"/>
                <a:gd name="T37" fmla="*/ 34 h 42"/>
                <a:gd name="T38" fmla="*/ 5 w 62"/>
                <a:gd name="T39" fmla="*/ 34 h 42"/>
                <a:gd name="T40" fmla="*/ 14 w 62"/>
                <a:gd name="T41" fmla="*/ 32 h 42"/>
                <a:gd name="T42" fmla="*/ 14 w 62"/>
                <a:gd name="T43" fmla="*/ 32 h 42"/>
                <a:gd name="T44" fmla="*/ 37 w 62"/>
                <a:gd name="T45" fmla="*/ 25 h 42"/>
                <a:gd name="T46" fmla="*/ 37 w 62"/>
                <a:gd name="T47" fmla="*/ 25 h 42"/>
                <a:gd name="T48" fmla="*/ 38 w 62"/>
                <a:gd name="T49" fmla="*/ 25 h 42"/>
                <a:gd name="T50" fmla="*/ 38 w 62"/>
                <a:gd name="T51" fmla="*/ 25 h 42"/>
                <a:gd name="T52" fmla="*/ 50 w 62"/>
                <a:gd name="T53" fmla="*/ 11 h 42"/>
                <a:gd name="T54" fmla="*/ 50 w 62"/>
                <a:gd name="T55" fmla="*/ 11 h 42"/>
                <a:gd name="T56" fmla="*/ 54 w 62"/>
                <a:gd name="T57" fmla="*/ 2 h 42"/>
                <a:gd name="T58" fmla="*/ 54 w 62"/>
                <a:gd name="T59" fmla="*/ 2 h 42"/>
                <a:gd name="T60" fmla="*/ 54 w 62"/>
                <a:gd name="T61" fmla="*/ 0 h 42"/>
                <a:gd name="T62" fmla="*/ 62 w 62"/>
                <a:gd name="T63" fmla="*/ 2 h 42"/>
                <a:gd name="T64" fmla="*/ 60 w 62"/>
                <a:gd name="T65" fmla="*/ 4 h 42"/>
                <a:gd name="T66" fmla="*/ 60 w 62"/>
                <a:gd name="T67" fmla="*/ 5 h 42"/>
                <a:gd name="T68" fmla="*/ 60 w 62"/>
                <a:gd name="T69" fmla="*/ 5 h 42"/>
                <a:gd name="T70" fmla="*/ 60 w 62"/>
                <a:gd name="T71" fmla="*/ 7 h 42"/>
                <a:gd name="T72" fmla="*/ 60 w 62"/>
                <a:gd name="T73" fmla="*/ 7 h 42"/>
                <a:gd name="T74" fmla="*/ 57 w 62"/>
                <a:gd name="T75" fmla="*/ 14 h 42"/>
                <a:gd name="T76" fmla="*/ 57 w 62"/>
                <a:gd name="T77" fmla="*/ 14 h 42"/>
                <a:gd name="T78" fmla="*/ 41 w 62"/>
                <a:gd name="T79" fmla="*/ 31 h 42"/>
                <a:gd name="T80" fmla="*/ 41 w 62"/>
                <a:gd name="T81" fmla="*/ 31 h 42"/>
                <a:gd name="T82" fmla="*/ 40 w 62"/>
                <a:gd name="T83" fmla="*/ 32 h 42"/>
                <a:gd name="T84" fmla="*/ 40 w 62"/>
                <a:gd name="T85" fmla="*/ 32 h 42"/>
                <a:gd name="T86" fmla="*/ 3 w 62"/>
                <a:gd name="T87" fmla="*/ 42 h 42"/>
                <a:gd name="T88" fmla="*/ 3 w 62"/>
                <a:gd name="T89" fmla="*/ 42 h 42"/>
                <a:gd name="T90" fmla="*/ 0 w 62"/>
                <a:gd name="T91" fmla="*/ 42 h 42"/>
                <a:gd name="T92" fmla="*/ 0 w 62"/>
                <a:gd name="T93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2" h="42">
                  <a:moveTo>
                    <a:pt x="0" y="40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3" y="34"/>
                    <a:pt x="4" y="34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7" y="34"/>
                    <a:pt x="10" y="33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21" y="31"/>
                    <a:pt x="30" y="28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44" y="22"/>
                    <a:pt x="48" y="16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3" y="6"/>
                    <a:pt x="54" y="2"/>
                    <a:pt x="54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60" y="6"/>
                    <a:pt x="60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59" y="9"/>
                    <a:pt x="58" y="12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4" y="20"/>
                    <a:pt x="49" y="27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0" y="31"/>
                    <a:pt x="40" y="31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25" y="38"/>
                    <a:pt x="5" y="41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0" y="40"/>
                    <a:pt x="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1" name="Freeform 1366"/>
            <p:cNvSpPr/>
            <p:nvPr/>
          </p:nvSpPr>
          <p:spPr bwMode="auto">
            <a:xfrm>
              <a:off x="7065964" y="7685088"/>
              <a:ext cx="128588" cy="176213"/>
            </a:xfrm>
            <a:custGeom>
              <a:avLst/>
              <a:gdLst>
                <a:gd name="T0" fmla="*/ 7 w 74"/>
                <a:gd name="T1" fmla="*/ 69 h 101"/>
                <a:gd name="T2" fmla="*/ 31 w 74"/>
                <a:gd name="T3" fmla="*/ 6 h 101"/>
                <a:gd name="T4" fmla="*/ 31 w 74"/>
                <a:gd name="T5" fmla="*/ 6 h 101"/>
                <a:gd name="T6" fmla="*/ 66 w 74"/>
                <a:gd name="T7" fmla="*/ 24 h 101"/>
                <a:gd name="T8" fmla="*/ 66 w 74"/>
                <a:gd name="T9" fmla="*/ 24 h 101"/>
                <a:gd name="T10" fmla="*/ 70 w 74"/>
                <a:gd name="T11" fmla="*/ 38 h 101"/>
                <a:gd name="T12" fmla="*/ 70 w 74"/>
                <a:gd name="T13" fmla="*/ 38 h 101"/>
                <a:gd name="T14" fmla="*/ 44 w 74"/>
                <a:gd name="T15" fmla="*/ 95 h 101"/>
                <a:gd name="T16" fmla="*/ 44 w 74"/>
                <a:gd name="T17" fmla="*/ 95 h 101"/>
                <a:gd name="T18" fmla="*/ 43 w 74"/>
                <a:gd name="T19" fmla="*/ 94 h 101"/>
                <a:gd name="T20" fmla="*/ 41 w 74"/>
                <a:gd name="T21" fmla="*/ 93 h 101"/>
                <a:gd name="T22" fmla="*/ 67 w 74"/>
                <a:gd name="T23" fmla="*/ 39 h 101"/>
                <a:gd name="T24" fmla="*/ 67 w 74"/>
                <a:gd name="T25" fmla="*/ 39 h 101"/>
                <a:gd name="T26" fmla="*/ 63 w 74"/>
                <a:gd name="T27" fmla="*/ 25 h 101"/>
                <a:gd name="T28" fmla="*/ 63 w 74"/>
                <a:gd name="T29" fmla="*/ 25 h 101"/>
                <a:gd name="T30" fmla="*/ 32 w 74"/>
                <a:gd name="T31" fmla="*/ 9 h 101"/>
                <a:gd name="T32" fmla="*/ 32 w 74"/>
                <a:gd name="T33" fmla="*/ 9 h 101"/>
                <a:gd name="T34" fmla="*/ 10 w 74"/>
                <a:gd name="T35" fmla="*/ 68 h 101"/>
                <a:gd name="T36" fmla="*/ 10 w 74"/>
                <a:gd name="T37" fmla="*/ 68 h 101"/>
                <a:gd name="T38" fmla="*/ 14 w 74"/>
                <a:gd name="T39" fmla="*/ 79 h 101"/>
                <a:gd name="T40" fmla="*/ 14 w 74"/>
                <a:gd name="T41" fmla="*/ 79 h 101"/>
                <a:gd name="T42" fmla="*/ 25 w 74"/>
                <a:gd name="T43" fmla="*/ 94 h 101"/>
                <a:gd name="T44" fmla="*/ 25 w 74"/>
                <a:gd name="T45" fmla="*/ 94 h 101"/>
                <a:gd name="T46" fmla="*/ 38 w 74"/>
                <a:gd name="T47" fmla="*/ 95 h 101"/>
                <a:gd name="T48" fmla="*/ 38 w 74"/>
                <a:gd name="T49" fmla="*/ 95 h 101"/>
                <a:gd name="T50" fmla="*/ 41 w 74"/>
                <a:gd name="T51" fmla="*/ 93 h 101"/>
                <a:gd name="T52" fmla="*/ 41 w 74"/>
                <a:gd name="T53" fmla="*/ 93 h 101"/>
                <a:gd name="T54" fmla="*/ 43 w 74"/>
                <a:gd name="T55" fmla="*/ 94 h 101"/>
                <a:gd name="T56" fmla="*/ 44 w 74"/>
                <a:gd name="T57" fmla="*/ 95 h 101"/>
                <a:gd name="T58" fmla="*/ 39 w 74"/>
                <a:gd name="T59" fmla="*/ 98 h 101"/>
                <a:gd name="T60" fmla="*/ 39 w 74"/>
                <a:gd name="T61" fmla="*/ 98 h 101"/>
                <a:gd name="T62" fmla="*/ 24 w 74"/>
                <a:gd name="T63" fmla="*/ 96 h 101"/>
                <a:gd name="T64" fmla="*/ 24 w 74"/>
                <a:gd name="T65" fmla="*/ 96 h 101"/>
                <a:gd name="T66" fmla="*/ 12 w 74"/>
                <a:gd name="T67" fmla="*/ 80 h 101"/>
                <a:gd name="T68" fmla="*/ 12 w 74"/>
                <a:gd name="T69" fmla="*/ 80 h 101"/>
                <a:gd name="T70" fmla="*/ 7 w 74"/>
                <a:gd name="T71" fmla="*/ 6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101">
                  <a:moveTo>
                    <a:pt x="7" y="69"/>
                  </a:moveTo>
                  <a:cubicBezTo>
                    <a:pt x="0" y="47"/>
                    <a:pt x="13" y="15"/>
                    <a:pt x="31" y="6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45" y="0"/>
                    <a:pt x="59" y="9"/>
                    <a:pt x="66" y="24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8" y="28"/>
                    <a:pt x="70" y="33"/>
                    <a:pt x="70" y="38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4" y="61"/>
                    <a:pt x="63" y="78"/>
                    <a:pt x="44" y="95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1" y="93"/>
                    <a:pt x="41" y="93"/>
                    <a:pt x="41" y="93"/>
                  </a:cubicBezTo>
                  <a:cubicBezTo>
                    <a:pt x="61" y="75"/>
                    <a:pt x="71" y="60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4"/>
                    <a:pt x="65" y="29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56" y="11"/>
                    <a:pt x="44" y="3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16" y="16"/>
                    <a:pt x="3" y="48"/>
                    <a:pt x="10" y="68"/>
                  </a:cubicBezTo>
                  <a:cubicBezTo>
                    <a:pt x="10" y="68"/>
                    <a:pt x="10" y="68"/>
                    <a:pt x="10" y="68"/>
                  </a:cubicBezTo>
                  <a:cubicBezTo>
                    <a:pt x="11" y="72"/>
                    <a:pt x="13" y="75"/>
                    <a:pt x="14" y="79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18" y="85"/>
                    <a:pt x="21" y="91"/>
                    <a:pt x="25" y="94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9" y="97"/>
                    <a:pt x="33" y="97"/>
                    <a:pt x="38" y="95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39" y="95"/>
                    <a:pt x="40" y="94"/>
                    <a:pt x="41" y="93"/>
                  </a:cubicBezTo>
                  <a:cubicBezTo>
                    <a:pt x="41" y="93"/>
                    <a:pt x="41" y="93"/>
                    <a:pt x="41" y="93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6"/>
                    <a:pt x="41" y="97"/>
                    <a:pt x="39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4" y="101"/>
                    <a:pt x="28" y="100"/>
                    <a:pt x="24" y="96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19" y="93"/>
                    <a:pt x="15" y="87"/>
                    <a:pt x="12" y="80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0" y="77"/>
                    <a:pt x="8" y="73"/>
                    <a:pt x="7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2" name="Freeform 1367"/>
            <p:cNvSpPr>
              <a:spLocks noEditPoints="1"/>
            </p:cNvSpPr>
            <p:nvPr/>
          </p:nvSpPr>
          <p:spPr bwMode="auto">
            <a:xfrm>
              <a:off x="7070726" y="7688263"/>
              <a:ext cx="122238" cy="174625"/>
            </a:xfrm>
            <a:custGeom>
              <a:avLst/>
              <a:gdLst>
                <a:gd name="T0" fmla="*/ 30 w 70"/>
                <a:gd name="T1" fmla="*/ 100 h 100"/>
                <a:gd name="T2" fmla="*/ 19 w 70"/>
                <a:gd name="T3" fmla="*/ 96 h 100"/>
                <a:gd name="T4" fmla="*/ 19 w 70"/>
                <a:gd name="T5" fmla="*/ 96 h 100"/>
                <a:gd name="T6" fmla="*/ 7 w 70"/>
                <a:gd name="T7" fmla="*/ 79 h 100"/>
                <a:gd name="T8" fmla="*/ 7 w 70"/>
                <a:gd name="T9" fmla="*/ 79 h 100"/>
                <a:gd name="T10" fmla="*/ 2 w 70"/>
                <a:gd name="T11" fmla="*/ 67 h 100"/>
                <a:gd name="T12" fmla="*/ 2 w 70"/>
                <a:gd name="T13" fmla="*/ 67 h 100"/>
                <a:gd name="T14" fmla="*/ 4 w 70"/>
                <a:gd name="T15" fmla="*/ 67 h 100"/>
                <a:gd name="T16" fmla="*/ 2 w 70"/>
                <a:gd name="T17" fmla="*/ 67 h 100"/>
                <a:gd name="T18" fmla="*/ 0 w 70"/>
                <a:gd name="T19" fmla="*/ 53 h 100"/>
                <a:gd name="T20" fmla="*/ 0 w 70"/>
                <a:gd name="T21" fmla="*/ 53 h 100"/>
                <a:gd name="T22" fmla="*/ 27 w 70"/>
                <a:gd name="T23" fmla="*/ 2 h 100"/>
                <a:gd name="T24" fmla="*/ 27 w 70"/>
                <a:gd name="T25" fmla="*/ 2 h 100"/>
                <a:gd name="T26" fmla="*/ 37 w 70"/>
                <a:gd name="T27" fmla="*/ 0 h 100"/>
                <a:gd name="T28" fmla="*/ 37 w 70"/>
                <a:gd name="T29" fmla="*/ 0 h 100"/>
                <a:gd name="T30" fmla="*/ 65 w 70"/>
                <a:gd name="T31" fmla="*/ 21 h 100"/>
                <a:gd name="T32" fmla="*/ 65 w 70"/>
                <a:gd name="T33" fmla="*/ 21 h 100"/>
                <a:gd name="T34" fmla="*/ 69 w 70"/>
                <a:gd name="T35" fmla="*/ 36 h 100"/>
                <a:gd name="T36" fmla="*/ 69 w 70"/>
                <a:gd name="T37" fmla="*/ 36 h 100"/>
                <a:gd name="T38" fmla="*/ 70 w 70"/>
                <a:gd name="T39" fmla="*/ 44 h 100"/>
                <a:gd name="T40" fmla="*/ 70 w 70"/>
                <a:gd name="T41" fmla="*/ 44 h 100"/>
                <a:gd name="T42" fmla="*/ 43 w 70"/>
                <a:gd name="T43" fmla="*/ 93 h 100"/>
                <a:gd name="T44" fmla="*/ 43 w 70"/>
                <a:gd name="T45" fmla="*/ 93 h 100"/>
                <a:gd name="T46" fmla="*/ 43 w 70"/>
                <a:gd name="T47" fmla="*/ 93 h 100"/>
                <a:gd name="T48" fmla="*/ 42 w 70"/>
                <a:gd name="T49" fmla="*/ 94 h 100"/>
                <a:gd name="T50" fmla="*/ 41 w 70"/>
                <a:gd name="T51" fmla="*/ 95 h 100"/>
                <a:gd name="T52" fmla="*/ 41 w 70"/>
                <a:gd name="T53" fmla="*/ 95 h 100"/>
                <a:gd name="T54" fmla="*/ 40 w 70"/>
                <a:gd name="T55" fmla="*/ 96 h 100"/>
                <a:gd name="T56" fmla="*/ 40 w 70"/>
                <a:gd name="T57" fmla="*/ 96 h 100"/>
                <a:gd name="T58" fmla="*/ 37 w 70"/>
                <a:gd name="T59" fmla="*/ 98 h 100"/>
                <a:gd name="T60" fmla="*/ 37 w 70"/>
                <a:gd name="T61" fmla="*/ 98 h 100"/>
                <a:gd name="T62" fmla="*/ 30 w 70"/>
                <a:gd name="T63" fmla="*/ 100 h 100"/>
                <a:gd name="T64" fmla="*/ 30 w 70"/>
                <a:gd name="T65" fmla="*/ 100 h 100"/>
                <a:gd name="T66" fmla="*/ 30 w 70"/>
                <a:gd name="T67" fmla="*/ 100 h 100"/>
                <a:gd name="T68" fmla="*/ 37 w 70"/>
                <a:gd name="T69" fmla="*/ 7 h 100"/>
                <a:gd name="T70" fmla="*/ 30 w 70"/>
                <a:gd name="T71" fmla="*/ 9 h 100"/>
                <a:gd name="T72" fmla="*/ 30 w 70"/>
                <a:gd name="T73" fmla="*/ 9 h 100"/>
                <a:gd name="T74" fmla="*/ 7 w 70"/>
                <a:gd name="T75" fmla="*/ 54 h 100"/>
                <a:gd name="T76" fmla="*/ 7 w 70"/>
                <a:gd name="T77" fmla="*/ 54 h 100"/>
                <a:gd name="T78" fmla="*/ 9 w 70"/>
                <a:gd name="T79" fmla="*/ 65 h 100"/>
                <a:gd name="T80" fmla="*/ 9 w 70"/>
                <a:gd name="T81" fmla="*/ 65 h 100"/>
                <a:gd name="T82" fmla="*/ 13 w 70"/>
                <a:gd name="T83" fmla="*/ 76 h 100"/>
                <a:gd name="T84" fmla="*/ 13 w 70"/>
                <a:gd name="T85" fmla="*/ 76 h 100"/>
                <a:gd name="T86" fmla="*/ 24 w 70"/>
                <a:gd name="T87" fmla="*/ 90 h 100"/>
                <a:gd name="T88" fmla="*/ 24 w 70"/>
                <a:gd name="T89" fmla="*/ 90 h 100"/>
                <a:gd name="T90" fmla="*/ 30 w 70"/>
                <a:gd name="T91" fmla="*/ 92 h 100"/>
                <a:gd name="T92" fmla="*/ 30 w 70"/>
                <a:gd name="T93" fmla="*/ 92 h 100"/>
                <a:gd name="T94" fmla="*/ 34 w 70"/>
                <a:gd name="T95" fmla="*/ 92 h 100"/>
                <a:gd name="T96" fmla="*/ 34 w 70"/>
                <a:gd name="T97" fmla="*/ 92 h 100"/>
                <a:gd name="T98" fmla="*/ 37 w 70"/>
                <a:gd name="T99" fmla="*/ 89 h 100"/>
                <a:gd name="T100" fmla="*/ 37 w 70"/>
                <a:gd name="T101" fmla="*/ 89 h 100"/>
                <a:gd name="T102" fmla="*/ 63 w 70"/>
                <a:gd name="T103" fmla="*/ 44 h 100"/>
                <a:gd name="T104" fmla="*/ 63 w 70"/>
                <a:gd name="T105" fmla="*/ 44 h 100"/>
                <a:gd name="T106" fmla="*/ 62 w 70"/>
                <a:gd name="T107" fmla="*/ 37 h 100"/>
                <a:gd name="T108" fmla="*/ 62 w 70"/>
                <a:gd name="T109" fmla="*/ 37 h 100"/>
                <a:gd name="T110" fmla="*/ 58 w 70"/>
                <a:gd name="T111" fmla="*/ 24 h 100"/>
                <a:gd name="T112" fmla="*/ 58 w 70"/>
                <a:gd name="T113" fmla="*/ 24 h 100"/>
                <a:gd name="T114" fmla="*/ 37 w 70"/>
                <a:gd name="T115" fmla="*/ 7 h 100"/>
                <a:gd name="T116" fmla="*/ 37 w 70"/>
                <a:gd name="T117" fmla="*/ 7 h 100"/>
                <a:gd name="T118" fmla="*/ 37 w 70"/>
                <a:gd name="T119" fmla="*/ 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" h="100">
                  <a:moveTo>
                    <a:pt x="30" y="100"/>
                  </a:moveTo>
                  <a:cubicBezTo>
                    <a:pt x="26" y="100"/>
                    <a:pt x="22" y="98"/>
                    <a:pt x="19" y="96"/>
                  </a:cubicBezTo>
                  <a:cubicBezTo>
                    <a:pt x="19" y="96"/>
                    <a:pt x="19" y="96"/>
                    <a:pt x="19" y="96"/>
                  </a:cubicBezTo>
                  <a:cubicBezTo>
                    <a:pt x="14" y="92"/>
                    <a:pt x="10" y="86"/>
                    <a:pt x="7" y="79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5" y="75"/>
                    <a:pt x="4" y="71"/>
                    <a:pt x="2" y="6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3"/>
                    <a:pt x="0" y="58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3"/>
                    <a:pt x="12" y="10"/>
                    <a:pt x="27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30" y="1"/>
                    <a:pt x="34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9" y="0"/>
                    <a:pt x="59" y="9"/>
                    <a:pt x="65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7" y="26"/>
                    <a:pt x="69" y="31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70" y="39"/>
                    <a:pt x="70" y="42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63"/>
                    <a:pt x="60" y="78"/>
                    <a:pt x="43" y="93"/>
                  </a:cubicBezTo>
                  <a:cubicBezTo>
                    <a:pt x="43" y="93"/>
                    <a:pt x="43" y="93"/>
                    <a:pt x="43" y="93"/>
                  </a:cubicBezTo>
                  <a:cubicBezTo>
                    <a:pt x="43" y="93"/>
                    <a:pt x="43" y="93"/>
                    <a:pt x="43" y="93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42" y="95"/>
                    <a:pt x="42" y="95"/>
                    <a:pt x="41" y="95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39" y="97"/>
                    <a:pt x="38" y="97"/>
                    <a:pt x="37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35" y="99"/>
                    <a:pt x="32" y="100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lose/>
                  <a:moveTo>
                    <a:pt x="37" y="7"/>
                  </a:moveTo>
                  <a:cubicBezTo>
                    <a:pt x="35" y="7"/>
                    <a:pt x="32" y="8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18" y="14"/>
                    <a:pt x="7" y="36"/>
                    <a:pt x="7" y="54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8"/>
                    <a:pt x="8" y="62"/>
                    <a:pt x="9" y="65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0" y="69"/>
                    <a:pt x="12" y="73"/>
                    <a:pt x="13" y="76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6" y="82"/>
                    <a:pt x="20" y="87"/>
                    <a:pt x="24" y="90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6" y="92"/>
                    <a:pt x="28" y="92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2"/>
                    <a:pt x="32" y="92"/>
                    <a:pt x="34" y="92"/>
                  </a:cubicBezTo>
                  <a:cubicBezTo>
                    <a:pt x="34" y="92"/>
                    <a:pt x="34" y="92"/>
                    <a:pt x="34" y="92"/>
                  </a:cubicBezTo>
                  <a:cubicBezTo>
                    <a:pt x="35" y="91"/>
                    <a:pt x="36" y="90"/>
                    <a:pt x="37" y="89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54" y="74"/>
                    <a:pt x="63" y="61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2"/>
                    <a:pt x="63" y="40"/>
                    <a:pt x="62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2" y="33"/>
                    <a:pt x="60" y="28"/>
                    <a:pt x="58" y="24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3" y="14"/>
                    <a:pt x="45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3" name="Freeform 1368"/>
            <p:cNvSpPr>
              <a:spLocks noEditPoints="1"/>
            </p:cNvSpPr>
            <p:nvPr/>
          </p:nvSpPr>
          <p:spPr bwMode="auto">
            <a:xfrm>
              <a:off x="7104064" y="7858126"/>
              <a:ext cx="28575" cy="77788"/>
            </a:xfrm>
            <a:custGeom>
              <a:avLst/>
              <a:gdLst>
                <a:gd name="T0" fmla="*/ 0 w 18"/>
                <a:gd name="T1" fmla="*/ 46 h 49"/>
                <a:gd name="T2" fmla="*/ 14 w 18"/>
                <a:gd name="T3" fmla="*/ 43 h 49"/>
                <a:gd name="T4" fmla="*/ 10 w 18"/>
                <a:gd name="T5" fmla="*/ 0 h 49"/>
                <a:gd name="T6" fmla="*/ 14 w 18"/>
                <a:gd name="T7" fmla="*/ 0 h 49"/>
                <a:gd name="T8" fmla="*/ 18 w 18"/>
                <a:gd name="T9" fmla="*/ 46 h 49"/>
                <a:gd name="T10" fmla="*/ 1 w 18"/>
                <a:gd name="T11" fmla="*/ 49 h 49"/>
                <a:gd name="T12" fmla="*/ 0 w 18"/>
                <a:gd name="T13" fmla="*/ 46 h 49"/>
                <a:gd name="T14" fmla="*/ 0 w 18"/>
                <a:gd name="T15" fmla="*/ 46 h 49"/>
                <a:gd name="T16" fmla="*/ 10 w 18"/>
                <a:gd name="T17" fmla="*/ 0 h 49"/>
                <a:gd name="T18" fmla="*/ 10 w 18"/>
                <a:gd name="T19" fmla="*/ 0 h 49"/>
                <a:gd name="T20" fmla="*/ 10 w 18"/>
                <a:gd name="T21" fmla="*/ 0 h 49"/>
                <a:gd name="T22" fmla="*/ 10 w 18"/>
                <a:gd name="T23" fmla="*/ 0 h 49"/>
                <a:gd name="T24" fmla="*/ 10 w 18"/>
                <a:gd name="T2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49">
                  <a:moveTo>
                    <a:pt x="0" y="46"/>
                  </a:moveTo>
                  <a:lnTo>
                    <a:pt x="14" y="43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46"/>
                  </a:lnTo>
                  <a:lnTo>
                    <a:pt x="1" y="49"/>
                  </a:lnTo>
                  <a:lnTo>
                    <a:pt x="0" y="46"/>
                  </a:lnTo>
                  <a:lnTo>
                    <a:pt x="0" y="46"/>
                  </a:lnTo>
                  <a:close/>
                  <a:moveTo>
                    <a:pt x="10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4" name="Freeform 1369"/>
            <p:cNvSpPr>
              <a:spLocks noEditPoints="1"/>
            </p:cNvSpPr>
            <p:nvPr/>
          </p:nvSpPr>
          <p:spPr bwMode="auto">
            <a:xfrm>
              <a:off x="7100889" y="7854951"/>
              <a:ext cx="34925" cy="84138"/>
            </a:xfrm>
            <a:custGeom>
              <a:avLst/>
              <a:gdLst>
                <a:gd name="T0" fmla="*/ 1 w 22"/>
                <a:gd name="T1" fmla="*/ 51 h 53"/>
                <a:gd name="T2" fmla="*/ 0 w 22"/>
                <a:gd name="T3" fmla="*/ 48 h 53"/>
                <a:gd name="T4" fmla="*/ 2 w 22"/>
                <a:gd name="T5" fmla="*/ 48 h 53"/>
                <a:gd name="T6" fmla="*/ 2 w 22"/>
                <a:gd name="T7" fmla="*/ 50 h 53"/>
                <a:gd name="T8" fmla="*/ 2 w 22"/>
                <a:gd name="T9" fmla="*/ 48 h 53"/>
                <a:gd name="T10" fmla="*/ 0 w 22"/>
                <a:gd name="T11" fmla="*/ 48 h 53"/>
                <a:gd name="T12" fmla="*/ 0 w 22"/>
                <a:gd name="T13" fmla="*/ 47 h 53"/>
                <a:gd name="T14" fmla="*/ 14 w 22"/>
                <a:gd name="T15" fmla="*/ 44 h 53"/>
                <a:gd name="T16" fmla="*/ 10 w 22"/>
                <a:gd name="T17" fmla="*/ 1 h 53"/>
                <a:gd name="T18" fmla="*/ 17 w 22"/>
                <a:gd name="T19" fmla="*/ 0 h 53"/>
                <a:gd name="T20" fmla="*/ 22 w 22"/>
                <a:gd name="T21" fmla="*/ 49 h 53"/>
                <a:gd name="T22" fmla="*/ 1 w 22"/>
                <a:gd name="T23" fmla="*/ 53 h 53"/>
                <a:gd name="T24" fmla="*/ 1 w 22"/>
                <a:gd name="T25" fmla="*/ 51 h 53"/>
                <a:gd name="T26" fmla="*/ 1 w 22"/>
                <a:gd name="T27" fmla="*/ 51 h 53"/>
                <a:gd name="T28" fmla="*/ 12 w 22"/>
                <a:gd name="T29" fmla="*/ 2 h 53"/>
                <a:gd name="T30" fmla="*/ 12 w 22"/>
                <a:gd name="T31" fmla="*/ 0 h 53"/>
                <a:gd name="T32" fmla="*/ 12 w 22"/>
                <a:gd name="T33" fmla="*/ 2 h 53"/>
                <a:gd name="T34" fmla="*/ 12 w 22"/>
                <a:gd name="T35" fmla="*/ 2 h 53"/>
                <a:gd name="T36" fmla="*/ 12 w 22"/>
                <a:gd name="T37" fmla="*/ 2 h 53"/>
                <a:gd name="T38" fmla="*/ 12 w 22"/>
                <a:gd name="T39" fmla="*/ 0 h 53"/>
                <a:gd name="T40" fmla="*/ 12 w 22"/>
                <a:gd name="T41" fmla="*/ 2 h 53"/>
                <a:gd name="T42" fmla="*/ 12 w 22"/>
                <a:gd name="T43" fmla="*/ 0 h 53"/>
                <a:gd name="T44" fmla="*/ 12 w 22"/>
                <a:gd name="T45" fmla="*/ 2 h 53"/>
                <a:gd name="T46" fmla="*/ 12 w 22"/>
                <a:gd name="T47" fmla="*/ 2 h 53"/>
                <a:gd name="T48" fmla="*/ 12 w 22"/>
                <a:gd name="T49" fmla="*/ 2 h 53"/>
                <a:gd name="T50" fmla="*/ 12 w 22"/>
                <a:gd name="T51" fmla="*/ 0 h 53"/>
                <a:gd name="T52" fmla="*/ 12 w 22"/>
                <a:gd name="T53" fmla="*/ 2 h 53"/>
                <a:gd name="T54" fmla="*/ 12 w 22"/>
                <a:gd name="T55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" h="53">
                  <a:moveTo>
                    <a:pt x="1" y="51"/>
                  </a:moveTo>
                  <a:lnTo>
                    <a:pt x="0" y="48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14" y="44"/>
                  </a:lnTo>
                  <a:lnTo>
                    <a:pt x="10" y="1"/>
                  </a:lnTo>
                  <a:lnTo>
                    <a:pt x="17" y="0"/>
                  </a:lnTo>
                  <a:lnTo>
                    <a:pt x="22" y="49"/>
                  </a:lnTo>
                  <a:lnTo>
                    <a:pt x="1" y="53"/>
                  </a:lnTo>
                  <a:lnTo>
                    <a:pt x="1" y="51"/>
                  </a:lnTo>
                  <a:lnTo>
                    <a:pt x="1" y="51"/>
                  </a:lnTo>
                  <a:close/>
                  <a:moveTo>
                    <a:pt x="12" y="2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close/>
                  <a:moveTo>
                    <a:pt x="12" y="2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close/>
                  <a:moveTo>
                    <a:pt x="12" y="2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5" name="Freeform 1370"/>
            <p:cNvSpPr/>
            <p:nvPr/>
          </p:nvSpPr>
          <p:spPr bwMode="auto">
            <a:xfrm>
              <a:off x="7137401" y="7848601"/>
              <a:ext cx="22225" cy="77788"/>
            </a:xfrm>
            <a:custGeom>
              <a:avLst/>
              <a:gdLst>
                <a:gd name="T0" fmla="*/ 0 w 14"/>
                <a:gd name="T1" fmla="*/ 0 h 49"/>
                <a:gd name="T2" fmla="*/ 0 w 14"/>
                <a:gd name="T3" fmla="*/ 0 h 49"/>
                <a:gd name="T4" fmla="*/ 3 w 14"/>
                <a:gd name="T5" fmla="*/ 0 h 49"/>
                <a:gd name="T6" fmla="*/ 9 w 14"/>
                <a:gd name="T7" fmla="*/ 43 h 49"/>
                <a:gd name="T8" fmla="*/ 14 w 14"/>
                <a:gd name="T9" fmla="*/ 45 h 49"/>
                <a:gd name="T10" fmla="*/ 13 w 14"/>
                <a:gd name="T11" fmla="*/ 49 h 49"/>
                <a:gd name="T12" fmla="*/ 5 w 14"/>
                <a:gd name="T13" fmla="*/ 46 h 49"/>
                <a:gd name="T14" fmla="*/ 0 w 14"/>
                <a:gd name="T15" fmla="*/ 0 h 49"/>
                <a:gd name="T16" fmla="*/ 0 w 14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49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9" y="43"/>
                  </a:lnTo>
                  <a:lnTo>
                    <a:pt x="14" y="45"/>
                  </a:lnTo>
                  <a:lnTo>
                    <a:pt x="13" y="49"/>
                  </a:lnTo>
                  <a:lnTo>
                    <a:pt x="5" y="4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6" name="Freeform 1371"/>
            <p:cNvSpPr/>
            <p:nvPr/>
          </p:nvSpPr>
          <p:spPr bwMode="auto">
            <a:xfrm>
              <a:off x="7134226" y="7843838"/>
              <a:ext cx="30163" cy="85725"/>
            </a:xfrm>
            <a:custGeom>
              <a:avLst/>
              <a:gdLst>
                <a:gd name="T0" fmla="*/ 5 w 19"/>
                <a:gd name="T1" fmla="*/ 51 h 54"/>
                <a:gd name="T2" fmla="*/ 0 w 19"/>
                <a:gd name="T3" fmla="*/ 3 h 54"/>
                <a:gd name="T4" fmla="*/ 2 w 19"/>
                <a:gd name="T5" fmla="*/ 3 h 54"/>
                <a:gd name="T6" fmla="*/ 0 w 19"/>
                <a:gd name="T7" fmla="*/ 3 h 54"/>
                <a:gd name="T8" fmla="*/ 2 w 19"/>
                <a:gd name="T9" fmla="*/ 3 h 54"/>
                <a:gd name="T10" fmla="*/ 2 w 19"/>
                <a:gd name="T11" fmla="*/ 1 h 54"/>
                <a:gd name="T12" fmla="*/ 7 w 19"/>
                <a:gd name="T13" fmla="*/ 0 h 54"/>
                <a:gd name="T14" fmla="*/ 12 w 19"/>
                <a:gd name="T15" fmla="*/ 45 h 54"/>
                <a:gd name="T16" fmla="*/ 19 w 19"/>
                <a:gd name="T17" fmla="*/ 46 h 54"/>
                <a:gd name="T18" fmla="*/ 17 w 19"/>
                <a:gd name="T19" fmla="*/ 54 h 54"/>
                <a:gd name="T20" fmla="*/ 5 w 19"/>
                <a:gd name="T21" fmla="*/ 51 h 54"/>
                <a:gd name="T22" fmla="*/ 5 w 19"/>
                <a:gd name="T23" fmla="*/ 5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54">
                  <a:moveTo>
                    <a:pt x="5" y="51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7" y="0"/>
                  </a:lnTo>
                  <a:lnTo>
                    <a:pt x="12" y="45"/>
                  </a:lnTo>
                  <a:lnTo>
                    <a:pt x="19" y="46"/>
                  </a:lnTo>
                  <a:lnTo>
                    <a:pt x="17" y="54"/>
                  </a:lnTo>
                  <a:lnTo>
                    <a:pt x="5" y="51"/>
                  </a:lnTo>
                  <a:lnTo>
                    <a:pt x="5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7" name="Freeform 1372"/>
            <p:cNvSpPr/>
            <p:nvPr/>
          </p:nvSpPr>
          <p:spPr bwMode="auto">
            <a:xfrm>
              <a:off x="7008814" y="7643813"/>
              <a:ext cx="12700" cy="17463"/>
            </a:xfrm>
            <a:custGeom>
              <a:avLst/>
              <a:gdLst>
                <a:gd name="T0" fmla="*/ 5 w 8"/>
                <a:gd name="T1" fmla="*/ 0 h 11"/>
                <a:gd name="T2" fmla="*/ 8 w 8"/>
                <a:gd name="T3" fmla="*/ 2 h 11"/>
                <a:gd name="T4" fmla="*/ 3 w 8"/>
                <a:gd name="T5" fmla="*/ 11 h 11"/>
                <a:gd name="T6" fmla="*/ 0 w 8"/>
                <a:gd name="T7" fmla="*/ 10 h 11"/>
                <a:gd name="T8" fmla="*/ 5 w 8"/>
                <a:gd name="T9" fmla="*/ 0 h 11"/>
                <a:gd name="T10" fmla="*/ 5 w 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5" y="0"/>
                  </a:moveTo>
                  <a:lnTo>
                    <a:pt x="8" y="2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8" name="Freeform 1373"/>
            <p:cNvSpPr/>
            <p:nvPr/>
          </p:nvSpPr>
          <p:spPr bwMode="auto">
            <a:xfrm>
              <a:off x="7002464" y="7640638"/>
              <a:ext cx="23813" cy="25400"/>
            </a:xfrm>
            <a:custGeom>
              <a:avLst/>
              <a:gdLst>
                <a:gd name="T0" fmla="*/ 0 w 15"/>
                <a:gd name="T1" fmla="*/ 12 h 16"/>
                <a:gd name="T2" fmla="*/ 7 w 15"/>
                <a:gd name="T3" fmla="*/ 1 h 16"/>
                <a:gd name="T4" fmla="*/ 8 w 15"/>
                <a:gd name="T5" fmla="*/ 0 h 16"/>
                <a:gd name="T6" fmla="*/ 15 w 15"/>
                <a:gd name="T7" fmla="*/ 3 h 16"/>
                <a:gd name="T8" fmla="*/ 8 w 15"/>
                <a:gd name="T9" fmla="*/ 16 h 16"/>
                <a:gd name="T10" fmla="*/ 0 w 15"/>
                <a:gd name="T11" fmla="*/ 12 h 16"/>
                <a:gd name="T12" fmla="*/ 0 w 15"/>
                <a:gd name="T13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6">
                  <a:moveTo>
                    <a:pt x="0" y="12"/>
                  </a:moveTo>
                  <a:lnTo>
                    <a:pt x="7" y="1"/>
                  </a:lnTo>
                  <a:lnTo>
                    <a:pt x="8" y="0"/>
                  </a:lnTo>
                  <a:lnTo>
                    <a:pt x="15" y="3"/>
                  </a:lnTo>
                  <a:lnTo>
                    <a:pt x="8" y="16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9" name="Freeform 1374"/>
            <p:cNvSpPr/>
            <p:nvPr/>
          </p:nvSpPr>
          <p:spPr bwMode="auto">
            <a:xfrm>
              <a:off x="6991351" y="7640638"/>
              <a:ext cx="25400" cy="30163"/>
            </a:xfrm>
            <a:custGeom>
              <a:avLst/>
              <a:gdLst>
                <a:gd name="T0" fmla="*/ 2 w 16"/>
                <a:gd name="T1" fmla="*/ 4 h 19"/>
                <a:gd name="T2" fmla="*/ 12 w 16"/>
                <a:gd name="T3" fmla="*/ 11 h 19"/>
                <a:gd name="T4" fmla="*/ 10 w 16"/>
                <a:gd name="T5" fmla="*/ 1 h 19"/>
                <a:gd name="T6" fmla="*/ 13 w 16"/>
                <a:gd name="T7" fmla="*/ 0 h 19"/>
                <a:gd name="T8" fmla="*/ 16 w 16"/>
                <a:gd name="T9" fmla="*/ 19 h 19"/>
                <a:gd name="T10" fmla="*/ 0 w 16"/>
                <a:gd name="T11" fmla="*/ 6 h 19"/>
                <a:gd name="T12" fmla="*/ 2 w 16"/>
                <a:gd name="T13" fmla="*/ 4 h 19"/>
                <a:gd name="T14" fmla="*/ 2 w 16"/>
                <a:gd name="T15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9">
                  <a:moveTo>
                    <a:pt x="2" y="4"/>
                  </a:moveTo>
                  <a:lnTo>
                    <a:pt x="12" y="11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6" y="19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0" name="Freeform 1375"/>
            <p:cNvSpPr/>
            <p:nvPr/>
          </p:nvSpPr>
          <p:spPr bwMode="auto">
            <a:xfrm>
              <a:off x="6985001" y="7635876"/>
              <a:ext cx="36513" cy="42863"/>
            </a:xfrm>
            <a:custGeom>
              <a:avLst/>
              <a:gdLst>
                <a:gd name="T0" fmla="*/ 0 w 23"/>
                <a:gd name="T1" fmla="*/ 9 h 27"/>
                <a:gd name="T2" fmla="*/ 3 w 23"/>
                <a:gd name="T3" fmla="*/ 8 h 27"/>
                <a:gd name="T4" fmla="*/ 5 w 23"/>
                <a:gd name="T5" fmla="*/ 5 h 27"/>
                <a:gd name="T6" fmla="*/ 6 w 23"/>
                <a:gd name="T7" fmla="*/ 4 h 27"/>
                <a:gd name="T8" fmla="*/ 12 w 23"/>
                <a:gd name="T9" fmla="*/ 9 h 27"/>
                <a:gd name="T10" fmla="*/ 11 w 23"/>
                <a:gd name="T11" fmla="*/ 2 h 27"/>
                <a:gd name="T12" fmla="*/ 19 w 23"/>
                <a:gd name="T13" fmla="*/ 0 h 27"/>
                <a:gd name="T14" fmla="*/ 23 w 23"/>
                <a:gd name="T15" fmla="*/ 27 h 27"/>
                <a:gd name="T16" fmla="*/ 0 w 23"/>
                <a:gd name="T17" fmla="*/ 9 h 27"/>
                <a:gd name="T18" fmla="*/ 0 w 23"/>
                <a:gd name="T19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7">
                  <a:moveTo>
                    <a:pt x="0" y="9"/>
                  </a:moveTo>
                  <a:lnTo>
                    <a:pt x="3" y="8"/>
                  </a:lnTo>
                  <a:lnTo>
                    <a:pt x="5" y="5"/>
                  </a:lnTo>
                  <a:lnTo>
                    <a:pt x="6" y="4"/>
                  </a:lnTo>
                  <a:lnTo>
                    <a:pt x="12" y="9"/>
                  </a:lnTo>
                  <a:lnTo>
                    <a:pt x="11" y="2"/>
                  </a:lnTo>
                  <a:lnTo>
                    <a:pt x="19" y="0"/>
                  </a:lnTo>
                  <a:lnTo>
                    <a:pt x="23" y="27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1" name="Freeform 1410"/>
            <p:cNvSpPr/>
            <p:nvPr/>
          </p:nvSpPr>
          <p:spPr bwMode="auto">
            <a:xfrm>
              <a:off x="7261226" y="7643813"/>
              <a:ext cx="26988" cy="14288"/>
            </a:xfrm>
            <a:custGeom>
              <a:avLst/>
              <a:gdLst>
                <a:gd name="T0" fmla="*/ 0 w 17"/>
                <a:gd name="T1" fmla="*/ 6 h 9"/>
                <a:gd name="T2" fmla="*/ 16 w 17"/>
                <a:gd name="T3" fmla="*/ 0 h 9"/>
                <a:gd name="T4" fmla="*/ 17 w 17"/>
                <a:gd name="T5" fmla="*/ 3 h 9"/>
                <a:gd name="T6" fmla="*/ 1 w 17"/>
                <a:gd name="T7" fmla="*/ 9 h 9"/>
                <a:gd name="T8" fmla="*/ 0 w 17"/>
                <a:gd name="T9" fmla="*/ 6 h 9"/>
                <a:gd name="T10" fmla="*/ 0 w 17"/>
                <a:gd name="T1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9">
                  <a:moveTo>
                    <a:pt x="0" y="6"/>
                  </a:moveTo>
                  <a:lnTo>
                    <a:pt x="16" y="0"/>
                  </a:lnTo>
                  <a:lnTo>
                    <a:pt x="17" y="3"/>
                  </a:lnTo>
                  <a:lnTo>
                    <a:pt x="1" y="9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2" name="Freeform 1412"/>
            <p:cNvSpPr/>
            <p:nvPr/>
          </p:nvSpPr>
          <p:spPr bwMode="auto">
            <a:xfrm>
              <a:off x="7254876" y="7639051"/>
              <a:ext cx="36513" cy="23813"/>
            </a:xfrm>
            <a:custGeom>
              <a:avLst/>
              <a:gdLst>
                <a:gd name="T0" fmla="*/ 3 w 23"/>
                <a:gd name="T1" fmla="*/ 13 h 15"/>
                <a:gd name="T2" fmla="*/ 2 w 23"/>
                <a:gd name="T3" fmla="*/ 9 h 15"/>
                <a:gd name="T4" fmla="*/ 4 w 23"/>
                <a:gd name="T5" fmla="*/ 9 h 15"/>
                <a:gd name="T6" fmla="*/ 5 w 23"/>
                <a:gd name="T7" fmla="*/ 11 h 15"/>
                <a:gd name="T8" fmla="*/ 4 w 23"/>
                <a:gd name="T9" fmla="*/ 9 h 15"/>
                <a:gd name="T10" fmla="*/ 2 w 23"/>
                <a:gd name="T11" fmla="*/ 9 h 15"/>
                <a:gd name="T12" fmla="*/ 0 w 23"/>
                <a:gd name="T13" fmla="*/ 7 h 15"/>
                <a:gd name="T14" fmla="*/ 21 w 23"/>
                <a:gd name="T15" fmla="*/ 0 h 15"/>
                <a:gd name="T16" fmla="*/ 23 w 23"/>
                <a:gd name="T17" fmla="*/ 7 h 15"/>
                <a:gd name="T18" fmla="*/ 4 w 23"/>
                <a:gd name="T19" fmla="*/ 15 h 15"/>
                <a:gd name="T20" fmla="*/ 3 w 23"/>
                <a:gd name="T21" fmla="*/ 13 h 15"/>
                <a:gd name="T22" fmla="*/ 3 w 23"/>
                <a:gd name="T23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15">
                  <a:moveTo>
                    <a:pt x="3" y="13"/>
                  </a:moveTo>
                  <a:lnTo>
                    <a:pt x="2" y="9"/>
                  </a:lnTo>
                  <a:lnTo>
                    <a:pt x="4" y="9"/>
                  </a:lnTo>
                  <a:lnTo>
                    <a:pt x="5" y="11"/>
                  </a:lnTo>
                  <a:lnTo>
                    <a:pt x="4" y="9"/>
                  </a:lnTo>
                  <a:lnTo>
                    <a:pt x="2" y="9"/>
                  </a:lnTo>
                  <a:lnTo>
                    <a:pt x="0" y="7"/>
                  </a:lnTo>
                  <a:lnTo>
                    <a:pt x="21" y="0"/>
                  </a:lnTo>
                  <a:lnTo>
                    <a:pt x="23" y="7"/>
                  </a:lnTo>
                  <a:lnTo>
                    <a:pt x="4" y="15"/>
                  </a:lnTo>
                  <a:lnTo>
                    <a:pt x="3" y="13"/>
                  </a:lnTo>
                  <a:lnTo>
                    <a:pt x="3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3" name="Freeform 1413"/>
            <p:cNvSpPr>
              <a:spLocks noEditPoints="1"/>
            </p:cNvSpPr>
            <p:nvPr/>
          </p:nvSpPr>
          <p:spPr bwMode="auto">
            <a:xfrm>
              <a:off x="7259639" y="7629526"/>
              <a:ext cx="22225" cy="34925"/>
            </a:xfrm>
            <a:custGeom>
              <a:avLst/>
              <a:gdLst>
                <a:gd name="T0" fmla="*/ 0 w 14"/>
                <a:gd name="T1" fmla="*/ 0 h 22"/>
                <a:gd name="T2" fmla="*/ 3 w 14"/>
                <a:gd name="T3" fmla="*/ 0 h 22"/>
                <a:gd name="T4" fmla="*/ 4 w 14"/>
                <a:gd name="T5" fmla="*/ 12 h 22"/>
                <a:gd name="T6" fmla="*/ 12 w 14"/>
                <a:gd name="T7" fmla="*/ 0 h 22"/>
                <a:gd name="T8" fmla="*/ 14 w 14"/>
                <a:gd name="T9" fmla="*/ 1 h 22"/>
                <a:gd name="T10" fmla="*/ 2 w 14"/>
                <a:gd name="T11" fmla="*/ 22 h 22"/>
                <a:gd name="T12" fmla="*/ 0 w 14"/>
                <a:gd name="T13" fmla="*/ 0 h 22"/>
                <a:gd name="T14" fmla="*/ 0 w 14"/>
                <a:gd name="T15" fmla="*/ 0 h 22"/>
                <a:gd name="T16" fmla="*/ 12 w 14"/>
                <a:gd name="T17" fmla="*/ 0 h 22"/>
                <a:gd name="T18" fmla="*/ 12 w 14"/>
                <a:gd name="T19" fmla="*/ 0 h 22"/>
                <a:gd name="T20" fmla="*/ 12 w 14"/>
                <a:gd name="T21" fmla="*/ 0 h 22"/>
                <a:gd name="T22" fmla="*/ 12 w 14"/>
                <a:gd name="T23" fmla="*/ 0 h 22"/>
                <a:gd name="T24" fmla="*/ 12 w 14"/>
                <a:gd name="T2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22">
                  <a:moveTo>
                    <a:pt x="0" y="0"/>
                  </a:moveTo>
                  <a:lnTo>
                    <a:pt x="3" y="0"/>
                  </a:lnTo>
                  <a:lnTo>
                    <a:pt x="4" y="12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2" y="22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" name="Freeform 1414"/>
            <p:cNvSpPr/>
            <p:nvPr/>
          </p:nvSpPr>
          <p:spPr bwMode="auto">
            <a:xfrm>
              <a:off x="7254876" y="7624764"/>
              <a:ext cx="31750" cy="52388"/>
            </a:xfrm>
            <a:custGeom>
              <a:avLst/>
              <a:gdLst>
                <a:gd name="T0" fmla="*/ 0 w 20"/>
                <a:gd name="T1" fmla="*/ 3 h 33"/>
                <a:gd name="T2" fmla="*/ 3 w 20"/>
                <a:gd name="T3" fmla="*/ 3 h 33"/>
                <a:gd name="T4" fmla="*/ 3 w 20"/>
                <a:gd name="T5" fmla="*/ 5 h 33"/>
                <a:gd name="T6" fmla="*/ 3 w 20"/>
                <a:gd name="T7" fmla="*/ 3 h 33"/>
                <a:gd name="T8" fmla="*/ 0 w 20"/>
                <a:gd name="T9" fmla="*/ 3 h 33"/>
                <a:gd name="T10" fmla="*/ 0 w 20"/>
                <a:gd name="T11" fmla="*/ 2 h 33"/>
                <a:gd name="T12" fmla="*/ 8 w 20"/>
                <a:gd name="T13" fmla="*/ 1 h 33"/>
                <a:gd name="T14" fmla="*/ 9 w 20"/>
                <a:gd name="T15" fmla="*/ 9 h 33"/>
                <a:gd name="T16" fmla="*/ 11 w 20"/>
                <a:gd name="T17" fmla="*/ 3 h 33"/>
                <a:gd name="T18" fmla="*/ 9 w 20"/>
                <a:gd name="T19" fmla="*/ 1 h 33"/>
                <a:gd name="T20" fmla="*/ 12 w 20"/>
                <a:gd name="T21" fmla="*/ 1 h 33"/>
                <a:gd name="T22" fmla="*/ 14 w 20"/>
                <a:gd name="T23" fmla="*/ 0 h 33"/>
                <a:gd name="T24" fmla="*/ 15 w 20"/>
                <a:gd name="T25" fmla="*/ 1 h 33"/>
                <a:gd name="T26" fmla="*/ 17 w 20"/>
                <a:gd name="T27" fmla="*/ 1 h 33"/>
                <a:gd name="T28" fmla="*/ 17 w 20"/>
                <a:gd name="T29" fmla="*/ 2 h 33"/>
                <a:gd name="T30" fmla="*/ 20 w 20"/>
                <a:gd name="T31" fmla="*/ 4 h 33"/>
                <a:gd name="T32" fmla="*/ 4 w 20"/>
                <a:gd name="T33" fmla="*/ 33 h 33"/>
                <a:gd name="T34" fmla="*/ 0 w 20"/>
                <a:gd name="T35" fmla="*/ 3 h 33"/>
                <a:gd name="T36" fmla="*/ 0 w 20"/>
                <a:gd name="T37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33">
                  <a:moveTo>
                    <a:pt x="0" y="3"/>
                  </a:moveTo>
                  <a:lnTo>
                    <a:pt x="3" y="3"/>
                  </a:lnTo>
                  <a:lnTo>
                    <a:pt x="3" y="5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8" y="1"/>
                  </a:lnTo>
                  <a:lnTo>
                    <a:pt x="9" y="9"/>
                  </a:lnTo>
                  <a:lnTo>
                    <a:pt x="11" y="3"/>
                  </a:lnTo>
                  <a:lnTo>
                    <a:pt x="9" y="1"/>
                  </a:lnTo>
                  <a:lnTo>
                    <a:pt x="12" y="1"/>
                  </a:lnTo>
                  <a:lnTo>
                    <a:pt x="14" y="0"/>
                  </a:lnTo>
                  <a:lnTo>
                    <a:pt x="15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4" y="3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5015774" y="2721682"/>
            <a:ext cx="453374" cy="640804"/>
            <a:chOff x="7443789" y="7534276"/>
            <a:chExt cx="284162" cy="40163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6" name="Freeform 1310"/>
            <p:cNvSpPr/>
            <p:nvPr/>
          </p:nvSpPr>
          <p:spPr bwMode="auto">
            <a:xfrm>
              <a:off x="7556501" y="7875588"/>
              <a:ext cx="28575" cy="52388"/>
            </a:xfrm>
            <a:custGeom>
              <a:avLst/>
              <a:gdLst>
                <a:gd name="T0" fmla="*/ 3 w 18"/>
                <a:gd name="T1" fmla="*/ 0 h 33"/>
                <a:gd name="T2" fmla="*/ 7 w 18"/>
                <a:gd name="T3" fmla="*/ 29 h 33"/>
                <a:gd name="T4" fmla="*/ 18 w 18"/>
                <a:gd name="T5" fmla="*/ 29 h 33"/>
                <a:gd name="T6" fmla="*/ 18 w 18"/>
                <a:gd name="T7" fmla="*/ 33 h 33"/>
                <a:gd name="T8" fmla="*/ 3 w 18"/>
                <a:gd name="T9" fmla="*/ 33 h 33"/>
                <a:gd name="T10" fmla="*/ 0 w 18"/>
                <a:gd name="T11" fmla="*/ 1 h 33"/>
                <a:gd name="T12" fmla="*/ 3 w 18"/>
                <a:gd name="T13" fmla="*/ 0 h 33"/>
                <a:gd name="T14" fmla="*/ 3 w 18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33">
                  <a:moveTo>
                    <a:pt x="3" y="0"/>
                  </a:moveTo>
                  <a:lnTo>
                    <a:pt x="7" y="29"/>
                  </a:lnTo>
                  <a:lnTo>
                    <a:pt x="18" y="29"/>
                  </a:lnTo>
                  <a:lnTo>
                    <a:pt x="18" y="33"/>
                  </a:lnTo>
                  <a:lnTo>
                    <a:pt x="3" y="3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7" name="Freeform 1311"/>
            <p:cNvSpPr/>
            <p:nvPr/>
          </p:nvSpPr>
          <p:spPr bwMode="auto">
            <a:xfrm>
              <a:off x="7553326" y="7872413"/>
              <a:ext cx="34925" cy="58738"/>
            </a:xfrm>
            <a:custGeom>
              <a:avLst/>
              <a:gdLst>
                <a:gd name="T0" fmla="*/ 3 w 22"/>
                <a:gd name="T1" fmla="*/ 37 h 37"/>
                <a:gd name="T2" fmla="*/ 0 w 22"/>
                <a:gd name="T3" fmla="*/ 1 h 37"/>
                <a:gd name="T4" fmla="*/ 2 w 22"/>
                <a:gd name="T5" fmla="*/ 1 h 37"/>
                <a:gd name="T6" fmla="*/ 4 w 22"/>
                <a:gd name="T7" fmla="*/ 0 h 37"/>
                <a:gd name="T8" fmla="*/ 7 w 22"/>
                <a:gd name="T9" fmla="*/ 0 h 37"/>
                <a:gd name="T10" fmla="*/ 10 w 22"/>
                <a:gd name="T11" fmla="*/ 29 h 37"/>
                <a:gd name="T12" fmla="*/ 22 w 22"/>
                <a:gd name="T13" fmla="*/ 29 h 37"/>
                <a:gd name="T14" fmla="*/ 22 w 22"/>
                <a:gd name="T15" fmla="*/ 31 h 37"/>
                <a:gd name="T16" fmla="*/ 22 w 22"/>
                <a:gd name="T17" fmla="*/ 37 h 37"/>
                <a:gd name="T18" fmla="*/ 3 w 22"/>
                <a:gd name="T19" fmla="*/ 37 h 37"/>
                <a:gd name="T20" fmla="*/ 3 w 22"/>
                <a:gd name="T2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7">
                  <a:moveTo>
                    <a:pt x="3" y="37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4" y="0"/>
                  </a:lnTo>
                  <a:lnTo>
                    <a:pt x="7" y="0"/>
                  </a:lnTo>
                  <a:lnTo>
                    <a:pt x="10" y="29"/>
                  </a:lnTo>
                  <a:lnTo>
                    <a:pt x="22" y="29"/>
                  </a:lnTo>
                  <a:lnTo>
                    <a:pt x="22" y="31"/>
                  </a:lnTo>
                  <a:lnTo>
                    <a:pt x="22" y="37"/>
                  </a:lnTo>
                  <a:lnTo>
                    <a:pt x="3" y="37"/>
                  </a:lnTo>
                  <a:lnTo>
                    <a:pt x="3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8" name="Freeform 1312"/>
            <p:cNvSpPr/>
            <p:nvPr/>
          </p:nvSpPr>
          <p:spPr bwMode="auto">
            <a:xfrm>
              <a:off x="7524751" y="7881938"/>
              <a:ext cx="22225" cy="50800"/>
            </a:xfrm>
            <a:custGeom>
              <a:avLst/>
              <a:gdLst>
                <a:gd name="T0" fmla="*/ 8 w 14"/>
                <a:gd name="T1" fmla="*/ 0 h 32"/>
                <a:gd name="T2" fmla="*/ 14 w 14"/>
                <a:gd name="T3" fmla="*/ 32 h 32"/>
                <a:gd name="T4" fmla="*/ 0 w 14"/>
                <a:gd name="T5" fmla="*/ 31 h 32"/>
                <a:gd name="T6" fmla="*/ 0 w 14"/>
                <a:gd name="T7" fmla="*/ 28 h 32"/>
                <a:gd name="T8" fmla="*/ 10 w 14"/>
                <a:gd name="T9" fmla="*/ 29 h 32"/>
                <a:gd name="T10" fmla="*/ 5 w 14"/>
                <a:gd name="T11" fmla="*/ 0 h 32"/>
                <a:gd name="T12" fmla="*/ 8 w 14"/>
                <a:gd name="T13" fmla="*/ 0 h 32"/>
                <a:gd name="T14" fmla="*/ 8 w 14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32">
                  <a:moveTo>
                    <a:pt x="8" y="0"/>
                  </a:moveTo>
                  <a:lnTo>
                    <a:pt x="14" y="32"/>
                  </a:lnTo>
                  <a:lnTo>
                    <a:pt x="0" y="31"/>
                  </a:lnTo>
                  <a:lnTo>
                    <a:pt x="0" y="28"/>
                  </a:lnTo>
                  <a:lnTo>
                    <a:pt x="10" y="29"/>
                  </a:lnTo>
                  <a:lnTo>
                    <a:pt x="5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9" name="Freeform 1313"/>
            <p:cNvSpPr/>
            <p:nvPr/>
          </p:nvSpPr>
          <p:spPr bwMode="auto">
            <a:xfrm>
              <a:off x="7521576" y="7877176"/>
              <a:ext cx="28575" cy="58738"/>
            </a:xfrm>
            <a:custGeom>
              <a:avLst/>
              <a:gdLst>
                <a:gd name="T0" fmla="*/ 0 w 18"/>
                <a:gd name="T1" fmla="*/ 36 h 37"/>
                <a:gd name="T2" fmla="*/ 0 w 18"/>
                <a:gd name="T3" fmla="*/ 34 h 37"/>
                <a:gd name="T4" fmla="*/ 0 w 18"/>
                <a:gd name="T5" fmla="*/ 28 h 37"/>
                <a:gd name="T6" fmla="*/ 9 w 18"/>
                <a:gd name="T7" fmla="*/ 30 h 37"/>
                <a:gd name="T8" fmla="*/ 5 w 18"/>
                <a:gd name="T9" fmla="*/ 1 h 37"/>
                <a:gd name="T10" fmla="*/ 7 w 18"/>
                <a:gd name="T11" fmla="*/ 1 h 37"/>
                <a:gd name="T12" fmla="*/ 10 w 18"/>
                <a:gd name="T13" fmla="*/ 1 h 37"/>
                <a:gd name="T14" fmla="*/ 12 w 18"/>
                <a:gd name="T15" fmla="*/ 0 h 37"/>
                <a:gd name="T16" fmla="*/ 18 w 18"/>
                <a:gd name="T17" fmla="*/ 37 h 37"/>
                <a:gd name="T18" fmla="*/ 0 w 18"/>
                <a:gd name="T19" fmla="*/ 36 h 37"/>
                <a:gd name="T20" fmla="*/ 0 w 18"/>
                <a:gd name="T21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37">
                  <a:moveTo>
                    <a:pt x="0" y="36"/>
                  </a:moveTo>
                  <a:lnTo>
                    <a:pt x="0" y="34"/>
                  </a:lnTo>
                  <a:lnTo>
                    <a:pt x="0" y="28"/>
                  </a:lnTo>
                  <a:lnTo>
                    <a:pt x="9" y="30"/>
                  </a:lnTo>
                  <a:lnTo>
                    <a:pt x="5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8" y="37"/>
                  </a:lnTo>
                  <a:lnTo>
                    <a:pt x="0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0" name="Freeform 1314"/>
            <p:cNvSpPr>
              <a:spLocks noEditPoints="1"/>
            </p:cNvSpPr>
            <p:nvPr/>
          </p:nvSpPr>
          <p:spPr bwMode="auto">
            <a:xfrm>
              <a:off x="7497764" y="7729538"/>
              <a:ext cx="104775" cy="155575"/>
            </a:xfrm>
            <a:custGeom>
              <a:avLst/>
              <a:gdLst>
                <a:gd name="T0" fmla="*/ 13 w 60"/>
                <a:gd name="T1" fmla="*/ 12 h 90"/>
                <a:gd name="T2" fmla="*/ 36 w 60"/>
                <a:gd name="T3" fmla="*/ 2 h 90"/>
                <a:gd name="T4" fmla="*/ 36 w 60"/>
                <a:gd name="T5" fmla="*/ 2 h 90"/>
                <a:gd name="T6" fmla="*/ 52 w 60"/>
                <a:gd name="T7" fmla="*/ 20 h 90"/>
                <a:gd name="T8" fmla="*/ 52 w 60"/>
                <a:gd name="T9" fmla="*/ 20 h 90"/>
                <a:gd name="T10" fmla="*/ 58 w 60"/>
                <a:gd name="T11" fmla="*/ 53 h 90"/>
                <a:gd name="T12" fmla="*/ 58 w 60"/>
                <a:gd name="T13" fmla="*/ 53 h 90"/>
                <a:gd name="T14" fmla="*/ 42 w 60"/>
                <a:gd name="T15" fmla="*/ 80 h 90"/>
                <a:gd name="T16" fmla="*/ 42 w 60"/>
                <a:gd name="T17" fmla="*/ 80 h 90"/>
                <a:gd name="T18" fmla="*/ 22 w 60"/>
                <a:gd name="T19" fmla="*/ 89 h 90"/>
                <a:gd name="T20" fmla="*/ 22 w 60"/>
                <a:gd name="T21" fmla="*/ 89 h 90"/>
                <a:gd name="T22" fmla="*/ 6 w 60"/>
                <a:gd name="T23" fmla="*/ 72 h 90"/>
                <a:gd name="T24" fmla="*/ 6 w 60"/>
                <a:gd name="T25" fmla="*/ 72 h 90"/>
                <a:gd name="T26" fmla="*/ 2 w 60"/>
                <a:gd name="T27" fmla="*/ 40 h 90"/>
                <a:gd name="T28" fmla="*/ 2 w 60"/>
                <a:gd name="T29" fmla="*/ 40 h 90"/>
                <a:gd name="T30" fmla="*/ 13 w 60"/>
                <a:gd name="T31" fmla="*/ 12 h 90"/>
                <a:gd name="T32" fmla="*/ 50 w 60"/>
                <a:gd name="T33" fmla="*/ 21 h 90"/>
                <a:gd name="T34" fmla="*/ 35 w 60"/>
                <a:gd name="T35" fmla="*/ 5 h 90"/>
                <a:gd name="T36" fmla="*/ 35 w 60"/>
                <a:gd name="T37" fmla="*/ 5 h 90"/>
                <a:gd name="T38" fmla="*/ 15 w 60"/>
                <a:gd name="T39" fmla="*/ 13 h 90"/>
                <a:gd name="T40" fmla="*/ 15 w 60"/>
                <a:gd name="T41" fmla="*/ 13 h 90"/>
                <a:gd name="T42" fmla="*/ 5 w 60"/>
                <a:gd name="T43" fmla="*/ 41 h 90"/>
                <a:gd name="T44" fmla="*/ 5 w 60"/>
                <a:gd name="T45" fmla="*/ 41 h 90"/>
                <a:gd name="T46" fmla="*/ 9 w 60"/>
                <a:gd name="T47" fmla="*/ 71 h 90"/>
                <a:gd name="T48" fmla="*/ 9 w 60"/>
                <a:gd name="T49" fmla="*/ 71 h 90"/>
                <a:gd name="T50" fmla="*/ 22 w 60"/>
                <a:gd name="T51" fmla="*/ 86 h 90"/>
                <a:gd name="T52" fmla="*/ 22 w 60"/>
                <a:gd name="T53" fmla="*/ 86 h 90"/>
                <a:gd name="T54" fmla="*/ 40 w 60"/>
                <a:gd name="T55" fmla="*/ 78 h 90"/>
                <a:gd name="T56" fmla="*/ 40 w 60"/>
                <a:gd name="T57" fmla="*/ 78 h 90"/>
                <a:gd name="T58" fmla="*/ 55 w 60"/>
                <a:gd name="T59" fmla="*/ 52 h 90"/>
                <a:gd name="T60" fmla="*/ 55 w 60"/>
                <a:gd name="T61" fmla="*/ 52 h 90"/>
                <a:gd name="T62" fmla="*/ 55 w 60"/>
                <a:gd name="T63" fmla="*/ 52 h 90"/>
                <a:gd name="T64" fmla="*/ 55 w 60"/>
                <a:gd name="T65" fmla="*/ 52 h 90"/>
                <a:gd name="T66" fmla="*/ 50 w 60"/>
                <a:gd name="T67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" h="90">
                  <a:moveTo>
                    <a:pt x="13" y="12"/>
                  </a:moveTo>
                  <a:cubicBezTo>
                    <a:pt x="19" y="4"/>
                    <a:pt x="26" y="0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41" y="3"/>
                    <a:pt x="48" y="11"/>
                    <a:pt x="52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7" y="29"/>
                    <a:pt x="60" y="41"/>
                    <a:pt x="58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64"/>
                    <a:pt x="49" y="73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35" y="86"/>
                    <a:pt x="27" y="90"/>
                    <a:pt x="22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16" y="88"/>
                    <a:pt x="10" y="81"/>
                    <a:pt x="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2" y="63"/>
                    <a:pt x="0" y="51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4" y="29"/>
                    <a:pt x="8" y="19"/>
                    <a:pt x="13" y="12"/>
                  </a:cubicBezTo>
                  <a:close/>
                  <a:moveTo>
                    <a:pt x="50" y="21"/>
                  </a:moveTo>
                  <a:cubicBezTo>
                    <a:pt x="46" y="12"/>
                    <a:pt x="39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27" y="3"/>
                    <a:pt x="21" y="6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0" y="20"/>
                    <a:pt x="7" y="30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2" y="51"/>
                    <a:pt x="5" y="62"/>
                    <a:pt x="9" y="71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12" y="80"/>
                    <a:pt x="18" y="86"/>
                    <a:pt x="2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6" y="87"/>
                    <a:pt x="33" y="84"/>
                    <a:pt x="40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47" y="72"/>
                    <a:pt x="53" y="63"/>
                    <a:pt x="55" y="52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7" y="42"/>
                    <a:pt x="55" y="30"/>
                    <a:pt x="5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1" name="Freeform 1315"/>
            <p:cNvSpPr>
              <a:spLocks noEditPoints="1"/>
            </p:cNvSpPr>
            <p:nvPr/>
          </p:nvSpPr>
          <p:spPr bwMode="auto">
            <a:xfrm>
              <a:off x="7496176" y="7727951"/>
              <a:ext cx="107950" cy="158750"/>
            </a:xfrm>
            <a:custGeom>
              <a:avLst/>
              <a:gdLst>
                <a:gd name="T0" fmla="*/ 22 w 62"/>
                <a:gd name="T1" fmla="*/ 92 h 92"/>
                <a:gd name="T2" fmla="*/ 5 w 62"/>
                <a:gd name="T3" fmla="*/ 74 h 92"/>
                <a:gd name="T4" fmla="*/ 5 w 62"/>
                <a:gd name="T5" fmla="*/ 74 h 92"/>
                <a:gd name="T6" fmla="*/ 0 w 62"/>
                <a:gd name="T7" fmla="*/ 51 h 92"/>
                <a:gd name="T8" fmla="*/ 0 w 62"/>
                <a:gd name="T9" fmla="*/ 51 h 92"/>
                <a:gd name="T10" fmla="*/ 1 w 62"/>
                <a:gd name="T11" fmla="*/ 41 h 92"/>
                <a:gd name="T12" fmla="*/ 1 w 62"/>
                <a:gd name="T13" fmla="*/ 41 h 92"/>
                <a:gd name="T14" fmla="*/ 13 w 62"/>
                <a:gd name="T15" fmla="*/ 11 h 92"/>
                <a:gd name="T16" fmla="*/ 13 w 62"/>
                <a:gd name="T17" fmla="*/ 11 h 92"/>
                <a:gd name="T18" fmla="*/ 13 w 62"/>
                <a:gd name="T19" fmla="*/ 11 h 92"/>
                <a:gd name="T20" fmla="*/ 32 w 62"/>
                <a:gd name="T21" fmla="*/ 0 h 92"/>
                <a:gd name="T22" fmla="*/ 32 w 62"/>
                <a:gd name="T23" fmla="*/ 0 h 92"/>
                <a:gd name="T24" fmla="*/ 37 w 62"/>
                <a:gd name="T25" fmla="*/ 1 h 92"/>
                <a:gd name="T26" fmla="*/ 37 w 62"/>
                <a:gd name="T27" fmla="*/ 1 h 92"/>
                <a:gd name="T28" fmla="*/ 55 w 62"/>
                <a:gd name="T29" fmla="*/ 20 h 92"/>
                <a:gd name="T30" fmla="*/ 55 w 62"/>
                <a:gd name="T31" fmla="*/ 20 h 92"/>
                <a:gd name="T32" fmla="*/ 62 w 62"/>
                <a:gd name="T33" fmla="*/ 45 h 92"/>
                <a:gd name="T34" fmla="*/ 62 w 62"/>
                <a:gd name="T35" fmla="*/ 45 h 92"/>
                <a:gd name="T36" fmla="*/ 61 w 62"/>
                <a:gd name="T37" fmla="*/ 54 h 92"/>
                <a:gd name="T38" fmla="*/ 61 w 62"/>
                <a:gd name="T39" fmla="*/ 54 h 92"/>
                <a:gd name="T40" fmla="*/ 44 w 62"/>
                <a:gd name="T41" fmla="*/ 82 h 92"/>
                <a:gd name="T42" fmla="*/ 44 w 62"/>
                <a:gd name="T43" fmla="*/ 82 h 92"/>
                <a:gd name="T44" fmla="*/ 25 w 62"/>
                <a:gd name="T45" fmla="*/ 92 h 92"/>
                <a:gd name="T46" fmla="*/ 25 w 62"/>
                <a:gd name="T47" fmla="*/ 92 h 92"/>
                <a:gd name="T48" fmla="*/ 22 w 62"/>
                <a:gd name="T49" fmla="*/ 92 h 92"/>
                <a:gd name="T50" fmla="*/ 18 w 62"/>
                <a:gd name="T51" fmla="*/ 15 h 92"/>
                <a:gd name="T52" fmla="*/ 8 w 62"/>
                <a:gd name="T53" fmla="*/ 42 h 92"/>
                <a:gd name="T54" fmla="*/ 8 w 62"/>
                <a:gd name="T55" fmla="*/ 42 h 92"/>
                <a:gd name="T56" fmla="*/ 7 w 62"/>
                <a:gd name="T57" fmla="*/ 51 h 92"/>
                <a:gd name="T58" fmla="*/ 7 w 62"/>
                <a:gd name="T59" fmla="*/ 51 h 92"/>
                <a:gd name="T60" fmla="*/ 11 w 62"/>
                <a:gd name="T61" fmla="*/ 71 h 92"/>
                <a:gd name="T62" fmla="*/ 11 w 62"/>
                <a:gd name="T63" fmla="*/ 71 h 92"/>
                <a:gd name="T64" fmla="*/ 24 w 62"/>
                <a:gd name="T65" fmla="*/ 85 h 92"/>
                <a:gd name="T66" fmla="*/ 24 w 62"/>
                <a:gd name="T67" fmla="*/ 85 h 92"/>
                <a:gd name="T68" fmla="*/ 25 w 62"/>
                <a:gd name="T69" fmla="*/ 86 h 92"/>
                <a:gd name="T70" fmla="*/ 25 w 62"/>
                <a:gd name="T71" fmla="*/ 86 h 92"/>
                <a:gd name="T72" fmla="*/ 39 w 62"/>
                <a:gd name="T73" fmla="*/ 77 h 92"/>
                <a:gd name="T74" fmla="*/ 39 w 62"/>
                <a:gd name="T75" fmla="*/ 77 h 92"/>
                <a:gd name="T76" fmla="*/ 54 w 62"/>
                <a:gd name="T77" fmla="*/ 52 h 92"/>
                <a:gd name="T78" fmla="*/ 54 w 62"/>
                <a:gd name="T79" fmla="*/ 52 h 92"/>
                <a:gd name="T80" fmla="*/ 54 w 62"/>
                <a:gd name="T81" fmla="*/ 53 h 92"/>
                <a:gd name="T82" fmla="*/ 55 w 62"/>
                <a:gd name="T83" fmla="*/ 45 h 92"/>
                <a:gd name="T84" fmla="*/ 55 w 62"/>
                <a:gd name="T85" fmla="*/ 45 h 92"/>
                <a:gd name="T86" fmla="*/ 49 w 62"/>
                <a:gd name="T87" fmla="*/ 23 h 92"/>
                <a:gd name="T88" fmla="*/ 49 w 62"/>
                <a:gd name="T89" fmla="*/ 23 h 92"/>
                <a:gd name="T90" fmla="*/ 51 w 62"/>
                <a:gd name="T91" fmla="*/ 22 h 92"/>
                <a:gd name="T92" fmla="*/ 49 w 62"/>
                <a:gd name="T93" fmla="*/ 23 h 92"/>
                <a:gd name="T94" fmla="*/ 36 w 62"/>
                <a:gd name="T95" fmla="*/ 8 h 92"/>
                <a:gd name="T96" fmla="*/ 36 w 62"/>
                <a:gd name="T97" fmla="*/ 8 h 92"/>
                <a:gd name="T98" fmla="*/ 32 w 62"/>
                <a:gd name="T99" fmla="*/ 7 h 92"/>
                <a:gd name="T100" fmla="*/ 32 w 62"/>
                <a:gd name="T101" fmla="*/ 7 h 92"/>
                <a:gd name="T102" fmla="*/ 18 w 62"/>
                <a:gd name="T103" fmla="*/ 15 h 92"/>
                <a:gd name="T104" fmla="*/ 15 w 62"/>
                <a:gd name="T105" fmla="*/ 13 h 92"/>
                <a:gd name="T106" fmla="*/ 15 w 62"/>
                <a:gd name="T107" fmla="*/ 13 h 92"/>
                <a:gd name="T108" fmla="*/ 15 w 62"/>
                <a:gd name="T109" fmla="*/ 13 h 92"/>
                <a:gd name="T110" fmla="*/ 14 w 62"/>
                <a:gd name="T111" fmla="*/ 13 h 92"/>
                <a:gd name="T112" fmla="*/ 15 w 62"/>
                <a:gd name="T113" fmla="*/ 1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" h="92">
                  <a:moveTo>
                    <a:pt x="22" y="92"/>
                  </a:moveTo>
                  <a:cubicBezTo>
                    <a:pt x="15" y="90"/>
                    <a:pt x="10" y="83"/>
                    <a:pt x="5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2" y="67"/>
                    <a:pt x="0" y="59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7"/>
                    <a:pt x="0" y="44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3" y="30"/>
                    <a:pt x="7" y="19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7" y="5"/>
                    <a:pt x="24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1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44" y="3"/>
                    <a:pt x="50" y="1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9" y="27"/>
                    <a:pt x="62" y="36"/>
                    <a:pt x="62" y="45"/>
                  </a:cubicBezTo>
                  <a:cubicBezTo>
                    <a:pt x="62" y="45"/>
                    <a:pt x="62" y="45"/>
                    <a:pt x="62" y="45"/>
                  </a:cubicBezTo>
                  <a:cubicBezTo>
                    <a:pt x="62" y="48"/>
                    <a:pt x="61" y="51"/>
                    <a:pt x="61" y="5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58" y="66"/>
                    <a:pt x="51" y="76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38" y="88"/>
                    <a:pt x="31" y="92"/>
                    <a:pt x="25" y="92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4" y="92"/>
                    <a:pt x="23" y="92"/>
                    <a:pt x="22" y="92"/>
                  </a:cubicBezTo>
                  <a:close/>
                  <a:moveTo>
                    <a:pt x="18" y="15"/>
                  </a:moveTo>
                  <a:cubicBezTo>
                    <a:pt x="13" y="22"/>
                    <a:pt x="10" y="3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7" y="45"/>
                    <a:pt x="7" y="48"/>
                    <a:pt x="7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7" y="58"/>
                    <a:pt x="9" y="65"/>
                    <a:pt x="11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5" y="79"/>
                    <a:pt x="21" y="85"/>
                    <a:pt x="24" y="85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24" y="86"/>
                    <a:pt x="24" y="86"/>
                    <a:pt x="25" y="86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8" y="86"/>
                    <a:pt x="34" y="83"/>
                    <a:pt x="39" y="77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46" y="71"/>
                    <a:pt x="52" y="63"/>
                    <a:pt x="54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5" y="50"/>
                    <a:pt x="55" y="48"/>
                    <a:pt x="55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38"/>
                    <a:pt x="53" y="30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5" y="14"/>
                    <a:pt x="38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3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26" y="7"/>
                    <a:pt x="22" y="10"/>
                    <a:pt x="18" y="15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2" name="Freeform 1316"/>
            <p:cNvSpPr/>
            <p:nvPr/>
          </p:nvSpPr>
          <p:spPr bwMode="auto">
            <a:xfrm>
              <a:off x="7502526" y="7791451"/>
              <a:ext cx="92075" cy="11113"/>
            </a:xfrm>
            <a:custGeom>
              <a:avLst/>
              <a:gdLst>
                <a:gd name="T0" fmla="*/ 58 w 58"/>
                <a:gd name="T1" fmla="*/ 0 h 7"/>
                <a:gd name="T2" fmla="*/ 58 w 58"/>
                <a:gd name="T3" fmla="*/ 3 h 7"/>
                <a:gd name="T4" fmla="*/ 0 w 58"/>
                <a:gd name="T5" fmla="*/ 7 h 7"/>
                <a:gd name="T6" fmla="*/ 0 w 58"/>
                <a:gd name="T7" fmla="*/ 3 h 7"/>
                <a:gd name="T8" fmla="*/ 58 w 58"/>
                <a:gd name="T9" fmla="*/ 0 h 7"/>
                <a:gd name="T10" fmla="*/ 58 w 58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7">
                  <a:moveTo>
                    <a:pt x="58" y="0"/>
                  </a:moveTo>
                  <a:lnTo>
                    <a:pt x="58" y="3"/>
                  </a:lnTo>
                  <a:lnTo>
                    <a:pt x="0" y="7"/>
                  </a:lnTo>
                  <a:lnTo>
                    <a:pt x="0" y="3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3" name="Freeform 1317"/>
            <p:cNvSpPr/>
            <p:nvPr/>
          </p:nvSpPr>
          <p:spPr bwMode="auto">
            <a:xfrm>
              <a:off x="7499351" y="7788276"/>
              <a:ext cx="100013" cy="17463"/>
            </a:xfrm>
            <a:custGeom>
              <a:avLst/>
              <a:gdLst>
                <a:gd name="T0" fmla="*/ 0 w 63"/>
                <a:gd name="T1" fmla="*/ 9 h 11"/>
                <a:gd name="T2" fmla="*/ 0 w 63"/>
                <a:gd name="T3" fmla="*/ 3 h 11"/>
                <a:gd name="T4" fmla="*/ 60 w 63"/>
                <a:gd name="T5" fmla="*/ 0 h 11"/>
                <a:gd name="T6" fmla="*/ 63 w 63"/>
                <a:gd name="T7" fmla="*/ 0 h 11"/>
                <a:gd name="T8" fmla="*/ 63 w 63"/>
                <a:gd name="T9" fmla="*/ 2 h 11"/>
                <a:gd name="T10" fmla="*/ 63 w 63"/>
                <a:gd name="T11" fmla="*/ 8 h 11"/>
                <a:gd name="T12" fmla="*/ 1 w 63"/>
                <a:gd name="T13" fmla="*/ 11 h 11"/>
                <a:gd name="T14" fmla="*/ 0 w 63"/>
                <a:gd name="T15" fmla="*/ 9 h 11"/>
                <a:gd name="T16" fmla="*/ 0 w 63"/>
                <a:gd name="T1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11">
                  <a:moveTo>
                    <a:pt x="0" y="9"/>
                  </a:moveTo>
                  <a:lnTo>
                    <a:pt x="0" y="3"/>
                  </a:lnTo>
                  <a:lnTo>
                    <a:pt x="60" y="0"/>
                  </a:lnTo>
                  <a:lnTo>
                    <a:pt x="63" y="0"/>
                  </a:lnTo>
                  <a:lnTo>
                    <a:pt x="63" y="2"/>
                  </a:lnTo>
                  <a:lnTo>
                    <a:pt x="63" y="8"/>
                  </a:lnTo>
                  <a:lnTo>
                    <a:pt x="1" y="1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4" name="Freeform 1318"/>
            <p:cNvSpPr>
              <a:spLocks noEditPoints="1"/>
            </p:cNvSpPr>
            <p:nvPr/>
          </p:nvSpPr>
          <p:spPr bwMode="auto">
            <a:xfrm>
              <a:off x="7573964" y="7661276"/>
              <a:ext cx="128588" cy="90488"/>
            </a:xfrm>
            <a:custGeom>
              <a:avLst/>
              <a:gdLst>
                <a:gd name="T0" fmla="*/ 1 w 74"/>
                <a:gd name="T1" fmla="*/ 48 h 52"/>
                <a:gd name="T2" fmla="*/ 42 w 74"/>
                <a:gd name="T3" fmla="*/ 31 h 52"/>
                <a:gd name="T4" fmla="*/ 42 w 74"/>
                <a:gd name="T5" fmla="*/ 31 h 52"/>
                <a:gd name="T6" fmla="*/ 70 w 74"/>
                <a:gd name="T7" fmla="*/ 11 h 52"/>
                <a:gd name="T8" fmla="*/ 70 w 74"/>
                <a:gd name="T9" fmla="*/ 11 h 52"/>
                <a:gd name="T10" fmla="*/ 71 w 74"/>
                <a:gd name="T11" fmla="*/ 0 h 52"/>
                <a:gd name="T12" fmla="*/ 74 w 74"/>
                <a:gd name="T13" fmla="*/ 0 h 52"/>
                <a:gd name="T14" fmla="*/ 73 w 74"/>
                <a:gd name="T15" fmla="*/ 12 h 52"/>
                <a:gd name="T16" fmla="*/ 73 w 74"/>
                <a:gd name="T17" fmla="*/ 12 h 52"/>
                <a:gd name="T18" fmla="*/ 44 w 74"/>
                <a:gd name="T19" fmla="*/ 33 h 52"/>
                <a:gd name="T20" fmla="*/ 44 w 74"/>
                <a:gd name="T21" fmla="*/ 33 h 52"/>
                <a:gd name="T22" fmla="*/ 0 w 74"/>
                <a:gd name="T23" fmla="*/ 50 h 52"/>
                <a:gd name="T24" fmla="*/ 0 w 74"/>
                <a:gd name="T25" fmla="*/ 50 h 52"/>
                <a:gd name="T26" fmla="*/ 0 w 74"/>
                <a:gd name="T27" fmla="*/ 50 h 52"/>
                <a:gd name="T28" fmla="*/ 1 w 74"/>
                <a:gd name="T29" fmla="*/ 48 h 52"/>
                <a:gd name="T30" fmla="*/ 1 w 74"/>
                <a:gd name="T31" fmla="*/ 48 h 52"/>
                <a:gd name="T32" fmla="*/ 71 w 74"/>
                <a:gd name="T33" fmla="*/ 0 h 52"/>
                <a:gd name="T34" fmla="*/ 71 w 74"/>
                <a:gd name="T35" fmla="*/ 0 h 52"/>
                <a:gd name="T36" fmla="*/ 71 w 74"/>
                <a:gd name="T37" fmla="*/ 0 h 52"/>
                <a:gd name="T38" fmla="*/ 71 w 74"/>
                <a:gd name="T3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52">
                  <a:moveTo>
                    <a:pt x="1" y="48"/>
                  </a:moveTo>
                  <a:cubicBezTo>
                    <a:pt x="9" y="50"/>
                    <a:pt x="27" y="40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56" y="22"/>
                    <a:pt x="68" y="13"/>
                    <a:pt x="70" y="11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3" y="12"/>
                    <a:pt x="59" y="23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28" y="43"/>
                    <a:pt x="10" y="52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lose/>
                  <a:moveTo>
                    <a:pt x="71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5" name="Freeform 1319"/>
            <p:cNvSpPr>
              <a:spLocks noEditPoints="1"/>
            </p:cNvSpPr>
            <p:nvPr/>
          </p:nvSpPr>
          <p:spPr bwMode="auto">
            <a:xfrm>
              <a:off x="7570789" y="7656513"/>
              <a:ext cx="136525" cy="96838"/>
            </a:xfrm>
            <a:custGeom>
              <a:avLst/>
              <a:gdLst>
                <a:gd name="T0" fmla="*/ 2 w 78"/>
                <a:gd name="T1" fmla="*/ 55 h 56"/>
                <a:gd name="T2" fmla="*/ 0 w 78"/>
                <a:gd name="T3" fmla="*/ 55 h 56"/>
                <a:gd name="T4" fmla="*/ 1 w 78"/>
                <a:gd name="T5" fmla="*/ 48 h 56"/>
                <a:gd name="T6" fmla="*/ 3 w 78"/>
                <a:gd name="T7" fmla="*/ 49 h 56"/>
                <a:gd name="T8" fmla="*/ 3 w 78"/>
                <a:gd name="T9" fmla="*/ 49 h 56"/>
                <a:gd name="T10" fmla="*/ 3 w 78"/>
                <a:gd name="T11" fmla="*/ 49 h 56"/>
                <a:gd name="T12" fmla="*/ 3 w 78"/>
                <a:gd name="T13" fmla="*/ 49 h 56"/>
                <a:gd name="T14" fmla="*/ 3 w 78"/>
                <a:gd name="T15" fmla="*/ 49 h 56"/>
                <a:gd name="T16" fmla="*/ 3 w 78"/>
                <a:gd name="T17" fmla="*/ 49 h 56"/>
                <a:gd name="T18" fmla="*/ 3 w 78"/>
                <a:gd name="T19" fmla="*/ 49 h 56"/>
                <a:gd name="T20" fmla="*/ 3 w 78"/>
                <a:gd name="T21" fmla="*/ 49 h 56"/>
                <a:gd name="T22" fmla="*/ 3 w 78"/>
                <a:gd name="T23" fmla="*/ 49 h 56"/>
                <a:gd name="T24" fmla="*/ 3 w 78"/>
                <a:gd name="T25" fmla="*/ 49 h 56"/>
                <a:gd name="T26" fmla="*/ 3 w 78"/>
                <a:gd name="T27" fmla="*/ 49 h 56"/>
                <a:gd name="T28" fmla="*/ 5 w 78"/>
                <a:gd name="T29" fmla="*/ 49 h 56"/>
                <a:gd name="T30" fmla="*/ 5 w 78"/>
                <a:gd name="T31" fmla="*/ 49 h 56"/>
                <a:gd name="T32" fmla="*/ 43 w 78"/>
                <a:gd name="T33" fmla="*/ 32 h 56"/>
                <a:gd name="T34" fmla="*/ 43 w 78"/>
                <a:gd name="T35" fmla="*/ 32 h 56"/>
                <a:gd name="T36" fmla="*/ 70 w 78"/>
                <a:gd name="T37" fmla="*/ 13 h 56"/>
                <a:gd name="T38" fmla="*/ 70 w 78"/>
                <a:gd name="T39" fmla="*/ 13 h 56"/>
                <a:gd name="T40" fmla="*/ 71 w 78"/>
                <a:gd name="T41" fmla="*/ 4 h 56"/>
                <a:gd name="T42" fmla="*/ 68 w 78"/>
                <a:gd name="T43" fmla="*/ 3 h 56"/>
                <a:gd name="T44" fmla="*/ 71 w 78"/>
                <a:gd name="T45" fmla="*/ 2 h 56"/>
                <a:gd name="T46" fmla="*/ 71 w 78"/>
                <a:gd name="T47" fmla="*/ 1 h 56"/>
                <a:gd name="T48" fmla="*/ 73 w 78"/>
                <a:gd name="T49" fmla="*/ 1 h 56"/>
                <a:gd name="T50" fmla="*/ 75 w 78"/>
                <a:gd name="T51" fmla="*/ 0 h 56"/>
                <a:gd name="T52" fmla="*/ 75 w 78"/>
                <a:gd name="T53" fmla="*/ 1 h 56"/>
                <a:gd name="T54" fmla="*/ 78 w 78"/>
                <a:gd name="T55" fmla="*/ 1 h 56"/>
                <a:gd name="T56" fmla="*/ 77 w 78"/>
                <a:gd name="T57" fmla="*/ 16 h 56"/>
                <a:gd name="T58" fmla="*/ 76 w 78"/>
                <a:gd name="T59" fmla="*/ 17 h 56"/>
                <a:gd name="T60" fmla="*/ 76 w 78"/>
                <a:gd name="T61" fmla="*/ 17 h 56"/>
                <a:gd name="T62" fmla="*/ 47 w 78"/>
                <a:gd name="T63" fmla="*/ 38 h 56"/>
                <a:gd name="T64" fmla="*/ 47 w 78"/>
                <a:gd name="T65" fmla="*/ 38 h 56"/>
                <a:gd name="T66" fmla="*/ 5 w 78"/>
                <a:gd name="T67" fmla="*/ 56 h 56"/>
                <a:gd name="T68" fmla="*/ 5 w 78"/>
                <a:gd name="T69" fmla="*/ 56 h 56"/>
                <a:gd name="T70" fmla="*/ 2 w 78"/>
                <a:gd name="T71" fmla="*/ 55 h 56"/>
                <a:gd name="T72" fmla="*/ 3 w 78"/>
                <a:gd name="T73" fmla="*/ 53 h 56"/>
                <a:gd name="T74" fmla="*/ 3 w 78"/>
                <a:gd name="T75" fmla="*/ 53 h 56"/>
                <a:gd name="T76" fmla="*/ 3 w 78"/>
                <a:gd name="T77" fmla="*/ 53 h 56"/>
                <a:gd name="T78" fmla="*/ 2 w 78"/>
                <a:gd name="T79" fmla="*/ 53 h 56"/>
                <a:gd name="T80" fmla="*/ 2 w 78"/>
                <a:gd name="T81" fmla="*/ 53 h 56"/>
                <a:gd name="T82" fmla="*/ 2 w 78"/>
                <a:gd name="T83" fmla="*/ 53 h 56"/>
                <a:gd name="T84" fmla="*/ 2 w 78"/>
                <a:gd name="T85" fmla="*/ 53 h 56"/>
                <a:gd name="T86" fmla="*/ 2 w 78"/>
                <a:gd name="T87" fmla="*/ 53 h 56"/>
                <a:gd name="T88" fmla="*/ 2 w 78"/>
                <a:gd name="T89" fmla="*/ 53 h 56"/>
                <a:gd name="T90" fmla="*/ 3 w 78"/>
                <a:gd name="T91" fmla="*/ 53 h 56"/>
                <a:gd name="T92" fmla="*/ 3 w 78"/>
                <a:gd name="T93" fmla="*/ 49 h 56"/>
                <a:gd name="T94" fmla="*/ 3 w 78"/>
                <a:gd name="T95" fmla="*/ 49 h 56"/>
                <a:gd name="T96" fmla="*/ 3 w 78"/>
                <a:gd name="T97" fmla="*/ 49 h 56"/>
                <a:gd name="T98" fmla="*/ 3 w 78"/>
                <a:gd name="T99" fmla="*/ 4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8" h="56">
                  <a:moveTo>
                    <a:pt x="2" y="55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4" y="49"/>
                    <a:pt x="5" y="49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13" y="49"/>
                    <a:pt x="29" y="41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6" y="24"/>
                    <a:pt x="67" y="15"/>
                    <a:pt x="70" y="13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7"/>
                    <a:pt x="62" y="28"/>
                    <a:pt x="47" y="38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32" y="47"/>
                    <a:pt x="16" y="56"/>
                    <a:pt x="5" y="56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4" y="56"/>
                    <a:pt x="3" y="56"/>
                    <a:pt x="2" y="55"/>
                  </a:cubicBezTo>
                  <a:close/>
                  <a:moveTo>
                    <a:pt x="3" y="53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3" y="53"/>
                  </a:cubicBezTo>
                  <a:close/>
                  <a:moveTo>
                    <a:pt x="3" y="49"/>
                  </a:move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6" name="Freeform 1320"/>
            <p:cNvSpPr/>
            <p:nvPr/>
          </p:nvSpPr>
          <p:spPr bwMode="auto">
            <a:xfrm>
              <a:off x="7696201" y="7675563"/>
              <a:ext cx="25400" cy="9525"/>
            </a:xfrm>
            <a:custGeom>
              <a:avLst/>
              <a:gdLst>
                <a:gd name="T0" fmla="*/ 16 w 16"/>
                <a:gd name="T1" fmla="*/ 0 h 6"/>
                <a:gd name="T2" fmla="*/ 16 w 16"/>
                <a:gd name="T3" fmla="*/ 3 h 6"/>
                <a:gd name="T4" fmla="*/ 1 w 16"/>
                <a:gd name="T5" fmla="*/ 6 h 6"/>
                <a:gd name="T6" fmla="*/ 0 w 16"/>
                <a:gd name="T7" fmla="*/ 3 h 6"/>
                <a:gd name="T8" fmla="*/ 16 w 16"/>
                <a:gd name="T9" fmla="*/ 0 h 6"/>
                <a:gd name="T10" fmla="*/ 16 w 1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6">
                  <a:moveTo>
                    <a:pt x="16" y="0"/>
                  </a:moveTo>
                  <a:lnTo>
                    <a:pt x="16" y="3"/>
                  </a:lnTo>
                  <a:lnTo>
                    <a:pt x="1" y="6"/>
                  </a:lnTo>
                  <a:lnTo>
                    <a:pt x="0" y="3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7" name="Freeform 1321"/>
            <p:cNvSpPr/>
            <p:nvPr/>
          </p:nvSpPr>
          <p:spPr bwMode="auto">
            <a:xfrm>
              <a:off x="7693026" y="7670801"/>
              <a:ext cx="34925" cy="17463"/>
            </a:xfrm>
            <a:custGeom>
              <a:avLst/>
              <a:gdLst>
                <a:gd name="T0" fmla="*/ 0 w 22"/>
                <a:gd name="T1" fmla="*/ 5 h 11"/>
                <a:gd name="T2" fmla="*/ 18 w 22"/>
                <a:gd name="T3" fmla="*/ 0 h 11"/>
                <a:gd name="T4" fmla="*/ 21 w 22"/>
                <a:gd name="T5" fmla="*/ 0 h 11"/>
                <a:gd name="T6" fmla="*/ 22 w 22"/>
                <a:gd name="T7" fmla="*/ 8 h 11"/>
                <a:gd name="T8" fmla="*/ 1 w 22"/>
                <a:gd name="T9" fmla="*/ 11 h 11"/>
                <a:gd name="T10" fmla="*/ 0 w 22"/>
                <a:gd name="T11" fmla="*/ 5 h 11"/>
                <a:gd name="T12" fmla="*/ 0 w 22"/>
                <a:gd name="T13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1">
                  <a:moveTo>
                    <a:pt x="0" y="5"/>
                  </a:moveTo>
                  <a:lnTo>
                    <a:pt x="18" y="0"/>
                  </a:lnTo>
                  <a:lnTo>
                    <a:pt x="21" y="0"/>
                  </a:lnTo>
                  <a:lnTo>
                    <a:pt x="22" y="8"/>
                  </a:lnTo>
                  <a:lnTo>
                    <a:pt x="1" y="11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8" name="Freeform 1322"/>
            <p:cNvSpPr/>
            <p:nvPr/>
          </p:nvSpPr>
          <p:spPr bwMode="auto">
            <a:xfrm>
              <a:off x="7697789" y="7662863"/>
              <a:ext cx="17463" cy="19050"/>
            </a:xfrm>
            <a:custGeom>
              <a:avLst/>
              <a:gdLst>
                <a:gd name="T0" fmla="*/ 9 w 11"/>
                <a:gd name="T1" fmla="*/ 0 h 12"/>
                <a:gd name="T2" fmla="*/ 11 w 11"/>
                <a:gd name="T3" fmla="*/ 2 h 12"/>
                <a:gd name="T4" fmla="*/ 2 w 11"/>
                <a:gd name="T5" fmla="*/ 12 h 12"/>
                <a:gd name="T6" fmla="*/ 0 w 11"/>
                <a:gd name="T7" fmla="*/ 10 h 12"/>
                <a:gd name="T8" fmla="*/ 9 w 11"/>
                <a:gd name="T9" fmla="*/ 0 h 12"/>
                <a:gd name="T10" fmla="*/ 9 w 1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2">
                  <a:moveTo>
                    <a:pt x="9" y="0"/>
                  </a:moveTo>
                  <a:lnTo>
                    <a:pt x="11" y="2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9" name="Freeform 1323"/>
            <p:cNvSpPr/>
            <p:nvPr/>
          </p:nvSpPr>
          <p:spPr bwMode="auto">
            <a:xfrm>
              <a:off x="7693026" y="7658101"/>
              <a:ext cx="26988" cy="28575"/>
            </a:xfrm>
            <a:custGeom>
              <a:avLst/>
              <a:gdLst>
                <a:gd name="T0" fmla="*/ 0 w 17"/>
                <a:gd name="T1" fmla="*/ 14 h 18"/>
                <a:gd name="T2" fmla="*/ 10 w 17"/>
                <a:gd name="T3" fmla="*/ 2 h 18"/>
                <a:gd name="T4" fmla="*/ 11 w 17"/>
                <a:gd name="T5" fmla="*/ 0 h 18"/>
                <a:gd name="T6" fmla="*/ 17 w 17"/>
                <a:gd name="T7" fmla="*/ 5 h 18"/>
                <a:gd name="T8" fmla="*/ 5 w 17"/>
                <a:gd name="T9" fmla="*/ 18 h 18"/>
                <a:gd name="T10" fmla="*/ 0 w 17"/>
                <a:gd name="T11" fmla="*/ 14 h 18"/>
                <a:gd name="T12" fmla="*/ 0 w 17"/>
                <a:gd name="T13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8">
                  <a:moveTo>
                    <a:pt x="0" y="14"/>
                  </a:moveTo>
                  <a:lnTo>
                    <a:pt x="10" y="2"/>
                  </a:lnTo>
                  <a:lnTo>
                    <a:pt x="11" y="0"/>
                  </a:lnTo>
                  <a:lnTo>
                    <a:pt x="17" y="5"/>
                  </a:lnTo>
                  <a:lnTo>
                    <a:pt x="5" y="18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0" name="Freeform 1324"/>
            <p:cNvSpPr/>
            <p:nvPr/>
          </p:nvSpPr>
          <p:spPr bwMode="auto">
            <a:xfrm>
              <a:off x="7459664" y="7753351"/>
              <a:ext cx="60325" cy="88900"/>
            </a:xfrm>
            <a:custGeom>
              <a:avLst/>
              <a:gdLst>
                <a:gd name="T0" fmla="*/ 0 w 35"/>
                <a:gd name="T1" fmla="*/ 39 h 51"/>
                <a:gd name="T2" fmla="*/ 33 w 35"/>
                <a:gd name="T3" fmla="*/ 0 h 51"/>
                <a:gd name="T4" fmla="*/ 33 w 35"/>
                <a:gd name="T5" fmla="*/ 0 h 51"/>
                <a:gd name="T6" fmla="*/ 35 w 35"/>
                <a:gd name="T7" fmla="*/ 3 h 51"/>
                <a:gd name="T8" fmla="*/ 20 w 35"/>
                <a:gd name="T9" fmla="*/ 16 h 51"/>
                <a:gd name="T10" fmla="*/ 20 w 35"/>
                <a:gd name="T11" fmla="*/ 16 h 51"/>
                <a:gd name="T12" fmla="*/ 3 w 35"/>
                <a:gd name="T13" fmla="*/ 39 h 51"/>
                <a:gd name="T14" fmla="*/ 3 w 35"/>
                <a:gd name="T15" fmla="*/ 39 h 51"/>
                <a:gd name="T16" fmla="*/ 6 w 35"/>
                <a:gd name="T17" fmla="*/ 51 h 51"/>
                <a:gd name="T18" fmla="*/ 6 w 35"/>
                <a:gd name="T19" fmla="*/ 51 h 51"/>
                <a:gd name="T20" fmla="*/ 4 w 35"/>
                <a:gd name="T21" fmla="*/ 51 h 51"/>
                <a:gd name="T22" fmla="*/ 0 w 35"/>
                <a:gd name="T23" fmla="*/ 39 h 51"/>
                <a:gd name="T24" fmla="*/ 0 w 35"/>
                <a:gd name="T25" fmla="*/ 39 h 51"/>
                <a:gd name="T26" fmla="*/ 0 w 35"/>
                <a:gd name="T27" fmla="*/ 39 h 51"/>
                <a:gd name="T28" fmla="*/ 0 w 35"/>
                <a:gd name="T29" fmla="*/ 3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" h="51">
                  <a:moveTo>
                    <a:pt x="0" y="39"/>
                  </a:moveTo>
                  <a:cubicBezTo>
                    <a:pt x="4" y="25"/>
                    <a:pt x="33" y="1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28" y="9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2" y="24"/>
                    <a:pt x="4" y="33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1"/>
                    <a:pt x="6" y="48"/>
                    <a:pt x="6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3" y="4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1" name="Freeform 1325"/>
            <p:cNvSpPr/>
            <p:nvPr/>
          </p:nvSpPr>
          <p:spPr bwMode="auto">
            <a:xfrm>
              <a:off x="7456489" y="7747001"/>
              <a:ext cx="68263" cy="98425"/>
            </a:xfrm>
            <a:custGeom>
              <a:avLst/>
              <a:gdLst>
                <a:gd name="T0" fmla="*/ 4 w 40"/>
                <a:gd name="T1" fmla="*/ 55 h 57"/>
                <a:gd name="T2" fmla="*/ 1 w 40"/>
                <a:gd name="T3" fmla="*/ 45 h 57"/>
                <a:gd name="T4" fmla="*/ 1 w 40"/>
                <a:gd name="T5" fmla="*/ 45 h 57"/>
                <a:gd name="T6" fmla="*/ 1 w 40"/>
                <a:gd name="T7" fmla="*/ 45 h 57"/>
                <a:gd name="T8" fmla="*/ 0 w 40"/>
                <a:gd name="T9" fmla="*/ 44 h 57"/>
                <a:gd name="T10" fmla="*/ 0 w 40"/>
                <a:gd name="T11" fmla="*/ 44 h 57"/>
                <a:gd name="T12" fmla="*/ 0 w 40"/>
                <a:gd name="T13" fmla="*/ 44 h 57"/>
                <a:gd name="T14" fmla="*/ 0 w 40"/>
                <a:gd name="T15" fmla="*/ 44 h 57"/>
                <a:gd name="T16" fmla="*/ 0 w 40"/>
                <a:gd name="T17" fmla="*/ 44 h 57"/>
                <a:gd name="T18" fmla="*/ 0 w 40"/>
                <a:gd name="T19" fmla="*/ 43 h 57"/>
                <a:gd name="T20" fmla="*/ 0 w 40"/>
                <a:gd name="T21" fmla="*/ 42 h 57"/>
                <a:gd name="T22" fmla="*/ 0 w 40"/>
                <a:gd name="T23" fmla="*/ 42 h 57"/>
                <a:gd name="T24" fmla="*/ 2 w 40"/>
                <a:gd name="T25" fmla="*/ 43 h 57"/>
                <a:gd name="T26" fmla="*/ 0 w 40"/>
                <a:gd name="T27" fmla="*/ 42 h 57"/>
                <a:gd name="T28" fmla="*/ 34 w 40"/>
                <a:gd name="T29" fmla="*/ 3 h 57"/>
                <a:gd name="T30" fmla="*/ 34 w 40"/>
                <a:gd name="T31" fmla="*/ 3 h 57"/>
                <a:gd name="T32" fmla="*/ 35 w 40"/>
                <a:gd name="T33" fmla="*/ 0 h 57"/>
                <a:gd name="T34" fmla="*/ 40 w 40"/>
                <a:gd name="T35" fmla="*/ 7 h 57"/>
                <a:gd name="T36" fmla="*/ 39 w 40"/>
                <a:gd name="T37" fmla="*/ 8 h 57"/>
                <a:gd name="T38" fmla="*/ 23 w 40"/>
                <a:gd name="T39" fmla="*/ 22 h 57"/>
                <a:gd name="T40" fmla="*/ 23 w 40"/>
                <a:gd name="T41" fmla="*/ 22 h 57"/>
                <a:gd name="T42" fmla="*/ 7 w 40"/>
                <a:gd name="T43" fmla="*/ 43 h 57"/>
                <a:gd name="T44" fmla="*/ 7 w 40"/>
                <a:gd name="T45" fmla="*/ 43 h 57"/>
                <a:gd name="T46" fmla="*/ 10 w 40"/>
                <a:gd name="T47" fmla="*/ 54 h 57"/>
                <a:gd name="T48" fmla="*/ 10 w 40"/>
                <a:gd name="T49" fmla="*/ 54 h 57"/>
                <a:gd name="T50" fmla="*/ 11 w 40"/>
                <a:gd name="T51" fmla="*/ 56 h 57"/>
                <a:gd name="T52" fmla="*/ 9 w 40"/>
                <a:gd name="T53" fmla="*/ 57 h 57"/>
                <a:gd name="T54" fmla="*/ 4 w 40"/>
                <a:gd name="T55" fmla="*/ 57 h 57"/>
                <a:gd name="T56" fmla="*/ 4 w 40"/>
                <a:gd name="T57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0" h="57">
                  <a:moveTo>
                    <a:pt x="4" y="55"/>
                  </a:moveTo>
                  <a:cubicBezTo>
                    <a:pt x="4" y="54"/>
                    <a:pt x="2" y="47"/>
                    <a:pt x="1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4" y="28"/>
                    <a:pt x="30" y="6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8" y="8"/>
                    <a:pt x="31" y="14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16" y="29"/>
                    <a:pt x="9" y="38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5"/>
                    <a:pt x="10" y="51"/>
                    <a:pt x="1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4" y="55"/>
                    <a:pt x="4" y="55"/>
                    <a:pt x="4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2" name="Freeform 1326"/>
            <p:cNvSpPr/>
            <p:nvPr/>
          </p:nvSpPr>
          <p:spPr bwMode="auto">
            <a:xfrm>
              <a:off x="7448551" y="7813676"/>
              <a:ext cx="17463" cy="26988"/>
            </a:xfrm>
            <a:custGeom>
              <a:avLst/>
              <a:gdLst>
                <a:gd name="T0" fmla="*/ 11 w 11"/>
                <a:gd name="T1" fmla="*/ 0 h 17"/>
                <a:gd name="T2" fmla="*/ 8 w 11"/>
                <a:gd name="T3" fmla="*/ 17 h 17"/>
                <a:gd name="T4" fmla="*/ 5 w 11"/>
                <a:gd name="T5" fmla="*/ 16 h 17"/>
                <a:gd name="T6" fmla="*/ 6 w 11"/>
                <a:gd name="T7" fmla="*/ 8 h 17"/>
                <a:gd name="T8" fmla="*/ 2 w 11"/>
                <a:gd name="T9" fmla="*/ 11 h 17"/>
                <a:gd name="T10" fmla="*/ 0 w 11"/>
                <a:gd name="T11" fmla="*/ 9 h 17"/>
                <a:gd name="T12" fmla="*/ 11 w 11"/>
                <a:gd name="T13" fmla="*/ 0 h 17"/>
                <a:gd name="T14" fmla="*/ 11 w 11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7">
                  <a:moveTo>
                    <a:pt x="11" y="0"/>
                  </a:moveTo>
                  <a:lnTo>
                    <a:pt x="8" y="17"/>
                  </a:lnTo>
                  <a:lnTo>
                    <a:pt x="5" y="16"/>
                  </a:lnTo>
                  <a:lnTo>
                    <a:pt x="6" y="8"/>
                  </a:lnTo>
                  <a:lnTo>
                    <a:pt x="2" y="11"/>
                  </a:lnTo>
                  <a:lnTo>
                    <a:pt x="0" y="9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3" name="Freeform 1327"/>
            <p:cNvSpPr/>
            <p:nvPr/>
          </p:nvSpPr>
          <p:spPr bwMode="auto">
            <a:xfrm>
              <a:off x="7443789" y="7805738"/>
              <a:ext cx="26988" cy="38100"/>
            </a:xfrm>
            <a:custGeom>
              <a:avLst/>
              <a:gdLst>
                <a:gd name="T0" fmla="*/ 4 w 17"/>
                <a:gd name="T1" fmla="*/ 23 h 24"/>
                <a:gd name="T2" fmla="*/ 5 w 17"/>
                <a:gd name="T3" fmla="*/ 21 h 24"/>
                <a:gd name="T4" fmla="*/ 5 w 17"/>
                <a:gd name="T5" fmla="*/ 19 h 24"/>
                <a:gd name="T6" fmla="*/ 4 w 17"/>
                <a:gd name="T7" fmla="*/ 20 h 24"/>
                <a:gd name="T8" fmla="*/ 0 w 17"/>
                <a:gd name="T9" fmla="*/ 14 h 24"/>
                <a:gd name="T10" fmla="*/ 12 w 17"/>
                <a:gd name="T11" fmla="*/ 4 h 24"/>
                <a:gd name="T12" fmla="*/ 17 w 17"/>
                <a:gd name="T13" fmla="*/ 0 h 24"/>
                <a:gd name="T14" fmla="*/ 12 w 17"/>
                <a:gd name="T15" fmla="*/ 24 h 24"/>
                <a:gd name="T16" fmla="*/ 4 w 17"/>
                <a:gd name="T17" fmla="*/ 23 h 24"/>
                <a:gd name="T18" fmla="*/ 4 w 17"/>
                <a:gd name="T1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4">
                  <a:moveTo>
                    <a:pt x="4" y="23"/>
                  </a:moveTo>
                  <a:lnTo>
                    <a:pt x="5" y="21"/>
                  </a:lnTo>
                  <a:lnTo>
                    <a:pt x="5" y="19"/>
                  </a:lnTo>
                  <a:lnTo>
                    <a:pt x="4" y="20"/>
                  </a:lnTo>
                  <a:lnTo>
                    <a:pt x="0" y="14"/>
                  </a:lnTo>
                  <a:lnTo>
                    <a:pt x="12" y="4"/>
                  </a:lnTo>
                  <a:lnTo>
                    <a:pt x="17" y="0"/>
                  </a:lnTo>
                  <a:lnTo>
                    <a:pt x="12" y="24"/>
                  </a:lnTo>
                  <a:lnTo>
                    <a:pt x="4" y="23"/>
                  </a:lnTo>
                  <a:lnTo>
                    <a:pt x="4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4" name="Freeform 1328"/>
            <p:cNvSpPr>
              <a:spLocks noEditPoints="1"/>
            </p:cNvSpPr>
            <p:nvPr/>
          </p:nvSpPr>
          <p:spPr bwMode="auto">
            <a:xfrm>
              <a:off x="7448551" y="7534276"/>
              <a:ext cx="209550" cy="207963"/>
            </a:xfrm>
            <a:custGeom>
              <a:avLst/>
              <a:gdLst>
                <a:gd name="T0" fmla="*/ 72 w 120"/>
                <a:gd name="T1" fmla="*/ 6 h 120"/>
                <a:gd name="T2" fmla="*/ 113 w 120"/>
                <a:gd name="T3" fmla="*/ 72 h 120"/>
                <a:gd name="T4" fmla="*/ 113 w 120"/>
                <a:gd name="T5" fmla="*/ 72 h 120"/>
                <a:gd name="T6" fmla="*/ 48 w 120"/>
                <a:gd name="T7" fmla="*/ 113 h 120"/>
                <a:gd name="T8" fmla="*/ 48 w 120"/>
                <a:gd name="T9" fmla="*/ 113 h 120"/>
                <a:gd name="T10" fmla="*/ 6 w 120"/>
                <a:gd name="T11" fmla="*/ 48 h 120"/>
                <a:gd name="T12" fmla="*/ 6 w 120"/>
                <a:gd name="T13" fmla="*/ 48 h 120"/>
                <a:gd name="T14" fmla="*/ 72 w 120"/>
                <a:gd name="T15" fmla="*/ 6 h 120"/>
                <a:gd name="T16" fmla="*/ 71 w 120"/>
                <a:gd name="T17" fmla="*/ 9 h 120"/>
                <a:gd name="T18" fmla="*/ 9 w 120"/>
                <a:gd name="T19" fmla="*/ 48 h 120"/>
                <a:gd name="T20" fmla="*/ 9 w 120"/>
                <a:gd name="T21" fmla="*/ 48 h 120"/>
                <a:gd name="T22" fmla="*/ 49 w 120"/>
                <a:gd name="T23" fmla="*/ 111 h 120"/>
                <a:gd name="T24" fmla="*/ 49 w 120"/>
                <a:gd name="T25" fmla="*/ 111 h 120"/>
                <a:gd name="T26" fmla="*/ 111 w 120"/>
                <a:gd name="T27" fmla="*/ 71 h 120"/>
                <a:gd name="T28" fmla="*/ 111 w 120"/>
                <a:gd name="T29" fmla="*/ 71 h 120"/>
                <a:gd name="T30" fmla="*/ 71 w 120"/>
                <a:gd name="T31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120">
                  <a:moveTo>
                    <a:pt x="72" y="6"/>
                  </a:moveTo>
                  <a:cubicBezTo>
                    <a:pt x="101" y="13"/>
                    <a:pt x="120" y="42"/>
                    <a:pt x="113" y="72"/>
                  </a:cubicBezTo>
                  <a:cubicBezTo>
                    <a:pt x="113" y="72"/>
                    <a:pt x="113" y="72"/>
                    <a:pt x="113" y="72"/>
                  </a:cubicBezTo>
                  <a:cubicBezTo>
                    <a:pt x="107" y="101"/>
                    <a:pt x="77" y="120"/>
                    <a:pt x="48" y="113"/>
                  </a:cubicBezTo>
                  <a:cubicBezTo>
                    <a:pt x="48" y="113"/>
                    <a:pt x="48" y="113"/>
                    <a:pt x="48" y="113"/>
                  </a:cubicBezTo>
                  <a:cubicBezTo>
                    <a:pt x="18" y="107"/>
                    <a:pt x="0" y="77"/>
                    <a:pt x="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13" y="18"/>
                    <a:pt x="42" y="0"/>
                    <a:pt x="72" y="6"/>
                  </a:cubicBezTo>
                  <a:close/>
                  <a:moveTo>
                    <a:pt x="71" y="9"/>
                  </a:moveTo>
                  <a:cubicBezTo>
                    <a:pt x="43" y="3"/>
                    <a:pt x="15" y="20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3" y="77"/>
                    <a:pt x="20" y="104"/>
                    <a:pt x="49" y="111"/>
                  </a:cubicBezTo>
                  <a:cubicBezTo>
                    <a:pt x="49" y="111"/>
                    <a:pt x="49" y="111"/>
                    <a:pt x="49" y="111"/>
                  </a:cubicBezTo>
                  <a:cubicBezTo>
                    <a:pt x="77" y="117"/>
                    <a:pt x="104" y="99"/>
                    <a:pt x="111" y="71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17" y="43"/>
                    <a:pt x="99" y="15"/>
                    <a:pt x="7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5" name="Freeform 1329"/>
            <p:cNvSpPr>
              <a:spLocks noEditPoints="1"/>
            </p:cNvSpPr>
            <p:nvPr/>
          </p:nvSpPr>
          <p:spPr bwMode="auto">
            <a:xfrm>
              <a:off x="7453314" y="7539038"/>
              <a:ext cx="200025" cy="198438"/>
            </a:xfrm>
            <a:custGeom>
              <a:avLst/>
              <a:gdLst>
                <a:gd name="T0" fmla="*/ 44 w 114"/>
                <a:gd name="T1" fmla="*/ 112 h 114"/>
                <a:gd name="T2" fmla="*/ 0 w 114"/>
                <a:gd name="T3" fmla="*/ 57 h 114"/>
                <a:gd name="T4" fmla="*/ 0 w 114"/>
                <a:gd name="T5" fmla="*/ 57 h 114"/>
                <a:gd name="T6" fmla="*/ 1 w 114"/>
                <a:gd name="T7" fmla="*/ 44 h 114"/>
                <a:gd name="T8" fmla="*/ 1 w 114"/>
                <a:gd name="T9" fmla="*/ 44 h 114"/>
                <a:gd name="T10" fmla="*/ 57 w 114"/>
                <a:gd name="T11" fmla="*/ 0 h 114"/>
                <a:gd name="T12" fmla="*/ 57 w 114"/>
                <a:gd name="T13" fmla="*/ 0 h 114"/>
                <a:gd name="T14" fmla="*/ 69 w 114"/>
                <a:gd name="T15" fmla="*/ 1 h 114"/>
                <a:gd name="T16" fmla="*/ 69 w 114"/>
                <a:gd name="T17" fmla="*/ 1 h 114"/>
                <a:gd name="T18" fmla="*/ 69 w 114"/>
                <a:gd name="T19" fmla="*/ 3 h 114"/>
                <a:gd name="T20" fmla="*/ 69 w 114"/>
                <a:gd name="T21" fmla="*/ 4 h 114"/>
                <a:gd name="T22" fmla="*/ 69 w 114"/>
                <a:gd name="T23" fmla="*/ 3 h 114"/>
                <a:gd name="T24" fmla="*/ 69 w 114"/>
                <a:gd name="T25" fmla="*/ 1 h 114"/>
                <a:gd name="T26" fmla="*/ 114 w 114"/>
                <a:gd name="T27" fmla="*/ 57 h 114"/>
                <a:gd name="T28" fmla="*/ 114 w 114"/>
                <a:gd name="T29" fmla="*/ 57 h 114"/>
                <a:gd name="T30" fmla="*/ 112 w 114"/>
                <a:gd name="T31" fmla="*/ 69 h 114"/>
                <a:gd name="T32" fmla="*/ 112 w 114"/>
                <a:gd name="T33" fmla="*/ 69 h 114"/>
                <a:gd name="T34" fmla="*/ 57 w 114"/>
                <a:gd name="T35" fmla="*/ 114 h 114"/>
                <a:gd name="T36" fmla="*/ 57 w 114"/>
                <a:gd name="T37" fmla="*/ 114 h 114"/>
                <a:gd name="T38" fmla="*/ 44 w 114"/>
                <a:gd name="T39" fmla="*/ 112 h 114"/>
                <a:gd name="T40" fmla="*/ 8 w 114"/>
                <a:gd name="T41" fmla="*/ 46 h 114"/>
                <a:gd name="T42" fmla="*/ 7 w 114"/>
                <a:gd name="T43" fmla="*/ 57 h 114"/>
                <a:gd name="T44" fmla="*/ 7 w 114"/>
                <a:gd name="T45" fmla="*/ 57 h 114"/>
                <a:gd name="T46" fmla="*/ 46 w 114"/>
                <a:gd name="T47" fmla="*/ 106 h 114"/>
                <a:gd name="T48" fmla="*/ 46 w 114"/>
                <a:gd name="T49" fmla="*/ 106 h 114"/>
                <a:gd name="T50" fmla="*/ 57 w 114"/>
                <a:gd name="T51" fmla="*/ 107 h 114"/>
                <a:gd name="T52" fmla="*/ 57 w 114"/>
                <a:gd name="T53" fmla="*/ 107 h 114"/>
                <a:gd name="T54" fmla="*/ 106 w 114"/>
                <a:gd name="T55" fmla="*/ 68 h 114"/>
                <a:gd name="T56" fmla="*/ 106 w 114"/>
                <a:gd name="T57" fmla="*/ 68 h 114"/>
                <a:gd name="T58" fmla="*/ 107 w 114"/>
                <a:gd name="T59" fmla="*/ 57 h 114"/>
                <a:gd name="T60" fmla="*/ 107 w 114"/>
                <a:gd name="T61" fmla="*/ 57 h 114"/>
                <a:gd name="T62" fmla="*/ 68 w 114"/>
                <a:gd name="T63" fmla="*/ 8 h 114"/>
                <a:gd name="T64" fmla="*/ 68 w 114"/>
                <a:gd name="T65" fmla="*/ 8 h 114"/>
                <a:gd name="T66" fmla="*/ 68 w 114"/>
                <a:gd name="T67" fmla="*/ 8 h 114"/>
                <a:gd name="T68" fmla="*/ 57 w 114"/>
                <a:gd name="T69" fmla="*/ 7 h 114"/>
                <a:gd name="T70" fmla="*/ 57 w 114"/>
                <a:gd name="T71" fmla="*/ 7 h 114"/>
                <a:gd name="T72" fmla="*/ 8 w 114"/>
                <a:gd name="T73" fmla="*/ 46 h 114"/>
                <a:gd name="T74" fmla="*/ 68 w 114"/>
                <a:gd name="T75" fmla="*/ 6 h 114"/>
                <a:gd name="T76" fmla="*/ 68 w 114"/>
                <a:gd name="T77" fmla="*/ 5 h 114"/>
                <a:gd name="T78" fmla="*/ 68 w 114"/>
                <a:gd name="T79" fmla="*/ 5 h 114"/>
                <a:gd name="T80" fmla="*/ 68 w 114"/>
                <a:gd name="T81" fmla="*/ 5 h 114"/>
                <a:gd name="T82" fmla="*/ 68 w 114"/>
                <a:gd name="T83" fmla="*/ 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4" h="114">
                  <a:moveTo>
                    <a:pt x="44" y="112"/>
                  </a:moveTo>
                  <a:cubicBezTo>
                    <a:pt x="18" y="106"/>
                    <a:pt x="0" y="83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3"/>
                    <a:pt x="0" y="49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7" y="18"/>
                    <a:pt x="31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1" y="0"/>
                    <a:pt x="65" y="0"/>
                    <a:pt x="69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96" y="7"/>
                    <a:pt x="114" y="31"/>
                    <a:pt x="114" y="57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14" y="61"/>
                    <a:pt x="113" y="65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06" y="96"/>
                    <a:pt x="83" y="114"/>
                    <a:pt x="57" y="114"/>
                  </a:cubicBezTo>
                  <a:cubicBezTo>
                    <a:pt x="57" y="114"/>
                    <a:pt x="57" y="114"/>
                    <a:pt x="57" y="114"/>
                  </a:cubicBezTo>
                  <a:cubicBezTo>
                    <a:pt x="53" y="114"/>
                    <a:pt x="49" y="113"/>
                    <a:pt x="44" y="112"/>
                  </a:cubicBezTo>
                  <a:close/>
                  <a:moveTo>
                    <a:pt x="8" y="46"/>
                  </a:moveTo>
                  <a:cubicBezTo>
                    <a:pt x="7" y="49"/>
                    <a:pt x="7" y="53"/>
                    <a:pt x="7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80"/>
                    <a:pt x="23" y="100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50" y="106"/>
                    <a:pt x="53" y="107"/>
                    <a:pt x="57" y="107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80" y="107"/>
                    <a:pt x="101" y="91"/>
                    <a:pt x="106" y="68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7" y="64"/>
                    <a:pt x="107" y="60"/>
                    <a:pt x="107" y="57"/>
                  </a:cubicBezTo>
                  <a:cubicBezTo>
                    <a:pt x="107" y="57"/>
                    <a:pt x="107" y="57"/>
                    <a:pt x="107" y="57"/>
                  </a:cubicBezTo>
                  <a:cubicBezTo>
                    <a:pt x="107" y="34"/>
                    <a:pt x="91" y="13"/>
                    <a:pt x="68" y="8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0" y="7"/>
                    <a:pt x="57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34" y="7"/>
                    <a:pt x="13" y="22"/>
                    <a:pt x="8" y="46"/>
                  </a:cubicBezTo>
                  <a:close/>
                  <a:moveTo>
                    <a:pt x="68" y="6"/>
                  </a:moveTo>
                  <a:cubicBezTo>
                    <a:pt x="68" y="5"/>
                    <a:pt x="68" y="5"/>
                    <a:pt x="68" y="5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6"/>
                    <a:pt x="68" y="6"/>
                    <a:pt x="6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6" name="Freeform 1330"/>
            <p:cNvSpPr/>
            <p:nvPr/>
          </p:nvSpPr>
          <p:spPr bwMode="auto">
            <a:xfrm>
              <a:off x="7461251" y="7540626"/>
              <a:ext cx="158750" cy="90488"/>
            </a:xfrm>
            <a:custGeom>
              <a:avLst/>
              <a:gdLst>
                <a:gd name="T0" fmla="*/ 1 w 91"/>
                <a:gd name="T1" fmla="*/ 52 h 52"/>
                <a:gd name="T2" fmla="*/ 14 w 91"/>
                <a:gd name="T3" fmla="*/ 34 h 52"/>
                <a:gd name="T4" fmla="*/ 19 w 91"/>
                <a:gd name="T5" fmla="*/ 15 h 52"/>
                <a:gd name="T6" fmla="*/ 56 w 91"/>
                <a:gd name="T7" fmla="*/ 23 h 52"/>
                <a:gd name="T8" fmla="*/ 91 w 91"/>
                <a:gd name="T9" fmla="*/ 19 h 52"/>
                <a:gd name="T10" fmla="*/ 54 w 91"/>
                <a:gd name="T11" fmla="*/ 2 h 52"/>
                <a:gd name="T12" fmla="*/ 21 w 91"/>
                <a:gd name="T13" fmla="*/ 13 h 52"/>
                <a:gd name="T14" fmla="*/ 2 w 91"/>
                <a:gd name="T15" fmla="*/ 39 h 52"/>
                <a:gd name="T16" fmla="*/ 1 w 91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52">
                  <a:moveTo>
                    <a:pt x="1" y="52"/>
                  </a:moveTo>
                  <a:cubicBezTo>
                    <a:pt x="1" y="52"/>
                    <a:pt x="10" y="44"/>
                    <a:pt x="14" y="34"/>
                  </a:cubicBezTo>
                  <a:cubicBezTo>
                    <a:pt x="18" y="24"/>
                    <a:pt x="19" y="15"/>
                    <a:pt x="19" y="15"/>
                  </a:cubicBezTo>
                  <a:cubicBezTo>
                    <a:pt x="19" y="15"/>
                    <a:pt x="46" y="21"/>
                    <a:pt x="56" y="23"/>
                  </a:cubicBezTo>
                  <a:cubicBezTo>
                    <a:pt x="65" y="25"/>
                    <a:pt x="91" y="19"/>
                    <a:pt x="91" y="19"/>
                  </a:cubicBezTo>
                  <a:cubicBezTo>
                    <a:pt x="91" y="19"/>
                    <a:pt x="69" y="0"/>
                    <a:pt x="54" y="2"/>
                  </a:cubicBezTo>
                  <a:cubicBezTo>
                    <a:pt x="38" y="4"/>
                    <a:pt x="21" y="13"/>
                    <a:pt x="21" y="13"/>
                  </a:cubicBezTo>
                  <a:cubicBezTo>
                    <a:pt x="21" y="13"/>
                    <a:pt x="4" y="30"/>
                    <a:pt x="2" y="39"/>
                  </a:cubicBezTo>
                  <a:cubicBezTo>
                    <a:pt x="0" y="49"/>
                    <a:pt x="1" y="52"/>
                    <a:pt x="1" y="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7" name="Freeform 1331"/>
            <p:cNvSpPr>
              <a:spLocks noEditPoints="1"/>
            </p:cNvSpPr>
            <p:nvPr/>
          </p:nvSpPr>
          <p:spPr bwMode="auto">
            <a:xfrm>
              <a:off x="7459664" y="7540626"/>
              <a:ext cx="168275" cy="92075"/>
            </a:xfrm>
            <a:custGeom>
              <a:avLst/>
              <a:gdLst>
                <a:gd name="T0" fmla="*/ 2 w 97"/>
                <a:gd name="T1" fmla="*/ 52 h 53"/>
                <a:gd name="T2" fmla="*/ 1 w 97"/>
                <a:gd name="T3" fmla="*/ 53 h 53"/>
                <a:gd name="T4" fmla="*/ 0 w 97"/>
                <a:gd name="T5" fmla="*/ 48 h 53"/>
                <a:gd name="T6" fmla="*/ 0 w 97"/>
                <a:gd name="T7" fmla="*/ 48 h 53"/>
                <a:gd name="T8" fmla="*/ 1 w 97"/>
                <a:gd name="T9" fmla="*/ 39 h 53"/>
                <a:gd name="T10" fmla="*/ 1 w 97"/>
                <a:gd name="T11" fmla="*/ 39 h 53"/>
                <a:gd name="T12" fmla="*/ 18 w 97"/>
                <a:gd name="T13" fmla="*/ 14 h 53"/>
                <a:gd name="T14" fmla="*/ 18 w 97"/>
                <a:gd name="T15" fmla="*/ 14 h 53"/>
                <a:gd name="T16" fmla="*/ 18 w 97"/>
                <a:gd name="T17" fmla="*/ 12 h 53"/>
                <a:gd name="T18" fmla="*/ 19 w 97"/>
                <a:gd name="T19" fmla="*/ 13 h 53"/>
                <a:gd name="T20" fmla="*/ 20 w 97"/>
                <a:gd name="T21" fmla="*/ 12 h 53"/>
                <a:gd name="T22" fmla="*/ 20 w 97"/>
                <a:gd name="T23" fmla="*/ 12 h 53"/>
                <a:gd name="T24" fmla="*/ 21 w 97"/>
                <a:gd name="T25" fmla="*/ 11 h 53"/>
                <a:gd name="T26" fmla="*/ 21 w 97"/>
                <a:gd name="T27" fmla="*/ 11 h 53"/>
                <a:gd name="T28" fmla="*/ 54 w 97"/>
                <a:gd name="T29" fmla="*/ 0 h 53"/>
                <a:gd name="T30" fmla="*/ 54 w 97"/>
                <a:gd name="T31" fmla="*/ 0 h 53"/>
                <a:gd name="T32" fmla="*/ 57 w 97"/>
                <a:gd name="T33" fmla="*/ 0 h 53"/>
                <a:gd name="T34" fmla="*/ 57 w 97"/>
                <a:gd name="T35" fmla="*/ 0 h 53"/>
                <a:gd name="T36" fmla="*/ 94 w 97"/>
                <a:gd name="T37" fmla="*/ 17 h 53"/>
                <a:gd name="T38" fmla="*/ 94 w 97"/>
                <a:gd name="T39" fmla="*/ 17 h 53"/>
                <a:gd name="T40" fmla="*/ 97 w 97"/>
                <a:gd name="T41" fmla="*/ 20 h 53"/>
                <a:gd name="T42" fmla="*/ 93 w 97"/>
                <a:gd name="T43" fmla="*/ 21 h 53"/>
                <a:gd name="T44" fmla="*/ 62 w 97"/>
                <a:gd name="T45" fmla="*/ 25 h 53"/>
                <a:gd name="T46" fmla="*/ 62 w 97"/>
                <a:gd name="T47" fmla="*/ 25 h 53"/>
                <a:gd name="T48" fmla="*/ 56 w 97"/>
                <a:gd name="T49" fmla="*/ 25 h 53"/>
                <a:gd name="T50" fmla="*/ 56 w 97"/>
                <a:gd name="T51" fmla="*/ 25 h 53"/>
                <a:gd name="T52" fmla="*/ 21 w 97"/>
                <a:gd name="T53" fmla="*/ 17 h 53"/>
                <a:gd name="T54" fmla="*/ 21 w 97"/>
                <a:gd name="T55" fmla="*/ 17 h 53"/>
                <a:gd name="T56" fmla="*/ 17 w 97"/>
                <a:gd name="T57" fmla="*/ 35 h 53"/>
                <a:gd name="T58" fmla="*/ 17 w 97"/>
                <a:gd name="T59" fmla="*/ 35 h 53"/>
                <a:gd name="T60" fmla="*/ 4 w 97"/>
                <a:gd name="T61" fmla="*/ 53 h 53"/>
                <a:gd name="T62" fmla="*/ 4 w 97"/>
                <a:gd name="T63" fmla="*/ 53 h 53"/>
                <a:gd name="T64" fmla="*/ 4 w 97"/>
                <a:gd name="T65" fmla="*/ 53 h 53"/>
                <a:gd name="T66" fmla="*/ 2 w 97"/>
                <a:gd name="T67" fmla="*/ 52 h 53"/>
                <a:gd name="T68" fmla="*/ 15 w 97"/>
                <a:gd name="T69" fmla="*/ 24 h 53"/>
                <a:gd name="T70" fmla="*/ 5 w 97"/>
                <a:gd name="T71" fmla="*/ 40 h 53"/>
                <a:gd name="T72" fmla="*/ 5 w 97"/>
                <a:gd name="T73" fmla="*/ 40 h 53"/>
                <a:gd name="T74" fmla="*/ 4 w 97"/>
                <a:gd name="T75" fmla="*/ 47 h 53"/>
                <a:gd name="T76" fmla="*/ 4 w 97"/>
                <a:gd name="T77" fmla="*/ 47 h 53"/>
                <a:gd name="T78" fmla="*/ 6 w 97"/>
                <a:gd name="T79" fmla="*/ 45 h 53"/>
                <a:gd name="T80" fmla="*/ 6 w 97"/>
                <a:gd name="T81" fmla="*/ 45 h 53"/>
                <a:gd name="T82" fmla="*/ 13 w 97"/>
                <a:gd name="T83" fmla="*/ 33 h 53"/>
                <a:gd name="T84" fmla="*/ 13 w 97"/>
                <a:gd name="T85" fmla="*/ 33 h 53"/>
                <a:gd name="T86" fmla="*/ 17 w 97"/>
                <a:gd name="T87" fmla="*/ 21 h 53"/>
                <a:gd name="T88" fmla="*/ 17 w 97"/>
                <a:gd name="T89" fmla="*/ 21 h 53"/>
                <a:gd name="T90" fmla="*/ 15 w 97"/>
                <a:gd name="T91" fmla="*/ 24 h 53"/>
                <a:gd name="T92" fmla="*/ 57 w 97"/>
                <a:gd name="T93" fmla="*/ 21 h 53"/>
                <a:gd name="T94" fmla="*/ 62 w 97"/>
                <a:gd name="T95" fmla="*/ 21 h 53"/>
                <a:gd name="T96" fmla="*/ 62 w 97"/>
                <a:gd name="T97" fmla="*/ 21 h 53"/>
                <a:gd name="T98" fmla="*/ 88 w 97"/>
                <a:gd name="T99" fmla="*/ 18 h 53"/>
                <a:gd name="T100" fmla="*/ 88 w 97"/>
                <a:gd name="T101" fmla="*/ 18 h 53"/>
                <a:gd name="T102" fmla="*/ 79 w 97"/>
                <a:gd name="T103" fmla="*/ 12 h 53"/>
                <a:gd name="T104" fmla="*/ 79 w 97"/>
                <a:gd name="T105" fmla="*/ 12 h 53"/>
                <a:gd name="T106" fmla="*/ 57 w 97"/>
                <a:gd name="T107" fmla="*/ 4 h 53"/>
                <a:gd name="T108" fmla="*/ 57 w 97"/>
                <a:gd name="T109" fmla="*/ 4 h 53"/>
                <a:gd name="T110" fmla="*/ 55 w 97"/>
                <a:gd name="T111" fmla="*/ 4 h 53"/>
                <a:gd name="T112" fmla="*/ 55 w 97"/>
                <a:gd name="T113" fmla="*/ 4 h 53"/>
                <a:gd name="T114" fmla="*/ 25 w 97"/>
                <a:gd name="T115" fmla="*/ 14 h 53"/>
                <a:gd name="T116" fmla="*/ 25 w 97"/>
                <a:gd name="T117" fmla="*/ 14 h 53"/>
                <a:gd name="T118" fmla="*/ 57 w 97"/>
                <a:gd name="T119" fmla="*/ 2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7" h="53">
                  <a:moveTo>
                    <a:pt x="2" y="52"/>
                  </a:moveTo>
                  <a:cubicBezTo>
                    <a:pt x="1" y="53"/>
                    <a:pt x="1" y="53"/>
                    <a:pt x="1" y="53"/>
                  </a:cubicBezTo>
                  <a:cubicBezTo>
                    <a:pt x="0" y="52"/>
                    <a:pt x="0" y="51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6"/>
                    <a:pt x="0" y="43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3" y="31"/>
                    <a:pt x="13" y="20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38" y="2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74" y="0"/>
                    <a:pt x="93" y="17"/>
                    <a:pt x="94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3" y="21"/>
                    <a:pt x="74" y="25"/>
                    <a:pt x="62" y="25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0" y="25"/>
                    <a:pt x="58" y="25"/>
                    <a:pt x="56" y="25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49" y="23"/>
                    <a:pt x="28" y="18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21"/>
                    <a:pt x="20" y="28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3" y="45"/>
                    <a:pt x="4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2" y="52"/>
                    <a:pt x="2" y="52"/>
                    <a:pt x="2" y="52"/>
                  </a:cubicBezTo>
                  <a:close/>
                  <a:moveTo>
                    <a:pt x="15" y="24"/>
                  </a:moveTo>
                  <a:cubicBezTo>
                    <a:pt x="10" y="29"/>
                    <a:pt x="6" y="36"/>
                    <a:pt x="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4" y="43"/>
                    <a:pt x="4" y="46"/>
                    <a:pt x="4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4" y="47"/>
                    <a:pt x="5" y="46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8" y="42"/>
                    <a:pt x="12" y="38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29"/>
                    <a:pt x="16" y="25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6" y="22"/>
                    <a:pt x="15" y="23"/>
                    <a:pt x="15" y="24"/>
                  </a:cubicBezTo>
                  <a:close/>
                  <a:moveTo>
                    <a:pt x="57" y="21"/>
                  </a:moveTo>
                  <a:cubicBezTo>
                    <a:pt x="58" y="21"/>
                    <a:pt x="60" y="21"/>
                    <a:pt x="62" y="21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70" y="21"/>
                    <a:pt x="81" y="19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6" y="16"/>
                    <a:pt x="83" y="14"/>
                    <a:pt x="79" y="12"/>
                  </a:cubicBezTo>
                  <a:cubicBezTo>
                    <a:pt x="79" y="12"/>
                    <a:pt x="79" y="12"/>
                    <a:pt x="79" y="12"/>
                  </a:cubicBezTo>
                  <a:cubicBezTo>
                    <a:pt x="73" y="8"/>
                    <a:pt x="64" y="4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6" y="4"/>
                    <a:pt x="56" y="4"/>
                    <a:pt x="55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43" y="6"/>
                    <a:pt x="30" y="11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33" y="15"/>
                    <a:pt x="50" y="19"/>
                    <a:pt x="57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8" name="Freeform 1332"/>
            <p:cNvSpPr>
              <a:spLocks noEditPoints="1"/>
            </p:cNvSpPr>
            <p:nvPr/>
          </p:nvSpPr>
          <p:spPr bwMode="auto">
            <a:xfrm>
              <a:off x="7458076" y="7542213"/>
              <a:ext cx="166688" cy="92075"/>
            </a:xfrm>
            <a:custGeom>
              <a:avLst/>
              <a:gdLst>
                <a:gd name="T0" fmla="*/ 19 w 96"/>
                <a:gd name="T1" fmla="*/ 14 h 53"/>
                <a:gd name="T2" fmla="*/ 19 w 96"/>
                <a:gd name="T3" fmla="*/ 14 h 53"/>
                <a:gd name="T4" fmla="*/ 19 w 96"/>
                <a:gd name="T5" fmla="*/ 14 h 53"/>
                <a:gd name="T6" fmla="*/ 19 w 96"/>
                <a:gd name="T7" fmla="*/ 12 h 53"/>
                <a:gd name="T8" fmla="*/ 21 w 96"/>
                <a:gd name="T9" fmla="*/ 12 h 53"/>
                <a:gd name="T10" fmla="*/ 22 w 96"/>
                <a:gd name="T11" fmla="*/ 11 h 53"/>
                <a:gd name="T12" fmla="*/ 22 w 96"/>
                <a:gd name="T13" fmla="*/ 11 h 53"/>
                <a:gd name="T14" fmla="*/ 22 w 96"/>
                <a:gd name="T15" fmla="*/ 11 h 53"/>
                <a:gd name="T16" fmla="*/ 22 w 96"/>
                <a:gd name="T17" fmla="*/ 11 h 53"/>
                <a:gd name="T18" fmla="*/ 55 w 96"/>
                <a:gd name="T19" fmla="*/ 0 h 53"/>
                <a:gd name="T20" fmla="*/ 55 w 96"/>
                <a:gd name="T21" fmla="*/ 0 h 53"/>
                <a:gd name="T22" fmla="*/ 64 w 96"/>
                <a:gd name="T23" fmla="*/ 0 h 53"/>
                <a:gd name="T24" fmla="*/ 64 w 96"/>
                <a:gd name="T25" fmla="*/ 0 h 53"/>
                <a:gd name="T26" fmla="*/ 94 w 96"/>
                <a:gd name="T27" fmla="*/ 17 h 53"/>
                <a:gd name="T28" fmla="*/ 94 w 96"/>
                <a:gd name="T29" fmla="*/ 17 h 53"/>
                <a:gd name="T30" fmla="*/ 96 w 96"/>
                <a:gd name="T31" fmla="*/ 18 h 53"/>
                <a:gd name="T32" fmla="*/ 94 w 96"/>
                <a:gd name="T33" fmla="*/ 19 h 53"/>
                <a:gd name="T34" fmla="*/ 58 w 96"/>
                <a:gd name="T35" fmla="*/ 23 h 53"/>
                <a:gd name="T36" fmla="*/ 58 w 96"/>
                <a:gd name="T37" fmla="*/ 23 h 53"/>
                <a:gd name="T38" fmla="*/ 22 w 96"/>
                <a:gd name="T39" fmla="*/ 15 h 53"/>
                <a:gd name="T40" fmla="*/ 22 w 96"/>
                <a:gd name="T41" fmla="*/ 15 h 53"/>
                <a:gd name="T42" fmla="*/ 21 w 96"/>
                <a:gd name="T43" fmla="*/ 24 h 53"/>
                <a:gd name="T44" fmla="*/ 21 w 96"/>
                <a:gd name="T45" fmla="*/ 24 h 53"/>
                <a:gd name="T46" fmla="*/ 18 w 96"/>
                <a:gd name="T47" fmla="*/ 33 h 53"/>
                <a:gd name="T48" fmla="*/ 18 w 96"/>
                <a:gd name="T49" fmla="*/ 33 h 53"/>
                <a:gd name="T50" fmla="*/ 4 w 96"/>
                <a:gd name="T51" fmla="*/ 52 h 53"/>
                <a:gd name="T52" fmla="*/ 4 w 96"/>
                <a:gd name="T53" fmla="*/ 52 h 53"/>
                <a:gd name="T54" fmla="*/ 3 w 96"/>
                <a:gd name="T55" fmla="*/ 51 h 53"/>
                <a:gd name="T56" fmla="*/ 4 w 96"/>
                <a:gd name="T57" fmla="*/ 52 h 53"/>
                <a:gd name="T58" fmla="*/ 3 w 96"/>
                <a:gd name="T59" fmla="*/ 53 h 53"/>
                <a:gd name="T60" fmla="*/ 2 w 96"/>
                <a:gd name="T61" fmla="*/ 51 h 53"/>
                <a:gd name="T62" fmla="*/ 3 w 96"/>
                <a:gd name="T63" fmla="*/ 38 h 53"/>
                <a:gd name="T64" fmla="*/ 3 w 96"/>
                <a:gd name="T65" fmla="*/ 38 h 53"/>
                <a:gd name="T66" fmla="*/ 3 w 96"/>
                <a:gd name="T67" fmla="*/ 38 h 53"/>
                <a:gd name="T68" fmla="*/ 3 w 96"/>
                <a:gd name="T69" fmla="*/ 38 h 53"/>
                <a:gd name="T70" fmla="*/ 19 w 96"/>
                <a:gd name="T71" fmla="*/ 14 h 53"/>
                <a:gd name="T72" fmla="*/ 15 w 96"/>
                <a:gd name="T73" fmla="*/ 22 h 53"/>
                <a:gd name="T74" fmla="*/ 5 w 96"/>
                <a:gd name="T75" fmla="*/ 38 h 53"/>
                <a:gd name="T76" fmla="*/ 5 w 96"/>
                <a:gd name="T77" fmla="*/ 38 h 53"/>
                <a:gd name="T78" fmla="*/ 5 w 96"/>
                <a:gd name="T79" fmla="*/ 39 h 53"/>
                <a:gd name="T80" fmla="*/ 5 w 96"/>
                <a:gd name="T81" fmla="*/ 39 h 53"/>
                <a:gd name="T82" fmla="*/ 4 w 96"/>
                <a:gd name="T83" fmla="*/ 48 h 53"/>
                <a:gd name="T84" fmla="*/ 4 w 96"/>
                <a:gd name="T85" fmla="*/ 48 h 53"/>
                <a:gd name="T86" fmla="*/ 15 w 96"/>
                <a:gd name="T87" fmla="*/ 32 h 53"/>
                <a:gd name="T88" fmla="*/ 15 w 96"/>
                <a:gd name="T89" fmla="*/ 32 h 53"/>
                <a:gd name="T90" fmla="*/ 18 w 96"/>
                <a:gd name="T91" fmla="*/ 23 h 53"/>
                <a:gd name="T92" fmla="*/ 18 w 96"/>
                <a:gd name="T93" fmla="*/ 23 h 53"/>
                <a:gd name="T94" fmla="*/ 19 w 96"/>
                <a:gd name="T95" fmla="*/ 18 h 53"/>
                <a:gd name="T96" fmla="*/ 19 w 96"/>
                <a:gd name="T97" fmla="*/ 18 h 53"/>
                <a:gd name="T98" fmla="*/ 15 w 96"/>
                <a:gd name="T99" fmla="*/ 22 h 53"/>
                <a:gd name="T100" fmla="*/ 64 w 96"/>
                <a:gd name="T101" fmla="*/ 3 h 53"/>
                <a:gd name="T102" fmla="*/ 56 w 96"/>
                <a:gd name="T103" fmla="*/ 3 h 53"/>
                <a:gd name="T104" fmla="*/ 56 w 96"/>
                <a:gd name="T105" fmla="*/ 3 h 53"/>
                <a:gd name="T106" fmla="*/ 24 w 96"/>
                <a:gd name="T107" fmla="*/ 13 h 53"/>
                <a:gd name="T108" fmla="*/ 24 w 96"/>
                <a:gd name="T109" fmla="*/ 13 h 53"/>
                <a:gd name="T110" fmla="*/ 58 w 96"/>
                <a:gd name="T111" fmla="*/ 20 h 53"/>
                <a:gd name="T112" fmla="*/ 58 w 96"/>
                <a:gd name="T113" fmla="*/ 20 h 53"/>
                <a:gd name="T114" fmla="*/ 79 w 96"/>
                <a:gd name="T115" fmla="*/ 19 h 53"/>
                <a:gd name="T116" fmla="*/ 79 w 96"/>
                <a:gd name="T117" fmla="*/ 19 h 53"/>
                <a:gd name="T118" fmla="*/ 90 w 96"/>
                <a:gd name="T119" fmla="*/ 17 h 53"/>
                <a:gd name="T120" fmla="*/ 90 w 96"/>
                <a:gd name="T121" fmla="*/ 17 h 53"/>
                <a:gd name="T122" fmla="*/ 64 w 96"/>
                <a:gd name="T123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6" h="53">
                  <a:moveTo>
                    <a:pt x="19" y="14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40" y="2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8" y="0"/>
                    <a:pt x="61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9" y="4"/>
                    <a:pt x="94" y="16"/>
                    <a:pt x="94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4" y="19"/>
                    <a:pt x="94" y="19"/>
                    <a:pt x="94" y="19"/>
                  </a:cubicBezTo>
                  <a:cubicBezTo>
                    <a:pt x="93" y="19"/>
                    <a:pt x="68" y="25"/>
                    <a:pt x="58" y="23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49" y="21"/>
                    <a:pt x="28" y="17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1" y="20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7"/>
                    <a:pt x="19" y="30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3" y="44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0" y="4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4" y="30"/>
                    <a:pt x="14" y="19"/>
                    <a:pt x="19" y="14"/>
                  </a:cubicBezTo>
                  <a:close/>
                  <a:moveTo>
                    <a:pt x="15" y="22"/>
                  </a:moveTo>
                  <a:cubicBezTo>
                    <a:pt x="11" y="28"/>
                    <a:pt x="6" y="34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4" y="43"/>
                    <a:pt x="4" y="46"/>
                    <a:pt x="4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7" y="45"/>
                    <a:pt x="12" y="39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29"/>
                    <a:pt x="17" y="26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1"/>
                    <a:pt x="19" y="20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9"/>
                    <a:pt x="16" y="21"/>
                    <a:pt x="15" y="22"/>
                  </a:cubicBezTo>
                  <a:close/>
                  <a:moveTo>
                    <a:pt x="64" y="3"/>
                  </a:moveTo>
                  <a:cubicBezTo>
                    <a:pt x="61" y="2"/>
                    <a:pt x="58" y="2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42" y="4"/>
                    <a:pt x="27" y="12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31" y="14"/>
                    <a:pt x="50" y="19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62" y="21"/>
                    <a:pt x="71" y="20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83" y="18"/>
                    <a:pt x="88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5" y="13"/>
                    <a:pt x="74" y="5"/>
                    <a:pt x="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9" name="Freeform 1333"/>
            <p:cNvSpPr>
              <a:spLocks noEditPoints="1"/>
            </p:cNvSpPr>
            <p:nvPr/>
          </p:nvSpPr>
          <p:spPr bwMode="auto">
            <a:xfrm>
              <a:off x="7456489" y="7539038"/>
              <a:ext cx="176213" cy="101600"/>
            </a:xfrm>
            <a:custGeom>
              <a:avLst/>
              <a:gdLst>
                <a:gd name="T0" fmla="*/ 1 w 102"/>
                <a:gd name="T1" fmla="*/ 54 h 58"/>
                <a:gd name="T2" fmla="*/ 0 w 102"/>
                <a:gd name="T3" fmla="*/ 49 h 58"/>
                <a:gd name="T4" fmla="*/ 2 w 102"/>
                <a:gd name="T5" fmla="*/ 40 h 58"/>
                <a:gd name="T6" fmla="*/ 2 w 102"/>
                <a:gd name="T7" fmla="*/ 39 h 58"/>
                <a:gd name="T8" fmla="*/ 18 w 102"/>
                <a:gd name="T9" fmla="*/ 15 h 58"/>
                <a:gd name="T10" fmla="*/ 21 w 102"/>
                <a:gd name="T11" fmla="*/ 12 h 58"/>
                <a:gd name="T12" fmla="*/ 21 w 102"/>
                <a:gd name="T13" fmla="*/ 12 h 58"/>
                <a:gd name="T14" fmla="*/ 21 w 102"/>
                <a:gd name="T15" fmla="*/ 12 h 58"/>
                <a:gd name="T16" fmla="*/ 22 w 102"/>
                <a:gd name="T17" fmla="*/ 11 h 58"/>
                <a:gd name="T18" fmla="*/ 22 w 102"/>
                <a:gd name="T19" fmla="*/ 11 h 58"/>
                <a:gd name="T20" fmla="*/ 23 w 102"/>
                <a:gd name="T21" fmla="*/ 10 h 58"/>
                <a:gd name="T22" fmla="*/ 25 w 102"/>
                <a:gd name="T23" fmla="*/ 9 h 58"/>
                <a:gd name="T24" fmla="*/ 33 w 102"/>
                <a:gd name="T25" fmla="*/ 6 h 58"/>
                <a:gd name="T26" fmla="*/ 56 w 102"/>
                <a:gd name="T27" fmla="*/ 0 h 58"/>
                <a:gd name="T28" fmla="*/ 59 w 102"/>
                <a:gd name="T29" fmla="*/ 0 h 58"/>
                <a:gd name="T30" fmla="*/ 66 w 102"/>
                <a:gd name="T31" fmla="*/ 0 h 58"/>
                <a:gd name="T32" fmla="*/ 96 w 102"/>
                <a:gd name="T33" fmla="*/ 17 h 58"/>
                <a:gd name="T34" fmla="*/ 96 w 102"/>
                <a:gd name="T35" fmla="*/ 17 h 58"/>
                <a:gd name="T36" fmla="*/ 98 w 102"/>
                <a:gd name="T37" fmla="*/ 22 h 58"/>
                <a:gd name="T38" fmla="*/ 94 w 102"/>
                <a:gd name="T39" fmla="*/ 23 h 58"/>
                <a:gd name="T40" fmla="*/ 92 w 102"/>
                <a:gd name="T41" fmla="*/ 24 h 58"/>
                <a:gd name="T42" fmla="*/ 84 w 102"/>
                <a:gd name="T43" fmla="*/ 25 h 58"/>
                <a:gd name="T44" fmla="*/ 64 w 102"/>
                <a:gd name="T45" fmla="*/ 27 h 58"/>
                <a:gd name="T46" fmla="*/ 58 w 102"/>
                <a:gd name="T47" fmla="*/ 27 h 58"/>
                <a:gd name="T48" fmla="*/ 25 w 102"/>
                <a:gd name="T49" fmla="*/ 20 h 58"/>
                <a:gd name="T50" fmla="*/ 24 w 102"/>
                <a:gd name="T51" fmla="*/ 26 h 58"/>
                <a:gd name="T52" fmla="*/ 20 w 102"/>
                <a:gd name="T53" fmla="*/ 36 h 58"/>
                <a:gd name="T54" fmla="*/ 8 w 102"/>
                <a:gd name="T55" fmla="*/ 54 h 58"/>
                <a:gd name="T56" fmla="*/ 7 w 102"/>
                <a:gd name="T57" fmla="*/ 55 h 58"/>
                <a:gd name="T58" fmla="*/ 7 w 102"/>
                <a:gd name="T59" fmla="*/ 55 h 58"/>
                <a:gd name="T60" fmla="*/ 5 w 102"/>
                <a:gd name="T61" fmla="*/ 57 h 58"/>
                <a:gd name="T62" fmla="*/ 2 w 102"/>
                <a:gd name="T63" fmla="*/ 56 h 58"/>
                <a:gd name="T64" fmla="*/ 8 w 102"/>
                <a:gd name="T65" fmla="*/ 41 h 58"/>
                <a:gd name="T66" fmla="*/ 8 w 102"/>
                <a:gd name="T67" fmla="*/ 44 h 58"/>
                <a:gd name="T68" fmla="*/ 14 w 102"/>
                <a:gd name="T69" fmla="*/ 34 h 58"/>
                <a:gd name="T70" fmla="*/ 16 w 102"/>
                <a:gd name="T71" fmla="*/ 27 h 58"/>
                <a:gd name="T72" fmla="*/ 8 w 102"/>
                <a:gd name="T73" fmla="*/ 41 h 58"/>
                <a:gd name="T74" fmla="*/ 64 w 102"/>
                <a:gd name="T75" fmla="*/ 21 h 58"/>
                <a:gd name="T76" fmla="*/ 80 w 102"/>
                <a:gd name="T77" fmla="*/ 19 h 58"/>
                <a:gd name="T78" fmla="*/ 86 w 102"/>
                <a:gd name="T79" fmla="*/ 18 h 58"/>
                <a:gd name="T80" fmla="*/ 64 w 102"/>
                <a:gd name="T81" fmla="*/ 7 h 58"/>
                <a:gd name="T82" fmla="*/ 65 w 102"/>
                <a:gd name="T83" fmla="*/ 5 h 58"/>
                <a:gd name="T84" fmla="*/ 59 w 102"/>
                <a:gd name="T85" fmla="*/ 6 h 58"/>
                <a:gd name="T86" fmla="*/ 57 w 102"/>
                <a:gd name="T87" fmla="*/ 7 h 58"/>
                <a:gd name="T88" fmla="*/ 31 w 102"/>
                <a:gd name="T89" fmla="*/ 14 h 58"/>
                <a:gd name="T90" fmla="*/ 60 w 102"/>
                <a:gd name="T91" fmla="*/ 20 h 58"/>
                <a:gd name="T92" fmla="*/ 18 w 102"/>
                <a:gd name="T93" fmla="*/ 15 h 58"/>
                <a:gd name="T94" fmla="*/ 18 w 102"/>
                <a:gd name="T95" fmla="*/ 1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2" h="58">
                  <a:moveTo>
                    <a:pt x="2" y="56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52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7"/>
                    <a:pt x="1" y="44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4" y="31"/>
                    <a:pt x="13" y="20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10"/>
                    <a:pt x="24" y="10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7" y="9"/>
                    <a:pt x="30" y="7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40" y="4"/>
                    <a:pt x="48" y="1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7" y="0"/>
                    <a:pt x="58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1" y="0"/>
                    <a:pt x="64" y="0"/>
                    <a:pt x="6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80" y="4"/>
                    <a:pt x="95" y="15"/>
                    <a:pt x="96" y="17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3" y="23"/>
                    <a:pt x="93" y="23"/>
                    <a:pt x="92" y="24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0" y="24"/>
                    <a:pt x="87" y="25"/>
                    <a:pt x="84" y="25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78" y="26"/>
                    <a:pt x="70" y="27"/>
                    <a:pt x="64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2" y="27"/>
                    <a:pt x="60" y="27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1" y="25"/>
                    <a:pt x="3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1"/>
                    <a:pt x="24" y="24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9"/>
                    <a:pt x="22" y="33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7" y="44"/>
                    <a:pt x="11" y="51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2" y="56"/>
                    <a:pt x="2" y="56"/>
                    <a:pt x="2" y="56"/>
                  </a:cubicBezTo>
                  <a:close/>
                  <a:moveTo>
                    <a:pt x="8" y="41"/>
                  </a:move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2"/>
                    <a:pt x="8" y="43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10" y="41"/>
                    <a:pt x="13" y="38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5" y="32"/>
                    <a:pt x="16" y="29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2" y="32"/>
                    <a:pt x="9" y="38"/>
                    <a:pt x="8" y="41"/>
                  </a:cubicBezTo>
                  <a:close/>
                  <a:moveTo>
                    <a:pt x="60" y="20"/>
                  </a:moveTo>
                  <a:cubicBezTo>
                    <a:pt x="61" y="21"/>
                    <a:pt x="62" y="21"/>
                    <a:pt x="64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8" y="21"/>
                    <a:pt x="74" y="20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2" y="19"/>
                    <a:pt x="84" y="18"/>
                    <a:pt x="86" y="18"/>
                  </a:cubicBezTo>
                  <a:cubicBezTo>
                    <a:pt x="86" y="18"/>
                    <a:pt x="86" y="18"/>
                    <a:pt x="86" y="18"/>
                  </a:cubicBezTo>
                  <a:cubicBezTo>
                    <a:pt x="81" y="14"/>
                    <a:pt x="72" y="9"/>
                    <a:pt x="64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2" y="7"/>
                    <a:pt x="61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8" y="6"/>
                    <a:pt x="58" y="6"/>
                    <a:pt x="57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48" y="8"/>
                    <a:pt x="38" y="12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40" y="16"/>
                    <a:pt x="54" y="19"/>
                    <a:pt x="60" y="20"/>
                  </a:cubicBezTo>
                  <a:close/>
                  <a:moveTo>
                    <a:pt x="18" y="16"/>
                  </a:move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6"/>
                    <a:pt x="18" y="16"/>
                    <a:pt x="1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0" name="Freeform 1334"/>
            <p:cNvSpPr/>
            <p:nvPr/>
          </p:nvSpPr>
          <p:spPr bwMode="auto">
            <a:xfrm>
              <a:off x="7577139" y="7599363"/>
              <a:ext cx="7938" cy="6350"/>
            </a:xfrm>
            <a:custGeom>
              <a:avLst/>
              <a:gdLst>
                <a:gd name="T0" fmla="*/ 1 w 5"/>
                <a:gd name="T1" fmla="*/ 0 h 4"/>
                <a:gd name="T2" fmla="*/ 5 w 5"/>
                <a:gd name="T3" fmla="*/ 2 h 4"/>
                <a:gd name="T4" fmla="*/ 4 w 5"/>
                <a:gd name="T5" fmla="*/ 4 h 4"/>
                <a:gd name="T6" fmla="*/ 0 w 5"/>
                <a:gd name="T7" fmla="*/ 4 h 4"/>
                <a:gd name="T8" fmla="*/ 1 w 5"/>
                <a:gd name="T9" fmla="*/ 0 h 4"/>
                <a:gd name="T10" fmla="*/ 1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lnTo>
                    <a:pt x="5" y="2"/>
                  </a:lnTo>
                  <a:lnTo>
                    <a:pt x="4" y="4"/>
                  </a:lnTo>
                  <a:lnTo>
                    <a:pt x="0" y="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1" name="Freeform 1335"/>
            <p:cNvSpPr/>
            <p:nvPr/>
          </p:nvSpPr>
          <p:spPr bwMode="auto">
            <a:xfrm>
              <a:off x="7573964" y="7594601"/>
              <a:ext cx="14288" cy="15875"/>
            </a:xfrm>
            <a:custGeom>
              <a:avLst/>
              <a:gdLst>
                <a:gd name="T0" fmla="*/ 0 w 9"/>
                <a:gd name="T1" fmla="*/ 8 h 10"/>
                <a:gd name="T2" fmla="*/ 0 w 9"/>
                <a:gd name="T3" fmla="*/ 6 h 10"/>
                <a:gd name="T4" fmla="*/ 1 w 9"/>
                <a:gd name="T5" fmla="*/ 2 h 10"/>
                <a:gd name="T6" fmla="*/ 1 w 9"/>
                <a:gd name="T7" fmla="*/ 0 h 10"/>
                <a:gd name="T8" fmla="*/ 9 w 9"/>
                <a:gd name="T9" fmla="*/ 2 h 10"/>
                <a:gd name="T10" fmla="*/ 8 w 9"/>
                <a:gd name="T11" fmla="*/ 10 h 10"/>
                <a:gd name="T12" fmla="*/ 0 w 9"/>
                <a:gd name="T13" fmla="*/ 8 h 10"/>
                <a:gd name="T14" fmla="*/ 0 w 9"/>
                <a:gd name="T15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0" y="8"/>
                  </a:moveTo>
                  <a:lnTo>
                    <a:pt x="0" y="6"/>
                  </a:lnTo>
                  <a:lnTo>
                    <a:pt x="1" y="2"/>
                  </a:lnTo>
                  <a:lnTo>
                    <a:pt x="1" y="0"/>
                  </a:lnTo>
                  <a:lnTo>
                    <a:pt x="9" y="2"/>
                  </a:lnTo>
                  <a:lnTo>
                    <a:pt x="8" y="1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2" name="Freeform 1336"/>
            <p:cNvSpPr/>
            <p:nvPr/>
          </p:nvSpPr>
          <p:spPr bwMode="auto">
            <a:xfrm>
              <a:off x="7502526" y="7608888"/>
              <a:ext cx="7938" cy="4763"/>
            </a:xfrm>
            <a:custGeom>
              <a:avLst/>
              <a:gdLst>
                <a:gd name="T0" fmla="*/ 1 w 5"/>
                <a:gd name="T1" fmla="*/ 0 h 3"/>
                <a:gd name="T2" fmla="*/ 5 w 5"/>
                <a:gd name="T3" fmla="*/ 0 h 3"/>
                <a:gd name="T4" fmla="*/ 3 w 5"/>
                <a:gd name="T5" fmla="*/ 3 h 3"/>
                <a:gd name="T6" fmla="*/ 0 w 5"/>
                <a:gd name="T7" fmla="*/ 2 h 3"/>
                <a:gd name="T8" fmla="*/ 1 w 5"/>
                <a:gd name="T9" fmla="*/ 0 h 3"/>
                <a:gd name="T10" fmla="*/ 1 w 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1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3" name="Freeform 1337"/>
            <p:cNvSpPr/>
            <p:nvPr/>
          </p:nvSpPr>
          <p:spPr bwMode="auto">
            <a:xfrm>
              <a:off x="7499351" y="7604126"/>
              <a:ext cx="14288" cy="12700"/>
            </a:xfrm>
            <a:custGeom>
              <a:avLst/>
              <a:gdLst>
                <a:gd name="T0" fmla="*/ 0 w 9"/>
                <a:gd name="T1" fmla="*/ 7 h 8"/>
                <a:gd name="T2" fmla="*/ 0 w 9"/>
                <a:gd name="T3" fmla="*/ 5 h 8"/>
                <a:gd name="T4" fmla="*/ 1 w 9"/>
                <a:gd name="T5" fmla="*/ 2 h 8"/>
                <a:gd name="T6" fmla="*/ 1 w 9"/>
                <a:gd name="T7" fmla="*/ 0 h 8"/>
                <a:gd name="T8" fmla="*/ 9 w 9"/>
                <a:gd name="T9" fmla="*/ 2 h 8"/>
                <a:gd name="T10" fmla="*/ 8 w 9"/>
                <a:gd name="T11" fmla="*/ 8 h 8"/>
                <a:gd name="T12" fmla="*/ 0 w 9"/>
                <a:gd name="T13" fmla="*/ 7 h 8"/>
                <a:gd name="T14" fmla="*/ 0 w 9"/>
                <a:gd name="T1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0" y="7"/>
                  </a:moveTo>
                  <a:lnTo>
                    <a:pt x="0" y="5"/>
                  </a:lnTo>
                  <a:lnTo>
                    <a:pt x="1" y="2"/>
                  </a:lnTo>
                  <a:lnTo>
                    <a:pt x="1" y="0"/>
                  </a:lnTo>
                  <a:lnTo>
                    <a:pt x="9" y="2"/>
                  </a:lnTo>
                  <a:lnTo>
                    <a:pt x="8" y="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4" name="Freeform 1338"/>
            <p:cNvSpPr>
              <a:spLocks noEditPoints="1"/>
            </p:cNvSpPr>
            <p:nvPr/>
          </p:nvSpPr>
          <p:spPr bwMode="auto">
            <a:xfrm>
              <a:off x="7486651" y="7639051"/>
              <a:ext cx="114300" cy="47625"/>
            </a:xfrm>
            <a:custGeom>
              <a:avLst/>
              <a:gdLst>
                <a:gd name="T0" fmla="*/ 2 w 65"/>
                <a:gd name="T1" fmla="*/ 8 h 28"/>
                <a:gd name="T2" fmla="*/ 32 w 65"/>
                <a:gd name="T3" fmla="*/ 24 h 28"/>
                <a:gd name="T4" fmla="*/ 32 w 65"/>
                <a:gd name="T5" fmla="*/ 24 h 28"/>
                <a:gd name="T6" fmla="*/ 32 w 65"/>
                <a:gd name="T7" fmla="*/ 24 h 28"/>
                <a:gd name="T8" fmla="*/ 32 w 65"/>
                <a:gd name="T9" fmla="*/ 24 h 28"/>
                <a:gd name="T10" fmla="*/ 52 w 65"/>
                <a:gd name="T11" fmla="*/ 13 h 28"/>
                <a:gd name="T12" fmla="*/ 52 w 65"/>
                <a:gd name="T13" fmla="*/ 13 h 28"/>
                <a:gd name="T14" fmla="*/ 63 w 65"/>
                <a:gd name="T15" fmla="*/ 0 h 28"/>
                <a:gd name="T16" fmla="*/ 63 w 65"/>
                <a:gd name="T17" fmla="*/ 0 h 28"/>
                <a:gd name="T18" fmla="*/ 65 w 65"/>
                <a:gd name="T19" fmla="*/ 1 h 28"/>
                <a:gd name="T20" fmla="*/ 54 w 65"/>
                <a:gd name="T21" fmla="*/ 15 h 28"/>
                <a:gd name="T22" fmla="*/ 54 w 65"/>
                <a:gd name="T23" fmla="*/ 15 h 28"/>
                <a:gd name="T24" fmla="*/ 32 w 65"/>
                <a:gd name="T25" fmla="*/ 27 h 28"/>
                <a:gd name="T26" fmla="*/ 32 w 65"/>
                <a:gd name="T27" fmla="*/ 27 h 28"/>
                <a:gd name="T28" fmla="*/ 31 w 65"/>
                <a:gd name="T29" fmla="*/ 27 h 28"/>
                <a:gd name="T30" fmla="*/ 31 w 65"/>
                <a:gd name="T31" fmla="*/ 27 h 28"/>
                <a:gd name="T32" fmla="*/ 0 w 65"/>
                <a:gd name="T33" fmla="*/ 10 h 28"/>
                <a:gd name="T34" fmla="*/ 0 w 65"/>
                <a:gd name="T35" fmla="*/ 10 h 28"/>
                <a:gd name="T36" fmla="*/ 2 w 65"/>
                <a:gd name="T37" fmla="*/ 8 h 28"/>
                <a:gd name="T38" fmla="*/ 63 w 65"/>
                <a:gd name="T39" fmla="*/ 0 h 28"/>
                <a:gd name="T40" fmla="*/ 63 w 65"/>
                <a:gd name="T41" fmla="*/ 0 h 28"/>
                <a:gd name="T42" fmla="*/ 63 w 65"/>
                <a:gd name="T43" fmla="*/ 0 h 28"/>
                <a:gd name="T44" fmla="*/ 63 w 65"/>
                <a:gd name="T45" fmla="*/ 0 h 28"/>
                <a:gd name="T46" fmla="*/ 63 w 65"/>
                <a:gd name="T4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28">
                  <a:moveTo>
                    <a:pt x="2" y="8"/>
                  </a:moveTo>
                  <a:cubicBezTo>
                    <a:pt x="2" y="8"/>
                    <a:pt x="19" y="21"/>
                    <a:pt x="32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8" y="25"/>
                    <a:pt x="46" y="20"/>
                    <a:pt x="52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8" y="6"/>
                    <a:pt x="63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1"/>
                    <a:pt x="60" y="8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47" y="22"/>
                    <a:pt x="39" y="28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1" y="27"/>
                    <a:pt x="31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18" y="24"/>
                    <a:pt x="1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8"/>
                    <a:pt x="2" y="8"/>
                    <a:pt x="2" y="8"/>
                  </a:cubicBezTo>
                  <a:close/>
                  <a:moveTo>
                    <a:pt x="63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5" name="Freeform 1339"/>
            <p:cNvSpPr>
              <a:spLocks noEditPoints="1"/>
            </p:cNvSpPr>
            <p:nvPr/>
          </p:nvSpPr>
          <p:spPr bwMode="auto">
            <a:xfrm>
              <a:off x="7481889" y="7632701"/>
              <a:ext cx="123825" cy="55563"/>
            </a:xfrm>
            <a:custGeom>
              <a:avLst/>
              <a:gdLst>
                <a:gd name="T0" fmla="*/ 34 w 71"/>
                <a:gd name="T1" fmla="*/ 32 h 32"/>
                <a:gd name="T2" fmla="*/ 34 w 71"/>
                <a:gd name="T3" fmla="*/ 32 h 32"/>
                <a:gd name="T4" fmla="*/ 34 w 71"/>
                <a:gd name="T5" fmla="*/ 32 h 32"/>
                <a:gd name="T6" fmla="*/ 3 w 71"/>
                <a:gd name="T7" fmla="*/ 15 h 32"/>
                <a:gd name="T8" fmla="*/ 3 w 71"/>
                <a:gd name="T9" fmla="*/ 15 h 32"/>
                <a:gd name="T10" fmla="*/ 0 w 71"/>
                <a:gd name="T11" fmla="*/ 14 h 32"/>
                <a:gd name="T12" fmla="*/ 2 w 71"/>
                <a:gd name="T13" fmla="*/ 12 h 32"/>
                <a:gd name="T14" fmla="*/ 4 w 71"/>
                <a:gd name="T15" fmla="*/ 10 h 32"/>
                <a:gd name="T16" fmla="*/ 4 w 71"/>
                <a:gd name="T17" fmla="*/ 9 h 32"/>
                <a:gd name="T18" fmla="*/ 4 w 71"/>
                <a:gd name="T19" fmla="*/ 9 h 32"/>
                <a:gd name="T20" fmla="*/ 5 w 71"/>
                <a:gd name="T21" fmla="*/ 9 h 32"/>
                <a:gd name="T22" fmla="*/ 5 w 71"/>
                <a:gd name="T23" fmla="*/ 9 h 32"/>
                <a:gd name="T24" fmla="*/ 6 w 71"/>
                <a:gd name="T25" fmla="*/ 9 h 32"/>
                <a:gd name="T26" fmla="*/ 6 w 71"/>
                <a:gd name="T27" fmla="*/ 9 h 32"/>
                <a:gd name="T28" fmla="*/ 6 w 71"/>
                <a:gd name="T29" fmla="*/ 9 h 32"/>
                <a:gd name="T30" fmla="*/ 6 w 71"/>
                <a:gd name="T31" fmla="*/ 9 h 32"/>
                <a:gd name="T32" fmla="*/ 6 w 71"/>
                <a:gd name="T33" fmla="*/ 9 h 32"/>
                <a:gd name="T34" fmla="*/ 6 w 71"/>
                <a:gd name="T35" fmla="*/ 9 h 32"/>
                <a:gd name="T36" fmla="*/ 6 w 71"/>
                <a:gd name="T37" fmla="*/ 9 h 32"/>
                <a:gd name="T38" fmla="*/ 6 w 71"/>
                <a:gd name="T39" fmla="*/ 9 h 32"/>
                <a:gd name="T40" fmla="*/ 6 w 71"/>
                <a:gd name="T41" fmla="*/ 9 h 32"/>
                <a:gd name="T42" fmla="*/ 6 w 71"/>
                <a:gd name="T43" fmla="*/ 9 h 32"/>
                <a:gd name="T44" fmla="*/ 7 w 71"/>
                <a:gd name="T45" fmla="*/ 9 h 32"/>
                <a:gd name="T46" fmla="*/ 7 w 71"/>
                <a:gd name="T47" fmla="*/ 9 h 32"/>
                <a:gd name="T48" fmla="*/ 7 w 71"/>
                <a:gd name="T49" fmla="*/ 10 h 32"/>
                <a:gd name="T50" fmla="*/ 7 w 71"/>
                <a:gd name="T51" fmla="*/ 10 h 32"/>
                <a:gd name="T52" fmla="*/ 9 w 71"/>
                <a:gd name="T53" fmla="*/ 11 h 32"/>
                <a:gd name="T54" fmla="*/ 9 w 71"/>
                <a:gd name="T55" fmla="*/ 11 h 32"/>
                <a:gd name="T56" fmla="*/ 16 w 71"/>
                <a:gd name="T57" fmla="*/ 16 h 32"/>
                <a:gd name="T58" fmla="*/ 16 w 71"/>
                <a:gd name="T59" fmla="*/ 16 h 32"/>
                <a:gd name="T60" fmla="*/ 35 w 71"/>
                <a:gd name="T61" fmla="*/ 25 h 32"/>
                <a:gd name="T62" fmla="*/ 35 w 71"/>
                <a:gd name="T63" fmla="*/ 25 h 32"/>
                <a:gd name="T64" fmla="*/ 36 w 71"/>
                <a:gd name="T65" fmla="*/ 25 h 32"/>
                <a:gd name="T66" fmla="*/ 36 w 71"/>
                <a:gd name="T67" fmla="*/ 25 h 32"/>
                <a:gd name="T68" fmla="*/ 37 w 71"/>
                <a:gd name="T69" fmla="*/ 25 h 32"/>
                <a:gd name="T70" fmla="*/ 37 w 71"/>
                <a:gd name="T71" fmla="*/ 25 h 32"/>
                <a:gd name="T72" fmla="*/ 54 w 71"/>
                <a:gd name="T73" fmla="*/ 15 h 32"/>
                <a:gd name="T74" fmla="*/ 54 w 71"/>
                <a:gd name="T75" fmla="*/ 15 h 32"/>
                <a:gd name="T76" fmla="*/ 63 w 71"/>
                <a:gd name="T77" fmla="*/ 3 h 32"/>
                <a:gd name="T78" fmla="*/ 63 w 71"/>
                <a:gd name="T79" fmla="*/ 3 h 32"/>
                <a:gd name="T80" fmla="*/ 61 w 71"/>
                <a:gd name="T81" fmla="*/ 1 h 32"/>
                <a:gd name="T82" fmla="*/ 65 w 71"/>
                <a:gd name="T83" fmla="*/ 1 h 32"/>
                <a:gd name="T84" fmla="*/ 66 w 71"/>
                <a:gd name="T85" fmla="*/ 0 h 32"/>
                <a:gd name="T86" fmla="*/ 67 w 71"/>
                <a:gd name="T87" fmla="*/ 1 h 32"/>
                <a:gd name="T88" fmla="*/ 71 w 71"/>
                <a:gd name="T89" fmla="*/ 1 h 32"/>
                <a:gd name="T90" fmla="*/ 69 w 71"/>
                <a:gd name="T91" fmla="*/ 2 h 32"/>
                <a:gd name="T92" fmla="*/ 71 w 71"/>
                <a:gd name="T93" fmla="*/ 4 h 32"/>
                <a:gd name="T94" fmla="*/ 70 w 71"/>
                <a:gd name="T95" fmla="*/ 6 h 32"/>
                <a:gd name="T96" fmla="*/ 70 w 71"/>
                <a:gd name="T97" fmla="*/ 6 h 32"/>
                <a:gd name="T98" fmla="*/ 69 w 71"/>
                <a:gd name="T99" fmla="*/ 7 h 32"/>
                <a:gd name="T100" fmla="*/ 69 w 71"/>
                <a:gd name="T101" fmla="*/ 7 h 32"/>
                <a:gd name="T102" fmla="*/ 67 w 71"/>
                <a:gd name="T103" fmla="*/ 10 h 32"/>
                <a:gd name="T104" fmla="*/ 67 w 71"/>
                <a:gd name="T105" fmla="*/ 10 h 32"/>
                <a:gd name="T106" fmla="*/ 58 w 71"/>
                <a:gd name="T107" fmla="*/ 19 h 32"/>
                <a:gd name="T108" fmla="*/ 58 w 71"/>
                <a:gd name="T109" fmla="*/ 19 h 32"/>
                <a:gd name="T110" fmla="*/ 37 w 71"/>
                <a:gd name="T111" fmla="*/ 32 h 32"/>
                <a:gd name="T112" fmla="*/ 37 w 71"/>
                <a:gd name="T113" fmla="*/ 32 h 32"/>
                <a:gd name="T114" fmla="*/ 34 w 71"/>
                <a:gd name="T115" fmla="*/ 32 h 32"/>
                <a:gd name="T116" fmla="*/ 4 w 71"/>
                <a:gd name="T117" fmla="*/ 12 h 32"/>
                <a:gd name="T118" fmla="*/ 3 w 71"/>
                <a:gd name="T119" fmla="*/ 11 h 32"/>
                <a:gd name="T120" fmla="*/ 3 w 71"/>
                <a:gd name="T121" fmla="*/ 11 h 32"/>
                <a:gd name="T122" fmla="*/ 4 w 71"/>
                <a:gd name="T123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1" h="32">
                  <a:moveTo>
                    <a:pt x="34" y="32"/>
                  </a:move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20" y="29"/>
                    <a:pt x="4" y="16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1" y="13"/>
                    <a:pt x="14" y="14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22" y="20"/>
                    <a:pt x="30" y="24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41" y="26"/>
                    <a:pt x="48" y="20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8" y="10"/>
                    <a:pt x="62" y="5"/>
                    <a:pt x="63" y="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0" y="6"/>
                    <a:pt x="69" y="6"/>
                    <a:pt x="69" y="7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7"/>
                    <a:pt x="68" y="8"/>
                    <a:pt x="67" y="10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5" y="12"/>
                    <a:pt x="62" y="16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2" y="25"/>
                    <a:pt x="45" y="32"/>
                    <a:pt x="37" y="32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6" y="32"/>
                    <a:pt x="35" y="32"/>
                    <a:pt x="34" y="32"/>
                  </a:cubicBezTo>
                  <a:close/>
                  <a:moveTo>
                    <a:pt x="4" y="12"/>
                  </a:moveTo>
                  <a:cubicBezTo>
                    <a:pt x="3" y="12"/>
                    <a:pt x="3" y="12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6" name="Freeform 1340"/>
            <p:cNvSpPr/>
            <p:nvPr/>
          </p:nvSpPr>
          <p:spPr bwMode="auto">
            <a:xfrm>
              <a:off x="7486651" y="7650163"/>
              <a:ext cx="9525" cy="9525"/>
            </a:xfrm>
            <a:custGeom>
              <a:avLst/>
              <a:gdLst>
                <a:gd name="T0" fmla="*/ 5 w 6"/>
                <a:gd name="T1" fmla="*/ 0 h 6"/>
                <a:gd name="T2" fmla="*/ 6 w 6"/>
                <a:gd name="T3" fmla="*/ 2 h 6"/>
                <a:gd name="T4" fmla="*/ 3 w 6"/>
                <a:gd name="T5" fmla="*/ 6 h 6"/>
                <a:gd name="T6" fmla="*/ 0 w 6"/>
                <a:gd name="T7" fmla="*/ 4 h 6"/>
                <a:gd name="T8" fmla="*/ 5 w 6"/>
                <a:gd name="T9" fmla="*/ 0 h 6"/>
                <a:gd name="T10" fmla="*/ 5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5" y="0"/>
                  </a:moveTo>
                  <a:lnTo>
                    <a:pt x="6" y="2"/>
                  </a:lnTo>
                  <a:lnTo>
                    <a:pt x="3" y="6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7" name="Freeform 1341"/>
            <p:cNvSpPr/>
            <p:nvPr/>
          </p:nvSpPr>
          <p:spPr bwMode="auto">
            <a:xfrm>
              <a:off x="7481889" y="7645401"/>
              <a:ext cx="19050" cy="17463"/>
            </a:xfrm>
            <a:custGeom>
              <a:avLst/>
              <a:gdLst>
                <a:gd name="T0" fmla="*/ 0 w 12"/>
                <a:gd name="T1" fmla="*/ 5 h 11"/>
                <a:gd name="T2" fmla="*/ 6 w 12"/>
                <a:gd name="T3" fmla="*/ 1 h 11"/>
                <a:gd name="T4" fmla="*/ 8 w 12"/>
                <a:gd name="T5" fmla="*/ 0 h 11"/>
                <a:gd name="T6" fmla="*/ 12 w 12"/>
                <a:gd name="T7" fmla="*/ 5 h 11"/>
                <a:gd name="T8" fmla="*/ 6 w 12"/>
                <a:gd name="T9" fmla="*/ 11 h 11"/>
                <a:gd name="T10" fmla="*/ 0 w 12"/>
                <a:gd name="T11" fmla="*/ 5 h 11"/>
                <a:gd name="T12" fmla="*/ 0 w 12"/>
                <a:gd name="T13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1">
                  <a:moveTo>
                    <a:pt x="0" y="5"/>
                  </a:moveTo>
                  <a:lnTo>
                    <a:pt x="6" y="1"/>
                  </a:lnTo>
                  <a:lnTo>
                    <a:pt x="8" y="0"/>
                  </a:lnTo>
                  <a:lnTo>
                    <a:pt x="12" y="5"/>
                  </a:lnTo>
                  <a:lnTo>
                    <a:pt x="6" y="11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8" name="Freeform 1342"/>
            <p:cNvSpPr/>
            <p:nvPr/>
          </p:nvSpPr>
          <p:spPr bwMode="auto">
            <a:xfrm>
              <a:off x="7593014" y="7634288"/>
              <a:ext cx="12700" cy="7938"/>
            </a:xfrm>
            <a:custGeom>
              <a:avLst/>
              <a:gdLst>
                <a:gd name="T0" fmla="*/ 0 w 8"/>
                <a:gd name="T1" fmla="*/ 0 h 5"/>
                <a:gd name="T2" fmla="*/ 8 w 8"/>
                <a:gd name="T3" fmla="*/ 3 h 5"/>
                <a:gd name="T4" fmla="*/ 7 w 8"/>
                <a:gd name="T5" fmla="*/ 5 h 5"/>
                <a:gd name="T6" fmla="*/ 0 w 8"/>
                <a:gd name="T7" fmla="*/ 4 h 5"/>
                <a:gd name="T8" fmla="*/ 0 w 8"/>
                <a:gd name="T9" fmla="*/ 0 h 5"/>
                <a:gd name="T10" fmla="*/ 0 w 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lnTo>
                    <a:pt x="8" y="3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9" name="Freeform 1343"/>
            <p:cNvSpPr/>
            <p:nvPr/>
          </p:nvSpPr>
          <p:spPr bwMode="auto">
            <a:xfrm>
              <a:off x="7588251" y="7631113"/>
              <a:ext cx="20638" cy="15875"/>
            </a:xfrm>
            <a:custGeom>
              <a:avLst/>
              <a:gdLst>
                <a:gd name="T0" fmla="*/ 0 w 13"/>
                <a:gd name="T1" fmla="*/ 7 h 10"/>
                <a:gd name="T2" fmla="*/ 1 w 13"/>
                <a:gd name="T3" fmla="*/ 6 h 10"/>
                <a:gd name="T4" fmla="*/ 1 w 13"/>
                <a:gd name="T5" fmla="*/ 2 h 10"/>
                <a:gd name="T6" fmla="*/ 2 w 13"/>
                <a:gd name="T7" fmla="*/ 0 h 10"/>
                <a:gd name="T8" fmla="*/ 13 w 13"/>
                <a:gd name="T9" fmla="*/ 2 h 10"/>
                <a:gd name="T10" fmla="*/ 12 w 13"/>
                <a:gd name="T11" fmla="*/ 10 h 10"/>
                <a:gd name="T12" fmla="*/ 0 w 13"/>
                <a:gd name="T13" fmla="*/ 7 h 10"/>
                <a:gd name="T14" fmla="*/ 0 w 13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0">
                  <a:moveTo>
                    <a:pt x="0" y="7"/>
                  </a:moveTo>
                  <a:lnTo>
                    <a:pt x="1" y="6"/>
                  </a:lnTo>
                  <a:lnTo>
                    <a:pt x="1" y="2"/>
                  </a:lnTo>
                  <a:lnTo>
                    <a:pt x="2" y="0"/>
                  </a:lnTo>
                  <a:lnTo>
                    <a:pt x="13" y="2"/>
                  </a:lnTo>
                  <a:lnTo>
                    <a:pt x="12" y="1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860290" y="3663315"/>
            <a:ext cx="524510" cy="847090"/>
          </a:xfrm>
          <a:prstGeom prst="rect">
            <a:avLst/>
          </a:prstGeom>
        </p:spPr>
      </p:pic>
      <p:pic>
        <p:nvPicPr>
          <p:cNvPr id="3" name="图片 2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867910" y="4652645"/>
            <a:ext cx="560705" cy="89598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9165590" y="6455410"/>
            <a:ext cx="2973705" cy="312420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lnSpc>
                <a:spcPct val="120000"/>
              </a:lnSpc>
            </a:pPr>
            <a:r>
              <a:rPr lang="en-US" altLang="zh-CN" sz="12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lt"/>
              </a:rPr>
              <a:t>12</a:t>
            </a:r>
            <a:endParaRPr lang="en-US" altLang="zh-CN" sz="120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38"/>
          <p:cNvSpPr/>
          <p:nvPr/>
        </p:nvSpPr>
        <p:spPr>
          <a:xfrm rot="1905815">
            <a:off x="8501995" y="1898871"/>
            <a:ext cx="579969" cy="437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1" h="17044" extrusionOk="0">
                <a:moveTo>
                  <a:pt x="20712" y="4368"/>
                </a:moveTo>
                <a:cubicBezTo>
                  <a:pt x="19332" y="-4556"/>
                  <a:pt x="12710" y="2620"/>
                  <a:pt x="9384" y="4695"/>
                </a:cubicBezTo>
                <a:cubicBezTo>
                  <a:pt x="7033" y="548"/>
                  <a:pt x="225" y="-2310"/>
                  <a:pt x="2" y="4874"/>
                </a:cubicBezTo>
                <a:cubicBezTo>
                  <a:pt x="-162" y="10152"/>
                  <a:pt x="9292" y="14380"/>
                  <a:pt x="12560" y="17044"/>
                </a:cubicBezTo>
                <a:cubicBezTo>
                  <a:pt x="15309" y="14383"/>
                  <a:pt x="21438" y="9078"/>
                  <a:pt x="20712" y="4368"/>
                </a:cubicBezTo>
                <a:close/>
              </a:path>
            </a:pathLst>
          </a:custGeom>
          <a:noFill/>
          <a:ln w="38100" cap="flat">
            <a:solidFill>
              <a:srgbClr val="FEBF0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800">
              <a:cs typeface="+mn-ea"/>
              <a:sym typeface="+mn-lt"/>
            </a:endParaRPr>
          </a:p>
        </p:txBody>
      </p:sp>
      <p:sp>
        <p:nvSpPr>
          <p:cNvPr id="41" name="任意多边形 40"/>
          <p:cNvSpPr/>
          <p:nvPr/>
        </p:nvSpPr>
        <p:spPr>
          <a:xfrm flipH="1">
            <a:off x="10482336" y="2501687"/>
            <a:ext cx="192026" cy="291250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58155" y="3292475"/>
            <a:ext cx="28714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推广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方案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625555" y="3999230"/>
            <a:ext cx="3026410" cy="349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Promotion and operation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58245" y="2413337"/>
            <a:ext cx="77021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四、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556" y="2501687"/>
            <a:ext cx="2943680" cy="230343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9165590" y="6455410"/>
            <a:ext cx="2973705" cy="312420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lnSpc>
                <a:spcPct val="120000"/>
              </a:lnSpc>
            </a:pPr>
            <a:r>
              <a:rPr lang="en-US" altLang="zh-CN" sz="12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13</a:t>
            </a:r>
            <a:endParaRPr lang="en-US" altLang="zh-CN" sz="120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91"/>
          <p:cNvGrpSpPr/>
          <p:nvPr/>
        </p:nvGrpSpPr>
        <p:grpSpPr>
          <a:xfrm>
            <a:off x="498125" y="1926714"/>
            <a:ext cx="853409" cy="652045"/>
            <a:chOff x="0" y="0"/>
            <a:chExt cx="1530214" cy="1169156"/>
          </a:xfrm>
        </p:grpSpPr>
        <p:sp>
          <p:nvSpPr>
            <p:cNvPr id="8" name="Shape 180"/>
            <p:cNvSpPr/>
            <p:nvPr/>
          </p:nvSpPr>
          <p:spPr>
            <a:xfrm>
              <a:off x="0" y="203199"/>
              <a:ext cx="1087141" cy="550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extrusionOk="0">
                  <a:moveTo>
                    <a:pt x="21600" y="0"/>
                  </a:moveTo>
                  <a:cubicBezTo>
                    <a:pt x="19532" y="418"/>
                    <a:pt x="1689" y="152"/>
                    <a:pt x="0" y="122"/>
                  </a:cubicBezTo>
                  <a:cubicBezTo>
                    <a:pt x="688" y="2807"/>
                    <a:pt x="3880" y="19337"/>
                    <a:pt x="4116" y="21259"/>
                  </a:cubicBezTo>
                  <a:cubicBezTo>
                    <a:pt x="9519" y="21600"/>
                    <a:pt x="13773" y="20605"/>
                    <a:pt x="18890" y="20744"/>
                  </a:cubicBezTo>
                  <a:cubicBezTo>
                    <a:pt x="18812" y="15990"/>
                    <a:pt x="21237" y="2883"/>
                    <a:pt x="21600" y="0"/>
                  </a:cubicBezTo>
                  <a:close/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>
                <a:cs typeface="+mn-ea"/>
                <a:sym typeface="+mn-lt"/>
              </a:endParaRPr>
            </a:p>
          </p:txBody>
        </p:sp>
        <p:sp>
          <p:nvSpPr>
            <p:cNvPr id="9" name="Shape 181"/>
            <p:cNvSpPr/>
            <p:nvPr/>
          </p:nvSpPr>
          <p:spPr>
            <a:xfrm>
              <a:off x="241300" y="723900"/>
              <a:ext cx="711891" cy="242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600" extrusionOk="0">
                  <a:moveTo>
                    <a:pt x="21536" y="0"/>
                  </a:moveTo>
                  <a:cubicBezTo>
                    <a:pt x="21537" y="5316"/>
                    <a:pt x="21600" y="14865"/>
                    <a:pt x="21503" y="21600"/>
                  </a:cubicBezTo>
                  <a:cubicBezTo>
                    <a:pt x="15917" y="19594"/>
                    <a:pt x="5170" y="20360"/>
                    <a:pt x="0" y="20359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>
                <a:cs typeface="+mn-ea"/>
                <a:sym typeface="+mn-lt"/>
              </a:endParaRPr>
            </a:p>
          </p:txBody>
        </p:sp>
        <p:sp>
          <p:nvSpPr>
            <p:cNvPr id="12" name="Shape 182"/>
            <p:cNvSpPr/>
            <p:nvPr/>
          </p:nvSpPr>
          <p:spPr>
            <a:xfrm>
              <a:off x="292099" y="1015999"/>
              <a:ext cx="184237" cy="153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91" h="16651" extrusionOk="0">
                  <a:moveTo>
                    <a:pt x="14823" y="2071"/>
                  </a:moveTo>
                  <a:cubicBezTo>
                    <a:pt x="9171" y="-2796"/>
                    <a:pt x="-2707" y="1299"/>
                    <a:pt x="559" y="10329"/>
                  </a:cubicBezTo>
                  <a:cubicBezTo>
                    <a:pt x="2791" y="16498"/>
                    <a:pt x="11156" y="18804"/>
                    <a:pt x="15530" y="14288"/>
                  </a:cubicBezTo>
                  <a:cubicBezTo>
                    <a:pt x="18893" y="10815"/>
                    <a:pt x="18380" y="5137"/>
                    <a:pt x="14823" y="2071"/>
                  </a:cubicBezTo>
                  <a:close/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>
                <a:cs typeface="+mn-ea"/>
                <a:sym typeface="+mn-lt"/>
              </a:endParaRPr>
            </a:p>
          </p:txBody>
        </p:sp>
        <p:sp>
          <p:nvSpPr>
            <p:cNvPr id="13" name="Shape 183"/>
            <p:cNvSpPr/>
            <p:nvPr/>
          </p:nvSpPr>
          <p:spPr>
            <a:xfrm>
              <a:off x="787400" y="1015999"/>
              <a:ext cx="190246" cy="149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41" h="13729" extrusionOk="0">
                  <a:moveTo>
                    <a:pt x="16530" y="5625"/>
                  </a:moveTo>
                  <a:cubicBezTo>
                    <a:pt x="16984" y="-3408"/>
                    <a:pt x="3664" y="46"/>
                    <a:pt x="961" y="4842"/>
                  </a:cubicBezTo>
                  <a:cubicBezTo>
                    <a:pt x="-4616" y="14734"/>
                    <a:pt x="15889" y="18192"/>
                    <a:pt x="16530" y="5625"/>
                  </a:cubicBezTo>
                  <a:close/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>
                <a:cs typeface="+mn-ea"/>
                <a:sym typeface="+mn-lt"/>
              </a:endParaRPr>
            </a:p>
          </p:txBody>
        </p:sp>
        <p:sp>
          <p:nvSpPr>
            <p:cNvPr id="14" name="Shape 184"/>
            <p:cNvSpPr/>
            <p:nvPr/>
          </p:nvSpPr>
          <p:spPr>
            <a:xfrm>
              <a:off x="1092200" y="38100"/>
              <a:ext cx="279400" cy="157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9" extrusionOk="0">
                  <a:moveTo>
                    <a:pt x="0" y="21589"/>
                  </a:moveTo>
                  <a:cubicBezTo>
                    <a:pt x="1227" y="10566"/>
                    <a:pt x="4418" y="0"/>
                    <a:pt x="4418" y="0"/>
                  </a:cubicBezTo>
                  <a:cubicBezTo>
                    <a:pt x="4418" y="0"/>
                    <a:pt x="17320" y="-11"/>
                    <a:pt x="21600" y="1452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>
                <a:cs typeface="+mn-ea"/>
                <a:sym typeface="+mn-lt"/>
              </a:endParaRPr>
            </a:p>
          </p:txBody>
        </p:sp>
        <p:sp>
          <p:nvSpPr>
            <p:cNvPr id="15" name="Shape 185"/>
            <p:cNvSpPr/>
            <p:nvPr/>
          </p:nvSpPr>
          <p:spPr>
            <a:xfrm>
              <a:off x="1371600" y="-1"/>
              <a:ext cx="158615" cy="153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267" h="16604" extrusionOk="0">
                  <a:moveTo>
                    <a:pt x="8629" y="257"/>
                  </a:moveTo>
                  <a:cubicBezTo>
                    <a:pt x="1044" y="-2131"/>
                    <a:pt x="-3928" y="12825"/>
                    <a:pt x="4102" y="16166"/>
                  </a:cubicBezTo>
                  <a:cubicBezTo>
                    <a:pt x="12041" y="19469"/>
                    <a:pt x="17672" y="3103"/>
                    <a:pt x="8629" y="257"/>
                  </a:cubicBezTo>
                  <a:close/>
                </a:path>
              </a:pathLst>
            </a:custGeom>
            <a:solidFill>
              <a:srgbClr val="ECEADE"/>
            </a:solidFill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>
                <a:cs typeface="+mn-ea"/>
                <a:sym typeface="+mn-lt"/>
              </a:endParaRPr>
            </a:p>
          </p:txBody>
        </p:sp>
        <p:sp>
          <p:nvSpPr>
            <p:cNvPr id="16" name="Shape 186"/>
            <p:cNvSpPr/>
            <p:nvPr/>
          </p:nvSpPr>
          <p:spPr>
            <a:xfrm>
              <a:off x="114300" y="457199"/>
              <a:ext cx="855130" cy="25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0718" extrusionOk="0">
                  <a:moveTo>
                    <a:pt x="0" y="10718"/>
                  </a:moveTo>
                  <a:cubicBezTo>
                    <a:pt x="6815" y="-10882"/>
                    <a:pt x="14605" y="6784"/>
                    <a:pt x="21600" y="7145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>
                <a:cs typeface="+mn-ea"/>
                <a:sym typeface="+mn-lt"/>
              </a:endParaRPr>
            </a:p>
          </p:txBody>
        </p:sp>
        <p:sp>
          <p:nvSpPr>
            <p:cNvPr id="17" name="Shape 187"/>
            <p:cNvSpPr/>
            <p:nvPr/>
          </p:nvSpPr>
          <p:spPr>
            <a:xfrm>
              <a:off x="139700" y="215900"/>
              <a:ext cx="135471" cy="245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64" y="7348"/>
                    <a:pt x="6577" y="14250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>
                <a:cs typeface="+mn-ea"/>
                <a:sym typeface="+mn-lt"/>
              </a:endParaRPr>
            </a:p>
          </p:txBody>
        </p:sp>
        <p:sp>
          <p:nvSpPr>
            <p:cNvPr id="18" name="Shape 188"/>
            <p:cNvSpPr/>
            <p:nvPr/>
          </p:nvSpPr>
          <p:spPr>
            <a:xfrm>
              <a:off x="215900" y="215900"/>
              <a:ext cx="330200" cy="51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854" y="20063"/>
                    <a:pt x="5471" y="16499"/>
                    <a:pt x="7529" y="14064"/>
                  </a:cubicBezTo>
                  <a:cubicBezTo>
                    <a:pt x="10391" y="10676"/>
                    <a:pt x="13587" y="7565"/>
                    <a:pt x="16922" y="4371"/>
                  </a:cubicBezTo>
                  <a:cubicBezTo>
                    <a:pt x="18466" y="2892"/>
                    <a:pt x="19836" y="1336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>
                <a:cs typeface="+mn-ea"/>
                <a:sym typeface="+mn-lt"/>
              </a:endParaRPr>
            </a:p>
          </p:txBody>
        </p:sp>
        <p:sp>
          <p:nvSpPr>
            <p:cNvPr id="19" name="Shape 189"/>
            <p:cNvSpPr/>
            <p:nvPr/>
          </p:nvSpPr>
          <p:spPr>
            <a:xfrm>
              <a:off x="520700" y="228600"/>
              <a:ext cx="330200" cy="51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262" y="16200"/>
                    <a:pt x="11372" y="10845"/>
                    <a:pt x="16190" y="5663"/>
                  </a:cubicBezTo>
                  <a:cubicBezTo>
                    <a:pt x="17799" y="3933"/>
                    <a:pt x="20928" y="1483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>
                <a:cs typeface="+mn-ea"/>
                <a:sym typeface="+mn-lt"/>
              </a:endParaRPr>
            </a:p>
          </p:txBody>
        </p:sp>
        <p:sp>
          <p:nvSpPr>
            <p:cNvPr id="20" name="Shape 190"/>
            <p:cNvSpPr/>
            <p:nvPr/>
          </p:nvSpPr>
          <p:spPr>
            <a:xfrm>
              <a:off x="774700" y="406400"/>
              <a:ext cx="247650" cy="325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908" y="14861"/>
                    <a:pt x="14584" y="702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>
                <a:cs typeface="+mn-ea"/>
                <a:sym typeface="+mn-lt"/>
              </a:endParaRPr>
            </a:p>
          </p:txBody>
        </p:sp>
      </p:grpSp>
      <p:grpSp>
        <p:nvGrpSpPr>
          <p:cNvPr id="21" name="Group 31"/>
          <p:cNvGrpSpPr/>
          <p:nvPr/>
        </p:nvGrpSpPr>
        <p:grpSpPr>
          <a:xfrm>
            <a:off x="8433926" y="4641864"/>
            <a:ext cx="627755" cy="830348"/>
            <a:chOff x="0" y="0"/>
            <a:chExt cx="1125603" cy="1488866"/>
          </a:xfrm>
        </p:grpSpPr>
        <p:sp>
          <p:nvSpPr>
            <p:cNvPr id="22" name="Shape 24"/>
            <p:cNvSpPr/>
            <p:nvPr/>
          </p:nvSpPr>
          <p:spPr>
            <a:xfrm>
              <a:off x="380999" y="0"/>
              <a:ext cx="226807" cy="761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841" h="21600" extrusionOk="0">
                  <a:moveTo>
                    <a:pt x="4677" y="0"/>
                  </a:moveTo>
                  <a:cubicBezTo>
                    <a:pt x="2118" y="4759"/>
                    <a:pt x="-2719" y="5881"/>
                    <a:pt x="1960" y="10293"/>
                  </a:cubicBezTo>
                  <a:cubicBezTo>
                    <a:pt x="6607" y="14674"/>
                    <a:pt x="18881" y="17537"/>
                    <a:pt x="2856" y="21600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>
                <a:cs typeface="+mn-ea"/>
                <a:sym typeface="+mn-lt"/>
              </a:endParaRPr>
            </a:p>
          </p:txBody>
        </p:sp>
        <p:sp>
          <p:nvSpPr>
            <p:cNvPr id="23" name="Shape 25"/>
            <p:cNvSpPr/>
            <p:nvPr/>
          </p:nvSpPr>
          <p:spPr>
            <a:xfrm>
              <a:off x="508000" y="304800"/>
              <a:ext cx="364439" cy="457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165" h="21600" extrusionOk="0">
                  <a:moveTo>
                    <a:pt x="9200" y="21600"/>
                  </a:moveTo>
                  <a:cubicBezTo>
                    <a:pt x="21600" y="15776"/>
                    <a:pt x="1051" y="6083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>
                <a:cs typeface="+mn-ea"/>
                <a:sym typeface="+mn-lt"/>
              </a:endParaRPr>
            </a:p>
          </p:txBody>
        </p:sp>
        <p:sp>
          <p:nvSpPr>
            <p:cNvPr id="24" name="Shape 26"/>
            <p:cNvSpPr/>
            <p:nvPr/>
          </p:nvSpPr>
          <p:spPr>
            <a:xfrm>
              <a:off x="101599" y="825500"/>
              <a:ext cx="896996" cy="185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1" h="20309" extrusionOk="0">
                  <a:moveTo>
                    <a:pt x="19855" y="13107"/>
                  </a:moveTo>
                  <a:cubicBezTo>
                    <a:pt x="20187" y="12071"/>
                    <a:pt x="20465" y="10866"/>
                    <a:pt x="20671" y="9462"/>
                  </a:cubicBezTo>
                  <a:cubicBezTo>
                    <a:pt x="18437" y="-1026"/>
                    <a:pt x="14577" y="-41"/>
                    <a:pt x="11431" y="75"/>
                  </a:cubicBezTo>
                  <a:cubicBezTo>
                    <a:pt x="9715" y="139"/>
                    <a:pt x="7348" y="702"/>
                    <a:pt x="4860" y="2689"/>
                  </a:cubicBezTo>
                  <a:cubicBezTo>
                    <a:pt x="3720" y="3598"/>
                    <a:pt x="676" y="5547"/>
                    <a:pt x="58" y="11102"/>
                  </a:cubicBezTo>
                  <a:cubicBezTo>
                    <a:pt x="-929" y="19995"/>
                    <a:pt x="10843" y="20574"/>
                    <a:pt x="11702" y="20241"/>
                  </a:cubicBezTo>
                  <a:cubicBezTo>
                    <a:pt x="13617" y="19497"/>
                    <a:pt x="17786" y="19574"/>
                    <a:pt x="19855" y="13107"/>
                  </a:cubicBezTo>
                  <a:close/>
                </a:path>
              </a:pathLst>
            </a:custGeom>
            <a:solidFill>
              <a:srgbClr val="E7E4EA"/>
            </a:solidFill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>
                <a:cs typeface="+mn-ea"/>
                <a:sym typeface="+mn-lt"/>
              </a:endParaRPr>
            </a:p>
          </p:txBody>
        </p:sp>
        <p:sp>
          <p:nvSpPr>
            <p:cNvPr id="25" name="Shape 27"/>
            <p:cNvSpPr/>
            <p:nvPr/>
          </p:nvSpPr>
          <p:spPr>
            <a:xfrm>
              <a:off x="101600" y="927100"/>
              <a:ext cx="900857" cy="391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79" extrusionOk="0">
                  <a:moveTo>
                    <a:pt x="0" y="1011"/>
                  </a:moveTo>
                  <a:cubicBezTo>
                    <a:pt x="1020" y="10161"/>
                    <a:pt x="4609" y="21600"/>
                    <a:pt x="10434" y="20732"/>
                  </a:cubicBezTo>
                  <a:cubicBezTo>
                    <a:pt x="16012" y="19902"/>
                    <a:pt x="19225" y="1003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>
                <a:cs typeface="+mn-ea"/>
                <a:sym typeface="+mn-lt"/>
              </a:endParaRPr>
            </a:p>
          </p:txBody>
        </p:sp>
        <p:sp>
          <p:nvSpPr>
            <p:cNvPr id="26" name="Shape 28"/>
            <p:cNvSpPr/>
            <p:nvPr/>
          </p:nvSpPr>
          <p:spPr>
            <a:xfrm>
              <a:off x="762000" y="977899"/>
              <a:ext cx="363604" cy="254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93" h="19452" extrusionOk="0">
                  <a:moveTo>
                    <a:pt x="9504" y="4082"/>
                  </a:moveTo>
                  <a:cubicBezTo>
                    <a:pt x="10956" y="2606"/>
                    <a:pt x="17556" y="-2148"/>
                    <a:pt x="19170" y="1128"/>
                  </a:cubicBezTo>
                  <a:cubicBezTo>
                    <a:pt x="21600" y="6062"/>
                    <a:pt x="3448" y="17994"/>
                    <a:pt x="0" y="19452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>
                <a:cs typeface="+mn-ea"/>
                <a:sym typeface="+mn-lt"/>
              </a:endParaRPr>
            </a:p>
          </p:txBody>
        </p:sp>
        <p:sp>
          <p:nvSpPr>
            <p:cNvPr id="27" name="Shape 29"/>
            <p:cNvSpPr/>
            <p:nvPr/>
          </p:nvSpPr>
          <p:spPr>
            <a:xfrm>
              <a:off x="-1" y="1219200"/>
              <a:ext cx="1086587" cy="269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9" h="20016" extrusionOk="0">
                  <a:moveTo>
                    <a:pt x="5008" y="210"/>
                  </a:moveTo>
                  <a:cubicBezTo>
                    <a:pt x="3795" y="1406"/>
                    <a:pt x="604" y="1401"/>
                    <a:pt x="82" y="7068"/>
                  </a:cubicBezTo>
                  <a:cubicBezTo>
                    <a:pt x="-484" y="13210"/>
                    <a:pt x="2029" y="15022"/>
                    <a:pt x="3033" y="16100"/>
                  </a:cubicBezTo>
                  <a:cubicBezTo>
                    <a:pt x="7369" y="20760"/>
                    <a:pt x="12891" y="21600"/>
                    <a:pt x="17228" y="16770"/>
                  </a:cubicBezTo>
                  <a:cubicBezTo>
                    <a:pt x="18224" y="15661"/>
                    <a:pt x="20447" y="12562"/>
                    <a:pt x="20703" y="8072"/>
                  </a:cubicBezTo>
                  <a:cubicBezTo>
                    <a:pt x="21116" y="840"/>
                    <a:pt x="16362" y="651"/>
                    <a:pt x="15265" y="0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>
                <a:cs typeface="+mn-ea"/>
                <a:sym typeface="+mn-lt"/>
              </a:endParaRPr>
            </a:p>
          </p:txBody>
        </p:sp>
        <p:sp>
          <p:nvSpPr>
            <p:cNvPr id="28" name="Shape 30"/>
            <p:cNvSpPr/>
            <p:nvPr/>
          </p:nvSpPr>
          <p:spPr>
            <a:xfrm>
              <a:off x="203199" y="584200"/>
              <a:ext cx="188035" cy="323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04" h="21544" extrusionOk="0">
                  <a:moveTo>
                    <a:pt x="15405" y="0"/>
                  </a:moveTo>
                  <a:cubicBezTo>
                    <a:pt x="21507" y="5087"/>
                    <a:pt x="15299" y="7621"/>
                    <a:pt x="8897" y="9820"/>
                  </a:cubicBezTo>
                  <a:cubicBezTo>
                    <a:pt x="5317" y="11050"/>
                    <a:pt x="82" y="11552"/>
                    <a:pt x="0" y="15413"/>
                  </a:cubicBezTo>
                  <a:cubicBezTo>
                    <a:pt x="-93" y="19790"/>
                    <a:pt x="11124" y="21600"/>
                    <a:pt x="15405" y="21542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>
                <a:cs typeface="+mn-ea"/>
                <a:sym typeface="+mn-lt"/>
              </a:endParaRPr>
            </a:p>
          </p:txBody>
        </p:sp>
      </p:grpSp>
      <p:grpSp>
        <p:nvGrpSpPr>
          <p:cNvPr id="29" name="Group 191"/>
          <p:cNvGrpSpPr/>
          <p:nvPr/>
        </p:nvGrpSpPr>
        <p:grpSpPr>
          <a:xfrm>
            <a:off x="4383462" y="4845571"/>
            <a:ext cx="842219" cy="782461"/>
            <a:chOff x="0" y="0"/>
            <a:chExt cx="1692202" cy="1572135"/>
          </a:xfrm>
        </p:grpSpPr>
        <p:grpSp>
          <p:nvGrpSpPr>
            <p:cNvPr id="30" name="Group 181"/>
            <p:cNvGrpSpPr/>
            <p:nvPr/>
          </p:nvGrpSpPr>
          <p:grpSpPr>
            <a:xfrm>
              <a:off x="-1" y="63499"/>
              <a:ext cx="1225623" cy="1508637"/>
              <a:chOff x="0" y="0"/>
              <a:chExt cx="1225621" cy="1508635"/>
            </a:xfrm>
          </p:grpSpPr>
          <p:sp>
            <p:nvSpPr>
              <p:cNvPr id="40" name="Shape 177"/>
              <p:cNvSpPr/>
              <p:nvPr/>
            </p:nvSpPr>
            <p:spPr>
              <a:xfrm>
                <a:off x="-1" y="-1"/>
                <a:ext cx="1225623" cy="15086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38" h="20536" extrusionOk="0">
                    <a:moveTo>
                      <a:pt x="19520" y="6663"/>
                    </a:moveTo>
                    <a:cubicBezTo>
                      <a:pt x="19716" y="4387"/>
                      <a:pt x="20507" y="594"/>
                      <a:pt x="17060" y="434"/>
                    </a:cubicBezTo>
                    <a:cubicBezTo>
                      <a:pt x="12776" y="235"/>
                      <a:pt x="2535" y="-769"/>
                      <a:pt x="1476" y="1186"/>
                    </a:cubicBezTo>
                    <a:cubicBezTo>
                      <a:pt x="531" y="2931"/>
                      <a:pt x="333" y="7088"/>
                      <a:pt x="320" y="9016"/>
                    </a:cubicBezTo>
                    <a:cubicBezTo>
                      <a:pt x="300" y="11991"/>
                      <a:pt x="-1093" y="19381"/>
                      <a:pt x="2091" y="20026"/>
                    </a:cubicBezTo>
                    <a:cubicBezTo>
                      <a:pt x="6072" y="20831"/>
                      <a:pt x="13185" y="20505"/>
                      <a:pt x="17403" y="20246"/>
                    </a:cubicBezTo>
                    <a:cubicBezTo>
                      <a:pt x="19918" y="20091"/>
                      <a:pt x="19012" y="16325"/>
                      <a:pt x="19145" y="14531"/>
                    </a:cubicBezTo>
                    <a:cubicBezTo>
                      <a:pt x="19244" y="13188"/>
                      <a:pt x="19411" y="7939"/>
                      <a:pt x="19520" y="6663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FEBF0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>
                  <a:cs typeface="+mn-ea"/>
                  <a:sym typeface="+mn-lt"/>
                </a:endParaRPr>
              </a:p>
            </p:txBody>
          </p:sp>
          <p:sp>
            <p:nvSpPr>
              <p:cNvPr id="41" name="Shape 178"/>
              <p:cNvSpPr/>
              <p:nvPr/>
            </p:nvSpPr>
            <p:spPr>
              <a:xfrm>
                <a:off x="152399" y="177800"/>
                <a:ext cx="911322" cy="1090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4" h="20824" extrusionOk="0">
                    <a:moveTo>
                      <a:pt x="19260" y="20629"/>
                    </a:moveTo>
                    <a:cubicBezTo>
                      <a:pt x="14949" y="20977"/>
                      <a:pt x="10812" y="20772"/>
                      <a:pt x="6492" y="20677"/>
                    </a:cubicBezTo>
                    <a:cubicBezTo>
                      <a:pt x="4148" y="20626"/>
                      <a:pt x="3161" y="20883"/>
                      <a:pt x="793" y="20715"/>
                    </a:cubicBezTo>
                    <a:cubicBezTo>
                      <a:pt x="-906" y="20595"/>
                      <a:pt x="570" y="2257"/>
                      <a:pt x="1126" y="640"/>
                    </a:cubicBezTo>
                    <a:cubicBezTo>
                      <a:pt x="7448" y="-623"/>
                      <a:pt x="14260" y="271"/>
                      <a:pt x="20694" y="871"/>
                    </a:cubicBezTo>
                    <a:cubicBezTo>
                      <a:pt x="20484" y="852"/>
                      <a:pt x="20367" y="2889"/>
                      <a:pt x="20359" y="2986"/>
                    </a:cubicBezTo>
                    <a:cubicBezTo>
                      <a:pt x="20257" y="4363"/>
                      <a:pt x="19755" y="20587"/>
                      <a:pt x="19670" y="20595"/>
                    </a:cubicBezTo>
                    <a:cubicBezTo>
                      <a:pt x="19533" y="20607"/>
                      <a:pt x="19396" y="20618"/>
                      <a:pt x="19260" y="20629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FEBF0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>
                  <a:cs typeface="+mn-ea"/>
                  <a:sym typeface="+mn-lt"/>
                </a:endParaRPr>
              </a:p>
            </p:txBody>
          </p:sp>
          <p:sp>
            <p:nvSpPr>
              <p:cNvPr id="42" name="Shape 179"/>
              <p:cNvSpPr/>
              <p:nvPr/>
            </p:nvSpPr>
            <p:spPr>
              <a:xfrm>
                <a:off x="520700" y="1333499"/>
                <a:ext cx="133477" cy="913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2313" h="14046" extrusionOk="0">
                    <a:moveTo>
                      <a:pt x="11167" y="10122"/>
                    </a:moveTo>
                    <a:cubicBezTo>
                      <a:pt x="15107" y="368"/>
                      <a:pt x="7968" y="-2007"/>
                      <a:pt x="3640" y="1585"/>
                    </a:cubicBezTo>
                    <a:cubicBezTo>
                      <a:pt x="-6493" y="9996"/>
                      <a:pt x="7342" y="19593"/>
                      <a:pt x="11167" y="10122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FEBF0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>
                  <a:cs typeface="+mn-ea"/>
                  <a:sym typeface="+mn-lt"/>
                </a:endParaRPr>
              </a:p>
            </p:txBody>
          </p:sp>
          <p:sp>
            <p:nvSpPr>
              <p:cNvPr id="43" name="Shape 180"/>
              <p:cNvSpPr/>
              <p:nvPr/>
            </p:nvSpPr>
            <p:spPr>
              <a:xfrm flipH="1" flipV="1">
                <a:off x="536067" y="88899"/>
                <a:ext cx="86234" cy="1"/>
              </a:xfrm>
              <a:prstGeom prst="line">
                <a:avLst/>
              </a:prstGeom>
              <a:noFill/>
              <a:ln w="38100" cap="flat">
                <a:solidFill>
                  <a:srgbClr val="FEBF0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>
                  <a:cs typeface="+mn-ea"/>
                  <a:sym typeface="+mn-lt"/>
                </a:endParaRPr>
              </a:p>
            </p:txBody>
          </p:sp>
        </p:grpSp>
        <p:grpSp>
          <p:nvGrpSpPr>
            <p:cNvPr id="31" name="Group 185"/>
            <p:cNvGrpSpPr/>
            <p:nvPr/>
          </p:nvGrpSpPr>
          <p:grpSpPr>
            <a:xfrm>
              <a:off x="228599" y="812800"/>
              <a:ext cx="476366" cy="503623"/>
              <a:chOff x="0" y="0"/>
              <a:chExt cx="476364" cy="503622"/>
            </a:xfrm>
          </p:grpSpPr>
          <p:sp>
            <p:nvSpPr>
              <p:cNvPr id="37" name="Shape 182"/>
              <p:cNvSpPr/>
              <p:nvPr/>
            </p:nvSpPr>
            <p:spPr>
              <a:xfrm>
                <a:off x="76200" y="190500"/>
                <a:ext cx="397116" cy="2856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1" h="21022" extrusionOk="0">
                    <a:moveTo>
                      <a:pt x="14158" y="1797"/>
                    </a:moveTo>
                    <a:cubicBezTo>
                      <a:pt x="16682" y="3576"/>
                      <a:pt x="18515" y="6261"/>
                      <a:pt x="19377" y="9997"/>
                    </a:cubicBezTo>
                    <a:cubicBezTo>
                      <a:pt x="20066" y="12984"/>
                      <a:pt x="21421" y="17932"/>
                      <a:pt x="21269" y="21022"/>
                    </a:cubicBezTo>
                    <a:cubicBezTo>
                      <a:pt x="15103" y="14127"/>
                      <a:pt x="8404" y="5305"/>
                      <a:pt x="5" y="6602"/>
                    </a:cubicBezTo>
                    <a:cubicBezTo>
                      <a:pt x="-179" y="4102"/>
                      <a:pt x="4665" y="1207"/>
                      <a:pt x="5912" y="648"/>
                    </a:cubicBezTo>
                    <a:cubicBezTo>
                      <a:pt x="8643" y="-578"/>
                      <a:pt x="11623" y="9"/>
                      <a:pt x="14158" y="1797"/>
                    </a:cubicBezTo>
                    <a:close/>
                  </a:path>
                </a:pathLst>
              </a:custGeom>
              <a:solidFill>
                <a:srgbClr val="E7E4EA"/>
              </a:solidFill>
              <a:ln w="12700" cap="flat">
                <a:solidFill>
                  <a:srgbClr val="FEBF0F"/>
                </a:solidFill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>
                  <a:cs typeface="+mn-ea"/>
                  <a:sym typeface="+mn-lt"/>
                </a:endParaRPr>
              </a:p>
            </p:txBody>
          </p:sp>
          <p:sp>
            <p:nvSpPr>
              <p:cNvPr id="38" name="Shape 183"/>
              <p:cNvSpPr/>
              <p:nvPr/>
            </p:nvSpPr>
            <p:spPr>
              <a:xfrm>
                <a:off x="127000" y="0"/>
                <a:ext cx="181931" cy="179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04" h="17631" extrusionOk="0">
                    <a:moveTo>
                      <a:pt x="14623" y="16680"/>
                    </a:moveTo>
                    <a:cubicBezTo>
                      <a:pt x="18650" y="14507"/>
                      <a:pt x="20734" y="9487"/>
                      <a:pt x="18736" y="5635"/>
                    </a:cubicBezTo>
                    <a:cubicBezTo>
                      <a:pt x="14465" y="-2596"/>
                      <a:pt x="1634" y="-1709"/>
                      <a:pt x="70" y="7633"/>
                    </a:cubicBezTo>
                    <a:cubicBezTo>
                      <a:pt x="-866" y="13225"/>
                      <a:pt x="7832" y="19004"/>
                      <a:pt x="13070" y="17339"/>
                    </a:cubicBezTo>
                    <a:cubicBezTo>
                      <a:pt x="13614" y="17166"/>
                      <a:pt x="14133" y="16945"/>
                      <a:pt x="14623" y="16680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FEBF0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>
                  <a:cs typeface="+mn-ea"/>
                  <a:sym typeface="+mn-lt"/>
                </a:endParaRPr>
              </a:p>
            </p:txBody>
          </p:sp>
          <p:sp>
            <p:nvSpPr>
              <p:cNvPr id="39" name="Shape 184"/>
              <p:cNvSpPr/>
              <p:nvPr/>
            </p:nvSpPr>
            <p:spPr>
              <a:xfrm>
                <a:off x="-1" y="190500"/>
                <a:ext cx="476366" cy="3131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9" h="17643" extrusionOk="0">
                    <a:moveTo>
                      <a:pt x="5" y="16927"/>
                    </a:moveTo>
                    <a:cubicBezTo>
                      <a:pt x="-221" y="7199"/>
                      <a:pt x="7020" y="-3957"/>
                      <a:pt x="15308" y="1386"/>
                    </a:cubicBezTo>
                    <a:cubicBezTo>
                      <a:pt x="21361" y="5288"/>
                      <a:pt x="19392" y="11416"/>
                      <a:pt x="21379" y="17643"/>
                    </a:cubicBezTo>
                  </a:path>
                </a:pathLst>
              </a:custGeom>
              <a:noFill/>
              <a:ln w="38100" cap="flat">
                <a:solidFill>
                  <a:srgbClr val="FEBF0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>
                  <a:cs typeface="+mn-ea"/>
                  <a:sym typeface="+mn-lt"/>
                </a:endParaRPr>
              </a:p>
            </p:txBody>
          </p:sp>
        </p:grpSp>
        <p:grpSp>
          <p:nvGrpSpPr>
            <p:cNvPr id="32" name="Group 190"/>
            <p:cNvGrpSpPr/>
            <p:nvPr/>
          </p:nvGrpSpPr>
          <p:grpSpPr>
            <a:xfrm>
              <a:off x="609600" y="0"/>
              <a:ext cx="1082603" cy="860676"/>
              <a:chOff x="0" y="0"/>
              <a:chExt cx="1082602" cy="860675"/>
            </a:xfrm>
          </p:grpSpPr>
          <p:sp>
            <p:nvSpPr>
              <p:cNvPr id="33" name="Shape 186"/>
              <p:cNvSpPr/>
              <p:nvPr/>
            </p:nvSpPr>
            <p:spPr>
              <a:xfrm>
                <a:off x="0" y="0"/>
                <a:ext cx="1082603" cy="860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582" extrusionOk="0">
                    <a:moveTo>
                      <a:pt x="0" y="15955"/>
                    </a:moveTo>
                    <a:cubicBezTo>
                      <a:pt x="881" y="14662"/>
                      <a:pt x="1639" y="14696"/>
                      <a:pt x="1732" y="12872"/>
                    </a:cubicBezTo>
                    <a:cubicBezTo>
                      <a:pt x="1794" y="11654"/>
                      <a:pt x="1362" y="10468"/>
                      <a:pt x="1327" y="9258"/>
                    </a:cubicBezTo>
                    <a:cubicBezTo>
                      <a:pt x="1258" y="6916"/>
                      <a:pt x="2530" y="4246"/>
                      <a:pt x="4019" y="2639"/>
                    </a:cubicBezTo>
                    <a:cubicBezTo>
                      <a:pt x="9158" y="-2909"/>
                      <a:pt x="17985" y="937"/>
                      <a:pt x="19753" y="8182"/>
                    </a:cubicBezTo>
                    <a:cubicBezTo>
                      <a:pt x="21600" y="15750"/>
                      <a:pt x="14606" y="18691"/>
                      <a:pt x="9089" y="17212"/>
                    </a:cubicBezTo>
                    <a:cubicBezTo>
                      <a:pt x="6445" y="16503"/>
                      <a:pt x="3321" y="13937"/>
                      <a:pt x="588" y="15436"/>
                    </a:cubicBezTo>
                  </a:path>
                </a:pathLst>
              </a:custGeom>
              <a:solidFill>
                <a:srgbClr val="ECEADE"/>
              </a:solidFill>
              <a:ln w="38100" cap="flat">
                <a:solidFill>
                  <a:srgbClr val="FEBF0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>
                  <a:cs typeface="+mn-ea"/>
                  <a:sym typeface="+mn-lt"/>
                </a:endParaRPr>
              </a:p>
            </p:txBody>
          </p:sp>
          <p:sp>
            <p:nvSpPr>
              <p:cNvPr id="34" name="Shape 187"/>
              <p:cNvSpPr/>
              <p:nvPr/>
            </p:nvSpPr>
            <p:spPr>
              <a:xfrm>
                <a:off x="266700" y="292100"/>
                <a:ext cx="626536" cy="249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835" extrusionOk="0">
                    <a:moveTo>
                      <a:pt x="0" y="9835"/>
                    </a:moveTo>
                    <a:cubicBezTo>
                      <a:pt x="5974" y="-11765"/>
                      <a:pt x="15099" y="8797"/>
                      <a:pt x="21600" y="9835"/>
                    </a:cubicBezTo>
                  </a:path>
                </a:pathLst>
              </a:custGeom>
              <a:noFill/>
              <a:ln w="38100" cap="flat">
                <a:solidFill>
                  <a:srgbClr val="FEBF0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>
                  <a:cs typeface="+mn-ea"/>
                  <a:sym typeface="+mn-lt"/>
                </a:endParaRPr>
              </a:p>
            </p:txBody>
          </p:sp>
          <p:sp>
            <p:nvSpPr>
              <p:cNvPr id="35" name="Shape 188"/>
              <p:cNvSpPr/>
              <p:nvPr/>
            </p:nvSpPr>
            <p:spPr>
              <a:xfrm>
                <a:off x="254000" y="444500"/>
                <a:ext cx="643471" cy="195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246" extrusionOk="0">
                    <a:moveTo>
                      <a:pt x="0" y="2420"/>
                    </a:moveTo>
                    <a:cubicBezTo>
                      <a:pt x="7195" y="-1453"/>
                      <a:pt x="14439" y="-3354"/>
                      <a:pt x="21600" y="18246"/>
                    </a:cubicBezTo>
                  </a:path>
                </a:pathLst>
              </a:custGeom>
              <a:noFill/>
              <a:ln w="38100" cap="flat">
                <a:solidFill>
                  <a:srgbClr val="FEBF0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>
                  <a:cs typeface="+mn-ea"/>
                  <a:sym typeface="+mn-lt"/>
                </a:endParaRPr>
              </a:p>
            </p:txBody>
          </p:sp>
          <p:sp>
            <p:nvSpPr>
              <p:cNvPr id="36" name="Shape 189"/>
              <p:cNvSpPr/>
              <p:nvPr/>
            </p:nvSpPr>
            <p:spPr>
              <a:xfrm>
                <a:off x="241300" y="584199"/>
                <a:ext cx="667073" cy="18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4012" extrusionOk="0">
                    <a:moveTo>
                      <a:pt x="0" y="13105"/>
                    </a:moveTo>
                    <a:cubicBezTo>
                      <a:pt x="7173" y="18622"/>
                      <a:pt x="14453" y="-2978"/>
                      <a:pt x="21600" y="351"/>
                    </a:cubicBezTo>
                    <a:cubicBezTo>
                      <a:pt x="21255" y="332"/>
                      <a:pt x="20907" y="33"/>
                      <a:pt x="20561" y="332"/>
                    </a:cubicBezTo>
                  </a:path>
                </a:pathLst>
              </a:custGeom>
              <a:noFill/>
              <a:ln w="38100" cap="flat">
                <a:solidFill>
                  <a:srgbClr val="FEBF0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4" name="Group 226"/>
          <p:cNvGrpSpPr/>
          <p:nvPr/>
        </p:nvGrpSpPr>
        <p:grpSpPr>
          <a:xfrm>
            <a:off x="462062" y="4835991"/>
            <a:ext cx="541422" cy="735055"/>
            <a:chOff x="0" y="0"/>
            <a:chExt cx="970801" cy="1317999"/>
          </a:xfrm>
        </p:grpSpPr>
        <p:sp>
          <p:nvSpPr>
            <p:cNvPr id="45" name="Shape 222"/>
            <p:cNvSpPr/>
            <p:nvPr/>
          </p:nvSpPr>
          <p:spPr>
            <a:xfrm>
              <a:off x="-1" y="0"/>
              <a:ext cx="970803" cy="131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449" extrusionOk="0">
                  <a:moveTo>
                    <a:pt x="15200" y="18995"/>
                  </a:moveTo>
                  <a:cubicBezTo>
                    <a:pt x="14894" y="19919"/>
                    <a:pt x="14383" y="21248"/>
                    <a:pt x="13084" y="21430"/>
                  </a:cubicBezTo>
                  <a:cubicBezTo>
                    <a:pt x="12625" y="21494"/>
                    <a:pt x="11620" y="21383"/>
                    <a:pt x="11147" y="21309"/>
                  </a:cubicBezTo>
                  <a:cubicBezTo>
                    <a:pt x="7979" y="20810"/>
                    <a:pt x="5128" y="19501"/>
                    <a:pt x="2019" y="18873"/>
                  </a:cubicBezTo>
                  <a:cubicBezTo>
                    <a:pt x="1075" y="18683"/>
                    <a:pt x="-49" y="18199"/>
                    <a:pt x="2" y="17334"/>
                  </a:cubicBezTo>
                  <a:cubicBezTo>
                    <a:pt x="72" y="16150"/>
                    <a:pt x="857" y="14761"/>
                    <a:pt x="1288" y="13617"/>
                  </a:cubicBezTo>
                  <a:cubicBezTo>
                    <a:pt x="1787" y="12292"/>
                    <a:pt x="2355" y="10983"/>
                    <a:pt x="2944" y="9679"/>
                  </a:cubicBezTo>
                  <a:cubicBezTo>
                    <a:pt x="3838" y="7702"/>
                    <a:pt x="4640" y="5736"/>
                    <a:pt x="5639" y="3798"/>
                  </a:cubicBezTo>
                  <a:cubicBezTo>
                    <a:pt x="6217" y="2678"/>
                    <a:pt x="6704" y="468"/>
                    <a:pt x="8488" y="65"/>
                  </a:cubicBezTo>
                  <a:cubicBezTo>
                    <a:pt x="9250" y="-106"/>
                    <a:pt x="10441" y="80"/>
                    <a:pt x="11115" y="368"/>
                  </a:cubicBezTo>
                  <a:cubicBezTo>
                    <a:pt x="12075" y="779"/>
                    <a:pt x="12839" y="907"/>
                    <a:pt x="13938" y="1113"/>
                  </a:cubicBezTo>
                  <a:cubicBezTo>
                    <a:pt x="15617" y="1428"/>
                    <a:pt x="17349" y="1882"/>
                    <a:pt x="18966" y="2345"/>
                  </a:cubicBezTo>
                  <a:cubicBezTo>
                    <a:pt x="19884" y="2609"/>
                    <a:pt x="20908" y="2904"/>
                    <a:pt x="21180" y="3678"/>
                  </a:cubicBezTo>
                  <a:cubicBezTo>
                    <a:pt x="21551" y="4735"/>
                    <a:pt x="20765" y="5778"/>
                    <a:pt x="20285" y="6731"/>
                  </a:cubicBezTo>
                  <a:cubicBezTo>
                    <a:pt x="19686" y="7919"/>
                    <a:pt x="19256" y="9159"/>
                    <a:pt x="18714" y="10362"/>
                  </a:cubicBezTo>
                  <a:cubicBezTo>
                    <a:pt x="17489" y="13087"/>
                    <a:pt x="16258" y="15818"/>
                    <a:pt x="15326" y="18609"/>
                  </a:cubicBezTo>
                  <a:cubicBezTo>
                    <a:pt x="15288" y="18725"/>
                    <a:pt x="15246" y="18855"/>
                    <a:pt x="15200" y="18995"/>
                  </a:cubicBezTo>
                  <a:close/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>
                <a:cs typeface="+mn-ea"/>
                <a:sym typeface="+mn-lt"/>
              </a:endParaRPr>
            </a:p>
          </p:txBody>
        </p:sp>
        <p:sp>
          <p:nvSpPr>
            <p:cNvPr id="46" name="Shape 223"/>
            <p:cNvSpPr/>
            <p:nvPr/>
          </p:nvSpPr>
          <p:spPr>
            <a:xfrm>
              <a:off x="101600" y="152400"/>
              <a:ext cx="738260" cy="965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600" extrusionOk="0">
                  <a:moveTo>
                    <a:pt x="5843" y="19431"/>
                  </a:moveTo>
                  <a:cubicBezTo>
                    <a:pt x="2745" y="18571"/>
                    <a:pt x="-49" y="17756"/>
                    <a:pt x="0" y="17620"/>
                  </a:cubicBezTo>
                  <a:cubicBezTo>
                    <a:pt x="601" y="15957"/>
                    <a:pt x="1675" y="14397"/>
                    <a:pt x="2399" y="12758"/>
                  </a:cubicBezTo>
                  <a:cubicBezTo>
                    <a:pt x="3390" y="10514"/>
                    <a:pt x="4575" y="8324"/>
                    <a:pt x="5560" y="6077"/>
                  </a:cubicBezTo>
                  <a:cubicBezTo>
                    <a:pt x="6422" y="4110"/>
                    <a:pt x="6672" y="1869"/>
                    <a:pt x="7840" y="0"/>
                  </a:cubicBezTo>
                  <a:cubicBezTo>
                    <a:pt x="10954" y="379"/>
                    <a:pt x="14351" y="1783"/>
                    <a:pt x="17188" y="2790"/>
                  </a:cubicBezTo>
                  <a:cubicBezTo>
                    <a:pt x="18546" y="3271"/>
                    <a:pt x="20308" y="3363"/>
                    <a:pt x="21551" y="3955"/>
                  </a:cubicBezTo>
                  <a:cubicBezTo>
                    <a:pt x="19201" y="9339"/>
                    <a:pt x="16858" y="14713"/>
                    <a:pt x="14458" y="20088"/>
                  </a:cubicBezTo>
                  <a:cubicBezTo>
                    <a:pt x="14430" y="20151"/>
                    <a:pt x="13764" y="21574"/>
                    <a:pt x="13856" y="21600"/>
                  </a:cubicBezTo>
                  <a:cubicBezTo>
                    <a:pt x="13258" y="21436"/>
                    <a:pt x="9355" y="20405"/>
                    <a:pt x="5843" y="19431"/>
                  </a:cubicBezTo>
                  <a:close/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>
                <a:cs typeface="+mn-ea"/>
                <a:sym typeface="+mn-lt"/>
              </a:endParaRPr>
            </a:p>
          </p:txBody>
        </p:sp>
        <p:sp>
          <p:nvSpPr>
            <p:cNvPr id="47" name="Shape 224"/>
            <p:cNvSpPr/>
            <p:nvPr/>
          </p:nvSpPr>
          <p:spPr>
            <a:xfrm>
              <a:off x="558800" y="127000"/>
              <a:ext cx="141437" cy="4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110" y="7934"/>
                    <a:pt x="14611" y="12839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>
                <a:cs typeface="+mn-ea"/>
                <a:sym typeface="+mn-lt"/>
              </a:endParaRPr>
            </a:p>
          </p:txBody>
        </p:sp>
        <p:sp>
          <p:nvSpPr>
            <p:cNvPr id="48" name="Shape 225"/>
            <p:cNvSpPr/>
            <p:nvPr/>
          </p:nvSpPr>
          <p:spPr>
            <a:xfrm>
              <a:off x="304800" y="1092200"/>
              <a:ext cx="78863" cy="91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379" h="15289" extrusionOk="0">
                  <a:moveTo>
                    <a:pt x="3509" y="747"/>
                  </a:moveTo>
                  <a:cubicBezTo>
                    <a:pt x="-4023" y="4624"/>
                    <a:pt x="1769" y="18148"/>
                    <a:pt x="9599" y="14746"/>
                  </a:cubicBezTo>
                  <a:cubicBezTo>
                    <a:pt x="17577" y="11283"/>
                    <a:pt x="11667" y="-3452"/>
                    <a:pt x="3509" y="747"/>
                  </a:cubicBezTo>
                  <a:close/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>
                <a:cs typeface="+mn-ea"/>
                <a:sym typeface="+mn-lt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480820" y="2054225"/>
            <a:ext cx="1746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基础上线</a:t>
            </a:r>
            <a:endParaRPr lang="zh-CN" altLang="en-US" sz="2400" b="1" spc="-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544279" y="2576625"/>
            <a:ext cx="275578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下载市场，应用商店，大平台，客户端，wap站，web下载站；手机厂商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商店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372735" y="1927225"/>
            <a:ext cx="2424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社交平台</a:t>
            </a:r>
            <a:r>
              <a:rPr lang="zh-CN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推广</a:t>
            </a:r>
            <a:endParaRPr lang="zh-CN" altLang="en-US" sz="2400" b="1" spc="-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436403" y="2449910"/>
            <a:ext cx="2755782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互动提高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曝光率，微信公众号、视频号、小红书、论坛、博客、贴吧，在其旅游频道、旅游板块进行推广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454744" y="5339506"/>
            <a:ext cx="275578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在百度搜索旅游出现的列表排名前5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593580" y="2628265"/>
            <a:ext cx="20034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百科类推广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问答类推广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1169035" y="144145"/>
            <a:ext cx="220853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四、推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广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方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案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 </a:t>
            </a:r>
            <a:endParaRPr lang="zh-CN" altLang="en-US" sz="2600" b="1" spc="-3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9" name="Group 191"/>
          <p:cNvGrpSpPr/>
          <p:nvPr/>
        </p:nvGrpSpPr>
        <p:grpSpPr>
          <a:xfrm>
            <a:off x="4431087" y="1845831"/>
            <a:ext cx="842219" cy="782461"/>
            <a:chOff x="0" y="0"/>
            <a:chExt cx="1692202" cy="1572135"/>
          </a:xfrm>
        </p:grpSpPr>
        <p:grpSp>
          <p:nvGrpSpPr>
            <p:cNvPr id="70" name="Group 181"/>
            <p:cNvGrpSpPr/>
            <p:nvPr/>
          </p:nvGrpSpPr>
          <p:grpSpPr>
            <a:xfrm>
              <a:off x="-1" y="63499"/>
              <a:ext cx="1225623" cy="1508637"/>
              <a:chOff x="0" y="0"/>
              <a:chExt cx="1225621" cy="1508635"/>
            </a:xfrm>
          </p:grpSpPr>
          <p:sp>
            <p:nvSpPr>
              <p:cNvPr id="71" name="Shape 177"/>
              <p:cNvSpPr/>
              <p:nvPr/>
            </p:nvSpPr>
            <p:spPr>
              <a:xfrm>
                <a:off x="-1" y="-1"/>
                <a:ext cx="1225623" cy="15086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38" h="20536" extrusionOk="0">
                    <a:moveTo>
                      <a:pt x="19520" y="6663"/>
                    </a:moveTo>
                    <a:cubicBezTo>
                      <a:pt x="19716" y="4387"/>
                      <a:pt x="20507" y="594"/>
                      <a:pt x="17060" y="434"/>
                    </a:cubicBezTo>
                    <a:cubicBezTo>
                      <a:pt x="12776" y="235"/>
                      <a:pt x="2535" y="-769"/>
                      <a:pt x="1476" y="1186"/>
                    </a:cubicBezTo>
                    <a:cubicBezTo>
                      <a:pt x="531" y="2931"/>
                      <a:pt x="333" y="7088"/>
                      <a:pt x="320" y="9016"/>
                    </a:cubicBezTo>
                    <a:cubicBezTo>
                      <a:pt x="300" y="11991"/>
                      <a:pt x="-1093" y="19381"/>
                      <a:pt x="2091" y="20026"/>
                    </a:cubicBezTo>
                    <a:cubicBezTo>
                      <a:pt x="6072" y="20831"/>
                      <a:pt x="13185" y="20505"/>
                      <a:pt x="17403" y="20246"/>
                    </a:cubicBezTo>
                    <a:cubicBezTo>
                      <a:pt x="19918" y="20091"/>
                      <a:pt x="19012" y="16325"/>
                      <a:pt x="19145" y="14531"/>
                    </a:cubicBezTo>
                    <a:cubicBezTo>
                      <a:pt x="19244" y="13188"/>
                      <a:pt x="19411" y="7939"/>
                      <a:pt x="19520" y="6663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FEBF0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>
                  <a:cs typeface="+mn-ea"/>
                  <a:sym typeface="+mn-lt"/>
                </a:endParaRPr>
              </a:p>
            </p:txBody>
          </p:sp>
          <p:sp>
            <p:nvSpPr>
              <p:cNvPr id="72" name="Shape 178"/>
              <p:cNvSpPr/>
              <p:nvPr/>
            </p:nvSpPr>
            <p:spPr>
              <a:xfrm>
                <a:off x="152399" y="177800"/>
                <a:ext cx="911322" cy="1090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4" h="20824" extrusionOk="0">
                    <a:moveTo>
                      <a:pt x="19260" y="20629"/>
                    </a:moveTo>
                    <a:cubicBezTo>
                      <a:pt x="14949" y="20977"/>
                      <a:pt x="10812" y="20772"/>
                      <a:pt x="6492" y="20677"/>
                    </a:cubicBezTo>
                    <a:cubicBezTo>
                      <a:pt x="4148" y="20626"/>
                      <a:pt x="3161" y="20883"/>
                      <a:pt x="793" y="20715"/>
                    </a:cubicBezTo>
                    <a:cubicBezTo>
                      <a:pt x="-906" y="20595"/>
                      <a:pt x="570" y="2257"/>
                      <a:pt x="1126" y="640"/>
                    </a:cubicBezTo>
                    <a:cubicBezTo>
                      <a:pt x="7448" y="-623"/>
                      <a:pt x="14260" y="271"/>
                      <a:pt x="20694" y="871"/>
                    </a:cubicBezTo>
                    <a:cubicBezTo>
                      <a:pt x="20484" y="852"/>
                      <a:pt x="20367" y="2889"/>
                      <a:pt x="20359" y="2986"/>
                    </a:cubicBezTo>
                    <a:cubicBezTo>
                      <a:pt x="20257" y="4363"/>
                      <a:pt x="19755" y="20587"/>
                      <a:pt x="19670" y="20595"/>
                    </a:cubicBezTo>
                    <a:cubicBezTo>
                      <a:pt x="19533" y="20607"/>
                      <a:pt x="19396" y="20618"/>
                      <a:pt x="19260" y="20629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FEBF0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>
                  <a:cs typeface="+mn-ea"/>
                  <a:sym typeface="+mn-lt"/>
                </a:endParaRPr>
              </a:p>
            </p:txBody>
          </p:sp>
          <p:sp>
            <p:nvSpPr>
              <p:cNvPr id="73" name="Shape 179"/>
              <p:cNvSpPr/>
              <p:nvPr/>
            </p:nvSpPr>
            <p:spPr>
              <a:xfrm>
                <a:off x="520700" y="1333499"/>
                <a:ext cx="133477" cy="913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2313" h="14046" extrusionOk="0">
                    <a:moveTo>
                      <a:pt x="11167" y="10122"/>
                    </a:moveTo>
                    <a:cubicBezTo>
                      <a:pt x="15107" y="368"/>
                      <a:pt x="7968" y="-2007"/>
                      <a:pt x="3640" y="1585"/>
                    </a:cubicBezTo>
                    <a:cubicBezTo>
                      <a:pt x="-6493" y="9996"/>
                      <a:pt x="7342" y="19593"/>
                      <a:pt x="11167" y="10122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FEBF0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>
                  <a:cs typeface="+mn-ea"/>
                  <a:sym typeface="+mn-lt"/>
                </a:endParaRPr>
              </a:p>
            </p:txBody>
          </p:sp>
          <p:sp>
            <p:nvSpPr>
              <p:cNvPr id="74" name="Shape 180"/>
              <p:cNvSpPr/>
              <p:nvPr/>
            </p:nvSpPr>
            <p:spPr>
              <a:xfrm flipH="1" flipV="1">
                <a:off x="536067" y="88899"/>
                <a:ext cx="86234" cy="1"/>
              </a:xfrm>
              <a:prstGeom prst="line">
                <a:avLst/>
              </a:prstGeom>
              <a:noFill/>
              <a:ln w="38100" cap="flat">
                <a:solidFill>
                  <a:srgbClr val="FEBF0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>
                  <a:cs typeface="+mn-ea"/>
                  <a:sym typeface="+mn-lt"/>
                </a:endParaRPr>
              </a:p>
            </p:txBody>
          </p:sp>
        </p:grpSp>
        <p:grpSp>
          <p:nvGrpSpPr>
            <p:cNvPr id="75" name="Group 185"/>
            <p:cNvGrpSpPr/>
            <p:nvPr/>
          </p:nvGrpSpPr>
          <p:grpSpPr>
            <a:xfrm>
              <a:off x="228599" y="812800"/>
              <a:ext cx="476366" cy="503623"/>
              <a:chOff x="0" y="0"/>
              <a:chExt cx="476364" cy="503622"/>
            </a:xfrm>
          </p:grpSpPr>
          <p:sp>
            <p:nvSpPr>
              <p:cNvPr id="76" name="Shape 182"/>
              <p:cNvSpPr/>
              <p:nvPr/>
            </p:nvSpPr>
            <p:spPr>
              <a:xfrm>
                <a:off x="76200" y="190500"/>
                <a:ext cx="397116" cy="2856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1" h="21022" extrusionOk="0">
                    <a:moveTo>
                      <a:pt x="14158" y="1797"/>
                    </a:moveTo>
                    <a:cubicBezTo>
                      <a:pt x="16682" y="3576"/>
                      <a:pt x="18515" y="6261"/>
                      <a:pt x="19377" y="9997"/>
                    </a:cubicBezTo>
                    <a:cubicBezTo>
                      <a:pt x="20066" y="12984"/>
                      <a:pt x="21421" y="17932"/>
                      <a:pt x="21269" y="21022"/>
                    </a:cubicBezTo>
                    <a:cubicBezTo>
                      <a:pt x="15103" y="14127"/>
                      <a:pt x="8404" y="5305"/>
                      <a:pt x="5" y="6602"/>
                    </a:cubicBezTo>
                    <a:cubicBezTo>
                      <a:pt x="-179" y="4102"/>
                      <a:pt x="4665" y="1207"/>
                      <a:pt x="5912" y="648"/>
                    </a:cubicBezTo>
                    <a:cubicBezTo>
                      <a:pt x="8643" y="-578"/>
                      <a:pt x="11623" y="9"/>
                      <a:pt x="14158" y="1797"/>
                    </a:cubicBezTo>
                    <a:close/>
                  </a:path>
                </a:pathLst>
              </a:custGeom>
              <a:solidFill>
                <a:srgbClr val="E7E4EA"/>
              </a:solidFill>
              <a:ln w="12700" cap="flat">
                <a:solidFill>
                  <a:srgbClr val="FEBF0F"/>
                </a:solidFill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>
                  <a:cs typeface="+mn-ea"/>
                  <a:sym typeface="+mn-lt"/>
                </a:endParaRPr>
              </a:p>
            </p:txBody>
          </p:sp>
          <p:sp>
            <p:nvSpPr>
              <p:cNvPr id="77" name="Shape 183"/>
              <p:cNvSpPr/>
              <p:nvPr/>
            </p:nvSpPr>
            <p:spPr>
              <a:xfrm>
                <a:off x="127000" y="0"/>
                <a:ext cx="181931" cy="179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04" h="17631" extrusionOk="0">
                    <a:moveTo>
                      <a:pt x="14623" y="16680"/>
                    </a:moveTo>
                    <a:cubicBezTo>
                      <a:pt x="18650" y="14507"/>
                      <a:pt x="20734" y="9487"/>
                      <a:pt x="18736" y="5635"/>
                    </a:cubicBezTo>
                    <a:cubicBezTo>
                      <a:pt x="14465" y="-2596"/>
                      <a:pt x="1634" y="-1709"/>
                      <a:pt x="70" y="7633"/>
                    </a:cubicBezTo>
                    <a:cubicBezTo>
                      <a:pt x="-866" y="13225"/>
                      <a:pt x="7832" y="19004"/>
                      <a:pt x="13070" y="17339"/>
                    </a:cubicBezTo>
                    <a:cubicBezTo>
                      <a:pt x="13614" y="17166"/>
                      <a:pt x="14133" y="16945"/>
                      <a:pt x="14623" y="16680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FEBF0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>
                  <a:cs typeface="+mn-ea"/>
                  <a:sym typeface="+mn-lt"/>
                </a:endParaRPr>
              </a:p>
            </p:txBody>
          </p:sp>
          <p:sp>
            <p:nvSpPr>
              <p:cNvPr id="78" name="Shape 184"/>
              <p:cNvSpPr/>
              <p:nvPr/>
            </p:nvSpPr>
            <p:spPr>
              <a:xfrm>
                <a:off x="-1" y="190500"/>
                <a:ext cx="476366" cy="3131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9" h="17643" extrusionOk="0">
                    <a:moveTo>
                      <a:pt x="5" y="16927"/>
                    </a:moveTo>
                    <a:cubicBezTo>
                      <a:pt x="-221" y="7199"/>
                      <a:pt x="7020" y="-3957"/>
                      <a:pt x="15308" y="1386"/>
                    </a:cubicBezTo>
                    <a:cubicBezTo>
                      <a:pt x="21361" y="5288"/>
                      <a:pt x="19392" y="11416"/>
                      <a:pt x="21379" y="17643"/>
                    </a:cubicBezTo>
                  </a:path>
                </a:pathLst>
              </a:custGeom>
              <a:noFill/>
              <a:ln w="38100" cap="flat">
                <a:solidFill>
                  <a:srgbClr val="FEBF0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>
                  <a:cs typeface="+mn-ea"/>
                  <a:sym typeface="+mn-lt"/>
                </a:endParaRPr>
              </a:p>
            </p:txBody>
          </p:sp>
        </p:grpSp>
        <p:grpSp>
          <p:nvGrpSpPr>
            <p:cNvPr id="79" name="Group 190"/>
            <p:cNvGrpSpPr/>
            <p:nvPr/>
          </p:nvGrpSpPr>
          <p:grpSpPr>
            <a:xfrm>
              <a:off x="609600" y="0"/>
              <a:ext cx="1082603" cy="860676"/>
              <a:chOff x="0" y="0"/>
              <a:chExt cx="1082602" cy="860675"/>
            </a:xfrm>
          </p:grpSpPr>
          <p:sp>
            <p:nvSpPr>
              <p:cNvPr id="80" name="Shape 186"/>
              <p:cNvSpPr/>
              <p:nvPr/>
            </p:nvSpPr>
            <p:spPr>
              <a:xfrm>
                <a:off x="0" y="0"/>
                <a:ext cx="1082603" cy="860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582" extrusionOk="0">
                    <a:moveTo>
                      <a:pt x="0" y="15955"/>
                    </a:moveTo>
                    <a:cubicBezTo>
                      <a:pt x="881" y="14662"/>
                      <a:pt x="1639" y="14696"/>
                      <a:pt x="1732" y="12872"/>
                    </a:cubicBezTo>
                    <a:cubicBezTo>
                      <a:pt x="1794" y="11654"/>
                      <a:pt x="1362" y="10468"/>
                      <a:pt x="1327" y="9258"/>
                    </a:cubicBezTo>
                    <a:cubicBezTo>
                      <a:pt x="1258" y="6916"/>
                      <a:pt x="2530" y="4246"/>
                      <a:pt x="4019" y="2639"/>
                    </a:cubicBezTo>
                    <a:cubicBezTo>
                      <a:pt x="9158" y="-2909"/>
                      <a:pt x="17985" y="937"/>
                      <a:pt x="19753" y="8182"/>
                    </a:cubicBezTo>
                    <a:cubicBezTo>
                      <a:pt x="21600" y="15750"/>
                      <a:pt x="14606" y="18691"/>
                      <a:pt x="9089" y="17212"/>
                    </a:cubicBezTo>
                    <a:cubicBezTo>
                      <a:pt x="6445" y="16503"/>
                      <a:pt x="3321" y="13937"/>
                      <a:pt x="588" y="15436"/>
                    </a:cubicBezTo>
                  </a:path>
                </a:pathLst>
              </a:custGeom>
              <a:solidFill>
                <a:srgbClr val="ECEADE"/>
              </a:solidFill>
              <a:ln w="38100" cap="flat">
                <a:solidFill>
                  <a:srgbClr val="FEBF0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>
                  <a:cs typeface="+mn-ea"/>
                  <a:sym typeface="+mn-lt"/>
                </a:endParaRPr>
              </a:p>
            </p:txBody>
          </p:sp>
          <p:sp>
            <p:nvSpPr>
              <p:cNvPr id="81" name="Shape 187"/>
              <p:cNvSpPr/>
              <p:nvPr/>
            </p:nvSpPr>
            <p:spPr>
              <a:xfrm>
                <a:off x="266700" y="292100"/>
                <a:ext cx="626536" cy="249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835" extrusionOk="0">
                    <a:moveTo>
                      <a:pt x="0" y="9835"/>
                    </a:moveTo>
                    <a:cubicBezTo>
                      <a:pt x="5974" y="-11765"/>
                      <a:pt x="15099" y="8797"/>
                      <a:pt x="21600" y="9835"/>
                    </a:cubicBezTo>
                  </a:path>
                </a:pathLst>
              </a:custGeom>
              <a:noFill/>
              <a:ln w="38100" cap="flat">
                <a:solidFill>
                  <a:srgbClr val="FEBF0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>
                  <a:cs typeface="+mn-ea"/>
                  <a:sym typeface="+mn-lt"/>
                </a:endParaRPr>
              </a:p>
            </p:txBody>
          </p:sp>
          <p:sp>
            <p:nvSpPr>
              <p:cNvPr id="82" name="Shape 188"/>
              <p:cNvSpPr/>
              <p:nvPr/>
            </p:nvSpPr>
            <p:spPr>
              <a:xfrm>
                <a:off x="254000" y="444500"/>
                <a:ext cx="643471" cy="195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246" extrusionOk="0">
                    <a:moveTo>
                      <a:pt x="0" y="2420"/>
                    </a:moveTo>
                    <a:cubicBezTo>
                      <a:pt x="7195" y="-1453"/>
                      <a:pt x="14439" y="-3354"/>
                      <a:pt x="21600" y="18246"/>
                    </a:cubicBezTo>
                  </a:path>
                </a:pathLst>
              </a:custGeom>
              <a:noFill/>
              <a:ln w="38100" cap="flat">
                <a:solidFill>
                  <a:srgbClr val="FEBF0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>
                  <a:cs typeface="+mn-ea"/>
                  <a:sym typeface="+mn-lt"/>
                </a:endParaRPr>
              </a:p>
            </p:txBody>
          </p:sp>
          <p:sp>
            <p:nvSpPr>
              <p:cNvPr id="83" name="Shape 189"/>
              <p:cNvSpPr/>
              <p:nvPr/>
            </p:nvSpPr>
            <p:spPr>
              <a:xfrm>
                <a:off x="241300" y="584199"/>
                <a:ext cx="667073" cy="18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4012" extrusionOk="0">
                    <a:moveTo>
                      <a:pt x="0" y="13105"/>
                    </a:moveTo>
                    <a:cubicBezTo>
                      <a:pt x="7173" y="18622"/>
                      <a:pt x="14453" y="-2978"/>
                      <a:pt x="21600" y="351"/>
                    </a:cubicBezTo>
                    <a:cubicBezTo>
                      <a:pt x="21255" y="332"/>
                      <a:pt x="20907" y="33"/>
                      <a:pt x="20561" y="332"/>
                    </a:cubicBezTo>
                  </a:path>
                </a:pathLst>
              </a:custGeom>
              <a:noFill/>
              <a:ln w="38100" cap="flat">
                <a:solidFill>
                  <a:srgbClr val="FEBF0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>
                  <a:cs typeface="+mn-ea"/>
                  <a:sym typeface="+mn-lt"/>
                </a:endParaRPr>
              </a:p>
            </p:txBody>
          </p:sp>
        </p:grpSp>
      </p:grpSp>
      <p:sp>
        <p:nvSpPr>
          <p:cNvPr id="85" name="文本框 84"/>
          <p:cNvSpPr txBox="1"/>
          <p:nvPr/>
        </p:nvSpPr>
        <p:spPr>
          <a:xfrm>
            <a:off x="5318719" y="5344586"/>
            <a:ext cx="275578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积分系统、礼品系统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86" name="Group 191"/>
          <p:cNvGrpSpPr/>
          <p:nvPr/>
        </p:nvGrpSpPr>
        <p:grpSpPr>
          <a:xfrm>
            <a:off x="8338877" y="1786141"/>
            <a:ext cx="842219" cy="782461"/>
            <a:chOff x="0" y="0"/>
            <a:chExt cx="1692202" cy="1572135"/>
          </a:xfrm>
        </p:grpSpPr>
        <p:grpSp>
          <p:nvGrpSpPr>
            <p:cNvPr id="87" name="Group 181"/>
            <p:cNvGrpSpPr/>
            <p:nvPr/>
          </p:nvGrpSpPr>
          <p:grpSpPr>
            <a:xfrm>
              <a:off x="-1" y="63499"/>
              <a:ext cx="1225623" cy="1508637"/>
              <a:chOff x="0" y="0"/>
              <a:chExt cx="1225621" cy="1508635"/>
            </a:xfrm>
          </p:grpSpPr>
          <p:sp>
            <p:nvSpPr>
              <p:cNvPr id="88" name="Shape 177"/>
              <p:cNvSpPr/>
              <p:nvPr/>
            </p:nvSpPr>
            <p:spPr>
              <a:xfrm>
                <a:off x="-1" y="-1"/>
                <a:ext cx="1225623" cy="15086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38" h="20536" extrusionOk="0">
                    <a:moveTo>
                      <a:pt x="19520" y="6663"/>
                    </a:moveTo>
                    <a:cubicBezTo>
                      <a:pt x="19716" y="4387"/>
                      <a:pt x="20507" y="594"/>
                      <a:pt x="17060" y="434"/>
                    </a:cubicBezTo>
                    <a:cubicBezTo>
                      <a:pt x="12776" y="235"/>
                      <a:pt x="2535" y="-769"/>
                      <a:pt x="1476" y="1186"/>
                    </a:cubicBezTo>
                    <a:cubicBezTo>
                      <a:pt x="531" y="2931"/>
                      <a:pt x="333" y="7088"/>
                      <a:pt x="320" y="9016"/>
                    </a:cubicBezTo>
                    <a:cubicBezTo>
                      <a:pt x="300" y="11991"/>
                      <a:pt x="-1093" y="19381"/>
                      <a:pt x="2091" y="20026"/>
                    </a:cubicBezTo>
                    <a:cubicBezTo>
                      <a:pt x="6072" y="20831"/>
                      <a:pt x="13185" y="20505"/>
                      <a:pt x="17403" y="20246"/>
                    </a:cubicBezTo>
                    <a:cubicBezTo>
                      <a:pt x="19918" y="20091"/>
                      <a:pt x="19012" y="16325"/>
                      <a:pt x="19145" y="14531"/>
                    </a:cubicBezTo>
                    <a:cubicBezTo>
                      <a:pt x="19244" y="13188"/>
                      <a:pt x="19411" y="7939"/>
                      <a:pt x="19520" y="6663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FEBF0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>
                  <a:cs typeface="+mn-ea"/>
                  <a:sym typeface="+mn-lt"/>
                </a:endParaRPr>
              </a:p>
            </p:txBody>
          </p:sp>
          <p:sp>
            <p:nvSpPr>
              <p:cNvPr id="89" name="Shape 178"/>
              <p:cNvSpPr/>
              <p:nvPr/>
            </p:nvSpPr>
            <p:spPr>
              <a:xfrm>
                <a:off x="152399" y="177800"/>
                <a:ext cx="911322" cy="1090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4" h="20824" extrusionOk="0">
                    <a:moveTo>
                      <a:pt x="19260" y="20629"/>
                    </a:moveTo>
                    <a:cubicBezTo>
                      <a:pt x="14949" y="20977"/>
                      <a:pt x="10812" y="20772"/>
                      <a:pt x="6492" y="20677"/>
                    </a:cubicBezTo>
                    <a:cubicBezTo>
                      <a:pt x="4148" y="20626"/>
                      <a:pt x="3161" y="20883"/>
                      <a:pt x="793" y="20715"/>
                    </a:cubicBezTo>
                    <a:cubicBezTo>
                      <a:pt x="-906" y="20595"/>
                      <a:pt x="570" y="2257"/>
                      <a:pt x="1126" y="640"/>
                    </a:cubicBezTo>
                    <a:cubicBezTo>
                      <a:pt x="7448" y="-623"/>
                      <a:pt x="14260" y="271"/>
                      <a:pt x="20694" y="871"/>
                    </a:cubicBezTo>
                    <a:cubicBezTo>
                      <a:pt x="20484" y="852"/>
                      <a:pt x="20367" y="2889"/>
                      <a:pt x="20359" y="2986"/>
                    </a:cubicBezTo>
                    <a:cubicBezTo>
                      <a:pt x="20257" y="4363"/>
                      <a:pt x="19755" y="20587"/>
                      <a:pt x="19670" y="20595"/>
                    </a:cubicBezTo>
                    <a:cubicBezTo>
                      <a:pt x="19533" y="20607"/>
                      <a:pt x="19396" y="20618"/>
                      <a:pt x="19260" y="20629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FEBF0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>
                  <a:cs typeface="+mn-ea"/>
                  <a:sym typeface="+mn-lt"/>
                </a:endParaRPr>
              </a:p>
            </p:txBody>
          </p:sp>
          <p:sp>
            <p:nvSpPr>
              <p:cNvPr id="90" name="Shape 179"/>
              <p:cNvSpPr/>
              <p:nvPr/>
            </p:nvSpPr>
            <p:spPr>
              <a:xfrm>
                <a:off x="520700" y="1333499"/>
                <a:ext cx="133477" cy="913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2313" h="14046" extrusionOk="0">
                    <a:moveTo>
                      <a:pt x="11167" y="10122"/>
                    </a:moveTo>
                    <a:cubicBezTo>
                      <a:pt x="15107" y="368"/>
                      <a:pt x="7968" y="-2007"/>
                      <a:pt x="3640" y="1585"/>
                    </a:cubicBezTo>
                    <a:cubicBezTo>
                      <a:pt x="-6493" y="9996"/>
                      <a:pt x="7342" y="19593"/>
                      <a:pt x="11167" y="10122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FEBF0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>
                  <a:cs typeface="+mn-ea"/>
                  <a:sym typeface="+mn-lt"/>
                </a:endParaRPr>
              </a:p>
            </p:txBody>
          </p:sp>
          <p:sp>
            <p:nvSpPr>
              <p:cNvPr id="91" name="Shape 180"/>
              <p:cNvSpPr/>
              <p:nvPr/>
            </p:nvSpPr>
            <p:spPr>
              <a:xfrm flipH="1" flipV="1">
                <a:off x="536067" y="88899"/>
                <a:ext cx="86234" cy="1"/>
              </a:xfrm>
              <a:prstGeom prst="line">
                <a:avLst/>
              </a:prstGeom>
              <a:noFill/>
              <a:ln w="38100" cap="flat">
                <a:solidFill>
                  <a:srgbClr val="FEBF0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>
                  <a:cs typeface="+mn-ea"/>
                  <a:sym typeface="+mn-lt"/>
                </a:endParaRPr>
              </a:p>
            </p:txBody>
          </p:sp>
        </p:grpSp>
        <p:grpSp>
          <p:nvGrpSpPr>
            <p:cNvPr id="92" name="Group 185"/>
            <p:cNvGrpSpPr/>
            <p:nvPr/>
          </p:nvGrpSpPr>
          <p:grpSpPr>
            <a:xfrm>
              <a:off x="228599" y="812800"/>
              <a:ext cx="476366" cy="503623"/>
              <a:chOff x="0" y="0"/>
              <a:chExt cx="476364" cy="503622"/>
            </a:xfrm>
          </p:grpSpPr>
          <p:sp>
            <p:nvSpPr>
              <p:cNvPr id="93" name="Shape 182"/>
              <p:cNvSpPr/>
              <p:nvPr/>
            </p:nvSpPr>
            <p:spPr>
              <a:xfrm>
                <a:off x="76200" y="190500"/>
                <a:ext cx="397116" cy="2856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1" h="21022" extrusionOk="0">
                    <a:moveTo>
                      <a:pt x="14158" y="1797"/>
                    </a:moveTo>
                    <a:cubicBezTo>
                      <a:pt x="16682" y="3576"/>
                      <a:pt x="18515" y="6261"/>
                      <a:pt x="19377" y="9997"/>
                    </a:cubicBezTo>
                    <a:cubicBezTo>
                      <a:pt x="20066" y="12984"/>
                      <a:pt x="21421" y="17932"/>
                      <a:pt x="21269" y="21022"/>
                    </a:cubicBezTo>
                    <a:cubicBezTo>
                      <a:pt x="15103" y="14127"/>
                      <a:pt x="8404" y="5305"/>
                      <a:pt x="5" y="6602"/>
                    </a:cubicBezTo>
                    <a:cubicBezTo>
                      <a:pt x="-179" y="4102"/>
                      <a:pt x="4665" y="1207"/>
                      <a:pt x="5912" y="648"/>
                    </a:cubicBezTo>
                    <a:cubicBezTo>
                      <a:pt x="8643" y="-578"/>
                      <a:pt x="11623" y="9"/>
                      <a:pt x="14158" y="1797"/>
                    </a:cubicBezTo>
                    <a:close/>
                  </a:path>
                </a:pathLst>
              </a:custGeom>
              <a:solidFill>
                <a:srgbClr val="E7E4EA"/>
              </a:solidFill>
              <a:ln w="12700" cap="flat">
                <a:solidFill>
                  <a:srgbClr val="FEBF0F"/>
                </a:solidFill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>
                  <a:cs typeface="+mn-ea"/>
                  <a:sym typeface="+mn-lt"/>
                </a:endParaRPr>
              </a:p>
            </p:txBody>
          </p:sp>
          <p:sp>
            <p:nvSpPr>
              <p:cNvPr id="94" name="Shape 183"/>
              <p:cNvSpPr/>
              <p:nvPr/>
            </p:nvSpPr>
            <p:spPr>
              <a:xfrm>
                <a:off x="127000" y="0"/>
                <a:ext cx="181931" cy="179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04" h="17631" extrusionOk="0">
                    <a:moveTo>
                      <a:pt x="14623" y="16680"/>
                    </a:moveTo>
                    <a:cubicBezTo>
                      <a:pt x="18650" y="14507"/>
                      <a:pt x="20734" y="9487"/>
                      <a:pt x="18736" y="5635"/>
                    </a:cubicBezTo>
                    <a:cubicBezTo>
                      <a:pt x="14465" y="-2596"/>
                      <a:pt x="1634" y="-1709"/>
                      <a:pt x="70" y="7633"/>
                    </a:cubicBezTo>
                    <a:cubicBezTo>
                      <a:pt x="-866" y="13225"/>
                      <a:pt x="7832" y="19004"/>
                      <a:pt x="13070" y="17339"/>
                    </a:cubicBezTo>
                    <a:cubicBezTo>
                      <a:pt x="13614" y="17166"/>
                      <a:pt x="14133" y="16945"/>
                      <a:pt x="14623" y="16680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FEBF0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>
                  <a:cs typeface="+mn-ea"/>
                  <a:sym typeface="+mn-lt"/>
                </a:endParaRPr>
              </a:p>
            </p:txBody>
          </p:sp>
          <p:sp>
            <p:nvSpPr>
              <p:cNvPr id="95" name="Shape 184"/>
              <p:cNvSpPr/>
              <p:nvPr/>
            </p:nvSpPr>
            <p:spPr>
              <a:xfrm>
                <a:off x="-1" y="190500"/>
                <a:ext cx="476366" cy="3131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9" h="17643" extrusionOk="0">
                    <a:moveTo>
                      <a:pt x="5" y="16927"/>
                    </a:moveTo>
                    <a:cubicBezTo>
                      <a:pt x="-221" y="7199"/>
                      <a:pt x="7020" y="-3957"/>
                      <a:pt x="15308" y="1386"/>
                    </a:cubicBezTo>
                    <a:cubicBezTo>
                      <a:pt x="21361" y="5288"/>
                      <a:pt x="19392" y="11416"/>
                      <a:pt x="21379" y="17643"/>
                    </a:cubicBezTo>
                  </a:path>
                </a:pathLst>
              </a:custGeom>
              <a:noFill/>
              <a:ln w="38100" cap="flat">
                <a:solidFill>
                  <a:srgbClr val="FEBF0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>
                  <a:cs typeface="+mn-ea"/>
                  <a:sym typeface="+mn-lt"/>
                </a:endParaRPr>
              </a:p>
            </p:txBody>
          </p:sp>
        </p:grpSp>
        <p:grpSp>
          <p:nvGrpSpPr>
            <p:cNvPr id="96" name="Group 190"/>
            <p:cNvGrpSpPr/>
            <p:nvPr/>
          </p:nvGrpSpPr>
          <p:grpSpPr>
            <a:xfrm>
              <a:off x="609600" y="0"/>
              <a:ext cx="1082603" cy="860676"/>
              <a:chOff x="0" y="0"/>
              <a:chExt cx="1082602" cy="860675"/>
            </a:xfrm>
          </p:grpSpPr>
          <p:sp>
            <p:nvSpPr>
              <p:cNvPr id="97" name="Shape 186"/>
              <p:cNvSpPr/>
              <p:nvPr/>
            </p:nvSpPr>
            <p:spPr>
              <a:xfrm>
                <a:off x="0" y="0"/>
                <a:ext cx="1082603" cy="860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582" extrusionOk="0">
                    <a:moveTo>
                      <a:pt x="0" y="15955"/>
                    </a:moveTo>
                    <a:cubicBezTo>
                      <a:pt x="881" y="14662"/>
                      <a:pt x="1639" y="14696"/>
                      <a:pt x="1732" y="12872"/>
                    </a:cubicBezTo>
                    <a:cubicBezTo>
                      <a:pt x="1794" y="11654"/>
                      <a:pt x="1362" y="10468"/>
                      <a:pt x="1327" y="9258"/>
                    </a:cubicBezTo>
                    <a:cubicBezTo>
                      <a:pt x="1258" y="6916"/>
                      <a:pt x="2530" y="4246"/>
                      <a:pt x="4019" y="2639"/>
                    </a:cubicBezTo>
                    <a:cubicBezTo>
                      <a:pt x="9158" y="-2909"/>
                      <a:pt x="17985" y="937"/>
                      <a:pt x="19753" y="8182"/>
                    </a:cubicBezTo>
                    <a:cubicBezTo>
                      <a:pt x="21600" y="15750"/>
                      <a:pt x="14606" y="18691"/>
                      <a:pt x="9089" y="17212"/>
                    </a:cubicBezTo>
                    <a:cubicBezTo>
                      <a:pt x="6445" y="16503"/>
                      <a:pt x="3321" y="13937"/>
                      <a:pt x="588" y="15436"/>
                    </a:cubicBezTo>
                  </a:path>
                </a:pathLst>
              </a:custGeom>
              <a:solidFill>
                <a:srgbClr val="ECEADE"/>
              </a:solidFill>
              <a:ln w="38100" cap="flat">
                <a:solidFill>
                  <a:srgbClr val="FEBF0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>
                  <a:cs typeface="+mn-ea"/>
                  <a:sym typeface="+mn-lt"/>
                </a:endParaRPr>
              </a:p>
            </p:txBody>
          </p:sp>
          <p:sp>
            <p:nvSpPr>
              <p:cNvPr id="98" name="Shape 187"/>
              <p:cNvSpPr/>
              <p:nvPr/>
            </p:nvSpPr>
            <p:spPr>
              <a:xfrm>
                <a:off x="266700" y="292100"/>
                <a:ext cx="626536" cy="249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835" extrusionOk="0">
                    <a:moveTo>
                      <a:pt x="0" y="9835"/>
                    </a:moveTo>
                    <a:cubicBezTo>
                      <a:pt x="5974" y="-11765"/>
                      <a:pt x="15099" y="8797"/>
                      <a:pt x="21600" y="9835"/>
                    </a:cubicBezTo>
                  </a:path>
                </a:pathLst>
              </a:custGeom>
              <a:noFill/>
              <a:ln w="38100" cap="flat">
                <a:solidFill>
                  <a:srgbClr val="FEBF0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>
                  <a:cs typeface="+mn-ea"/>
                  <a:sym typeface="+mn-lt"/>
                </a:endParaRPr>
              </a:p>
            </p:txBody>
          </p:sp>
          <p:sp>
            <p:nvSpPr>
              <p:cNvPr id="99" name="Shape 188"/>
              <p:cNvSpPr/>
              <p:nvPr/>
            </p:nvSpPr>
            <p:spPr>
              <a:xfrm>
                <a:off x="254000" y="444500"/>
                <a:ext cx="643471" cy="195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246" extrusionOk="0">
                    <a:moveTo>
                      <a:pt x="0" y="2420"/>
                    </a:moveTo>
                    <a:cubicBezTo>
                      <a:pt x="7195" y="-1453"/>
                      <a:pt x="14439" y="-3354"/>
                      <a:pt x="21600" y="18246"/>
                    </a:cubicBezTo>
                  </a:path>
                </a:pathLst>
              </a:custGeom>
              <a:noFill/>
              <a:ln w="38100" cap="flat">
                <a:solidFill>
                  <a:srgbClr val="FEBF0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>
                  <a:cs typeface="+mn-ea"/>
                  <a:sym typeface="+mn-lt"/>
                </a:endParaRPr>
              </a:p>
            </p:txBody>
          </p:sp>
          <p:sp>
            <p:nvSpPr>
              <p:cNvPr id="100" name="Shape 189"/>
              <p:cNvSpPr/>
              <p:nvPr/>
            </p:nvSpPr>
            <p:spPr>
              <a:xfrm>
                <a:off x="241300" y="584199"/>
                <a:ext cx="667073" cy="18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4012" extrusionOk="0">
                    <a:moveTo>
                      <a:pt x="0" y="13105"/>
                    </a:moveTo>
                    <a:cubicBezTo>
                      <a:pt x="7173" y="18622"/>
                      <a:pt x="14453" y="-2978"/>
                      <a:pt x="21600" y="351"/>
                    </a:cubicBezTo>
                    <a:cubicBezTo>
                      <a:pt x="21255" y="332"/>
                      <a:pt x="20907" y="33"/>
                      <a:pt x="20561" y="332"/>
                    </a:cubicBezTo>
                  </a:path>
                </a:pathLst>
              </a:custGeom>
              <a:noFill/>
              <a:ln w="38100" cap="flat">
                <a:solidFill>
                  <a:srgbClr val="FEBF0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1" name="文本框 100"/>
          <p:cNvSpPr txBox="1"/>
          <p:nvPr/>
        </p:nvSpPr>
        <p:spPr>
          <a:xfrm>
            <a:off x="9336405" y="4690110"/>
            <a:ext cx="1877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4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6.</a:t>
            </a:r>
            <a:r>
              <a:rPr lang="zh-CN" altLang="en-US" sz="24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事件营销</a:t>
            </a:r>
            <a:endParaRPr lang="zh-CN" altLang="en-US" sz="2400" b="1" spc="-3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9007434" y="5295691"/>
            <a:ext cx="275578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抓住节假日等旅行出游高峰期，制造热点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事件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9429750" y="1967230"/>
            <a:ext cx="2333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知识平台</a:t>
            </a:r>
            <a:r>
              <a:rPr lang="zh-CN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推广</a:t>
            </a:r>
            <a:endParaRPr lang="zh-CN" altLang="en-US" sz="2400" b="1" spc="-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480820" y="4813300"/>
            <a:ext cx="2303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4.</a:t>
            </a:r>
            <a:r>
              <a:rPr lang="zh-CN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百度竞价</a:t>
            </a:r>
            <a:r>
              <a:rPr lang="zh-CN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排名</a:t>
            </a:r>
            <a:endParaRPr lang="zh-CN" altLang="en-US" sz="2400" b="1" spc="-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372735" y="4868545"/>
            <a:ext cx="23717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5.</a:t>
            </a:r>
            <a:r>
              <a:rPr lang="zh-CN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用户激励</a:t>
            </a:r>
            <a:r>
              <a:rPr lang="zh-CN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机制</a:t>
            </a:r>
            <a:endParaRPr lang="zh-CN" altLang="en-US" sz="2400" b="1" spc="-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67275" y="144145"/>
            <a:ext cx="260921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（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）线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上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渠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道</a:t>
            </a:r>
            <a:endParaRPr lang="zh-CN" altLang="en-US" sz="2600" b="1" spc="-3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65590" y="6455410"/>
            <a:ext cx="2973705" cy="312420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lnSpc>
                <a:spcPct val="120000"/>
              </a:lnSpc>
            </a:pPr>
            <a:r>
              <a:rPr lang="en-US" altLang="zh-CN" sz="12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14</a:t>
            </a:r>
            <a:endParaRPr lang="en-US" altLang="zh-CN" sz="120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7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1169035" y="144145"/>
            <a:ext cx="25126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四、推</a:t>
            </a:r>
            <a:r>
              <a:rPr lang="en-US" altLang="zh-CN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广</a:t>
            </a:r>
            <a:r>
              <a:rPr lang="en-US" altLang="zh-CN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方</a:t>
            </a:r>
            <a:r>
              <a:rPr lang="en-US" altLang="zh-CN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案</a:t>
            </a:r>
            <a:r>
              <a:rPr lang="en-US" altLang="zh-CN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                 </a:t>
            </a:r>
            <a:endParaRPr lang="zh-CN" altLang="en-US" sz="2600" b="1" spc="-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473950" y="1411605"/>
            <a:ext cx="1605280" cy="52197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广告推广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任意多边形 46"/>
          <p:cNvSpPr/>
          <p:nvPr/>
        </p:nvSpPr>
        <p:spPr>
          <a:xfrm>
            <a:off x="6200921" y="1875739"/>
            <a:ext cx="1272814" cy="717920"/>
          </a:xfrm>
          <a:custGeom>
            <a:avLst/>
            <a:gdLst>
              <a:gd name="connsiteX0" fmla="*/ 836909 w 836909"/>
              <a:gd name="connsiteY0" fmla="*/ 0 h 852407"/>
              <a:gd name="connsiteX1" fmla="*/ 635431 w 836909"/>
              <a:gd name="connsiteY1" fmla="*/ 0 h 852407"/>
              <a:gd name="connsiteX2" fmla="*/ 635431 w 836909"/>
              <a:gd name="connsiteY2" fmla="*/ 852407 h 852407"/>
              <a:gd name="connsiteX3" fmla="*/ 0 w 836909"/>
              <a:gd name="connsiteY3" fmla="*/ 852407 h 85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909" h="852407">
                <a:moveTo>
                  <a:pt x="836909" y="0"/>
                </a:moveTo>
                <a:lnTo>
                  <a:pt x="635431" y="0"/>
                </a:lnTo>
                <a:lnTo>
                  <a:pt x="635431" y="852407"/>
                </a:lnTo>
                <a:lnTo>
                  <a:pt x="0" y="852407"/>
                </a:ln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任意多边形 47"/>
          <p:cNvSpPr/>
          <p:nvPr/>
        </p:nvSpPr>
        <p:spPr>
          <a:xfrm flipH="1">
            <a:off x="4072795" y="3047501"/>
            <a:ext cx="900059" cy="553562"/>
          </a:xfrm>
          <a:custGeom>
            <a:avLst/>
            <a:gdLst>
              <a:gd name="connsiteX0" fmla="*/ 836909 w 836909"/>
              <a:gd name="connsiteY0" fmla="*/ 0 h 852407"/>
              <a:gd name="connsiteX1" fmla="*/ 635431 w 836909"/>
              <a:gd name="connsiteY1" fmla="*/ 0 h 852407"/>
              <a:gd name="connsiteX2" fmla="*/ 635431 w 836909"/>
              <a:gd name="connsiteY2" fmla="*/ 852407 h 852407"/>
              <a:gd name="connsiteX3" fmla="*/ 0 w 836909"/>
              <a:gd name="connsiteY3" fmla="*/ 852407 h 85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909" h="852407">
                <a:moveTo>
                  <a:pt x="836909" y="0"/>
                </a:moveTo>
                <a:lnTo>
                  <a:pt x="635431" y="0"/>
                </a:lnTo>
                <a:lnTo>
                  <a:pt x="635431" y="852407"/>
                </a:lnTo>
                <a:lnTo>
                  <a:pt x="0" y="852407"/>
                </a:ln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619250" y="3338830"/>
            <a:ext cx="23215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费用很高，但极其管用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688263" y="3794125"/>
            <a:ext cx="1605280" cy="52197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活动推广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任意多边形 51"/>
          <p:cNvSpPr/>
          <p:nvPr/>
        </p:nvSpPr>
        <p:spPr>
          <a:xfrm>
            <a:off x="5911122" y="4183571"/>
            <a:ext cx="1562613" cy="408569"/>
          </a:xfrm>
          <a:custGeom>
            <a:avLst/>
            <a:gdLst>
              <a:gd name="connsiteX0" fmla="*/ 836909 w 836909"/>
              <a:gd name="connsiteY0" fmla="*/ 0 h 852407"/>
              <a:gd name="connsiteX1" fmla="*/ 635431 w 836909"/>
              <a:gd name="connsiteY1" fmla="*/ 0 h 852407"/>
              <a:gd name="connsiteX2" fmla="*/ 635431 w 836909"/>
              <a:gd name="connsiteY2" fmla="*/ 852407 h 852407"/>
              <a:gd name="connsiteX3" fmla="*/ 0 w 836909"/>
              <a:gd name="connsiteY3" fmla="*/ 852407 h 852407"/>
              <a:gd name="connsiteX0-1" fmla="*/ 836909 w 836909"/>
              <a:gd name="connsiteY0-2" fmla="*/ 0 h 852407"/>
              <a:gd name="connsiteX1-3" fmla="*/ 635431 w 836909"/>
              <a:gd name="connsiteY1-4" fmla="*/ 0 h 852407"/>
              <a:gd name="connsiteX2-5" fmla="*/ 528032 w 836909"/>
              <a:gd name="connsiteY2-6" fmla="*/ 852407 h 852407"/>
              <a:gd name="connsiteX3-7" fmla="*/ 0 w 836909"/>
              <a:gd name="connsiteY3-8" fmla="*/ 852407 h 852407"/>
              <a:gd name="connsiteX0-9" fmla="*/ 836909 w 836909"/>
              <a:gd name="connsiteY0-10" fmla="*/ 4254 h 856661"/>
              <a:gd name="connsiteX1-11" fmla="*/ 530181 w 836909"/>
              <a:gd name="connsiteY1-12" fmla="*/ 0 h 856661"/>
              <a:gd name="connsiteX2-13" fmla="*/ 528032 w 836909"/>
              <a:gd name="connsiteY2-14" fmla="*/ 856661 h 856661"/>
              <a:gd name="connsiteX3-15" fmla="*/ 0 w 836909"/>
              <a:gd name="connsiteY3-16" fmla="*/ 856661 h 8566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36909" h="856661">
                <a:moveTo>
                  <a:pt x="836909" y="4254"/>
                </a:moveTo>
                <a:lnTo>
                  <a:pt x="530181" y="0"/>
                </a:lnTo>
                <a:cubicBezTo>
                  <a:pt x="529465" y="285554"/>
                  <a:pt x="528748" y="571107"/>
                  <a:pt x="528032" y="856661"/>
                </a:cubicBezTo>
                <a:lnTo>
                  <a:pt x="0" y="856661"/>
                </a:ln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3" name="Group 98"/>
          <p:cNvGrpSpPr/>
          <p:nvPr/>
        </p:nvGrpSpPr>
        <p:grpSpPr>
          <a:xfrm rot="19693969">
            <a:off x="4480846" y="2432716"/>
            <a:ext cx="2122529" cy="2655004"/>
            <a:chOff x="0" y="-1"/>
            <a:chExt cx="1561717" cy="1953502"/>
          </a:xfrm>
        </p:grpSpPr>
        <p:grpSp>
          <p:nvGrpSpPr>
            <p:cNvPr id="54" name="Group 90"/>
            <p:cNvGrpSpPr/>
            <p:nvPr/>
          </p:nvGrpSpPr>
          <p:grpSpPr>
            <a:xfrm>
              <a:off x="622298" y="723900"/>
              <a:ext cx="539189" cy="576210"/>
              <a:chOff x="-1" y="0"/>
              <a:chExt cx="539187" cy="576209"/>
            </a:xfrm>
          </p:grpSpPr>
          <p:sp>
            <p:nvSpPr>
              <p:cNvPr id="62" name="Shape 88"/>
              <p:cNvSpPr/>
              <p:nvPr/>
            </p:nvSpPr>
            <p:spPr>
              <a:xfrm>
                <a:off x="-1" y="0"/>
                <a:ext cx="539187" cy="5762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4" h="17472" extrusionOk="0">
                    <a:moveTo>
                      <a:pt x="17716" y="14514"/>
                    </a:moveTo>
                    <a:cubicBezTo>
                      <a:pt x="20957" y="10991"/>
                      <a:pt x="21156" y="5148"/>
                      <a:pt x="16903" y="2098"/>
                    </a:cubicBezTo>
                    <a:cubicBezTo>
                      <a:pt x="10629" y="-2401"/>
                      <a:pt x="569" y="729"/>
                      <a:pt x="21" y="7726"/>
                    </a:cubicBezTo>
                    <a:cubicBezTo>
                      <a:pt x="-444" y="13669"/>
                      <a:pt x="6904" y="19199"/>
                      <a:pt x="13877" y="16965"/>
                    </a:cubicBezTo>
                    <a:cubicBezTo>
                      <a:pt x="15420" y="16471"/>
                      <a:pt x="16714" y="15603"/>
                      <a:pt x="17716" y="14514"/>
                    </a:cubicBezTo>
                    <a:close/>
                  </a:path>
                </a:pathLst>
              </a:custGeom>
              <a:solidFill>
                <a:srgbClr val="FEBF0F"/>
              </a:solidFill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Shape 89"/>
              <p:cNvSpPr/>
              <p:nvPr/>
            </p:nvSpPr>
            <p:spPr>
              <a:xfrm>
                <a:off x="114300" y="114301"/>
                <a:ext cx="320567" cy="3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5" h="17472" extrusionOk="0">
                    <a:moveTo>
                      <a:pt x="17716" y="14515"/>
                    </a:moveTo>
                    <a:cubicBezTo>
                      <a:pt x="20957" y="10992"/>
                      <a:pt x="21156" y="5149"/>
                      <a:pt x="16903" y="2099"/>
                    </a:cubicBezTo>
                    <a:cubicBezTo>
                      <a:pt x="10629" y="-2400"/>
                      <a:pt x="569" y="730"/>
                      <a:pt x="21" y="7727"/>
                    </a:cubicBezTo>
                    <a:cubicBezTo>
                      <a:pt x="-444" y="13670"/>
                      <a:pt x="6904" y="19200"/>
                      <a:pt x="13878" y="16966"/>
                    </a:cubicBezTo>
                    <a:cubicBezTo>
                      <a:pt x="15420" y="16471"/>
                      <a:pt x="16714" y="15604"/>
                      <a:pt x="17716" y="14515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55" name="Group 97"/>
            <p:cNvGrpSpPr/>
            <p:nvPr/>
          </p:nvGrpSpPr>
          <p:grpSpPr>
            <a:xfrm>
              <a:off x="0" y="-1"/>
              <a:ext cx="1561717" cy="1953502"/>
              <a:chOff x="0" y="0"/>
              <a:chExt cx="1561716" cy="1953500"/>
            </a:xfrm>
          </p:grpSpPr>
          <p:sp>
            <p:nvSpPr>
              <p:cNvPr id="56" name="Shape 91"/>
              <p:cNvSpPr/>
              <p:nvPr/>
            </p:nvSpPr>
            <p:spPr>
              <a:xfrm>
                <a:off x="-1" y="0"/>
                <a:ext cx="1561718" cy="1953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13" h="21575" extrusionOk="0">
                    <a:moveTo>
                      <a:pt x="4422" y="10273"/>
                    </a:moveTo>
                    <a:cubicBezTo>
                      <a:pt x="4988" y="10128"/>
                      <a:pt x="5596" y="10037"/>
                      <a:pt x="6024" y="10128"/>
                    </a:cubicBezTo>
                    <a:cubicBezTo>
                      <a:pt x="7105" y="8239"/>
                      <a:pt x="8932" y="6998"/>
                      <a:pt x="10714" y="5587"/>
                    </a:cubicBezTo>
                    <a:cubicBezTo>
                      <a:pt x="12697" y="4016"/>
                      <a:pt x="14777" y="2735"/>
                      <a:pt x="17151" y="1581"/>
                    </a:cubicBezTo>
                    <a:cubicBezTo>
                      <a:pt x="18423" y="962"/>
                      <a:pt x="19735" y="449"/>
                      <a:pt x="21109" y="0"/>
                    </a:cubicBezTo>
                    <a:cubicBezTo>
                      <a:pt x="21057" y="17"/>
                      <a:pt x="21261" y="2955"/>
                      <a:pt x="20839" y="4745"/>
                    </a:cubicBezTo>
                    <a:cubicBezTo>
                      <a:pt x="20497" y="6196"/>
                      <a:pt x="20104" y="7587"/>
                      <a:pt x="19402" y="8948"/>
                    </a:cubicBezTo>
                    <a:cubicBezTo>
                      <a:pt x="18832" y="10055"/>
                      <a:pt x="18455" y="11150"/>
                      <a:pt x="17794" y="12230"/>
                    </a:cubicBezTo>
                    <a:cubicBezTo>
                      <a:pt x="17708" y="12371"/>
                      <a:pt x="16484" y="14383"/>
                      <a:pt x="16436" y="14360"/>
                    </a:cubicBezTo>
                    <a:cubicBezTo>
                      <a:pt x="16949" y="14631"/>
                      <a:pt x="17118" y="15843"/>
                      <a:pt x="17101" y="16284"/>
                    </a:cubicBezTo>
                    <a:cubicBezTo>
                      <a:pt x="17074" y="17045"/>
                      <a:pt x="16801" y="18083"/>
                      <a:pt x="16459" y="18783"/>
                    </a:cubicBezTo>
                    <a:cubicBezTo>
                      <a:pt x="15792" y="20152"/>
                      <a:pt x="14589" y="21319"/>
                      <a:pt x="12593" y="21505"/>
                    </a:cubicBezTo>
                    <a:cubicBezTo>
                      <a:pt x="12169" y="21545"/>
                      <a:pt x="11727" y="21600"/>
                      <a:pt x="11302" y="21562"/>
                    </a:cubicBezTo>
                    <a:cubicBezTo>
                      <a:pt x="11902" y="21366"/>
                      <a:pt x="12300" y="20667"/>
                      <a:pt x="12472" y="20196"/>
                    </a:cubicBezTo>
                    <a:cubicBezTo>
                      <a:pt x="12593" y="19865"/>
                      <a:pt x="12628" y="19516"/>
                      <a:pt x="12567" y="19173"/>
                    </a:cubicBezTo>
                    <a:cubicBezTo>
                      <a:pt x="12547" y="19061"/>
                      <a:pt x="12120" y="18241"/>
                      <a:pt x="12133" y="18225"/>
                    </a:cubicBezTo>
                    <a:cubicBezTo>
                      <a:pt x="11577" y="18901"/>
                      <a:pt x="10529" y="19406"/>
                      <a:pt x="9649" y="19755"/>
                    </a:cubicBezTo>
                    <a:cubicBezTo>
                      <a:pt x="9055" y="19528"/>
                      <a:pt x="7992" y="18910"/>
                      <a:pt x="7621" y="18704"/>
                    </a:cubicBezTo>
                    <a:cubicBezTo>
                      <a:pt x="6788" y="18241"/>
                      <a:pt x="5993" y="17735"/>
                      <a:pt x="5229" y="17198"/>
                    </a:cubicBezTo>
                    <a:cubicBezTo>
                      <a:pt x="4963" y="17011"/>
                      <a:pt x="4136" y="16487"/>
                      <a:pt x="4026" y="16251"/>
                    </a:cubicBezTo>
                    <a:cubicBezTo>
                      <a:pt x="3931" y="16045"/>
                      <a:pt x="4554" y="14389"/>
                      <a:pt x="4437" y="14350"/>
                    </a:cubicBezTo>
                    <a:cubicBezTo>
                      <a:pt x="3946" y="14185"/>
                      <a:pt x="3105" y="14445"/>
                      <a:pt x="2643" y="14602"/>
                    </a:cubicBezTo>
                    <a:cubicBezTo>
                      <a:pt x="2110" y="14785"/>
                      <a:pt x="835" y="15557"/>
                      <a:pt x="800" y="16582"/>
                    </a:cubicBezTo>
                    <a:cubicBezTo>
                      <a:pt x="-339" y="15137"/>
                      <a:pt x="-266" y="13495"/>
                      <a:pt x="1050" y="12196"/>
                    </a:cubicBezTo>
                    <a:cubicBezTo>
                      <a:pt x="1672" y="11583"/>
                      <a:pt x="2430" y="11014"/>
                      <a:pt x="3301" y="10647"/>
                    </a:cubicBezTo>
                    <a:cubicBezTo>
                      <a:pt x="3585" y="10527"/>
                      <a:pt x="3992" y="10384"/>
                      <a:pt x="4422" y="10273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Shape 92"/>
              <p:cNvSpPr/>
              <p:nvPr/>
            </p:nvSpPr>
            <p:spPr>
              <a:xfrm>
                <a:off x="1066800" y="266700"/>
                <a:ext cx="431366" cy="289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379" y="6426"/>
                      <a:pt x="7227" y="11376"/>
                      <a:pt x="11452" y="14964"/>
                    </a:cubicBezTo>
                    <a:cubicBezTo>
                      <a:pt x="13898" y="17041"/>
                      <a:pt x="19295" y="20423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Shape 93"/>
              <p:cNvSpPr/>
              <p:nvPr/>
            </p:nvSpPr>
            <p:spPr>
              <a:xfrm>
                <a:off x="1003300" y="317500"/>
                <a:ext cx="479079" cy="327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142" y="5671"/>
                      <a:pt x="7183" y="11692"/>
                      <a:pt x="10987" y="14858"/>
                    </a:cubicBezTo>
                    <a:cubicBezTo>
                      <a:pt x="13189" y="16691"/>
                      <a:pt x="19525" y="20561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Shape 94"/>
              <p:cNvSpPr/>
              <p:nvPr/>
            </p:nvSpPr>
            <p:spPr>
              <a:xfrm>
                <a:off x="317500" y="1028700"/>
                <a:ext cx="84374" cy="267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4016" y="15315"/>
                      <a:pt x="14405" y="5985"/>
                      <a:pt x="2160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Shape 95"/>
              <p:cNvSpPr/>
              <p:nvPr/>
            </p:nvSpPr>
            <p:spPr>
              <a:xfrm>
                <a:off x="889000" y="1409700"/>
                <a:ext cx="194631" cy="2416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8151" y="14365"/>
                      <a:pt x="14301" y="8151"/>
                      <a:pt x="2160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Shape 96"/>
              <p:cNvSpPr/>
              <p:nvPr/>
            </p:nvSpPr>
            <p:spPr>
              <a:xfrm>
                <a:off x="304800" y="1358900"/>
                <a:ext cx="514350" cy="349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445" y="1850"/>
                      <a:pt x="4122" y="5622"/>
                      <a:pt x="6224" y="8181"/>
                    </a:cubicBezTo>
                    <a:cubicBezTo>
                      <a:pt x="8411" y="10843"/>
                      <a:pt x="10777" y="13242"/>
                      <a:pt x="13131" y="15565"/>
                    </a:cubicBezTo>
                    <a:cubicBezTo>
                      <a:pt x="15743" y="18141"/>
                      <a:pt x="18474" y="20652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</p:grpSp>
      <p:sp>
        <p:nvSpPr>
          <p:cNvPr id="66" name="文本框 65"/>
          <p:cNvSpPr txBox="1"/>
          <p:nvPr/>
        </p:nvSpPr>
        <p:spPr>
          <a:xfrm>
            <a:off x="2202180" y="2747645"/>
            <a:ext cx="1605280" cy="52197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线下预装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15275" y="4460875"/>
            <a:ext cx="34010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304800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ea"/>
              </a:rPr>
              <a:t>以节假日为导向，与旅游景点合作，例如在APP发布打卡行程，超过规定点赞数可享门票打折优惠</a:t>
            </a:r>
            <a:r>
              <a:rPr lang="zh-CN" sz="16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67625" y="1992630"/>
            <a:ext cx="35363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ea"/>
              </a:rPr>
              <a:t>  可通过付广告费的方式，也可通过与广告投放点（如餐饮、酒店、旅游景点）合作的方式，在APP为合作方进行广告宣传。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165590" y="6455410"/>
            <a:ext cx="2973705" cy="312420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lnSpc>
                <a:spcPct val="120000"/>
              </a:lnSpc>
            </a:pPr>
            <a:r>
              <a:rPr lang="en-US" altLang="zh-CN" sz="12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15</a:t>
            </a:r>
            <a:endParaRPr lang="en-US" altLang="zh-CN" sz="120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64735" y="144145"/>
            <a:ext cx="260921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（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）线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下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渠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道</a:t>
            </a:r>
            <a:endParaRPr lang="zh-CN" altLang="en-US" sz="2600" b="1" spc="-3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7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97" name="任意多边形 96"/>
          <p:cNvSpPr/>
          <p:nvPr/>
        </p:nvSpPr>
        <p:spPr>
          <a:xfrm>
            <a:off x="1132205" y="1136650"/>
            <a:ext cx="9271635" cy="638810"/>
          </a:xfrm>
          <a:custGeom>
            <a:avLst/>
            <a:gdLst>
              <a:gd name="connsiteX0" fmla="*/ 0 w 8505371"/>
              <a:gd name="connsiteY0" fmla="*/ 566124 h 638728"/>
              <a:gd name="connsiteX1" fmla="*/ 1436914 w 8505371"/>
              <a:gd name="connsiteY1" fmla="*/ 116181 h 638728"/>
              <a:gd name="connsiteX2" fmla="*/ 2931885 w 8505371"/>
              <a:gd name="connsiteY2" fmla="*/ 595153 h 638728"/>
              <a:gd name="connsiteX3" fmla="*/ 4601028 w 8505371"/>
              <a:gd name="connsiteY3" fmla="*/ 67 h 638728"/>
              <a:gd name="connsiteX4" fmla="*/ 6270171 w 8505371"/>
              <a:gd name="connsiteY4" fmla="*/ 638696 h 638728"/>
              <a:gd name="connsiteX5" fmla="*/ 7736114 w 8505371"/>
              <a:gd name="connsiteY5" fmla="*/ 29096 h 638728"/>
              <a:gd name="connsiteX6" fmla="*/ 8505371 w 8505371"/>
              <a:gd name="connsiteY6" fmla="*/ 217781 h 63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05371" h="638728">
                <a:moveTo>
                  <a:pt x="0" y="566124"/>
                </a:moveTo>
                <a:cubicBezTo>
                  <a:pt x="474133" y="338733"/>
                  <a:pt x="948267" y="111343"/>
                  <a:pt x="1436914" y="116181"/>
                </a:cubicBezTo>
                <a:cubicBezTo>
                  <a:pt x="1925561" y="121019"/>
                  <a:pt x="2404533" y="614505"/>
                  <a:pt x="2931885" y="595153"/>
                </a:cubicBezTo>
                <a:cubicBezTo>
                  <a:pt x="3459237" y="575801"/>
                  <a:pt x="4044647" y="-7190"/>
                  <a:pt x="4601028" y="67"/>
                </a:cubicBezTo>
                <a:cubicBezTo>
                  <a:pt x="5157409" y="7324"/>
                  <a:pt x="5747657" y="633858"/>
                  <a:pt x="6270171" y="638696"/>
                </a:cubicBezTo>
                <a:cubicBezTo>
                  <a:pt x="6792685" y="643534"/>
                  <a:pt x="7363581" y="99248"/>
                  <a:pt x="7736114" y="29096"/>
                </a:cubicBezTo>
                <a:cubicBezTo>
                  <a:pt x="8108647" y="-41056"/>
                  <a:pt x="8362647" y="271000"/>
                  <a:pt x="8505371" y="217781"/>
                </a:cubicBezTo>
              </a:path>
            </a:pathLst>
          </a:custGeom>
          <a:noFill/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9339835" y="1106940"/>
            <a:ext cx="302271" cy="30227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6085460" y="978725"/>
            <a:ext cx="302271" cy="30227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3887586" y="1565414"/>
            <a:ext cx="302271" cy="30227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2261986" y="1106669"/>
            <a:ext cx="302271" cy="30227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1506220" y="1639570"/>
            <a:ext cx="2381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交通工具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1132205" y="2183130"/>
            <a:ext cx="21888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如动车头枕、小桌板、海报；公交站台广告牌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189730" y="1927225"/>
            <a:ext cx="1665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餐饮行业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4093418" y="2540463"/>
            <a:ext cx="2197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柜台摆设、墙贴、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桌台号等广告投放点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7082155" y="1927225"/>
            <a:ext cx="1770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酒店住宿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6732789" y="2425467"/>
            <a:ext cx="2197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酒店房间墙贴、广告牌、电梯广告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9817735" y="1819910"/>
            <a:ext cx="1534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旅游景点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9428560" y="2325827"/>
            <a:ext cx="2197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太阳伞及桌椅休息位广告牌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670" y="116205"/>
            <a:ext cx="1312545" cy="1753235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7680580" y="1565410"/>
            <a:ext cx="302271" cy="30227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rcRect r="38373" b="7383"/>
          <a:stretch>
            <a:fillRect/>
          </a:stretch>
        </p:blipFill>
        <p:spPr>
          <a:xfrm>
            <a:off x="256540" y="3225800"/>
            <a:ext cx="3232150" cy="33166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/>
          <p:nvPr/>
        </p:nvPicPr>
        <p:blipFill>
          <a:blip r:embed="rId4"/>
          <a:srcRect t="250" r="40140"/>
          <a:stretch>
            <a:fillRect/>
          </a:stretch>
        </p:blipFill>
        <p:spPr>
          <a:xfrm>
            <a:off x="3676650" y="3216275"/>
            <a:ext cx="2856230" cy="33261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/>
          <p:nvPr/>
        </p:nvPicPr>
        <p:blipFill>
          <a:blip r:embed="rId5"/>
          <a:stretch>
            <a:fillRect/>
          </a:stretch>
        </p:blipFill>
        <p:spPr>
          <a:xfrm>
            <a:off x="6708140" y="3284855"/>
            <a:ext cx="2517775" cy="3257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/>
          <p:nvPr/>
        </p:nvPicPr>
        <p:blipFill>
          <a:blip r:embed="rId6"/>
          <a:stretch>
            <a:fillRect/>
          </a:stretch>
        </p:blipFill>
        <p:spPr>
          <a:xfrm>
            <a:off x="9361170" y="3216275"/>
            <a:ext cx="2602230" cy="33267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1169035" y="144145"/>
            <a:ext cx="250825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四、推</a:t>
            </a:r>
            <a:r>
              <a:rPr lang="en-US" altLang="zh-CN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广</a:t>
            </a:r>
            <a:r>
              <a:rPr lang="en-US" altLang="zh-CN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方</a:t>
            </a:r>
            <a:r>
              <a:rPr lang="en-US" altLang="zh-CN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案</a:t>
            </a:r>
            <a:r>
              <a:rPr lang="en-US" altLang="zh-CN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                     </a:t>
            </a:r>
            <a:endParaRPr lang="zh-CN" altLang="en-US" sz="2600" b="1" spc="-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9560" y="1085215"/>
            <a:ext cx="7785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accent4"/>
                </a:solidFill>
                <a:cs typeface="+mn-ea"/>
                <a:sym typeface="+mn-lt"/>
              </a:rPr>
              <a:t>广告投放</a:t>
            </a:r>
            <a:endParaRPr lang="zh-CN" altLang="en-US" sz="2400" b="1" dirty="0">
              <a:solidFill>
                <a:schemeClr val="accent4"/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165590" y="6455410"/>
            <a:ext cx="2973705" cy="312420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lnSpc>
                <a:spcPct val="120000"/>
              </a:lnSpc>
            </a:pPr>
            <a:r>
              <a:rPr lang="en-US" altLang="zh-CN" sz="12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16</a:t>
            </a:r>
            <a:endParaRPr lang="en-US" altLang="zh-CN" sz="120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64735" y="144145"/>
            <a:ext cx="260921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（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）线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下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渠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道</a:t>
            </a:r>
            <a:endParaRPr lang="zh-CN" altLang="en-US" sz="2600" b="1" spc="-3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38"/>
          <p:cNvSpPr/>
          <p:nvPr/>
        </p:nvSpPr>
        <p:spPr>
          <a:xfrm rot="1905815">
            <a:off x="8501995" y="1898871"/>
            <a:ext cx="579969" cy="437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1" h="17044" extrusionOk="0">
                <a:moveTo>
                  <a:pt x="20712" y="4368"/>
                </a:moveTo>
                <a:cubicBezTo>
                  <a:pt x="19332" y="-4556"/>
                  <a:pt x="12710" y="2620"/>
                  <a:pt x="9384" y="4695"/>
                </a:cubicBezTo>
                <a:cubicBezTo>
                  <a:pt x="7033" y="548"/>
                  <a:pt x="225" y="-2310"/>
                  <a:pt x="2" y="4874"/>
                </a:cubicBezTo>
                <a:cubicBezTo>
                  <a:pt x="-162" y="10152"/>
                  <a:pt x="9292" y="14380"/>
                  <a:pt x="12560" y="17044"/>
                </a:cubicBezTo>
                <a:cubicBezTo>
                  <a:pt x="15309" y="14383"/>
                  <a:pt x="21438" y="9078"/>
                  <a:pt x="20712" y="4368"/>
                </a:cubicBezTo>
                <a:close/>
              </a:path>
            </a:pathLst>
          </a:custGeom>
          <a:noFill/>
          <a:ln w="38100" cap="flat">
            <a:solidFill>
              <a:srgbClr val="FEBF0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41" name="任意多边形 40"/>
          <p:cNvSpPr/>
          <p:nvPr/>
        </p:nvSpPr>
        <p:spPr>
          <a:xfrm flipH="1">
            <a:off x="10482336" y="2501687"/>
            <a:ext cx="192026" cy="291250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58155" y="3293745"/>
            <a:ext cx="41230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运</a:t>
            </a:r>
            <a:r>
              <a:rPr lang="en-US" altLang="zh-CN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营</a:t>
            </a:r>
            <a:r>
              <a:rPr lang="en-US" altLang="zh-CN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规</a:t>
            </a:r>
            <a:r>
              <a:rPr lang="en-US" altLang="zh-CN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划</a:t>
            </a:r>
            <a:endParaRPr lang="zh-CN" altLang="en-US" sz="40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646365" y="4079131"/>
            <a:ext cx="5291181" cy="349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Operation planning</a:t>
            </a:r>
            <a:endParaRPr sz="14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58245" y="2413337"/>
            <a:ext cx="8153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五、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575" y="2248235"/>
            <a:ext cx="1869334" cy="249685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9165590" y="6455410"/>
            <a:ext cx="2973705" cy="312420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lnSpc>
                <a:spcPct val="120000"/>
              </a:lnSpc>
            </a:pPr>
            <a:r>
              <a:rPr lang="en-US" altLang="zh-CN" sz="12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17</a:t>
            </a:r>
            <a:endParaRPr lang="en-US" altLang="zh-CN" sz="120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7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23" name="Shape 29"/>
          <p:cNvSpPr/>
          <p:nvPr/>
        </p:nvSpPr>
        <p:spPr>
          <a:xfrm rot="6300000">
            <a:off x="5056947" y="534277"/>
            <a:ext cx="1635898" cy="6102898"/>
          </a:xfrm>
          <a:custGeom>
            <a:avLst/>
            <a:gdLst>
              <a:gd name="connsiteX0" fmla="*/ 15178 w 19871"/>
              <a:gd name="connsiteY0" fmla="*/ 0 h 21600"/>
              <a:gd name="connsiteX1" fmla="*/ 0 w 19871"/>
              <a:gd name="connsiteY1" fmla="*/ 2538 h 21600"/>
              <a:gd name="connsiteX2" fmla="*/ 4463 w 19871"/>
              <a:gd name="connsiteY2" fmla="*/ 21600 h 21600"/>
              <a:gd name="connsiteX3" fmla="*/ 19871 w 19871"/>
              <a:gd name="connsiteY3" fmla="*/ 18777 h 21600"/>
              <a:gd name="connsiteX4" fmla="*/ 17450 w 19871"/>
              <a:gd name="connsiteY4" fmla="*/ 8748 h 21600"/>
              <a:gd name="connsiteX5" fmla="*/ 15178 w 19871"/>
              <a:gd name="connsiteY5" fmla="*/ 0 h 21600"/>
              <a:gd name="connsiteX0-1" fmla="*/ 14798 w 19871"/>
              <a:gd name="connsiteY0-2" fmla="*/ 0 h 22890"/>
              <a:gd name="connsiteX1-3" fmla="*/ 0 w 19871"/>
              <a:gd name="connsiteY1-4" fmla="*/ 3828 h 22890"/>
              <a:gd name="connsiteX2-5" fmla="*/ 4463 w 19871"/>
              <a:gd name="connsiteY2-6" fmla="*/ 22890 h 22890"/>
              <a:gd name="connsiteX3-7" fmla="*/ 19871 w 19871"/>
              <a:gd name="connsiteY3-8" fmla="*/ 20067 h 22890"/>
              <a:gd name="connsiteX4-9" fmla="*/ 17450 w 19871"/>
              <a:gd name="connsiteY4-10" fmla="*/ 10038 h 22890"/>
              <a:gd name="connsiteX5-11" fmla="*/ 14798 w 19871"/>
              <a:gd name="connsiteY5-12" fmla="*/ 0 h 22890"/>
              <a:gd name="connsiteX0-13" fmla="*/ 14798 w 19871"/>
              <a:gd name="connsiteY0-14" fmla="*/ 0 h 22785"/>
              <a:gd name="connsiteX1-15" fmla="*/ 0 w 19871"/>
              <a:gd name="connsiteY1-16" fmla="*/ 3828 h 22785"/>
              <a:gd name="connsiteX2-17" fmla="*/ 5300 w 19871"/>
              <a:gd name="connsiteY2-18" fmla="*/ 22785 h 22785"/>
              <a:gd name="connsiteX3-19" fmla="*/ 19871 w 19871"/>
              <a:gd name="connsiteY3-20" fmla="*/ 20067 h 22785"/>
              <a:gd name="connsiteX4-21" fmla="*/ 17450 w 19871"/>
              <a:gd name="connsiteY4-22" fmla="*/ 10038 h 22785"/>
              <a:gd name="connsiteX5-23" fmla="*/ 14798 w 19871"/>
              <a:gd name="connsiteY5-24" fmla="*/ 0 h 22785"/>
              <a:gd name="connsiteX0-25" fmla="*/ 14798 w 19871"/>
              <a:gd name="connsiteY0-26" fmla="*/ 0 h 23019"/>
              <a:gd name="connsiteX1-27" fmla="*/ 0 w 19871"/>
              <a:gd name="connsiteY1-28" fmla="*/ 3828 h 23019"/>
              <a:gd name="connsiteX2-29" fmla="*/ 5152 w 19871"/>
              <a:gd name="connsiteY2-30" fmla="*/ 23019 h 23019"/>
              <a:gd name="connsiteX3-31" fmla="*/ 19871 w 19871"/>
              <a:gd name="connsiteY3-32" fmla="*/ 20067 h 23019"/>
              <a:gd name="connsiteX4-33" fmla="*/ 17450 w 19871"/>
              <a:gd name="connsiteY4-34" fmla="*/ 10038 h 23019"/>
              <a:gd name="connsiteX5-35" fmla="*/ 14798 w 19871"/>
              <a:gd name="connsiteY5-36" fmla="*/ 0 h 23019"/>
              <a:gd name="connsiteX0-37" fmla="*/ 14798 w 20350"/>
              <a:gd name="connsiteY0-38" fmla="*/ 0 h 23019"/>
              <a:gd name="connsiteX1-39" fmla="*/ 0 w 20350"/>
              <a:gd name="connsiteY1-40" fmla="*/ 3828 h 23019"/>
              <a:gd name="connsiteX2-41" fmla="*/ 5152 w 20350"/>
              <a:gd name="connsiteY2-42" fmla="*/ 23019 h 23019"/>
              <a:gd name="connsiteX3-43" fmla="*/ 20350 w 20350"/>
              <a:gd name="connsiteY3-44" fmla="*/ 19851 h 23019"/>
              <a:gd name="connsiteX4-45" fmla="*/ 17450 w 20350"/>
              <a:gd name="connsiteY4-46" fmla="*/ 10038 h 23019"/>
              <a:gd name="connsiteX5-47" fmla="*/ 14798 w 20350"/>
              <a:gd name="connsiteY5-48" fmla="*/ 0 h 23019"/>
              <a:gd name="connsiteX0-49" fmla="*/ 14798 w 20350"/>
              <a:gd name="connsiteY0-50" fmla="*/ 0 h 23019"/>
              <a:gd name="connsiteX1-51" fmla="*/ 0 w 20350"/>
              <a:gd name="connsiteY1-52" fmla="*/ 3828 h 23019"/>
              <a:gd name="connsiteX2-53" fmla="*/ 5152 w 20350"/>
              <a:gd name="connsiteY2-54" fmla="*/ 23019 h 23019"/>
              <a:gd name="connsiteX3-55" fmla="*/ 20350 w 20350"/>
              <a:gd name="connsiteY3-56" fmla="*/ 19851 h 23019"/>
              <a:gd name="connsiteX4-57" fmla="*/ 17450 w 20350"/>
              <a:gd name="connsiteY4-58" fmla="*/ 10038 h 23019"/>
              <a:gd name="connsiteX5-59" fmla="*/ 14798 w 20350"/>
              <a:gd name="connsiteY5-60" fmla="*/ 0 h 23019"/>
              <a:gd name="connsiteX0-61" fmla="*/ 14798 w 20370"/>
              <a:gd name="connsiteY0-62" fmla="*/ 0 h 23019"/>
              <a:gd name="connsiteX1-63" fmla="*/ 0 w 20370"/>
              <a:gd name="connsiteY1-64" fmla="*/ 3828 h 23019"/>
              <a:gd name="connsiteX2-65" fmla="*/ 5152 w 20370"/>
              <a:gd name="connsiteY2-66" fmla="*/ 23019 h 23019"/>
              <a:gd name="connsiteX3-67" fmla="*/ 20370 w 20370"/>
              <a:gd name="connsiteY3-68" fmla="*/ 19550 h 23019"/>
              <a:gd name="connsiteX4-69" fmla="*/ 17450 w 20370"/>
              <a:gd name="connsiteY4-70" fmla="*/ 10038 h 23019"/>
              <a:gd name="connsiteX5-71" fmla="*/ 14798 w 20370"/>
              <a:gd name="connsiteY5-72" fmla="*/ 0 h 23019"/>
              <a:gd name="connsiteX0-73" fmla="*/ 14798 w 20370"/>
              <a:gd name="connsiteY0-74" fmla="*/ 0 h 23019"/>
              <a:gd name="connsiteX1-75" fmla="*/ 0 w 20370"/>
              <a:gd name="connsiteY1-76" fmla="*/ 3828 h 23019"/>
              <a:gd name="connsiteX2-77" fmla="*/ 5152 w 20370"/>
              <a:gd name="connsiteY2-78" fmla="*/ 23019 h 23019"/>
              <a:gd name="connsiteX3-79" fmla="*/ 20370 w 20370"/>
              <a:gd name="connsiteY3-80" fmla="*/ 19550 h 23019"/>
              <a:gd name="connsiteX4-81" fmla="*/ 17754 w 20370"/>
              <a:gd name="connsiteY4-82" fmla="*/ 9964 h 23019"/>
              <a:gd name="connsiteX5-83" fmla="*/ 14798 w 20370"/>
              <a:gd name="connsiteY5-84" fmla="*/ 0 h 23019"/>
              <a:gd name="connsiteX0-85" fmla="*/ 14907 w 20370"/>
              <a:gd name="connsiteY0-86" fmla="*/ 0 h 22650"/>
              <a:gd name="connsiteX1-87" fmla="*/ 0 w 20370"/>
              <a:gd name="connsiteY1-88" fmla="*/ 3459 h 22650"/>
              <a:gd name="connsiteX2-89" fmla="*/ 5152 w 20370"/>
              <a:gd name="connsiteY2-90" fmla="*/ 22650 h 22650"/>
              <a:gd name="connsiteX3-91" fmla="*/ 20370 w 20370"/>
              <a:gd name="connsiteY3-92" fmla="*/ 19181 h 22650"/>
              <a:gd name="connsiteX4-93" fmla="*/ 17754 w 20370"/>
              <a:gd name="connsiteY4-94" fmla="*/ 9595 h 22650"/>
              <a:gd name="connsiteX5-95" fmla="*/ 14907 w 20370"/>
              <a:gd name="connsiteY5-96" fmla="*/ 0 h 22650"/>
              <a:gd name="connsiteX0-97" fmla="*/ 14407 w 19870"/>
              <a:gd name="connsiteY0-98" fmla="*/ 0 h 22650"/>
              <a:gd name="connsiteX1-99" fmla="*/ 0 w 19870"/>
              <a:gd name="connsiteY1-100" fmla="*/ 4384 h 22650"/>
              <a:gd name="connsiteX2-101" fmla="*/ 4652 w 19870"/>
              <a:gd name="connsiteY2-102" fmla="*/ 22650 h 22650"/>
              <a:gd name="connsiteX3-103" fmla="*/ 19870 w 19870"/>
              <a:gd name="connsiteY3-104" fmla="*/ 19181 h 22650"/>
              <a:gd name="connsiteX4-105" fmla="*/ 17254 w 19870"/>
              <a:gd name="connsiteY4-106" fmla="*/ 9595 h 22650"/>
              <a:gd name="connsiteX5-107" fmla="*/ 14407 w 19870"/>
              <a:gd name="connsiteY5-108" fmla="*/ 0 h 22650"/>
              <a:gd name="connsiteX0-109" fmla="*/ 14407 w 19870"/>
              <a:gd name="connsiteY0-110" fmla="*/ 0 h 23857"/>
              <a:gd name="connsiteX1-111" fmla="*/ 0 w 19870"/>
              <a:gd name="connsiteY1-112" fmla="*/ 4384 h 23857"/>
              <a:gd name="connsiteX2-113" fmla="*/ 4935 w 19870"/>
              <a:gd name="connsiteY2-114" fmla="*/ 23857 h 23857"/>
              <a:gd name="connsiteX3-115" fmla="*/ 19870 w 19870"/>
              <a:gd name="connsiteY3-116" fmla="*/ 19181 h 23857"/>
              <a:gd name="connsiteX4-117" fmla="*/ 17254 w 19870"/>
              <a:gd name="connsiteY4-118" fmla="*/ 9595 h 23857"/>
              <a:gd name="connsiteX5-119" fmla="*/ 14407 w 19870"/>
              <a:gd name="connsiteY5-120" fmla="*/ 0 h 23857"/>
              <a:gd name="connsiteX0-121" fmla="*/ 14407 w 19870"/>
              <a:gd name="connsiteY0-122" fmla="*/ 0 h 23857"/>
              <a:gd name="connsiteX1-123" fmla="*/ 0 w 19870"/>
              <a:gd name="connsiteY1-124" fmla="*/ 4384 h 23857"/>
              <a:gd name="connsiteX2-125" fmla="*/ 4935 w 19870"/>
              <a:gd name="connsiteY2-126" fmla="*/ 23857 h 23857"/>
              <a:gd name="connsiteX3-127" fmla="*/ 19870 w 19870"/>
              <a:gd name="connsiteY3-128" fmla="*/ 19181 h 23857"/>
              <a:gd name="connsiteX4-129" fmla="*/ 17254 w 19870"/>
              <a:gd name="connsiteY4-130" fmla="*/ 9595 h 23857"/>
              <a:gd name="connsiteX5-131" fmla="*/ 14407 w 19870"/>
              <a:gd name="connsiteY5-132" fmla="*/ 0 h 23857"/>
              <a:gd name="connsiteX0-133" fmla="*/ 14407 w 19870"/>
              <a:gd name="connsiteY0-134" fmla="*/ 0 h 23663"/>
              <a:gd name="connsiteX1-135" fmla="*/ 0 w 19870"/>
              <a:gd name="connsiteY1-136" fmla="*/ 4384 h 23663"/>
              <a:gd name="connsiteX2-137" fmla="*/ 4512 w 19870"/>
              <a:gd name="connsiteY2-138" fmla="*/ 23663 h 23663"/>
              <a:gd name="connsiteX3-139" fmla="*/ 19870 w 19870"/>
              <a:gd name="connsiteY3-140" fmla="*/ 19181 h 23663"/>
              <a:gd name="connsiteX4-141" fmla="*/ 17254 w 19870"/>
              <a:gd name="connsiteY4-142" fmla="*/ 9595 h 23663"/>
              <a:gd name="connsiteX5-143" fmla="*/ 14407 w 19870"/>
              <a:gd name="connsiteY5-144" fmla="*/ 0 h 23663"/>
              <a:gd name="connsiteX0-145" fmla="*/ 14407 w 19078"/>
              <a:gd name="connsiteY0-146" fmla="*/ 0 h 23663"/>
              <a:gd name="connsiteX1-147" fmla="*/ 0 w 19078"/>
              <a:gd name="connsiteY1-148" fmla="*/ 4384 h 23663"/>
              <a:gd name="connsiteX2-149" fmla="*/ 4512 w 19078"/>
              <a:gd name="connsiteY2-150" fmla="*/ 23663 h 23663"/>
              <a:gd name="connsiteX3-151" fmla="*/ 19078 w 19078"/>
              <a:gd name="connsiteY3-152" fmla="*/ 19424 h 23663"/>
              <a:gd name="connsiteX4-153" fmla="*/ 17254 w 19078"/>
              <a:gd name="connsiteY4-154" fmla="*/ 9595 h 23663"/>
              <a:gd name="connsiteX5-155" fmla="*/ 14407 w 19078"/>
              <a:gd name="connsiteY5-156" fmla="*/ 0 h 23663"/>
              <a:gd name="connsiteX0-157" fmla="*/ 14407 w 19078"/>
              <a:gd name="connsiteY0-158" fmla="*/ 0 h 23663"/>
              <a:gd name="connsiteX1-159" fmla="*/ 0 w 19078"/>
              <a:gd name="connsiteY1-160" fmla="*/ 4384 h 23663"/>
              <a:gd name="connsiteX2-161" fmla="*/ 4512 w 19078"/>
              <a:gd name="connsiteY2-162" fmla="*/ 23663 h 23663"/>
              <a:gd name="connsiteX3-163" fmla="*/ 19078 w 19078"/>
              <a:gd name="connsiteY3-164" fmla="*/ 19424 h 23663"/>
              <a:gd name="connsiteX4-165" fmla="*/ 16878 w 19078"/>
              <a:gd name="connsiteY4-166" fmla="*/ 9602 h 23663"/>
              <a:gd name="connsiteX5-167" fmla="*/ 14407 w 19078"/>
              <a:gd name="connsiteY5-168" fmla="*/ 0 h 23663"/>
              <a:gd name="connsiteX0-169" fmla="*/ 0 w 19078"/>
              <a:gd name="connsiteY0-170" fmla="*/ 4384 h 23663"/>
              <a:gd name="connsiteX1-171" fmla="*/ 4512 w 19078"/>
              <a:gd name="connsiteY1-172" fmla="*/ 23663 h 23663"/>
              <a:gd name="connsiteX2-173" fmla="*/ 19078 w 19078"/>
              <a:gd name="connsiteY2-174" fmla="*/ 19424 h 23663"/>
              <a:gd name="connsiteX3-175" fmla="*/ 16878 w 19078"/>
              <a:gd name="connsiteY3-176" fmla="*/ 9602 h 23663"/>
              <a:gd name="connsiteX4-177" fmla="*/ 14407 w 19078"/>
              <a:gd name="connsiteY4-178" fmla="*/ 0 h 23663"/>
              <a:gd name="connsiteX5-179" fmla="*/ 587 w 19078"/>
              <a:gd name="connsiteY5-180" fmla="*/ 5055 h 23663"/>
              <a:gd name="connsiteX0-181" fmla="*/ 3925 w 18491"/>
              <a:gd name="connsiteY0-182" fmla="*/ 23663 h 23663"/>
              <a:gd name="connsiteX1-183" fmla="*/ 18491 w 18491"/>
              <a:gd name="connsiteY1-184" fmla="*/ 19424 h 23663"/>
              <a:gd name="connsiteX2-185" fmla="*/ 16291 w 18491"/>
              <a:gd name="connsiteY2-186" fmla="*/ 9602 h 23663"/>
              <a:gd name="connsiteX3-187" fmla="*/ 13820 w 18491"/>
              <a:gd name="connsiteY3-188" fmla="*/ 0 h 23663"/>
              <a:gd name="connsiteX4-189" fmla="*/ 0 w 18491"/>
              <a:gd name="connsiteY4-190" fmla="*/ 5055 h 23663"/>
              <a:gd name="connsiteX0-191" fmla="*/ 0 w 14566"/>
              <a:gd name="connsiteY0-192" fmla="*/ 23663 h 23663"/>
              <a:gd name="connsiteX1-193" fmla="*/ 14566 w 14566"/>
              <a:gd name="connsiteY1-194" fmla="*/ 19424 h 23663"/>
              <a:gd name="connsiteX2-195" fmla="*/ 12366 w 14566"/>
              <a:gd name="connsiteY2-196" fmla="*/ 9602 h 23663"/>
              <a:gd name="connsiteX3-197" fmla="*/ 9895 w 14566"/>
              <a:gd name="connsiteY3-198" fmla="*/ 0 h 23663"/>
              <a:gd name="connsiteX0-199" fmla="*/ 4671 w 4671"/>
              <a:gd name="connsiteY0-200" fmla="*/ 19424 h 19424"/>
              <a:gd name="connsiteX1-201" fmla="*/ 2471 w 4671"/>
              <a:gd name="connsiteY1-202" fmla="*/ 9602 h 19424"/>
              <a:gd name="connsiteX2-203" fmla="*/ 0 w 4671"/>
              <a:gd name="connsiteY2-204" fmla="*/ 0 h 19424"/>
              <a:gd name="connsiteX0-205" fmla="*/ 7486 w 7486"/>
              <a:gd name="connsiteY0-206" fmla="*/ 7669 h 7669"/>
              <a:gd name="connsiteX1-207" fmla="*/ 2776 w 7486"/>
              <a:gd name="connsiteY1-208" fmla="*/ 2612 h 7669"/>
              <a:gd name="connsiteX2-209" fmla="*/ 0 w 7486"/>
              <a:gd name="connsiteY2-210" fmla="*/ 0 h 7669"/>
              <a:gd name="connsiteX0-211" fmla="*/ 8267 w 8267"/>
              <a:gd name="connsiteY0-212" fmla="*/ 7620 h 7620"/>
              <a:gd name="connsiteX1-213" fmla="*/ 3708 w 8267"/>
              <a:gd name="connsiteY1-214" fmla="*/ 3406 h 7620"/>
              <a:gd name="connsiteX2-215" fmla="*/ 0 w 8267"/>
              <a:gd name="connsiteY2-216" fmla="*/ 0 h 7620"/>
              <a:gd name="connsiteX0-217" fmla="*/ 36336 w 36336"/>
              <a:gd name="connsiteY0-218" fmla="*/ 39449 h 39449"/>
              <a:gd name="connsiteX1-219" fmla="*/ 30821 w 36336"/>
              <a:gd name="connsiteY1-220" fmla="*/ 33919 h 39449"/>
              <a:gd name="connsiteX2-221" fmla="*/ 0 w 36336"/>
              <a:gd name="connsiteY2-222" fmla="*/ 0 h 394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6336" h="39449" extrusionOk="0">
                <a:moveTo>
                  <a:pt x="36336" y="39449"/>
                </a:moveTo>
                <a:cubicBezTo>
                  <a:pt x="32770" y="36694"/>
                  <a:pt x="34872" y="36713"/>
                  <a:pt x="30821" y="33919"/>
                </a:cubicBezTo>
                <a:cubicBezTo>
                  <a:pt x="27179" y="31407"/>
                  <a:pt x="2908" y="2543"/>
                  <a:pt x="0" y="0"/>
                </a:cubicBezTo>
              </a:path>
            </a:pathLst>
          </a:custGeom>
          <a:noFill/>
          <a:ln w="381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grpSp>
        <p:nvGrpSpPr>
          <p:cNvPr id="24" name="Group 59"/>
          <p:cNvGrpSpPr/>
          <p:nvPr/>
        </p:nvGrpSpPr>
        <p:grpSpPr>
          <a:xfrm rot="2086424">
            <a:off x="9314817" y="2752517"/>
            <a:ext cx="1418849" cy="1430666"/>
            <a:chOff x="0" y="0"/>
            <a:chExt cx="1378195" cy="1389675"/>
          </a:xfrm>
        </p:grpSpPr>
        <p:grpSp>
          <p:nvGrpSpPr>
            <p:cNvPr id="25" name="Group 55"/>
            <p:cNvGrpSpPr/>
            <p:nvPr/>
          </p:nvGrpSpPr>
          <p:grpSpPr>
            <a:xfrm>
              <a:off x="228599" y="0"/>
              <a:ext cx="1149597" cy="1132531"/>
              <a:chOff x="0" y="0"/>
              <a:chExt cx="1149595" cy="1132530"/>
            </a:xfrm>
          </p:grpSpPr>
          <p:sp>
            <p:nvSpPr>
              <p:cNvPr id="29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E7E4EA"/>
              </a:solidFill>
              <a:ln w="12700" cap="flat">
                <a:solidFill>
                  <a:schemeClr val="tx1">
                    <a:lumMod val="75000"/>
                    <a:lumOff val="25000"/>
                  </a:schemeClr>
                </a:solidFill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30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31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26" name="Group 58"/>
            <p:cNvGrpSpPr/>
            <p:nvPr/>
          </p:nvGrpSpPr>
          <p:grpSpPr>
            <a:xfrm>
              <a:off x="0" y="558800"/>
              <a:ext cx="803140" cy="830876"/>
              <a:chOff x="0" y="0"/>
              <a:chExt cx="803139" cy="830875"/>
            </a:xfrm>
          </p:grpSpPr>
          <p:sp>
            <p:nvSpPr>
              <p:cNvPr id="27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solidFill>
                <a:srgbClr val="FDD67A"/>
              </a:solidFill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</p:grpSp>
      <p:sp>
        <p:nvSpPr>
          <p:cNvPr id="34" name="Shape 232"/>
          <p:cNvSpPr/>
          <p:nvPr/>
        </p:nvSpPr>
        <p:spPr>
          <a:xfrm>
            <a:off x="1990953" y="3125303"/>
            <a:ext cx="667580" cy="786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solidFill>
            <a:srgbClr val="FEBF0F"/>
          </a:solidFill>
          <a:ln w="38100">
            <a:solidFill>
              <a:schemeClr val="tx1">
                <a:lumMod val="75000"/>
                <a:lumOff val="25000"/>
              </a:schemeClr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6600">
              <a:cs typeface="+mn-ea"/>
              <a:sym typeface="+mn-lt"/>
            </a:endParaRPr>
          </a:p>
        </p:txBody>
      </p:sp>
      <p:sp>
        <p:nvSpPr>
          <p:cNvPr id="35" name="Shape 232"/>
          <p:cNvSpPr/>
          <p:nvPr/>
        </p:nvSpPr>
        <p:spPr>
          <a:xfrm>
            <a:off x="4378553" y="3125303"/>
            <a:ext cx="667580" cy="786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solidFill>
            <a:srgbClr val="FEBF0F"/>
          </a:solidFill>
          <a:ln w="38100">
            <a:solidFill>
              <a:schemeClr val="tx1">
                <a:lumMod val="75000"/>
                <a:lumOff val="25000"/>
              </a:schemeClr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6600">
              <a:cs typeface="+mn-ea"/>
              <a:sym typeface="+mn-lt"/>
            </a:endParaRPr>
          </a:p>
        </p:txBody>
      </p:sp>
      <p:sp>
        <p:nvSpPr>
          <p:cNvPr id="36" name="Shape 232"/>
          <p:cNvSpPr/>
          <p:nvPr/>
        </p:nvSpPr>
        <p:spPr>
          <a:xfrm>
            <a:off x="6766153" y="3125303"/>
            <a:ext cx="667580" cy="786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solidFill>
            <a:srgbClr val="FEBF0F"/>
          </a:solidFill>
          <a:ln w="38100">
            <a:solidFill>
              <a:schemeClr val="tx1">
                <a:lumMod val="75000"/>
                <a:lumOff val="25000"/>
              </a:schemeClr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6600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515745" y="4242435"/>
            <a:ext cx="12979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准</a:t>
            </a:r>
            <a:r>
              <a:rPr lang="en-US" altLang="zh-CN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备</a:t>
            </a:r>
            <a:r>
              <a:rPr lang="en-US" altLang="zh-CN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期</a:t>
            </a:r>
            <a:endParaRPr lang="zh-CN" altLang="en-US" sz="2400" b="1" spc="-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243965" y="4775835"/>
            <a:ext cx="33464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保证产品能正常运行、明确产品定位和目标、推广渠道、协调内外部的资源并制定详细的计划、确定团队分工并执行。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015752" y="1545806"/>
            <a:ext cx="151240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种</a:t>
            </a:r>
            <a:r>
              <a:rPr lang="en-US" altLang="zh-CN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子</a:t>
            </a:r>
            <a:r>
              <a:rPr lang="en-US" altLang="zh-CN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期</a:t>
            </a:r>
            <a:endParaRPr lang="zh-CN" altLang="en-US" sz="2400" b="1" spc="-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054985" y="2058670"/>
            <a:ext cx="41643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收集用户行为数据，对比设计的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用户模型，以进行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优化。主要关注数据有：页面路径转化，按钮点击，启动次数，启动时间段，停留时长等。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394749" y="4242596"/>
            <a:ext cx="151240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推</a:t>
            </a:r>
            <a:r>
              <a:rPr lang="en-US" altLang="zh-CN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广</a:t>
            </a:r>
            <a:r>
              <a:rPr lang="en-US" altLang="zh-CN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期</a:t>
            </a:r>
            <a:endParaRPr lang="zh-CN" altLang="en-US" sz="2400" b="1" spc="-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123305" y="4775835"/>
            <a:ext cx="34639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主要目的在于扩大影响，吸收用户。主要关注数据有：新增，活跃，留存以及渠道数据。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4910" y="161290"/>
            <a:ext cx="245935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五、运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营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规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划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                                      </a:t>
            </a:r>
            <a:endParaRPr lang="en-US" altLang="zh-CN" sz="2600" b="1" spc="-3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72569" y="1253016"/>
            <a:ext cx="151240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营</a:t>
            </a:r>
            <a:r>
              <a:rPr lang="en-US" altLang="zh-CN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收</a:t>
            </a:r>
            <a:r>
              <a:rPr lang="en-US" altLang="zh-CN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期</a:t>
            </a:r>
            <a:endParaRPr lang="zh-CN" altLang="en-US" sz="2400" b="1" spc="-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8985" y="1849120"/>
            <a:ext cx="31527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通过各种活动运营、增值服务创造营收。提供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APP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广告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位是最容易操作的一个赢利项目。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165590" y="6455410"/>
            <a:ext cx="2973705" cy="312420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lnSpc>
                <a:spcPct val="120000"/>
              </a:lnSpc>
            </a:pPr>
            <a:r>
              <a:rPr lang="en-US" altLang="zh-CN" sz="12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18</a:t>
            </a:r>
            <a:endParaRPr lang="en-US" altLang="zh-CN" sz="120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85690" y="161290"/>
            <a:ext cx="260921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（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）整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体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规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划</a:t>
            </a:r>
            <a:endParaRPr lang="zh-CN" altLang="en-US" sz="2600" b="1" spc="-3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4" grpId="0" animBg="1"/>
      <p:bldP spid="35" grpId="0" animBg="1"/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7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1576705" y="1172845"/>
            <a:ext cx="4420870" cy="4644390"/>
            <a:chOff x="2017485" y="1843314"/>
            <a:chExt cx="4064000" cy="3956050"/>
          </a:xfrm>
        </p:grpSpPr>
        <p:sp>
          <p:nvSpPr>
            <p:cNvPr id="16" name="矩形 15"/>
            <p:cNvSpPr/>
            <p:nvPr/>
          </p:nvSpPr>
          <p:spPr>
            <a:xfrm>
              <a:off x="2017485" y="1843314"/>
              <a:ext cx="4064000" cy="2844800"/>
            </a:xfrm>
            <a:prstGeom prst="rect">
              <a:avLst/>
            </a:prstGeom>
            <a:noFill/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711450" y="4688114"/>
              <a:ext cx="165101" cy="1111250"/>
            </a:xfrm>
            <a:prstGeom prst="rect">
              <a:avLst/>
            </a:prstGeom>
            <a:noFill/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130800" y="4688114"/>
              <a:ext cx="165101" cy="1111250"/>
            </a:xfrm>
            <a:prstGeom prst="rect">
              <a:avLst/>
            </a:prstGeom>
            <a:noFill/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6" name="圆角矩形 75"/>
          <p:cNvSpPr/>
          <p:nvPr/>
        </p:nvSpPr>
        <p:spPr>
          <a:xfrm>
            <a:off x="6619549" y="1179988"/>
            <a:ext cx="293511" cy="3048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619549" y="2481725"/>
            <a:ext cx="293511" cy="304800"/>
          </a:xfrm>
          <a:prstGeom prst="round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7150183" y="1105020"/>
            <a:ext cx="19853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广告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费用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150100" y="1510030"/>
            <a:ext cx="4121150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600" dirty="0">
                <a:cs typeface="+mn-ea"/>
                <a:sym typeface="+mn-lt"/>
              </a:rPr>
              <a:t>旅游景点交纳广告费，可在“发现”首页优先显示景点，发布广告软文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7150183" y="2315184"/>
            <a:ext cx="19853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竞价排名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150100" y="2775585"/>
            <a:ext cx="4235450" cy="902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600" dirty="0">
                <a:cs typeface="+mn-ea"/>
                <a:sym typeface="+mn-lt"/>
              </a:rPr>
              <a:t>竞价排名的基本特点是按点击付费，推广信息出现在搜索（靠前）的结果中，如果没有被用户点击，则不收取推广费</a:t>
            </a:r>
            <a:endParaRPr lang="zh-CN" altLang="en-US" sz="1600" dirty="0">
              <a:cs typeface="+mn-ea"/>
              <a:sym typeface="+mn-lt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9" y="4226207"/>
            <a:ext cx="1326977" cy="1772434"/>
          </a:xfrm>
          <a:prstGeom prst="rect">
            <a:avLst/>
          </a:prstGeom>
        </p:spPr>
      </p:pic>
      <p:pic>
        <p:nvPicPr>
          <p:cNvPr id="105" name="图片 104"/>
          <p:cNvPicPr/>
          <p:nvPr/>
        </p:nvPicPr>
        <p:blipFill>
          <a:blip r:embed="rId3"/>
          <a:stretch>
            <a:fillRect/>
          </a:stretch>
        </p:blipFill>
        <p:spPr>
          <a:xfrm>
            <a:off x="1712595" y="1550035"/>
            <a:ext cx="4149725" cy="26758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184910" y="161290"/>
            <a:ext cx="273621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五、运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营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规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划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                                      </a:t>
            </a:r>
            <a:endParaRPr lang="en-US" altLang="zh-CN" sz="2600" b="1" spc="-3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619549" y="3921283"/>
            <a:ext cx="293511" cy="3048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619549" y="5249690"/>
            <a:ext cx="293511" cy="304800"/>
          </a:xfrm>
          <a:prstGeom prst="round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50183" y="3846315"/>
            <a:ext cx="19853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vip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增值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服务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50100" y="4306570"/>
            <a:ext cx="4235450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sz="1600" dirty="0">
                <a:cs typeface="+mn-ea"/>
                <a:sym typeface="+mn-lt"/>
              </a:rPr>
              <a:t>免广告，精品攻略，精美笔记模板，打卡经验翻倍，华丽尊贵的vip标志，vip交流社群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50183" y="5083149"/>
            <a:ext cx="19853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公益基金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50100" y="5488305"/>
            <a:ext cx="4235450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sz="1600" dirty="0">
                <a:cs typeface="+mn-ea"/>
                <a:sym typeface="+mn-lt"/>
              </a:rPr>
              <a:t>平台推广大使与乡村景点合作，获得政府支持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65590" y="6455410"/>
            <a:ext cx="2973705" cy="312420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lnSpc>
                <a:spcPct val="120000"/>
              </a:lnSpc>
            </a:pPr>
            <a:r>
              <a:rPr lang="en-US" altLang="zh-CN" sz="12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19</a:t>
            </a:r>
            <a:endParaRPr lang="en-US" altLang="zh-CN" sz="120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63465" y="161290"/>
            <a:ext cx="260921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（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）盈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利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模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式</a:t>
            </a:r>
            <a:endParaRPr lang="zh-CN" altLang="en-US" sz="2600" b="1" spc="-3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38"/>
          <p:cNvSpPr/>
          <p:nvPr/>
        </p:nvSpPr>
        <p:spPr>
          <a:xfrm rot="1905815">
            <a:off x="10009950" y="1102793"/>
            <a:ext cx="579969" cy="437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1" h="17044" extrusionOk="0">
                <a:moveTo>
                  <a:pt x="20712" y="4368"/>
                </a:moveTo>
                <a:cubicBezTo>
                  <a:pt x="19332" y="-4556"/>
                  <a:pt x="12710" y="2620"/>
                  <a:pt x="9384" y="4695"/>
                </a:cubicBezTo>
                <a:cubicBezTo>
                  <a:pt x="7033" y="548"/>
                  <a:pt x="225" y="-2310"/>
                  <a:pt x="2" y="4874"/>
                </a:cubicBezTo>
                <a:cubicBezTo>
                  <a:pt x="-162" y="10152"/>
                  <a:pt x="9292" y="14380"/>
                  <a:pt x="12560" y="17044"/>
                </a:cubicBezTo>
                <a:cubicBezTo>
                  <a:pt x="15309" y="14383"/>
                  <a:pt x="21438" y="9078"/>
                  <a:pt x="20712" y="4368"/>
                </a:cubicBezTo>
                <a:close/>
              </a:path>
            </a:pathLst>
          </a:custGeom>
          <a:noFill/>
          <a:ln w="38100" cap="flat">
            <a:solidFill>
              <a:srgbClr val="FEBF0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41" name="任意多边形 40"/>
          <p:cNvSpPr/>
          <p:nvPr/>
        </p:nvSpPr>
        <p:spPr>
          <a:xfrm flipH="1">
            <a:off x="5613400" y="1825848"/>
            <a:ext cx="192026" cy="291250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80" y="2110336"/>
            <a:ext cx="2105083" cy="1833504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3305878" y="2585555"/>
            <a:ext cx="1140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 smtClean="0">
                <a:cs typeface="+mn-ea"/>
                <a:sym typeface="+mn-lt"/>
              </a:rPr>
              <a:t>目录</a:t>
            </a:r>
            <a:endParaRPr lang="zh-CN" altLang="en-US" sz="3600" b="1" dirty="0"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869565" y="3258185"/>
            <a:ext cx="2012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 smtClean="0">
                <a:cs typeface="+mn-ea"/>
                <a:sym typeface="+mn-lt"/>
              </a:rPr>
              <a:t>CONTENT</a:t>
            </a:r>
            <a:endParaRPr lang="zh-CN" altLang="en-US" sz="2800" dirty="0">
              <a:cs typeface="+mn-ea"/>
              <a:sym typeface="+mn-lt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240" y="2221873"/>
            <a:ext cx="355722" cy="299085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6520815" y="2110105"/>
            <a:ext cx="41408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800" b="1" dirty="0">
                <a:latin typeface="Arial" panose="020B0604020202020204"/>
                <a:ea typeface="微软雅黑" panose="020B0503020204020204" charset="-122"/>
                <a:sym typeface="+mn-lt"/>
              </a:rPr>
              <a:t>一、</a:t>
            </a:r>
            <a:r>
              <a:rPr lang="en-US" altLang="zh-CN" sz="2800" b="1" dirty="0">
                <a:latin typeface="Arial" panose="020B0604020202020204"/>
                <a:ea typeface="微软雅黑" panose="020B0503020204020204" charset="-122"/>
                <a:sym typeface="+mn-lt"/>
              </a:rPr>
              <a:t>  </a:t>
            </a:r>
            <a:r>
              <a:rPr lang="zh-CN" altLang="en-US" sz="2800" b="1" dirty="0">
                <a:latin typeface="Arial" panose="020B0604020202020204"/>
                <a:ea typeface="微软雅黑" panose="020B0503020204020204" charset="-122"/>
                <a:sym typeface="+mn-lt"/>
              </a:rPr>
              <a:t>产品可行性</a:t>
            </a:r>
            <a:r>
              <a:rPr lang="zh-CN" altLang="en-US" sz="2800" b="1" dirty="0">
                <a:latin typeface="Arial" panose="020B0604020202020204"/>
                <a:ea typeface="微软雅黑" panose="020B0503020204020204" charset="-122"/>
                <a:sym typeface="+mn-lt"/>
              </a:rPr>
              <a:t>分析</a:t>
            </a:r>
            <a:endParaRPr lang="zh-CN" altLang="en-US" sz="2800" b="1" dirty="0">
              <a:latin typeface="Arial" panose="020B0604020202020204"/>
              <a:ea typeface="微软雅黑" panose="020B0503020204020204" charset="-122"/>
              <a:sym typeface="+mn-lt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240" y="2842268"/>
            <a:ext cx="355722" cy="299085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6520815" y="2730500"/>
            <a:ext cx="3686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latin typeface="Arial" panose="020B0604020202020204"/>
                <a:ea typeface="微软雅黑" panose="020B0503020204020204" charset="-122"/>
                <a:sym typeface="+mn-lt"/>
              </a:rPr>
              <a:t>二、</a:t>
            </a:r>
            <a:r>
              <a:rPr lang="en-US" altLang="zh-CN" sz="2800" b="1" dirty="0">
                <a:latin typeface="Arial" panose="020B0604020202020204"/>
                <a:ea typeface="微软雅黑" panose="020B0503020204020204" charset="-122"/>
                <a:sym typeface="+mn-lt"/>
              </a:rPr>
              <a:t> </a:t>
            </a:r>
            <a:r>
              <a:rPr lang="zh-CN" altLang="en-US" sz="2800" b="1" dirty="0">
                <a:latin typeface="Arial" panose="020B0604020202020204"/>
                <a:ea typeface="微软雅黑" panose="020B0503020204020204" charset="-122"/>
                <a:sym typeface="+mn-lt"/>
              </a:rPr>
              <a:t>产品创意与</a:t>
            </a:r>
            <a:r>
              <a:rPr lang="zh-CN" altLang="en-US" sz="2800" b="1" dirty="0">
                <a:latin typeface="Arial" panose="020B0604020202020204"/>
                <a:ea typeface="微软雅黑" panose="020B0503020204020204" charset="-122"/>
                <a:sym typeface="+mn-lt"/>
              </a:rPr>
              <a:t>定位</a:t>
            </a:r>
            <a:endParaRPr lang="zh-CN" altLang="en-US" sz="2800" b="1" dirty="0">
              <a:latin typeface="Arial" panose="020B0604020202020204"/>
              <a:ea typeface="微软雅黑" panose="020B0503020204020204" charset="-122"/>
              <a:sym typeface="+mn-lt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240" y="3462663"/>
            <a:ext cx="355722" cy="299085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6520815" y="3350895"/>
            <a:ext cx="3417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latin typeface="Arial" panose="020B0604020202020204"/>
                <a:ea typeface="微软雅黑" panose="020B0503020204020204" charset="-122"/>
                <a:sym typeface="+mn-lt"/>
              </a:rPr>
              <a:t>三、</a:t>
            </a:r>
            <a:r>
              <a:rPr lang="en-US" altLang="zh-CN" sz="2800" b="1" dirty="0">
                <a:latin typeface="Arial" panose="020B0604020202020204"/>
                <a:ea typeface="微软雅黑" panose="020B0503020204020204" charset="-122"/>
                <a:sym typeface="+mn-lt"/>
              </a:rPr>
              <a:t>  </a:t>
            </a:r>
            <a:r>
              <a:rPr lang="zh-CN" altLang="en-US" sz="2800" b="1" dirty="0">
                <a:latin typeface="Arial" panose="020B0604020202020204"/>
                <a:ea typeface="微软雅黑" panose="020B0503020204020204" charset="-122"/>
                <a:sym typeface="+mn-lt"/>
              </a:rPr>
              <a:t>用户群</a:t>
            </a:r>
            <a:r>
              <a:rPr lang="zh-CN" altLang="en-US" sz="2800" b="1" dirty="0">
                <a:latin typeface="Arial" panose="020B0604020202020204"/>
                <a:ea typeface="微软雅黑" panose="020B0503020204020204" charset="-122"/>
                <a:sym typeface="+mn-lt"/>
              </a:rPr>
              <a:t>分析</a:t>
            </a:r>
            <a:endParaRPr lang="zh-CN" altLang="en-US" sz="2800" b="1" dirty="0">
              <a:latin typeface="Arial" panose="020B0604020202020204"/>
              <a:ea typeface="微软雅黑" panose="020B0503020204020204" charset="-122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 rot="1192981">
            <a:off x="10955723" y="3957870"/>
            <a:ext cx="509052" cy="515664"/>
            <a:chOff x="2118580" y="4342651"/>
            <a:chExt cx="672245" cy="680977"/>
          </a:xfrm>
        </p:grpSpPr>
        <p:grpSp>
          <p:nvGrpSpPr>
            <p:cNvPr id="18" name="组合 17"/>
            <p:cNvGrpSpPr/>
            <p:nvPr/>
          </p:nvGrpSpPr>
          <p:grpSpPr>
            <a:xfrm>
              <a:off x="2124539" y="4342651"/>
              <a:ext cx="641611" cy="680977"/>
              <a:chOff x="2124539" y="4342651"/>
              <a:chExt cx="641611" cy="680977"/>
            </a:xfrm>
          </p:grpSpPr>
          <p:sp>
            <p:nvSpPr>
              <p:cNvPr id="36" name="任意多边形 35"/>
              <p:cNvSpPr/>
              <p:nvPr/>
            </p:nvSpPr>
            <p:spPr>
              <a:xfrm>
                <a:off x="2124539" y="4342651"/>
                <a:ext cx="641611" cy="680977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-1" fmla="*/ 63 w 140227"/>
                  <a:gd name="connsiteY0-2" fmla="*/ 65738 h 154534"/>
                  <a:gd name="connsiteX1-3" fmla="*/ 62928 w 140227"/>
                  <a:gd name="connsiteY1-4" fmla="*/ 16 h 154534"/>
                  <a:gd name="connsiteX2-5" fmla="*/ 140080 w 140227"/>
                  <a:gd name="connsiteY2-6" fmla="*/ 71453 h 154534"/>
                  <a:gd name="connsiteX3-7" fmla="*/ 74358 w 140227"/>
                  <a:gd name="connsiteY3-8" fmla="*/ 154321 h 154534"/>
                  <a:gd name="connsiteX4-9" fmla="*/ 63 w 140227"/>
                  <a:gd name="connsiteY4-10" fmla="*/ 65738 h 154534"/>
                  <a:gd name="connsiteX0-11" fmla="*/ 63 w 140227"/>
                  <a:gd name="connsiteY0-12" fmla="*/ 65738 h 154534"/>
                  <a:gd name="connsiteX1-13" fmla="*/ 62928 w 140227"/>
                  <a:gd name="connsiteY1-14" fmla="*/ 16 h 154534"/>
                  <a:gd name="connsiteX2-15" fmla="*/ 140080 w 140227"/>
                  <a:gd name="connsiteY2-16" fmla="*/ 71453 h 154534"/>
                  <a:gd name="connsiteX3-17" fmla="*/ 74358 w 140227"/>
                  <a:gd name="connsiteY3-18" fmla="*/ 154321 h 154534"/>
                  <a:gd name="connsiteX4-19" fmla="*/ 63 w 140227"/>
                  <a:gd name="connsiteY4-20" fmla="*/ 65738 h 154534"/>
                  <a:gd name="connsiteX0-21" fmla="*/ 178 w 140342"/>
                  <a:gd name="connsiteY0-22" fmla="*/ 65738 h 154534"/>
                  <a:gd name="connsiteX1-23" fmla="*/ 63043 w 140342"/>
                  <a:gd name="connsiteY1-24" fmla="*/ 16 h 154534"/>
                  <a:gd name="connsiteX2-25" fmla="*/ 140195 w 140342"/>
                  <a:gd name="connsiteY2-26" fmla="*/ 71453 h 154534"/>
                  <a:gd name="connsiteX3-27" fmla="*/ 74473 w 140342"/>
                  <a:gd name="connsiteY3-28" fmla="*/ 154321 h 154534"/>
                  <a:gd name="connsiteX4-29" fmla="*/ 178 w 140342"/>
                  <a:gd name="connsiteY4-30" fmla="*/ 65738 h 154534"/>
                  <a:gd name="connsiteX0-31" fmla="*/ 178 w 140342"/>
                  <a:gd name="connsiteY0-32" fmla="*/ 65740 h 154536"/>
                  <a:gd name="connsiteX1-33" fmla="*/ 63043 w 140342"/>
                  <a:gd name="connsiteY1-34" fmla="*/ 18 h 154536"/>
                  <a:gd name="connsiteX2-35" fmla="*/ 140195 w 140342"/>
                  <a:gd name="connsiteY2-36" fmla="*/ 71455 h 154536"/>
                  <a:gd name="connsiteX3-37" fmla="*/ 74473 w 140342"/>
                  <a:gd name="connsiteY3-38" fmla="*/ 154323 h 154536"/>
                  <a:gd name="connsiteX4-39" fmla="*/ 178 w 140342"/>
                  <a:gd name="connsiteY4-40" fmla="*/ 65740 h 154536"/>
                  <a:gd name="connsiteX0-41" fmla="*/ 9 w 140173"/>
                  <a:gd name="connsiteY0-42" fmla="*/ 71451 h 160247"/>
                  <a:gd name="connsiteX1-43" fmla="*/ 71446 w 140173"/>
                  <a:gd name="connsiteY1-44" fmla="*/ 14 h 160247"/>
                  <a:gd name="connsiteX2-45" fmla="*/ 140026 w 140173"/>
                  <a:gd name="connsiteY2-46" fmla="*/ 77166 h 160247"/>
                  <a:gd name="connsiteX3-47" fmla="*/ 74304 w 140173"/>
                  <a:gd name="connsiteY3-48" fmla="*/ 160034 h 160247"/>
                  <a:gd name="connsiteX4-49" fmla="*/ 9 w 140173"/>
                  <a:gd name="connsiteY4-50" fmla="*/ 71451 h 160247"/>
                  <a:gd name="connsiteX0-51" fmla="*/ 9 w 140173"/>
                  <a:gd name="connsiteY0-52" fmla="*/ 71451 h 148862"/>
                  <a:gd name="connsiteX1-53" fmla="*/ 71446 w 140173"/>
                  <a:gd name="connsiteY1-54" fmla="*/ 14 h 148862"/>
                  <a:gd name="connsiteX2-55" fmla="*/ 140026 w 140173"/>
                  <a:gd name="connsiteY2-56" fmla="*/ 77166 h 148862"/>
                  <a:gd name="connsiteX3-57" fmla="*/ 74304 w 140173"/>
                  <a:gd name="connsiteY3-58" fmla="*/ 148604 h 148862"/>
                  <a:gd name="connsiteX4-59" fmla="*/ 9 w 140173"/>
                  <a:gd name="connsiteY4-60" fmla="*/ 71451 h 148862"/>
                  <a:gd name="connsiteX0-61" fmla="*/ 9 w 141024"/>
                  <a:gd name="connsiteY0-62" fmla="*/ 71451 h 148862"/>
                  <a:gd name="connsiteX1-63" fmla="*/ 71446 w 141024"/>
                  <a:gd name="connsiteY1-64" fmla="*/ 14 h 148862"/>
                  <a:gd name="connsiteX2-65" fmla="*/ 140026 w 141024"/>
                  <a:gd name="connsiteY2-66" fmla="*/ 77166 h 148862"/>
                  <a:gd name="connsiteX3-67" fmla="*/ 74304 w 141024"/>
                  <a:gd name="connsiteY3-68" fmla="*/ 148604 h 148862"/>
                  <a:gd name="connsiteX4-69" fmla="*/ 9 w 141024"/>
                  <a:gd name="connsiteY4-70" fmla="*/ 71451 h 148862"/>
                  <a:gd name="connsiteX0-71" fmla="*/ 9 w 140173"/>
                  <a:gd name="connsiteY0-72" fmla="*/ 71451 h 148862"/>
                  <a:gd name="connsiteX1-73" fmla="*/ 71446 w 140173"/>
                  <a:gd name="connsiteY1-74" fmla="*/ 14 h 148862"/>
                  <a:gd name="connsiteX2-75" fmla="*/ 140026 w 140173"/>
                  <a:gd name="connsiteY2-76" fmla="*/ 77166 h 148862"/>
                  <a:gd name="connsiteX3-77" fmla="*/ 74304 w 140173"/>
                  <a:gd name="connsiteY3-78" fmla="*/ 148604 h 148862"/>
                  <a:gd name="connsiteX4-79" fmla="*/ 9 w 140173"/>
                  <a:gd name="connsiteY4-80" fmla="*/ 71451 h 148862"/>
                  <a:gd name="connsiteX0-81" fmla="*/ 9 w 140257"/>
                  <a:gd name="connsiteY0-82" fmla="*/ 71451 h 148862"/>
                  <a:gd name="connsiteX1-83" fmla="*/ 71446 w 140257"/>
                  <a:gd name="connsiteY1-84" fmla="*/ 14 h 148862"/>
                  <a:gd name="connsiteX2-85" fmla="*/ 140026 w 140257"/>
                  <a:gd name="connsiteY2-86" fmla="*/ 77166 h 148862"/>
                  <a:gd name="connsiteX3-87" fmla="*/ 74304 w 140257"/>
                  <a:gd name="connsiteY3-88" fmla="*/ 148604 h 148862"/>
                  <a:gd name="connsiteX4-89" fmla="*/ 9 w 140257"/>
                  <a:gd name="connsiteY4-90" fmla="*/ 71451 h 1488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0257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42638" y="44242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2176934" y="4495047"/>
                <a:ext cx="227805" cy="371040"/>
              </a:xfrm>
              <a:custGeom>
                <a:avLst/>
                <a:gdLst>
                  <a:gd name="connsiteX0" fmla="*/ 131483 w 768692"/>
                  <a:gd name="connsiteY0" fmla="*/ 0 h 962212"/>
                  <a:gd name="connsiteX1" fmla="*/ 394448 w 768692"/>
                  <a:gd name="connsiteY1" fmla="*/ 197223 h 962212"/>
                  <a:gd name="connsiteX2" fmla="*/ 621553 w 768692"/>
                  <a:gd name="connsiteY2" fmla="*/ 137459 h 962212"/>
                  <a:gd name="connsiteX3" fmla="*/ 764989 w 768692"/>
                  <a:gd name="connsiteY3" fmla="*/ 472141 h 962212"/>
                  <a:gd name="connsiteX4" fmla="*/ 472142 w 768692"/>
                  <a:gd name="connsiteY4" fmla="*/ 531906 h 962212"/>
                  <a:gd name="connsiteX5" fmla="*/ 591671 w 768692"/>
                  <a:gd name="connsiteY5" fmla="*/ 770965 h 962212"/>
                  <a:gd name="connsiteX6" fmla="*/ 442259 w 768692"/>
                  <a:gd name="connsiteY6" fmla="*/ 806823 h 962212"/>
                  <a:gd name="connsiteX7" fmla="*/ 352612 w 768692"/>
                  <a:gd name="connsiteY7" fmla="*/ 693271 h 962212"/>
                  <a:gd name="connsiteX8" fmla="*/ 197224 w 768692"/>
                  <a:gd name="connsiteY8" fmla="*/ 878541 h 962212"/>
                  <a:gd name="connsiteX9" fmla="*/ 0 w 768692"/>
                  <a:gd name="connsiteY9" fmla="*/ 962212 h 962212"/>
                  <a:gd name="connsiteX0-1" fmla="*/ 61103 w 698312"/>
                  <a:gd name="connsiteY0-2" fmla="*/ 0 h 1082820"/>
                  <a:gd name="connsiteX1-3" fmla="*/ 324068 w 698312"/>
                  <a:gd name="connsiteY1-4" fmla="*/ 197223 h 1082820"/>
                  <a:gd name="connsiteX2-5" fmla="*/ 551173 w 698312"/>
                  <a:gd name="connsiteY2-6" fmla="*/ 137459 h 1082820"/>
                  <a:gd name="connsiteX3-7" fmla="*/ 694609 w 698312"/>
                  <a:gd name="connsiteY3-8" fmla="*/ 472141 h 1082820"/>
                  <a:gd name="connsiteX4-9" fmla="*/ 401762 w 698312"/>
                  <a:gd name="connsiteY4-10" fmla="*/ 531906 h 1082820"/>
                  <a:gd name="connsiteX5-11" fmla="*/ 521291 w 698312"/>
                  <a:gd name="connsiteY5-12" fmla="*/ 770965 h 1082820"/>
                  <a:gd name="connsiteX6-13" fmla="*/ 371879 w 698312"/>
                  <a:gd name="connsiteY6-14" fmla="*/ 806823 h 1082820"/>
                  <a:gd name="connsiteX7-15" fmla="*/ 282232 w 698312"/>
                  <a:gd name="connsiteY7-16" fmla="*/ 693271 h 1082820"/>
                  <a:gd name="connsiteX8-17" fmla="*/ 126844 w 698312"/>
                  <a:gd name="connsiteY8-18" fmla="*/ 878541 h 1082820"/>
                  <a:gd name="connsiteX9-19" fmla="*/ 0 w 698312"/>
                  <a:gd name="connsiteY9-20" fmla="*/ 1082820 h 1082820"/>
                  <a:gd name="connsiteX0-21" fmla="*/ 61103 w 698312"/>
                  <a:gd name="connsiteY0-22" fmla="*/ 0 h 1082820"/>
                  <a:gd name="connsiteX1-23" fmla="*/ 324068 w 698312"/>
                  <a:gd name="connsiteY1-24" fmla="*/ 197223 h 1082820"/>
                  <a:gd name="connsiteX2-25" fmla="*/ 551173 w 698312"/>
                  <a:gd name="connsiteY2-26" fmla="*/ 137459 h 1082820"/>
                  <a:gd name="connsiteX3-27" fmla="*/ 694609 w 698312"/>
                  <a:gd name="connsiteY3-28" fmla="*/ 472141 h 1082820"/>
                  <a:gd name="connsiteX4-29" fmla="*/ 401762 w 698312"/>
                  <a:gd name="connsiteY4-30" fmla="*/ 531906 h 1082820"/>
                  <a:gd name="connsiteX5-31" fmla="*/ 521291 w 698312"/>
                  <a:gd name="connsiteY5-32" fmla="*/ 770965 h 1082820"/>
                  <a:gd name="connsiteX6-33" fmla="*/ 371879 w 698312"/>
                  <a:gd name="connsiteY6-34" fmla="*/ 806823 h 1082820"/>
                  <a:gd name="connsiteX7-35" fmla="*/ 282232 w 698312"/>
                  <a:gd name="connsiteY7-36" fmla="*/ 693271 h 1082820"/>
                  <a:gd name="connsiteX8-37" fmla="*/ 176111 w 698312"/>
                  <a:gd name="connsiteY8-38" fmla="*/ 905342 h 1082820"/>
                  <a:gd name="connsiteX9-39" fmla="*/ 0 w 698312"/>
                  <a:gd name="connsiteY9-40" fmla="*/ 1082820 h 108282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698312" h="1082820">
                    <a:moveTo>
                      <a:pt x="61103" y="0"/>
                    </a:moveTo>
                    <a:cubicBezTo>
                      <a:pt x="151746" y="87156"/>
                      <a:pt x="242390" y="174313"/>
                      <a:pt x="324068" y="197223"/>
                    </a:cubicBezTo>
                    <a:cubicBezTo>
                      <a:pt x="405746" y="220133"/>
                      <a:pt x="489416" y="91639"/>
                      <a:pt x="551173" y="137459"/>
                    </a:cubicBezTo>
                    <a:cubicBezTo>
                      <a:pt x="612930" y="183279"/>
                      <a:pt x="719511" y="406400"/>
                      <a:pt x="694609" y="472141"/>
                    </a:cubicBezTo>
                    <a:cubicBezTo>
                      <a:pt x="669707" y="537882"/>
                      <a:pt x="430648" y="482102"/>
                      <a:pt x="401762" y="531906"/>
                    </a:cubicBezTo>
                    <a:cubicBezTo>
                      <a:pt x="372876" y="581710"/>
                      <a:pt x="526272" y="725146"/>
                      <a:pt x="521291" y="770965"/>
                    </a:cubicBezTo>
                    <a:cubicBezTo>
                      <a:pt x="516311" y="816785"/>
                      <a:pt x="411722" y="819772"/>
                      <a:pt x="371879" y="806823"/>
                    </a:cubicBezTo>
                    <a:cubicBezTo>
                      <a:pt x="332036" y="793874"/>
                      <a:pt x="314860" y="676851"/>
                      <a:pt x="282232" y="693271"/>
                    </a:cubicBezTo>
                    <a:cubicBezTo>
                      <a:pt x="249604" y="709691"/>
                      <a:pt x="223150" y="840417"/>
                      <a:pt x="176111" y="905342"/>
                    </a:cubicBezTo>
                    <a:cubicBezTo>
                      <a:pt x="129072" y="970267"/>
                      <a:pt x="69227" y="1063396"/>
                      <a:pt x="0" y="1082820"/>
                    </a:cubicBezTo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>
                <a:off x="2353279" y="4809159"/>
                <a:ext cx="49757" cy="61548"/>
              </a:xfrm>
              <a:custGeom>
                <a:avLst/>
                <a:gdLst>
                  <a:gd name="connsiteX0" fmla="*/ 6763 w 126447"/>
                  <a:gd name="connsiteY0" fmla="*/ 18499 h 191822"/>
                  <a:gd name="connsiteX1" fmla="*/ 126292 w 126447"/>
                  <a:gd name="connsiteY1" fmla="*/ 24476 h 191822"/>
                  <a:gd name="connsiteX2" fmla="*/ 30669 w 126447"/>
                  <a:gd name="connsiteY2" fmla="*/ 191817 h 191822"/>
                  <a:gd name="connsiteX3" fmla="*/ 6763 w 126447"/>
                  <a:gd name="connsiteY3" fmla="*/ 18499 h 191822"/>
                  <a:gd name="connsiteX0-1" fmla="*/ 394 w 120595"/>
                  <a:gd name="connsiteY0-2" fmla="*/ 16500 h 159942"/>
                  <a:gd name="connsiteX1-3" fmla="*/ 119923 w 120595"/>
                  <a:gd name="connsiteY1-4" fmla="*/ 22477 h 159942"/>
                  <a:gd name="connsiteX2-5" fmla="*/ 84065 w 120595"/>
                  <a:gd name="connsiteY2-6" fmla="*/ 159936 h 159942"/>
                  <a:gd name="connsiteX3-7" fmla="*/ 394 w 120595"/>
                  <a:gd name="connsiteY3-8" fmla="*/ 16500 h 159942"/>
                  <a:gd name="connsiteX0-9" fmla="*/ 939 w 129518"/>
                  <a:gd name="connsiteY0-10" fmla="*/ 16500 h 160211"/>
                  <a:gd name="connsiteX1-11" fmla="*/ 120468 w 129518"/>
                  <a:gd name="connsiteY1-12" fmla="*/ 22477 h 160211"/>
                  <a:gd name="connsiteX2-13" fmla="*/ 84610 w 129518"/>
                  <a:gd name="connsiteY2-14" fmla="*/ 159936 h 160211"/>
                  <a:gd name="connsiteX3-15" fmla="*/ 939 w 129518"/>
                  <a:gd name="connsiteY3-16" fmla="*/ 16500 h 1602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9518" h="160211">
                    <a:moveTo>
                      <a:pt x="939" y="16500"/>
                    </a:moveTo>
                    <a:cubicBezTo>
                      <a:pt x="6915" y="-6410"/>
                      <a:pt x="116484" y="-6409"/>
                      <a:pt x="120468" y="22477"/>
                    </a:cubicBezTo>
                    <a:cubicBezTo>
                      <a:pt x="124452" y="51363"/>
                      <a:pt x="152344" y="152964"/>
                      <a:pt x="84610" y="159936"/>
                    </a:cubicBezTo>
                    <a:cubicBezTo>
                      <a:pt x="16876" y="166908"/>
                      <a:pt x="-5037" y="39410"/>
                      <a:pt x="939" y="16500"/>
                    </a:cubicBezTo>
                    <a:close/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>
                <a:off x="2500518" y="4409062"/>
                <a:ext cx="255640" cy="461540"/>
              </a:xfrm>
              <a:custGeom>
                <a:avLst/>
                <a:gdLst>
                  <a:gd name="connsiteX0" fmla="*/ 420402 w 665437"/>
                  <a:gd name="connsiteY0" fmla="*/ 0 h 1201399"/>
                  <a:gd name="connsiteX1" fmla="*/ 181343 w 665437"/>
                  <a:gd name="connsiteY1" fmla="*/ 161365 h 1201399"/>
                  <a:gd name="connsiteX2" fmla="*/ 37908 w 665437"/>
                  <a:gd name="connsiteY2" fmla="*/ 173318 h 1201399"/>
                  <a:gd name="connsiteX3" fmla="*/ 2049 w 665437"/>
                  <a:gd name="connsiteY3" fmla="*/ 239059 h 1201399"/>
                  <a:gd name="connsiteX4" fmla="*/ 37908 w 665437"/>
                  <a:gd name="connsiteY4" fmla="*/ 579718 h 1201399"/>
                  <a:gd name="connsiteX5" fmla="*/ 306849 w 665437"/>
                  <a:gd name="connsiteY5" fmla="*/ 753036 h 1201399"/>
                  <a:gd name="connsiteX6" fmla="*/ 282943 w 665437"/>
                  <a:gd name="connsiteY6" fmla="*/ 926353 h 1201399"/>
                  <a:gd name="connsiteX7" fmla="*/ 336731 w 665437"/>
                  <a:gd name="connsiteY7" fmla="*/ 1093695 h 1201399"/>
                  <a:gd name="connsiteX8" fmla="*/ 306849 w 665437"/>
                  <a:gd name="connsiteY8" fmla="*/ 1201271 h 1201399"/>
                  <a:gd name="connsiteX9" fmla="*/ 408449 w 665437"/>
                  <a:gd name="connsiteY9" fmla="*/ 1111624 h 1201399"/>
                  <a:gd name="connsiteX10" fmla="*/ 444308 w 665437"/>
                  <a:gd name="connsiteY10" fmla="*/ 944283 h 1201399"/>
                  <a:gd name="connsiteX11" fmla="*/ 516025 w 665437"/>
                  <a:gd name="connsiteY11" fmla="*/ 818777 h 1201399"/>
                  <a:gd name="connsiteX12" fmla="*/ 665437 w 665437"/>
                  <a:gd name="connsiteY12" fmla="*/ 753036 h 120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5437" h="1201399">
                    <a:moveTo>
                      <a:pt x="420402" y="0"/>
                    </a:moveTo>
                    <a:cubicBezTo>
                      <a:pt x="332747" y="66239"/>
                      <a:pt x="245092" y="132479"/>
                      <a:pt x="181343" y="161365"/>
                    </a:cubicBezTo>
                    <a:cubicBezTo>
                      <a:pt x="117594" y="190251"/>
                      <a:pt x="67790" y="160369"/>
                      <a:pt x="37908" y="173318"/>
                    </a:cubicBezTo>
                    <a:cubicBezTo>
                      <a:pt x="8026" y="186267"/>
                      <a:pt x="2049" y="171326"/>
                      <a:pt x="2049" y="239059"/>
                    </a:cubicBezTo>
                    <a:cubicBezTo>
                      <a:pt x="2049" y="306792"/>
                      <a:pt x="-12892" y="494055"/>
                      <a:pt x="37908" y="579718"/>
                    </a:cubicBezTo>
                    <a:cubicBezTo>
                      <a:pt x="88708" y="665381"/>
                      <a:pt x="266010" y="695264"/>
                      <a:pt x="306849" y="753036"/>
                    </a:cubicBezTo>
                    <a:cubicBezTo>
                      <a:pt x="347688" y="810808"/>
                      <a:pt x="277963" y="869577"/>
                      <a:pt x="282943" y="926353"/>
                    </a:cubicBezTo>
                    <a:cubicBezTo>
                      <a:pt x="287923" y="983129"/>
                      <a:pt x="332747" y="1047875"/>
                      <a:pt x="336731" y="1093695"/>
                    </a:cubicBezTo>
                    <a:cubicBezTo>
                      <a:pt x="340715" y="1139515"/>
                      <a:pt x="294896" y="1198283"/>
                      <a:pt x="306849" y="1201271"/>
                    </a:cubicBezTo>
                    <a:cubicBezTo>
                      <a:pt x="318802" y="1204259"/>
                      <a:pt x="385539" y="1154455"/>
                      <a:pt x="408449" y="1111624"/>
                    </a:cubicBezTo>
                    <a:cubicBezTo>
                      <a:pt x="431359" y="1068793"/>
                      <a:pt x="426379" y="993091"/>
                      <a:pt x="444308" y="944283"/>
                    </a:cubicBezTo>
                    <a:cubicBezTo>
                      <a:pt x="462237" y="895475"/>
                      <a:pt x="479170" y="850651"/>
                      <a:pt x="516025" y="818777"/>
                    </a:cubicBezTo>
                    <a:cubicBezTo>
                      <a:pt x="552880" y="786903"/>
                      <a:pt x="609158" y="769969"/>
                      <a:pt x="665437" y="753036"/>
                    </a:cubicBezTo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>
                <a:off x="2693191" y="4801426"/>
                <a:ext cx="48215" cy="91839"/>
              </a:xfrm>
              <a:custGeom>
                <a:avLst/>
                <a:gdLst>
                  <a:gd name="connsiteX0" fmla="*/ 125506 w 125506"/>
                  <a:gd name="connsiteY0" fmla="*/ 0 h 239059"/>
                  <a:gd name="connsiteX1" fmla="*/ 59765 w 125506"/>
                  <a:gd name="connsiteY1" fmla="*/ 23906 h 239059"/>
                  <a:gd name="connsiteX2" fmla="*/ 0 w 125506"/>
                  <a:gd name="connsiteY2" fmla="*/ 143435 h 239059"/>
                  <a:gd name="connsiteX3" fmla="*/ 59765 w 125506"/>
                  <a:gd name="connsiteY3" fmla="*/ 239059 h 23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506" h="239059">
                    <a:moveTo>
                      <a:pt x="125506" y="0"/>
                    </a:moveTo>
                    <a:cubicBezTo>
                      <a:pt x="103094" y="0"/>
                      <a:pt x="80683" y="0"/>
                      <a:pt x="59765" y="23906"/>
                    </a:cubicBezTo>
                    <a:cubicBezTo>
                      <a:pt x="38847" y="47812"/>
                      <a:pt x="0" y="107576"/>
                      <a:pt x="0" y="143435"/>
                    </a:cubicBezTo>
                    <a:cubicBezTo>
                      <a:pt x="0" y="179294"/>
                      <a:pt x="29882" y="209176"/>
                      <a:pt x="59765" y="239059"/>
                    </a:cubicBezTo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任意多边形 18"/>
            <p:cNvSpPr/>
            <p:nvPr/>
          </p:nvSpPr>
          <p:spPr>
            <a:xfrm rot="20279529">
              <a:off x="2598988" y="4623569"/>
              <a:ext cx="174702" cy="8321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 rot="20279529">
              <a:off x="2479596" y="4480372"/>
              <a:ext cx="223342" cy="1187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0279529">
              <a:off x="2127434" y="4559064"/>
              <a:ext cx="113703" cy="5520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rot="20279529">
              <a:off x="2594342" y="4571927"/>
              <a:ext cx="163589" cy="9647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 rot="20279529">
              <a:off x="2135496" y="4638952"/>
              <a:ext cx="269481" cy="1483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 rot="20279529">
              <a:off x="2551872" y="4532481"/>
              <a:ext cx="202631" cy="103393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 rot="20279529">
              <a:off x="2524326" y="4506288"/>
              <a:ext cx="197416" cy="9652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rot="20279529">
              <a:off x="2501282" y="4464098"/>
              <a:ext cx="153497" cy="7992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 rot="20279529">
              <a:off x="2328701" y="4625707"/>
              <a:ext cx="74052" cy="2824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rot="20279529">
              <a:off x="2130538" y="4603506"/>
              <a:ext cx="189693" cy="9750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rot="20279529">
              <a:off x="2599025" y="4660637"/>
              <a:ext cx="191800" cy="9235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 rot="20279529">
              <a:off x="2611278" y="4795372"/>
              <a:ext cx="62292" cy="380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 rot="20279529">
              <a:off x="2492800" y="4489548"/>
              <a:ext cx="71293" cy="5029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 rot="20279529">
              <a:off x="2118580" y="4584223"/>
              <a:ext cx="149665" cy="78198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 rot="20279529">
              <a:off x="2127493" y="4608630"/>
              <a:ext cx="255388" cy="13914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 rot="20279529">
              <a:off x="2284592" y="4709098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任意多边形 34"/>
            <p:cNvSpPr/>
            <p:nvPr/>
          </p:nvSpPr>
          <p:spPr>
            <a:xfrm rot="20279529">
              <a:off x="2302799" y="4734812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240" y="4163068"/>
            <a:ext cx="355722" cy="2990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520815" y="4051308"/>
            <a:ext cx="33350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 dirty="0">
                <a:latin typeface="Arial" panose="020B0604020202020204"/>
                <a:ea typeface="微软雅黑" panose="020B0503020204020204" charset="-122"/>
                <a:sym typeface="+mn-lt"/>
              </a:rPr>
              <a:t>四、</a:t>
            </a:r>
            <a:r>
              <a:rPr lang="en-US" altLang="zh-CN" sz="2800" b="1" dirty="0">
                <a:latin typeface="Arial" panose="020B0604020202020204"/>
                <a:ea typeface="微软雅黑" panose="020B0503020204020204" charset="-122"/>
                <a:sym typeface="+mn-lt"/>
              </a:rPr>
              <a:t>  </a:t>
            </a:r>
            <a:r>
              <a:rPr lang="zh-CN" altLang="en-US" sz="2800" b="1" dirty="0">
                <a:latin typeface="Arial" panose="020B0604020202020204"/>
                <a:ea typeface="微软雅黑" panose="020B0503020204020204" charset="-122"/>
                <a:sym typeface="+mn-lt"/>
              </a:rPr>
              <a:t>推广</a:t>
            </a:r>
            <a:r>
              <a:rPr lang="zh-CN" altLang="en-US" sz="2800" b="1" dirty="0">
                <a:latin typeface="Arial" panose="020B0604020202020204"/>
                <a:ea typeface="微软雅黑" panose="020B0503020204020204" charset="-122"/>
                <a:sym typeface="+mn-lt"/>
              </a:rPr>
              <a:t>方案</a:t>
            </a:r>
            <a:endParaRPr lang="zh-CN" altLang="en-US" sz="2800" b="1" dirty="0">
              <a:latin typeface="Arial" panose="020B0604020202020204"/>
              <a:ea typeface="微软雅黑" panose="020B0503020204020204" charset="-122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240" y="4809498"/>
            <a:ext cx="355722" cy="2990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20815" y="4697730"/>
            <a:ext cx="3141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latin typeface="Arial" panose="020B0604020202020204"/>
                <a:ea typeface="微软雅黑" panose="020B0503020204020204" charset="-122"/>
                <a:sym typeface="+mn-lt"/>
              </a:rPr>
              <a:t>五、</a:t>
            </a:r>
            <a:r>
              <a:rPr lang="en-US" altLang="zh-CN" sz="2800" b="1" dirty="0">
                <a:latin typeface="Arial" panose="020B0604020202020204"/>
                <a:ea typeface="微软雅黑" panose="020B0503020204020204" charset="-122"/>
                <a:sym typeface="+mn-lt"/>
              </a:rPr>
              <a:t>  </a:t>
            </a:r>
            <a:r>
              <a:rPr lang="zh-CN" altLang="en-US" sz="2800" b="1" dirty="0">
                <a:latin typeface="Arial" panose="020B0604020202020204"/>
                <a:ea typeface="微软雅黑" panose="020B0503020204020204" charset="-122"/>
                <a:sym typeface="+mn-lt"/>
              </a:rPr>
              <a:t>运营</a:t>
            </a:r>
            <a:r>
              <a:rPr lang="zh-CN" altLang="en-US" sz="2800" b="1" dirty="0">
                <a:latin typeface="Arial" panose="020B0604020202020204"/>
                <a:ea typeface="微软雅黑" panose="020B0503020204020204" charset="-122"/>
                <a:sym typeface="+mn-lt"/>
              </a:rPr>
              <a:t>规划</a:t>
            </a:r>
            <a:endParaRPr lang="zh-CN" altLang="en-US" sz="2800" b="1" dirty="0">
              <a:latin typeface="Arial" panose="020B0604020202020204"/>
              <a:ea typeface="微软雅黑" panose="020B0503020204020204" charset="-122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165590" y="6455410"/>
            <a:ext cx="2973705" cy="312420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lnSpc>
                <a:spcPct val="120000"/>
              </a:lnSpc>
            </a:pPr>
            <a:r>
              <a:rPr lang="en-US" altLang="zh-CN" sz="12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lt"/>
              </a:rPr>
              <a:t>02</a:t>
            </a:r>
            <a:endParaRPr lang="en-US" altLang="zh-CN" sz="120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636" y="1374417"/>
            <a:ext cx="2351584" cy="184012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34780" y="3335788"/>
            <a:ext cx="5522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 smtClean="0">
                <a:cs typeface="+mn-ea"/>
                <a:sym typeface="+mn-lt"/>
              </a:rPr>
              <a:t>感谢在场各位的耐心倾听</a:t>
            </a:r>
            <a:endParaRPr lang="zh-CN" altLang="en-US" sz="3600" b="1" dirty="0"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141" y="1408261"/>
            <a:ext cx="1326977" cy="177243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741" y="1374417"/>
            <a:ext cx="2351584" cy="18401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432432" y="4103368"/>
            <a:ext cx="5327135" cy="349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Thank you for your listening !!!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Shape 138"/>
          <p:cNvSpPr/>
          <p:nvPr/>
        </p:nvSpPr>
        <p:spPr>
          <a:xfrm rot="1905815">
            <a:off x="10004870" y="1267893"/>
            <a:ext cx="579969" cy="437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1" h="17044" extrusionOk="0">
                <a:moveTo>
                  <a:pt x="20712" y="4368"/>
                </a:moveTo>
                <a:cubicBezTo>
                  <a:pt x="19332" y="-4556"/>
                  <a:pt x="12710" y="2620"/>
                  <a:pt x="9384" y="4695"/>
                </a:cubicBezTo>
                <a:cubicBezTo>
                  <a:pt x="7033" y="548"/>
                  <a:pt x="225" y="-2310"/>
                  <a:pt x="2" y="4874"/>
                </a:cubicBezTo>
                <a:cubicBezTo>
                  <a:pt x="-162" y="10152"/>
                  <a:pt x="9292" y="14380"/>
                  <a:pt x="12560" y="17044"/>
                </a:cubicBezTo>
                <a:cubicBezTo>
                  <a:pt x="15309" y="14383"/>
                  <a:pt x="21438" y="9078"/>
                  <a:pt x="20712" y="4368"/>
                </a:cubicBezTo>
                <a:close/>
              </a:path>
            </a:pathLst>
          </a:custGeom>
          <a:noFill/>
          <a:ln w="38100" cap="flat">
            <a:solidFill>
              <a:srgbClr val="FEBF0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 rot="1192981">
            <a:off x="1804103" y="3395260"/>
            <a:ext cx="509052" cy="515664"/>
            <a:chOff x="2118580" y="4342651"/>
            <a:chExt cx="672245" cy="680977"/>
          </a:xfrm>
        </p:grpSpPr>
        <p:grpSp>
          <p:nvGrpSpPr>
            <p:cNvPr id="18" name="组合 17"/>
            <p:cNvGrpSpPr/>
            <p:nvPr/>
          </p:nvGrpSpPr>
          <p:grpSpPr>
            <a:xfrm>
              <a:off x="2124539" y="4342651"/>
              <a:ext cx="641611" cy="680977"/>
              <a:chOff x="2124539" y="4342651"/>
              <a:chExt cx="641611" cy="680977"/>
            </a:xfrm>
          </p:grpSpPr>
          <p:sp>
            <p:nvSpPr>
              <p:cNvPr id="36" name="任意多边形 35"/>
              <p:cNvSpPr/>
              <p:nvPr/>
            </p:nvSpPr>
            <p:spPr>
              <a:xfrm>
                <a:off x="2124539" y="4342651"/>
                <a:ext cx="641611" cy="680977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-1" fmla="*/ 63 w 140227"/>
                  <a:gd name="connsiteY0-2" fmla="*/ 65738 h 154534"/>
                  <a:gd name="connsiteX1-3" fmla="*/ 62928 w 140227"/>
                  <a:gd name="connsiteY1-4" fmla="*/ 16 h 154534"/>
                  <a:gd name="connsiteX2-5" fmla="*/ 140080 w 140227"/>
                  <a:gd name="connsiteY2-6" fmla="*/ 71453 h 154534"/>
                  <a:gd name="connsiteX3-7" fmla="*/ 74358 w 140227"/>
                  <a:gd name="connsiteY3-8" fmla="*/ 154321 h 154534"/>
                  <a:gd name="connsiteX4-9" fmla="*/ 63 w 140227"/>
                  <a:gd name="connsiteY4-10" fmla="*/ 65738 h 154534"/>
                  <a:gd name="connsiteX0-11" fmla="*/ 63 w 140227"/>
                  <a:gd name="connsiteY0-12" fmla="*/ 65738 h 154534"/>
                  <a:gd name="connsiteX1-13" fmla="*/ 62928 w 140227"/>
                  <a:gd name="connsiteY1-14" fmla="*/ 16 h 154534"/>
                  <a:gd name="connsiteX2-15" fmla="*/ 140080 w 140227"/>
                  <a:gd name="connsiteY2-16" fmla="*/ 71453 h 154534"/>
                  <a:gd name="connsiteX3-17" fmla="*/ 74358 w 140227"/>
                  <a:gd name="connsiteY3-18" fmla="*/ 154321 h 154534"/>
                  <a:gd name="connsiteX4-19" fmla="*/ 63 w 140227"/>
                  <a:gd name="connsiteY4-20" fmla="*/ 65738 h 154534"/>
                  <a:gd name="connsiteX0-21" fmla="*/ 178 w 140342"/>
                  <a:gd name="connsiteY0-22" fmla="*/ 65738 h 154534"/>
                  <a:gd name="connsiteX1-23" fmla="*/ 63043 w 140342"/>
                  <a:gd name="connsiteY1-24" fmla="*/ 16 h 154534"/>
                  <a:gd name="connsiteX2-25" fmla="*/ 140195 w 140342"/>
                  <a:gd name="connsiteY2-26" fmla="*/ 71453 h 154534"/>
                  <a:gd name="connsiteX3-27" fmla="*/ 74473 w 140342"/>
                  <a:gd name="connsiteY3-28" fmla="*/ 154321 h 154534"/>
                  <a:gd name="connsiteX4-29" fmla="*/ 178 w 140342"/>
                  <a:gd name="connsiteY4-30" fmla="*/ 65738 h 154534"/>
                  <a:gd name="connsiteX0-31" fmla="*/ 178 w 140342"/>
                  <a:gd name="connsiteY0-32" fmla="*/ 65740 h 154536"/>
                  <a:gd name="connsiteX1-33" fmla="*/ 63043 w 140342"/>
                  <a:gd name="connsiteY1-34" fmla="*/ 18 h 154536"/>
                  <a:gd name="connsiteX2-35" fmla="*/ 140195 w 140342"/>
                  <a:gd name="connsiteY2-36" fmla="*/ 71455 h 154536"/>
                  <a:gd name="connsiteX3-37" fmla="*/ 74473 w 140342"/>
                  <a:gd name="connsiteY3-38" fmla="*/ 154323 h 154536"/>
                  <a:gd name="connsiteX4-39" fmla="*/ 178 w 140342"/>
                  <a:gd name="connsiteY4-40" fmla="*/ 65740 h 154536"/>
                  <a:gd name="connsiteX0-41" fmla="*/ 9 w 140173"/>
                  <a:gd name="connsiteY0-42" fmla="*/ 71451 h 160247"/>
                  <a:gd name="connsiteX1-43" fmla="*/ 71446 w 140173"/>
                  <a:gd name="connsiteY1-44" fmla="*/ 14 h 160247"/>
                  <a:gd name="connsiteX2-45" fmla="*/ 140026 w 140173"/>
                  <a:gd name="connsiteY2-46" fmla="*/ 77166 h 160247"/>
                  <a:gd name="connsiteX3-47" fmla="*/ 74304 w 140173"/>
                  <a:gd name="connsiteY3-48" fmla="*/ 160034 h 160247"/>
                  <a:gd name="connsiteX4-49" fmla="*/ 9 w 140173"/>
                  <a:gd name="connsiteY4-50" fmla="*/ 71451 h 160247"/>
                  <a:gd name="connsiteX0-51" fmla="*/ 9 w 140173"/>
                  <a:gd name="connsiteY0-52" fmla="*/ 71451 h 148862"/>
                  <a:gd name="connsiteX1-53" fmla="*/ 71446 w 140173"/>
                  <a:gd name="connsiteY1-54" fmla="*/ 14 h 148862"/>
                  <a:gd name="connsiteX2-55" fmla="*/ 140026 w 140173"/>
                  <a:gd name="connsiteY2-56" fmla="*/ 77166 h 148862"/>
                  <a:gd name="connsiteX3-57" fmla="*/ 74304 w 140173"/>
                  <a:gd name="connsiteY3-58" fmla="*/ 148604 h 148862"/>
                  <a:gd name="connsiteX4-59" fmla="*/ 9 w 140173"/>
                  <a:gd name="connsiteY4-60" fmla="*/ 71451 h 148862"/>
                  <a:gd name="connsiteX0-61" fmla="*/ 9 w 141024"/>
                  <a:gd name="connsiteY0-62" fmla="*/ 71451 h 148862"/>
                  <a:gd name="connsiteX1-63" fmla="*/ 71446 w 141024"/>
                  <a:gd name="connsiteY1-64" fmla="*/ 14 h 148862"/>
                  <a:gd name="connsiteX2-65" fmla="*/ 140026 w 141024"/>
                  <a:gd name="connsiteY2-66" fmla="*/ 77166 h 148862"/>
                  <a:gd name="connsiteX3-67" fmla="*/ 74304 w 141024"/>
                  <a:gd name="connsiteY3-68" fmla="*/ 148604 h 148862"/>
                  <a:gd name="connsiteX4-69" fmla="*/ 9 w 141024"/>
                  <a:gd name="connsiteY4-70" fmla="*/ 71451 h 148862"/>
                  <a:gd name="connsiteX0-71" fmla="*/ 9 w 140173"/>
                  <a:gd name="connsiteY0-72" fmla="*/ 71451 h 148862"/>
                  <a:gd name="connsiteX1-73" fmla="*/ 71446 w 140173"/>
                  <a:gd name="connsiteY1-74" fmla="*/ 14 h 148862"/>
                  <a:gd name="connsiteX2-75" fmla="*/ 140026 w 140173"/>
                  <a:gd name="connsiteY2-76" fmla="*/ 77166 h 148862"/>
                  <a:gd name="connsiteX3-77" fmla="*/ 74304 w 140173"/>
                  <a:gd name="connsiteY3-78" fmla="*/ 148604 h 148862"/>
                  <a:gd name="connsiteX4-79" fmla="*/ 9 w 140173"/>
                  <a:gd name="connsiteY4-80" fmla="*/ 71451 h 148862"/>
                  <a:gd name="connsiteX0-81" fmla="*/ 9 w 140257"/>
                  <a:gd name="connsiteY0-82" fmla="*/ 71451 h 148862"/>
                  <a:gd name="connsiteX1-83" fmla="*/ 71446 w 140257"/>
                  <a:gd name="connsiteY1-84" fmla="*/ 14 h 148862"/>
                  <a:gd name="connsiteX2-85" fmla="*/ 140026 w 140257"/>
                  <a:gd name="connsiteY2-86" fmla="*/ 77166 h 148862"/>
                  <a:gd name="connsiteX3-87" fmla="*/ 74304 w 140257"/>
                  <a:gd name="connsiteY3-88" fmla="*/ 148604 h 148862"/>
                  <a:gd name="connsiteX4-89" fmla="*/ 9 w 140257"/>
                  <a:gd name="connsiteY4-90" fmla="*/ 71451 h 1488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0257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42638" y="44242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2176934" y="4495047"/>
                <a:ext cx="227805" cy="371040"/>
              </a:xfrm>
              <a:custGeom>
                <a:avLst/>
                <a:gdLst>
                  <a:gd name="connsiteX0" fmla="*/ 131483 w 768692"/>
                  <a:gd name="connsiteY0" fmla="*/ 0 h 962212"/>
                  <a:gd name="connsiteX1" fmla="*/ 394448 w 768692"/>
                  <a:gd name="connsiteY1" fmla="*/ 197223 h 962212"/>
                  <a:gd name="connsiteX2" fmla="*/ 621553 w 768692"/>
                  <a:gd name="connsiteY2" fmla="*/ 137459 h 962212"/>
                  <a:gd name="connsiteX3" fmla="*/ 764989 w 768692"/>
                  <a:gd name="connsiteY3" fmla="*/ 472141 h 962212"/>
                  <a:gd name="connsiteX4" fmla="*/ 472142 w 768692"/>
                  <a:gd name="connsiteY4" fmla="*/ 531906 h 962212"/>
                  <a:gd name="connsiteX5" fmla="*/ 591671 w 768692"/>
                  <a:gd name="connsiteY5" fmla="*/ 770965 h 962212"/>
                  <a:gd name="connsiteX6" fmla="*/ 442259 w 768692"/>
                  <a:gd name="connsiteY6" fmla="*/ 806823 h 962212"/>
                  <a:gd name="connsiteX7" fmla="*/ 352612 w 768692"/>
                  <a:gd name="connsiteY7" fmla="*/ 693271 h 962212"/>
                  <a:gd name="connsiteX8" fmla="*/ 197224 w 768692"/>
                  <a:gd name="connsiteY8" fmla="*/ 878541 h 962212"/>
                  <a:gd name="connsiteX9" fmla="*/ 0 w 768692"/>
                  <a:gd name="connsiteY9" fmla="*/ 962212 h 962212"/>
                  <a:gd name="connsiteX0-1" fmla="*/ 61103 w 698312"/>
                  <a:gd name="connsiteY0-2" fmla="*/ 0 h 1082820"/>
                  <a:gd name="connsiteX1-3" fmla="*/ 324068 w 698312"/>
                  <a:gd name="connsiteY1-4" fmla="*/ 197223 h 1082820"/>
                  <a:gd name="connsiteX2-5" fmla="*/ 551173 w 698312"/>
                  <a:gd name="connsiteY2-6" fmla="*/ 137459 h 1082820"/>
                  <a:gd name="connsiteX3-7" fmla="*/ 694609 w 698312"/>
                  <a:gd name="connsiteY3-8" fmla="*/ 472141 h 1082820"/>
                  <a:gd name="connsiteX4-9" fmla="*/ 401762 w 698312"/>
                  <a:gd name="connsiteY4-10" fmla="*/ 531906 h 1082820"/>
                  <a:gd name="connsiteX5-11" fmla="*/ 521291 w 698312"/>
                  <a:gd name="connsiteY5-12" fmla="*/ 770965 h 1082820"/>
                  <a:gd name="connsiteX6-13" fmla="*/ 371879 w 698312"/>
                  <a:gd name="connsiteY6-14" fmla="*/ 806823 h 1082820"/>
                  <a:gd name="connsiteX7-15" fmla="*/ 282232 w 698312"/>
                  <a:gd name="connsiteY7-16" fmla="*/ 693271 h 1082820"/>
                  <a:gd name="connsiteX8-17" fmla="*/ 126844 w 698312"/>
                  <a:gd name="connsiteY8-18" fmla="*/ 878541 h 1082820"/>
                  <a:gd name="connsiteX9-19" fmla="*/ 0 w 698312"/>
                  <a:gd name="connsiteY9-20" fmla="*/ 1082820 h 1082820"/>
                  <a:gd name="connsiteX0-21" fmla="*/ 61103 w 698312"/>
                  <a:gd name="connsiteY0-22" fmla="*/ 0 h 1082820"/>
                  <a:gd name="connsiteX1-23" fmla="*/ 324068 w 698312"/>
                  <a:gd name="connsiteY1-24" fmla="*/ 197223 h 1082820"/>
                  <a:gd name="connsiteX2-25" fmla="*/ 551173 w 698312"/>
                  <a:gd name="connsiteY2-26" fmla="*/ 137459 h 1082820"/>
                  <a:gd name="connsiteX3-27" fmla="*/ 694609 w 698312"/>
                  <a:gd name="connsiteY3-28" fmla="*/ 472141 h 1082820"/>
                  <a:gd name="connsiteX4-29" fmla="*/ 401762 w 698312"/>
                  <a:gd name="connsiteY4-30" fmla="*/ 531906 h 1082820"/>
                  <a:gd name="connsiteX5-31" fmla="*/ 521291 w 698312"/>
                  <a:gd name="connsiteY5-32" fmla="*/ 770965 h 1082820"/>
                  <a:gd name="connsiteX6-33" fmla="*/ 371879 w 698312"/>
                  <a:gd name="connsiteY6-34" fmla="*/ 806823 h 1082820"/>
                  <a:gd name="connsiteX7-35" fmla="*/ 282232 w 698312"/>
                  <a:gd name="connsiteY7-36" fmla="*/ 693271 h 1082820"/>
                  <a:gd name="connsiteX8-37" fmla="*/ 176111 w 698312"/>
                  <a:gd name="connsiteY8-38" fmla="*/ 905342 h 1082820"/>
                  <a:gd name="connsiteX9-39" fmla="*/ 0 w 698312"/>
                  <a:gd name="connsiteY9-40" fmla="*/ 1082820 h 108282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698312" h="1082820">
                    <a:moveTo>
                      <a:pt x="61103" y="0"/>
                    </a:moveTo>
                    <a:cubicBezTo>
                      <a:pt x="151746" y="87156"/>
                      <a:pt x="242390" y="174313"/>
                      <a:pt x="324068" y="197223"/>
                    </a:cubicBezTo>
                    <a:cubicBezTo>
                      <a:pt x="405746" y="220133"/>
                      <a:pt x="489416" y="91639"/>
                      <a:pt x="551173" y="137459"/>
                    </a:cubicBezTo>
                    <a:cubicBezTo>
                      <a:pt x="612930" y="183279"/>
                      <a:pt x="719511" y="406400"/>
                      <a:pt x="694609" y="472141"/>
                    </a:cubicBezTo>
                    <a:cubicBezTo>
                      <a:pt x="669707" y="537882"/>
                      <a:pt x="430648" y="482102"/>
                      <a:pt x="401762" y="531906"/>
                    </a:cubicBezTo>
                    <a:cubicBezTo>
                      <a:pt x="372876" y="581710"/>
                      <a:pt x="526272" y="725146"/>
                      <a:pt x="521291" y="770965"/>
                    </a:cubicBezTo>
                    <a:cubicBezTo>
                      <a:pt x="516311" y="816785"/>
                      <a:pt x="411722" y="819772"/>
                      <a:pt x="371879" y="806823"/>
                    </a:cubicBezTo>
                    <a:cubicBezTo>
                      <a:pt x="332036" y="793874"/>
                      <a:pt x="314860" y="676851"/>
                      <a:pt x="282232" y="693271"/>
                    </a:cubicBezTo>
                    <a:cubicBezTo>
                      <a:pt x="249604" y="709691"/>
                      <a:pt x="223150" y="840417"/>
                      <a:pt x="176111" y="905342"/>
                    </a:cubicBezTo>
                    <a:cubicBezTo>
                      <a:pt x="129072" y="970267"/>
                      <a:pt x="69227" y="1063396"/>
                      <a:pt x="0" y="1082820"/>
                    </a:cubicBezTo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>
                <a:off x="2353279" y="4809159"/>
                <a:ext cx="49757" cy="61548"/>
              </a:xfrm>
              <a:custGeom>
                <a:avLst/>
                <a:gdLst>
                  <a:gd name="connsiteX0" fmla="*/ 6763 w 126447"/>
                  <a:gd name="connsiteY0" fmla="*/ 18499 h 191822"/>
                  <a:gd name="connsiteX1" fmla="*/ 126292 w 126447"/>
                  <a:gd name="connsiteY1" fmla="*/ 24476 h 191822"/>
                  <a:gd name="connsiteX2" fmla="*/ 30669 w 126447"/>
                  <a:gd name="connsiteY2" fmla="*/ 191817 h 191822"/>
                  <a:gd name="connsiteX3" fmla="*/ 6763 w 126447"/>
                  <a:gd name="connsiteY3" fmla="*/ 18499 h 191822"/>
                  <a:gd name="connsiteX0-1" fmla="*/ 394 w 120595"/>
                  <a:gd name="connsiteY0-2" fmla="*/ 16500 h 159942"/>
                  <a:gd name="connsiteX1-3" fmla="*/ 119923 w 120595"/>
                  <a:gd name="connsiteY1-4" fmla="*/ 22477 h 159942"/>
                  <a:gd name="connsiteX2-5" fmla="*/ 84065 w 120595"/>
                  <a:gd name="connsiteY2-6" fmla="*/ 159936 h 159942"/>
                  <a:gd name="connsiteX3-7" fmla="*/ 394 w 120595"/>
                  <a:gd name="connsiteY3-8" fmla="*/ 16500 h 159942"/>
                  <a:gd name="connsiteX0-9" fmla="*/ 939 w 129518"/>
                  <a:gd name="connsiteY0-10" fmla="*/ 16500 h 160211"/>
                  <a:gd name="connsiteX1-11" fmla="*/ 120468 w 129518"/>
                  <a:gd name="connsiteY1-12" fmla="*/ 22477 h 160211"/>
                  <a:gd name="connsiteX2-13" fmla="*/ 84610 w 129518"/>
                  <a:gd name="connsiteY2-14" fmla="*/ 159936 h 160211"/>
                  <a:gd name="connsiteX3-15" fmla="*/ 939 w 129518"/>
                  <a:gd name="connsiteY3-16" fmla="*/ 16500 h 1602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9518" h="160211">
                    <a:moveTo>
                      <a:pt x="939" y="16500"/>
                    </a:moveTo>
                    <a:cubicBezTo>
                      <a:pt x="6915" y="-6410"/>
                      <a:pt x="116484" y="-6409"/>
                      <a:pt x="120468" y="22477"/>
                    </a:cubicBezTo>
                    <a:cubicBezTo>
                      <a:pt x="124452" y="51363"/>
                      <a:pt x="152344" y="152964"/>
                      <a:pt x="84610" y="159936"/>
                    </a:cubicBezTo>
                    <a:cubicBezTo>
                      <a:pt x="16876" y="166908"/>
                      <a:pt x="-5037" y="39410"/>
                      <a:pt x="939" y="16500"/>
                    </a:cubicBezTo>
                    <a:close/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>
                <a:off x="2500518" y="4409062"/>
                <a:ext cx="255640" cy="461540"/>
              </a:xfrm>
              <a:custGeom>
                <a:avLst/>
                <a:gdLst>
                  <a:gd name="connsiteX0" fmla="*/ 420402 w 665437"/>
                  <a:gd name="connsiteY0" fmla="*/ 0 h 1201399"/>
                  <a:gd name="connsiteX1" fmla="*/ 181343 w 665437"/>
                  <a:gd name="connsiteY1" fmla="*/ 161365 h 1201399"/>
                  <a:gd name="connsiteX2" fmla="*/ 37908 w 665437"/>
                  <a:gd name="connsiteY2" fmla="*/ 173318 h 1201399"/>
                  <a:gd name="connsiteX3" fmla="*/ 2049 w 665437"/>
                  <a:gd name="connsiteY3" fmla="*/ 239059 h 1201399"/>
                  <a:gd name="connsiteX4" fmla="*/ 37908 w 665437"/>
                  <a:gd name="connsiteY4" fmla="*/ 579718 h 1201399"/>
                  <a:gd name="connsiteX5" fmla="*/ 306849 w 665437"/>
                  <a:gd name="connsiteY5" fmla="*/ 753036 h 1201399"/>
                  <a:gd name="connsiteX6" fmla="*/ 282943 w 665437"/>
                  <a:gd name="connsiteY6" fmla="*/ 926353 h 1201399"/>
                  <a:gd name="connsiteX7" fmla="*/ 336731 w 665437"/>
                  <a:gd name="connsiteY7" fmla="*/ 1093695 h 1201399"/>
                  <a:gd name="connsiteX8" fmla="*/ 306849 w 665437"/>
                  <a:gd name="connsiteY8" fmla="*/ 1201271 h 1201399"/>
                  <a:gd name="connsiteX9" fmla="*/ 408449 w 665437"/>
                  <a:gd name="connsiteY9" fmla="*/ 1111624 h 1201399"/>
                  <a:gd name="connsiteX10" fmla="*/ 444308 w 665437"/>
                  <a:gd name="connsiteY10" fmla="*/ 944283 h 1201399"/>
                  <a:gd name="connsiteX11" fmla="*/ 516025 w 665437"/>
                  <a:gd name="connsiteY11" fmla="*/ 818777 h 1201399"/>
                  <a:gd name="connsiteX12" fmla="*/ 665437 w 665437"/>
                  <a:gd name="connsiteY12" fmla="*/ 753036 h 120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5437" h="1201399">
                    <a:moveTo>
                      <a:pt x="420402" y="0"/>
                    </a:moveTo>
                    <a:cubicBezTo>
                      <a:pt x="332747" y="66239"/>
                      <a:pt x="245092" y="132479"/>
                      <a:pt x="181343" y="161365"/>
                    </a:cubicBezTo>
                    <a:cubicBezTo>
                      <a:pt x="117594" y="190251"/>
                      <a:pt x="67790" y="160369"/>
                      <a:pt x="37908" y="173318"/>
                    </a:cubicBezTo>
                    <a:cubicBezTo>
                      <a:pt x="8026" y="186267"/>
                      <a:pt x="2049" y="171326"/>
                      <a:pt x="2049" y="239059"/>
                    </a:cubicBezTo>
                    <a:cubicBezTo>
                      <a:pt x="2049" y="306792"/>
                      <a:pt x="-12892" y="494055"/>
                      <a:pt x="37908" y="579718"/>
                    </a:cubicBezTo>
                    <a:cubicBezTo>
                      <a:pt x="88708" y="665381"/>
                      <a:pt x="266010" y="695264"/>
                      <a:pt x="306849" y="753036"/>
                    </a:cubicBezTo>
                    <a:cubicBezTo>
                      <a:pt x="347688" y="810808"/>
                      <a:pt x="277963" y="869577"/>
                      <a:pt x="282943" y="926353"/>
                    </a:cubicBezTo>
                    <a:cubicBezTo>
                      <a:pt x="287923" y="983129"/>
                      <a:pt x="332747" y="1047875"/>
                      <a:pt x="336731" y="1093695"/>
                    </a:cubicBezTo>
                    <a:cubicBezTo>
                      <a:pt x="340715" y="1139515"/>
                      <a:pt x="294896" y="1198283"/>
                      <a:pt x="306849" y="1201271"/>
                    </a:cubicBezTo>
                    <a:cubicBezTo>
                      <a:pt x="318802" y="1204259"/>
                      <a:pt x="385539" y="1154455"/>
                      <a:pt x="408449" y="1111624"/>
                    </a:cubicBezTo>
                    <a:cubicBezTo>
                      <a:pt x="431359" y="1068793"/>
                      <a:pt x="426379" y="993091"/>
                      <a:pt x="444308" y="944283"/>
                    </a:cubicBezTo>
                    <a:cubicBezTo>
                      <a:pt x="462237" y="895475"/>
                      <a:pt x="479170" y="850651"/>
                      <a:pt x="516025" y="818777"/>
                    </a:cubicBezTo>
                    <a:cubicBezTo>
                      <a:pt x="552880" y="786903"/>
                      <a:pt x="609158" y="769969"/>
                      <a:pt x="665437" y="753036"/>
                    </a:cubicBezTo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>
                <a:off x="2693191" y="4801426"/>
                <a:ext cx="48215" cy="91839"/>
              </a:xfrm>
              <a:custGeom>
                <a:avLst/>
                <a:gdLst>
                  <a:gd name="connsiteX0" fmla="*/ 125506 w 125506"/>
                  <a:gd name="connsiteY0" fmla="*/ 0 h 239059"/>
                  <a:gd name="connsiteX1" fmla="*/ 59765 w 125506"/>
                  <a:gd name="connsiteY1" fmla="*/ 23906 h 239059"/>
                  <a:gd name="connsiteX2" fmla="*/ 0 w 125506"/>
                  <a:gd name="connsiteY2" fmla="*/ 143435 h 239059"/>
                  <a:gd name="connsiteX3" fmla="*/ 59765 w 125506"/>
                  <a:gd name="connsiteY3" fmla="*/ 239059 h 23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506" h="239059">
                    <a:moveTo>
                      <a:pt x="125506" y="0"/>
                    </a:moveTo>
                    <a:cubicBezTo>
                      <a:pt x="103094" y="0"/>
                      <a:pt x="80683" y="0"/>
                      <a:pt x="59765" y="23906"/>
                    </a:cubicBezTo>
                    <a:cubicBezTo>
                      <a:pt x="38847" y="47812"/>
                      <a:pt x="0" y="107576"/>
                      <a:pt x="0" y="143435"/>
                    </a:cubicBezTo>
                    <a:cubicBezTo>
                      <a:pt x="0" y="179294"/>
                      <a:pt x="29882" y="209176"/>
                      <a:pt x="59765" y="239059"/>
                    </a:cubicBezTo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任意多边形 18"/>
            <p:cNvSpPr/>
            <p:nvPr/>
          </p:nvSpPr>
          <p:spPr>
            <a:xfrm rot="20279529">
              <a:off x="2598988" y="4623569"/>
              <a:ext cx="174702" cy="8321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 rot="20279529">
              <a:off x="2479596" y="4480372"/>
              <a:ext cx="223342" cy="1187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0279529">
              <a:off x="2127434" y="4559064"/>
              <a:ext cx="113703" cy="5520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rot="20279529">
              <a:off x="2594342" y="4571927"/>
              <a:ext cx="163589" cy="9647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 rot="20279529">
              <a:off x="2135496" y="4638952"/>
              <a:ext cx="269481" cy="1483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 rot="20279529">
              <a:off x="2551872" y="4532481"/>
              <a:ext cx="202631" cy="103393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 rot="20279529">
              <a:off x="2524326" y="4506288"/>
              <a:ext cx="197416" cy="9652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rot="20279529">
              <a:off x="2501282" y="4464098"/>
              <a:ext cx="153497" cy="7992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 rot="20279529">
              <a:off x="2328701" y="4625707"/>
              <a:ext cx="74052" cy="2824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rot="20279529">
              <a:off x="2130538" y="4603506"/>
              <a:ext cx="189693" cy="9750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rot="20279529">
              <a:off x="2599025" y="4660637"/>
              <a:ext cx="191800" cy="9235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 rot="20279529">
              <a:off x="2611278" y="4795372"/>
              <a:ext cx="62292" cy="380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 rot="20279529">
              <a:off x="2492800" y="4489548"/>
              <a:ext cx="71293" cy="5029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 rot="20279529">
              <a:off x="2118580" y="4584223"/>
              <a:ext cx="149665" cy="78198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 rot="20279529">
              <a:off x="2127493" y="4608630"/>
              <a:ext cx="255388" cy="13914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 rot="20279529">
              <a:off x="2284592" y="4709098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任意多边形 34"/>
            <p:cNvSpPr/>
            <p:nvPr/>
          </p:nvSpPr>
          <p:spPr>
            <a:xfrm rot="20279529">
              <a:off x="2302799" y="4734812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任意多边形 40"/>
          <p:cNvSpPr/>
          <p:nvPr/>
        </p:nvSpPr>
        <p:spPr>
          <a:xfrm flipH="1">
            <a:off x="11087948" y="2294478"/>
            <a:ext cx="192026" cy="291250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65590" y="6455410"/>
            <a:ext cx="2973705" cy="312420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lnSpc>
                <a:spcPct val="120000"/>
              </a:lnSpc>
            </a:pPr>
            <a:r>
              <a:rPr lang="en-US" altLang="zh-CN" sz="12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lt"/>
              </a:rPr>
              <a:t>20</a:t>
            </a:r>
            <a:endParaRPr lang="en-US" altLang="zh-CN" sz="120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38"/>
          <p:cNvSpPr/>
          <p:nvPr/>
        </p:nvSpPr>
        <p:spPr>
          <a:xfrm rot="1905815">
            <a:off x="8501995" y="1898871"/>
            <a:ext cx="579969" cy="437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1" h="17044" extrusionOk="0">
                <a:moveTo>
                  <a:pt x="20712" y="4368"/>
                </a:moveTo>
                <a:cubicBezTo>
                  <a:pt x="19332" y="-4556"/>
                  <a:pt x="12710" y="2620"/>
                  <a:pt x="9384" y="4695"/>
                </a:cubicBezTo>
                <a:cubicBezTo>
                  <a:pt x="7033" y="548"/>
                  <a:pt x="225" y="-2310"/>
                  <a:pt x="2" y="4874"/>
                </a:cubicBezTo>
                <a:cubicBezTo>
                  <a:pt x="-162" y="10152"/>
                  <a:pt x="9292" y="14380"/>
                  <a:pt x="12560" y="17044"/>
                </a:cubicBezTo>
                <a:cubicBezTo>
                  <a:pt x="15309" y="14383"/>
                  <a:pt x="21438" y="9078"/>
                  <a:pt x="20712" y="4368"/>
                </a:cubicBezTo>
                <a:close/>
              </a:path>
            </a:pathLst>
          </a:custGeom>
          <a:noFill/>
          <a:ln w="38100" cap="flat">
            <a:solidFill>
              <a:srgbClr val="FEBF0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41" name="任意多边形 40"/>
          <p:cNvSpPr/>
          <p:nvPr/>
        </p:nvSpPr>
        <p:spPr>
          <a:xfrm flipH="1">
            <a:off x="10482336" y="2501687"/>
            <a:ext cx="192026" cy="291250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2" y="1825404"/>
            <a:ext cx="2924203" cy="3319233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466973" y="3293775"/>
            <a:ext cx="509080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dist"/>
            <a:r>
              <a:rPr lang="zh-CN" altLang="en-US" sz="4000" b="1" dirty="0">
                <a:latin typeface="Arial" panose="020B0604020202020204"/>
                <a:ea typeface="微软雅黑" panose="020B0503020204020204" charset="-122"/>
                <a:sym typeface="+mn-lt"/>
              </a:rPr>
              <a:t>产品可行性分析</a:t>
            </a:r>
            <a:endParaRPr lang="zh-CN" altLang="en-US" sz="40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81265" y="4000391"/>
            <a:ext cx="5291181" cy="349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Product feasibility analysis</a:t>
            </a:r>
            <a:endParaRPr sz="14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27980" y="2456180"/>
            <a:ext cx="805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一、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65590" y="6455410"/>
            <a:ext cx="2973705" cy="312420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lnSpc>
                <a:spcPct val="120000"/>
              </a:lnSpc>
            </a:pPr>
            <a:r>
              <a:rPr lang="en-US" altLang="zh-CN" sz="12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lt"/>
              </a:rPr>
              <a:t>03</a:t>
            </a:r>
            <a:endParaRPr lang="en-US" altLang="zh-CN" sz="120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7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664845" y="998855"/>
            <a:ext cx="1062863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400" b="0">
                <a:solidFill>
                  <a:srgbClr val="333333"/>
                </a:solidFill>
                <a:ea typeface="宋体" panose="02010600030101010101" pitchFamily="2" charset="-122"/>
              </a:rPr>
              <a:t>       </a:t>
            </a:r>
            <a:r>
              <a:rPr lang="zh-CN" sz="2400" b="0">
                <a:solidFill>
                  <a:srgbClr val="333333"/>
                </a:solidFill>
                <a:ea typeface="宋体" panose="02010600030101010101" pitchFamily="2" charset="-122"/>
              </a:rPr>
              <a:t>经文化和旅游部数据中心测算，今年的旅游业已经在复苏，且持续升温发展。10月1日至7日国庆假期，全国国内旅游出游恢复至疫前同期的59.9%。</a:t>
            </a:r>
            <a:endParaRPr lang="zh-CN" sz="2400" b="0">
              <a:solidFill>
                <a:srgbClr val="333333"/>
              </a:solidFill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64845" y="1978660"/>
            <a:ext cx="10862310" cy="4754880"/>
            <a:chOff x="1047" y="3116"/>
            <a:chExt cx="17106" cy="7488"/>
          </a:xfrm>
        </p:grpSpPr>
        <p:grpSp>
          <p:nvGrpSpPr>
            <p:cNvPr id="6" name="组合 5"/>
            <p:cNvGrpSpPr/>
            <p:nvPr/>
          </p:nvGrpSpPr>
          <p:grpSpPr>
            <a:xfrm>
              <a:off x="1047" y="3116"/>
              <a:ext cx="17106" cy="7488"/>
              <a:chOff x="193" y="2157"/>
              <a:chExt cx="12753" cy="7988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3" y="2157"/>
                <a:ext cx="12753" cy="7258"/>
              </a:xfrm>
              <a:prstGeom prst="rect">
                <a:avLst/>
              </a:prstGeom>
            </p:spPr>
          </p:pic>
          <p:sp>
            <p:nvSpPr>
              <p:cNvPr id="3" name="文本框 2"/>
              <p:cNvSpPr txBox="1"/>
              <p:nvPr/>
            </p:nvSpPr>
            <p:spPr>
              <a:xfrm>
                <a:off x="4474" y="9579"/>
                <a:ext cx="4415" cy="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sz="1600">
                    <a:solidFill>
                      <a:schemeClr val="bg1">
                        <a:lumMod val="50000"/>
                      </a:schemeClr>
                    </a:solidFill>
                  </a:rPr>
                  <a:t>2011-2020年国内旅游规模</a:t>
                </a:r>
                <a:endParaRPr sz="16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8" y="3586"/>
              <a:ext cx="1490" cy="1166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1169035" y="107950"/>
            <a:ext cx="282892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一、可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行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性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分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析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                 </a:t>
            </a:r>
            <a:endParaRPr lang="zh-CN" altLang="en-US" sz="2600" b="1" spc="-3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165590" y="6455410"/>
            <a:ext cx="2973705" cy="312420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lnSpc>
                <a:spcPct val="120000"/>
              </a:lnSpc>
            </a:pPr>
            <a:r>
              <a:rPr lang="en-US" altLang="zh-CN" sz="12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lt"/>
              </a:rPr>
              <a:t>04</a:t>
            </a:r>
            <a:endParaRPr lang="en-US" altLang="zh-CN" sz="120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81855" y="107950"/>
            <a:ext cx="282892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（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）市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场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分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析</a:t>
            </a:r>
            <a:endParaRPr lang="zh-CN" altLang="en-US" sz="2600" b="1" spc="-3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7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pic>
        <p:nvPicPr>
          <p:cNvPr id="4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94905" y="1612900"/>
            <a:ext cx="2132330" cy="474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1" descr="91217f6674de4fb688df5409d8c1c5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1840" y="1612900"/>
            <a:ext cx="2078355" cy="4740275"/>
          </a:xfrm>
          <a:prstGeom prst="rect">
            <a:avLst/>
          </a:prstGeom>
        </p:spPr>
      </p:pic>
      <p:pic>
        <p:nvPicPr>
          <p:cNvPr id="6" name="图片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9" r="4663"/>
          <a:stretch>
            <a:fillRect/>
          </a:stretch>
        </p:blipFill>
        <p:spPr>
          <a:xfrm>
            <a:off x="372745" y="1670050"/>
            <a:ext cx="2799080" cy="457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" r="3175"/>
          <a:stretch>
            <a:fillRect/>
          </a:stretch>
        </p:blipFill>
        <p:spPr>
          <a:xfrm>
            <a:off x="2550795" y="1670050"/>
            <a:ext cx="2706370" cy="457644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2504440" y="637476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出趣玩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7850" y="641032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美团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17520" y="848995"/>
            <a:ext cx="6126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美团对旅游攻略涉猎较少，更多的是行程安排，灵活性</a:t>
            </a:r>
            <a:r>
              <a:rPr lang="zh-CN" altLang="en-US"/>
              <a:t>较差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169035" y="107950"/>
            <a:ext cx="262445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一、可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行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性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分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析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               </a:t>
            </a:r>
            <a:endParaRPr lang="zh-CN" altLang="en-US" sz="2600" b="1" spc="-3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165590" y="6455410"/>
            <a:ext cx="2973705" cy="312420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lnSpc>
                <a:spcPct val="120000"/>
              </a:lnSpc>
            </a:pPr>
            <a:r>
              <a:rPr lang="en-US" altLang="zh-CN" sz="12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lt"/>
              </a:rPr>
              <a:t>05</a:t>
            </a:r>
            <a:endParaRPr lang="en-US" altLang="zh-CN" sz="120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49495" y="107950"/>
            <a:ext cx="282892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（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）竞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品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分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析</a:t>
            </a:r>
            <a:endParaRPr lang="zh-CN" altLang="en-US" sz="2600" b="1" spc="-3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7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pic>
        <p:nvPicPr>
          <p:cNvPr id="6" name="图片 6" descr="d8e922ae078e6a66dc8349917aa78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170" y="2215515"/>
            <a:ext cx="1753235" cy="3898900"/>
          </a:xfrm>
          <a:prstGeom prst="rect">
            <a:avLst/>
          </a:prstGeom>
        </p:spPr>
      </p:pic>
      <p:pic>
        <p:nvPicPr>
          <p:cNvPr id="7" name="图片 7" descr="c84bc659c01b5e2b850dbd984ff52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160" y="2187575"/>
            <a:ext cx="1783715" cy="3965575"/>
          </a:xfrm>
          <a:prstGeom prst="rect">
            <a:avLst/>
          </a:prstGeom>
        </p:spPr>
      </p:pic>
      <p:pic>
        <p:nvPicPr>
          <p:cNvPr id="4" name="图片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9" r="4663"/>
          <a:stretch>
            <a:fillRect/>
          </a:stretch>
        </p:blipFill>
        <p:spPr>
          <a:xfrm>
            <a:off x="624205" y="2275840"/>
            <a:ext cx="2296160" cy="37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" r="3175"/>
          <a:stretch>
            <a:fillRect/>
          </a:stretch>
        </p:blipFill>
        <p:spPr>
          <a:xfrm>
            <a:off x="2325370" y="2275840"/>
            <a:ext cx="2220595" cy="37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5" descr="0e76c0358ddd6d0aac477eded6bb4b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8355" y="2159000"/>
            <a:ext cx="1834515" cy="39897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74190" y="635635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出趣玩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66455" y="6356350"/>
            <a:ext cx="190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小红书和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马蜂窝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68070" y="739775"/>
            <a:ext cx="9098280" cy="1087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/>
              <a:t>小红书和马蜂窝的游玩攻略都是文字加图片，展示形式单一，缺乏</a:t>
            </a:r>
            <a:r>
              <a:rPr lang="zh-CN" altLang="en-US"/>
              <a:t>直观的方位感。</a:t>
            </a:r>
            <a:br>
              <a:rPr lang="zh-CN" altLang="en-US"/>
            </a:br>
            <a:r>
              <a:rPr lang="zh-CN" altLang="en-US"/>
              <a:t>另外小红书存在大部分的滤镜景点，导致很多人踩坑，产生较大的落差。</a:t>
            </a:r>
            <a:endParaRPr lang="zh-CN" altLang="en-US"/>
          </a:p>
          <a:p>
            <a:pPr algn="l">
              <a:lnSpc>
                <a:spcPct val="120000"/>
              </a:lnSpc>
            </a:pPr>
            <a:r>
              <a:rPr lang="zh-CN" altLang="en-US"/>
              <a:t>而出趣玩内容基于可视化地图的游玩攻略。用户通过自身体验后上传分享，更真实</a:t>
            </a:r>
            <a:r>
              <a:rPr lang="zh-CN" altLang="en-US"/>
              <a:t>可靠。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8215" y="4723765"/>
            <a:ext cx="7331075" cy="171069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169035" y="107950"/>
            <a:ext cx="314261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一、可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行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性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分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析</a:t>
            </a:r>
            <a:endParaRPr lang="zh-CN" altLang="en-US" sz="2600" b="1" spc="-3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165590" y="6455410"/>
            <a:ext cx="2973705" cy="312420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lnSpc>
                <a:spcPct val="120000"/>
              </a:lnSpc>
            </a:pPr>
            <a:r>
              <a:rPr lang="en-US" altLang="zh-CN" sz="12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lt"/>
              </a:rPr>
              <a:t>06</a:t>
            </a:r>
            <a:endParaRPr lang="en-US" altLang="zh-CN" sz="120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49495" y="107950"/>
            <a:ext cx="282892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（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）竞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品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分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析</a:t>
            </a:r>
            <a:endParaRPr lang="zh-CN" altLang="en-US" sz="2600" b="1" spc="-3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7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pic>
        <p:nvPicPr>
          <p:cNvPr id="4" name="图片 4" descr="e06c3271e1d937632166ae894190ce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045" y="1919605"/>
            <a:ext cx="1906270" cy="42367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9" r="4663"/>
          <a:stretch>
            <a:fillRect/>
          </a:stretch>
        </p:blipFill>
        <p:spPr>
          <a:xfrm>
            <a:off x="2459355" y="1919605"/>
            <a:ext cx="2508250" cy="41033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3279140" y="628523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出趣玩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47840" y="628523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十六番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382395" y="955040"/>
            <a:ext cx="9177020" cy="7556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20000"/>
              </a:lnSpc>
            </a:pPr>
            <a:r>
              <a:rPr lang="zh-CN" b="0">
                <a:solidFill>
                  <a:srgbClr val="333333"/>
                </a:solidFill>
                <a:latin typeface="+mn-ea"/>
                <a:cs typeface="+mn-ea"/>
              </a:rPr>
              <a:t>十六番旅游攻略结合了地图，地图也只是作为展示信息的界面，没有任何附属功能。且界面拥挤</a:t>
            </a:r>
            <a:r>
              <a:rPr lang="zh-CN" b="0">
                <a:solidFill>
                  <a:srgbClr val="333333"/>
                </a:solidFill>
                <a:latin typeface="+mn-ea"/>
                <a:cs typeface="+mn-ea"/>
              </a:rPr>
              <a:t>复杂，而用户</a:t>
            </a:r>
            <a:r>
              <a:rPr lang="zh-CN" b="0">
                <a:solidFill>
                  <a:srgbClr val="333333"/>
                </a:solidFill>
                <a:latin typeface="+mn-ea"/>
                <a:cs typeface="+mn-ea"/>
              </a:rPr>
              <a:t>喜欢简单、讨厌复杂，他们总希望用最短的时间掌握到最有效的信息。</a:t>
            </a:r>
            <a:endParaRPr lang="zh-CN" altLang="en-US" b="0">
              <a:solidFill>
                <a:srgbClr val="333333"/>
              </a:solidFill>
              <a:latin typeface="+mn-ea"/>
              <a:cs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69035" y="107950"/>
            <a:ext cx="270446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一、可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行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性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分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析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                 </a:t>
            </a:r>
            <a:endParaRPr lang="zh-CN" altLang="en-US" sz="2600" b="1" spc="-3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165590" y="6455410"/>
            <a:ext cx="2973705" cy="312420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lnSpc>
                <a:spcPct val="120000"/>
              </a:lnSpc>
            </a:pPr>
            <a:r>
              <a:rPr lang="en-US" altLang="zh-CN" sz="12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lt"/>
              </a:rPr>
              <a:t>07</a:t>
            </a:r>
            <a:endParaRPr lang="en-US" altLang="zh-CN" sz="120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49495" y="107950"/>
            <a:ext cx="282892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（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）竞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品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分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析</a:t>
            </a:r>
            <a:endParaRPr lang="zh-CN" altLang="en-US" sz="2600" b="1" spc="-3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7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1275715" y="1600835"/>
          <a:ext cx="6605905" cy="3870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9530"/>
                <a:gridCol w="1322070"/>
                <a:gridCol w="1320800"/>
                <a:gridCol w="1321435"/>
                <a:gridCol w="1322070"/>
              </a:tblGrid>
              <a:tr h="748665">
                <a:tc>
                  <a:txBody>
                    <a:bodyPr/>
                    <a:p>
                      <a:pPr algn="ctr">
                        <a:lnSpc>
                          <a:spcPct val="21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+mn-ea"/>
                        </a:rPr>
                        <a:t>旅游app</a:t>
                      </a:r>
                      <a:endParaRPr lang="zh-CN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+mn-ea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93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2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+mn-ea"/>
                        </a:rPr>
                        <a:t>游玩攻略</a:t>
                      </a:r>
                      <a:endParaRPr lang="zh-CN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+mn-ea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93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+mn-ea"/>
                        </a:rPr>
                        <a:t>旅游地图</a:t>
                      </a:r>
                      <a:endParaRPr lang="zh-CN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+mn-ea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93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2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+mn-ea"/>
                        </a:rPr>
                        <a:t>游记</a:t>
                      </a:r>
                      <a:endParaRPr lang="zh-CN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+mn-ea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93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2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+mn-ea"/>
                        </a:rPr>
                        <a:t>复刻攻略</a:t>
                      </a:r>
                      <a:endParaRPr lang="zh-CN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+mn-ea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938"/>
                    </a:solidFill>
                  </a:tcPr>
                </a:tc>
              </a:tr>
              <a:tr h="567690"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+mn-ea"/>
                        </a:rPr>
                        <a:t>出趣玩</a:t>
                      </a:r>
                      <a:endParaRPr lang="zh-CN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+mn-ea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B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+mn-ea"/>
                        </a:rPr>
                        <a:t>√</a:t>
                      </a:r>
                      <a:endParaRPr lang="zh-CN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+mn-ea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B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8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+mn-ea"/>
                        </a:rPr>
                        <a:t>√</a:t>
                      </a:r>
                      <a:endParaRPr lang="zh-CN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+mn-ea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B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+mn-ea"/>
                        </a:rPr>
                        <a:t>√</a:t>
                      </a:r>
                      <a:endParaRPr lang="zh-CN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+mn-ea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B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+mn-ea"/>
                        </a:rPr>
                        <a:t>√</a:t>
                      </a:r>
                      <a:endParaRPr lang="zh-CN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+mn-ea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B2"/>
                    </a:solidFill>
                  </a:tcPr>
                </a:tc>
              </a:tr>
              <a:tr h="587375"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+mn-ea"/>
                        </a:rPr>
                        <a:t>十六番</a:t>
                      </a:r>
                      <a:endParaRPr lang="zh-CN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+mn-ea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6B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+mn-ea"/>
                        </a:rPr>
                        <a:t>√</a:t>
                      </a:r>
                      <a:endParaRPr lang="zh-CN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+mn-ea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6B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+mn-ea"/>
                        </a:rPr>
                        <a:t>√</a:t>
                      </a:r>
                      <a:endParaRPr lang="zh-CN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+mn-ea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6B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+mn-ea"/>
                        </a:rPr>
                        <a:t>√</a:t>
                      </a:r>
                      <a:endParaRPr lang="zh-CN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+mn-ea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6B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+mn-ea"/>
                        </a:rPr>
                        <a:t>×</a:t>
                      </a:r>
                      <a:endParaRPr lang="zh-CN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+mn-ea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6B6"/>
                    </a:solidFill>
                  </a:tcPr>
                </a:tc>
              </a:tr>
              <a:tr h="632460"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+mn-ea"/>
                        </a:rPr>
                        <a:t>美团</a:t>
                      </a:r>
                      <a:endParaRPr lang="zh-CN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+mn-ea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B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+mn-ea"/>
                        </a:rPr>
                        <a:t>×</a:t>
                      </a:r>
                      <a:endParaRPr lang="zh-CN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+mn-ea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B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+mn-ea"/>
                        </a:rPr>
                        <a:t>×</a:t>
                      </a:r>
                      <a:endParaRPr lang="zh-CN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+mn-ea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B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+mn-ea"/>
                        </a:rPr>
                        <a:t>×</a:t>
                      </a:r>
                      <a:endParaRPr lang="zh-CN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+mn-ea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B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+mn-ea"/>
                        </a:rPr>
                        <a:t>×</a:t>
                      </a:r>
                      <a:endParaRPr lang="zh-CN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+mn-ea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B2"/>
                    </a:solidFill>
                  </a:tcPr>
                </a:tc>
              </a:tr>
              <a:tr h="585470"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+mn-ea"/>
                        </a:rPr>
                        <a:t>小红书</a:t>
                      </a:r>
                      <a:endParaRPr lang="zh-CN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+mn-ea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6B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+mn-ea"/>
                        </a:rPr>
                        <a:t>√</a:t>
                      </a:r>
                      <a:endParaRPr lang="zh-CN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+mn-ea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6B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+mn-ea"/>
                        </a:rPr>
                        <a:t>×</a:t>
                      </a:r>
                      <a:endParaRPr lang="zh-CN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+mn-ea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6B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+mn-ea"/>
                        </a:rPr>
                        <a:t>√</a:t>
                      </a:r>
                      <a:endParaRPr lang="zh-CN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+mn-ea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6B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+mn-ea"/>
                        </a:rPr>
                        <a:t>×</a:t>
                      </a:r>
                      <a:endParaRPr lang="zh-CN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+mn-ea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6B6"/>
                    </a:solidFill>
                  </a:tcPr>
                </a:tc>
              </a:tr>
              <a:tr h="748665"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+mn-ea"/>
                        </a:rPr>
                        <a:t>马蜂窝</a:t>
                      </a:r>
                      <a:endParaRPr lang="zh-CN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+mn-ea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B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+mn-ea"/>
                        </a:rPr>
                        <a:t>√</a:t>
                      </a:r>
                      <a:endParaRPr lang="zh-CN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+mn-ea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B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+mn-ea"/>
                        </a:rPr>
                        <a:t>×</a:t>
                      </a:r>
                      <a:endParaRPr lang="zh-CN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+mn-ea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B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+mn-ea"/>
                        </a:rPr>
                        <a:t>√</a:t>
                      </a:r>
                      <a:endParaRPr lang="zh-CN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+mn-ea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B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+mn-ea"/>
                        </a:rPr>
                        <a:t>×</a:t>
                      </a:r>
                      <a:endParaRPr lang="zh-CN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+mn-ea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B2"/>
                    </a:solidFill>
                  </a:tcPr>
                </a:tc>
              </a:tr>
            </a:tbl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8767211" y="1410648"/>
            <a:ext cx="2579867" cy="3544056"/>
            <a:chOff x="8012351" y="1026643"/>
            <a:chExt cx="3700269" cy="5083192"/>
          </a:xfrm>
        </p:grpSpPr>
        <p:grpSp>
          <p:nvGrpSpPr>
            <p:cNvPr id="36" name="组 20"/>
            <p:cNvGrpSpPr/>
            <p:nvPr/>
          </p:nvGrpSpPr>
          <p:grpSpPr>
            <a:xfrm>
              <a:off x="8012351" y="1936096"/>
              <a:ext cx="775336" cy="938951"/>
              <a:chOff x="8012351" y="1936096"/>
              <a:chExt cx="775336" cy="938951"/>
            </a:xfrm>
          </p:grpSpPr>
          <p:sp>
            <p:nvSpPr>
              <p:cNvPr id="51" name="Shape 63"/>
              <p:cNvSpPr/>
              <p:nvPr/>
            </p:nvSpPr>
            <p:spPr>
              <a:xfrm>
                <a:off x="8012351" y="1936096"/>
                <a:ext cx="775336" cy="938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72" h="20210" extrusionOk="0">
                    <a:moveTo>
                      <a:pt x="5196" y="0"/>
                    </a:moveTo>
                    <a:cubicBezTo>
                      <a:pt x="-562" y="3892"/>
                      <a:pt x="-1328" y="9064"/>
                      <a:pt x="1882" y="14521"/>
                    </a:cubicBezTo>
                    <a:cubicBezTo>
                      <a:pt x="5509" y="20686"/>
                      <a:pt x="15589" y="21600"/>
                      <a:pt x="20272" y="18419"/>
                    </a:cubicBezTo>
                  </a:path>
                </a:pathLst>
              </a:custGeom>
              <a:solidFill>
                <a:srgbClr val="FEBF0F"/>
              </a:solidFill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Shape 69"/>
              <p:cNvSpPr/>
              <p:nvPr/>
            </p:nvSpPr>
            <p:spPr>
              <a:xfrm>
                <a:off x="8171505" y="2254404"/>
                <a:ext cx="248368" cy="3444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36" extrusionOk="0">
                    <a:moveTo>
                      <a:pt x="3804" y="0"/>
                    </a:moveTo>
                    <a:cubicBezTo>
                      <a:pt x="1682" y="2528"/>
                      <a:pt x="720" y="6989"/>
                      <a:pt x="0" y="9644"/>
                    </a:cubicBezTo>
                    <a:cubicBezTo>
                      <a:pt x="3959" y="9042"/>
                      <a:pt x="9361" y="10535"/>
                      <a:pt x="13386" y="9998"/>
                    </a:cubicBezTo>
                    <a:cubicBezTo>
                      <a:pt x="11808" y="13338"/>
                      <a:pt x="13382" y="17337"/>
                      <a:pt x="10481" y="20910"/>
                    </a:cubicBezTo>
                    <a:cubicBezTo>
                      <a:pt x="13735" y="21163"/>
                      <a:pt x="18256" y="21600"/>
                      <a:pt x="21600" y="21123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7" name="组 19"/>
            <p:cNvGrpSpPr/>
            <p:nvPr/>
          </p:nvGrpSpPr>
          <p:grpSpPr>
            <a:xfrm>
              <a:off x="8126031" y="1026643"/>
              <a:ext cx="3586589" cy="5083192"/>
              <a:chOff x="8126031" y="1026643"/>
              <a:chExt cx="3586589" cy="5083192"/>
            </a:xfrm>
          </p:grpSpPr>
          <p:sp>
            <p:nvSpPr>
              <p:cNvPr id="38" name="Shape 60"/>
              <p:cNvSpPr/>
              <p:nvPr/>
            </p:nvSpPr>
            <p:spPr>
              <a:xfrm>
                <a:off x="8535286" y="1299479"/>
                <a:ext cx="1626209" cy="18417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2" h="21600" extrusionOk="0">
                    <a:moveTo>
                      <a:pt x="20714" y="0"/>
                    </a:moveTo>
                    <a:cubicBezTo>
                      <a:pt x="20560" y="340"/>
                      <a:pt x="21409" y="1795"/>
                      <a:pt x="21485" y="2244"/>
                    </a:cubicBezTo>
                    <a:cubicBezTo>
                      <a:pt x="21600" y="2926"/>
                      <a:pt x="21557" y="3608"/>
                      <a:pt x="21211" y="4236"/>
                    </a:cubicBezTo>
                    <a:cubicBezTo>
                      <a:pt x="20383" y="5739"/>
                      <a:pt x="18269" y="6573"/>
                      <a:pt x="16661" y="7258"/>
                    </a:cubicBezTo>
                    <a:cubicBezTo>
                      <a:pt x="17031" y="7100"/>
                      <a:pt x="12271" y="14800"/>
                      <a:pt x="9563" y="21600"/>
                    </a:cubicBezTo>
                    <a:cubicBezTo>
                      <a:pt x="7479" y="20527"/>
                      <a:pt x="5410" y="19314"/>
                      <a:pt x="3640" y="17857"/>
                    </a:cubicBezTo>
                    <a:cubicBezTo>
                      <a:pt x="2045" y="16544"/>
                      <a:pt x="471" y="15283"/>
                      <a:pt x="0" y="13334"/>
                    </a:cubicBezTo>
                    <a:cubicBezTo>
                      <a:pt x="5847" y="14455"/>
                      <a:pt x="10463" y="9898"/>
                      <a:pt x="13582" y="6209"/>
                    </a:cubicBezTo>
                    <a:cubicBezTo>
                      <a:pt x="14725" y="4857"/>
                      <a:pt x="16375" y="4288"/>
                      <a:pt x="17836" y="3260"/>
                    </a:cubicBezTo>
                    <a:cubicBezTo>
                      <a:pt x="19094" y="2376"/>
                      <a:pt x="20115" y="1325"/>
                      <a:pt x="20714" y="0"/>
                    </a:cubicBezTo>
                    <a:close/>
                  </a:path>
                </a:pathLst>
              </a:custGeom>
              <a:solidFill>
                <a:srgbClr val="E7E4EA"/>
              </a:solidFill>
              <a:ln w="12700" cap="flat">
                <a:solidFill>
                  <a:schemeClr val="tx1">
                    <a:lumMod val="75000"/>
                    <a:lumOff val="25000"/>
                  </a:schemeClr>
                </a:solidFill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Shape 61"/>
              <p:cNvSpPr/>
              <p:nvPr/>
            </p:nvSpPr>
            <p:spPr>
              <a:xfrm>
                <a:off x="11218173" y="3459429"/>
                <a:ext cx="494447" cy="456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7" h="20996" extrusionOk="0">
                    <a:moveTo>
                      <a:pt x="21399" y="9595"/>
                    </a:moveTo>
                    <a:cubicBezTo>
                      <a:pt x="21600" y="7156"/>
                      <a:pt x="21001" y="4989"/>
                      <a:pt x="19823" y="2927"/>
                    </a:cubicBezTo>
                    <a:cubicBezTo>
                      <a:pt x="19477" y="2320"/>
                      <a:pt x="19164" y="1448"/>
                      <a:pt x="18637" y="1004"/>
                    </a:cubicBezTo>
                    <a:cubicBezTo>
                      <a:pt x="18088" y="540"/>
                      <a:pt x="16063" y="423"/>
                      <a:pt x="15795" y="0"/>
                    </a:cubicBezTo>
                    <a:cubicBezTo>
                      <a:pt x="17162" y="2167"/>
                      <a:pt x="16400" y="6177"/>
                      <a:pt x="15405" y="8322"/>
                    </a:cubicBezTo>
                    <a:cubicBezTo>
                      <a:pt x="12323" y="14966"/>
                      <a:pt x="5515" y="13694"/>
                      <a:pt x="0" y="15734"/>
                    </a:cubicBezTo>
                    <a:cubicBezTo>
                      <a:pt x="1943" y="20095"/>
                      <a:pt x="5426" y="21600"/>
                      <a:pt x="9623" y="20783"/>
                    </a:cubicBezTo>
                    <a:cubicBezTo>
                      <a:pt x="10510" y="20611"/>
                      <a:pt x="11429" y="20334"/>
                      <a:pt x="12372" y="19941"/>
                    </a:cubicBezTo>
                    <a:cubicBezTo>
                      <a:pt x="15962" y="18450"/>
                      <a:pt x="21035" y="13980"/>
                      <a:pt x="21399" y="9595"/>
                    </a:cubicBezTo>
                    <a:close/>
                  </a:path>
                </a:pathLst>
              </a:custGeom>
              <a:solidFill>
                <a:srgbClr val="E7E4EA"/>
              </a:solidFill>
              <a:ln w="12700" cap="flat">
                <a:solidFill>
                  <a:schemeClr val="tx1">
                    <a:lumMod val="75000"/>
                    <a:lumOff val="25000"/>
                  </a:schemeClr>
                </a:solidFill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Shape 62"/>
              <p:cNvSpPr/>
              <p:nvPr/>
            </p:nvSpPr>
            <p:spPr>
              <a:xfrm>
                <a:off x="9535685" y="5755798"/>
                <a:ext cx="1580309" cy="354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11" extrusionOk="0">
                    <a:moveTo>
                      <a:pt x="10806" y="11088"/>
                    </a:moveTo>
                    <a:cubicBezTo>
                      <a:pt x="11834" y="10437"/>
                      <a:pt x="12850" y="9582"/>
                      <a:pt x="13838" y="8316"/>
                    </a:cubicBezTo>
                    <a:cubicBezTo>
                      <a:pt x="14557" y="7396"/>
                      <a:pt x="17518" y="4422"/>
                      <a:pt x="17477" y="0"/>
                    </a:cubicBezTo>
                    <a:cubicBezTo>
                      <a:pt x="17783" y="2619"/>
                      <a:pt x="18348" y="3388"/>
                      <a:pt x="18792" y="5333"/>
                    </a:cubicBezTo>
                    <a:cubicBezTo>
                      <a:pt x="19218" y="7200"/>
                      <a:pt x="19515" y="9991"/>
                      <a:pt x="19897" y="12067"/>
                    </a:cubicBezTo>
                    <a:cubicBezTo>
                      <a:pt x="20113" y="13238"/>
                      <a:pt x="21239" y="20345"/>
                      <a:pt x="21600" y="20316"/>
                    </a:cubicBezTo>
                    <a:cubicBezTo>
                      <a:pt x="18674" y="20549"/>
                      <a:pt x="16112" y="20413"/>
                      <a:pt x="13392" y="20232"/>
                    </a:cubicBezTo>
                    <a:cubicBezTo>
                      <a:pt x="8972" y="19939"/>
                      <a:pt x="4397" y="21600"/>
                      <a:pt x="0" y="19638"/>
                    </a:cubicBezTo>
                    <a:cubicBezTo>
                      <a:pt x="3364" y="13159"/>
                      <a:pt x="7167" y="13393"/>
                      <a:pt x="10806" y="11088"/>
                    </a:cubicBezTo>
                    <a:close/>
                  </a:path>
                </a:pathLst>
              </a:custGeom>
              <a:solidFill>
                <a:srgbClr val="E7E4EA"/>
              </a:solidFill>
              <a:ln w="12700" cap="flat">
                <a:solidFill>
                  <a:schemeClr val="tx1">
                    <a:lumMod val="75000"/>
                    <a:lumOff val="25000"/>
                  </a:schemeClr>
                </a:solidFill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Shape 64"/>
              <p:cNvSpPr/>
              <p:nvPr/>
            </p:nvSpPr>
            <p:spPr>
              <a:xfrm>
                <a:off x="8126031" y="1026643"/>
                <a:ext cx="2063237" cy="2106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41" h="21595" extrusionOk="0">
                    <a:moveTo>
                      <a:pt x="15936" y="45"/>
                    </a:moveTo>
                    <a:cubicBezTo>
                      <a:pt x="17139" y="254"/>
                      <a:pt x="18196" y="1159"/>
                      <a:pt x="18862" y="2228"/>
                    </a:cubicBezTo>
                    <a:cubicBezTo>
                      <a:pt x="21142" y="5887"/>
                      <a:pt x="19099" y="7580"/>
                      <a:pt x="16211" y="9061"/>
                    </a:cubicBezTo>
                    <a:cubicBezTo>
                      <a:pt x="16480" y="8923"/>
                      <a:pt x="13025" y="15652"/>
                      <a:pt x="11059" y="21595"/>
                    </a:cubicBezTo>
                    <a:cubicBezTo>
                      <a:pt x="6046" y="18488"/>
                      <a:pt x="3336" y="15042"/>
                      <a:pt x="1442" y="9710"/>
                    </a:cubicBezTo>
                    <a:cubicBezTo>
                      <a:pt x="1090" y="8720"/>
                      <a:pt x="-458" y="4146"/>
                      <a:pt x="133" y="2061"/>
                    </a:cubicBezTo>
                    <a:cubicBezTo>
                      <a:pt x="3247" y="2705"/>
                      <a:pt x="7613" y="2486"/>
                      <a:pt x="11476" y="2408"/>
                    </a:cubicBezTo>
                    <a:cubicBezTo>
                      <a:pt x="11747" y="2496"/>
                      <a:pt x="14442" y="25"/>
                      <a:pt x="15333" y="1"/>
                    </a:cubicBezTo>
                    <a:cubicBezTo>
                      <a:pt x="15537" y="-5"/>
                      <a:pt x="15738" y="10"/>
                      <a:pt x="15936" y="45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Shape 65"/>
              <p:cNvSpPr/>
              <p:nvPr/>
            </p:nvSpPr>
            <p:spPr>
              <a:xfrm>
                <a:off x="9422003" y="1458633"/>
                <a:ext cx="393380" cy="4547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12340" y="14850"/>
                      <a:pt x="6069" y="7961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Shape 66"/>
              <p:cNvSpPr/>
              <p:nvPr/>
            </p:nvSpPr>
            <p:spPr>
              <a:xfrm>
                <a:off x="9922202" y="1731467"/>
                <a:ext cx="350438" cy="28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3828" extrusionOk="0">
                    <a:moveTo>
                      <a:pt x="14014" y="0"/>
                    </a:moveTo>
                    <a:cubicBezTo>
                      <a:pt x="16818" y="2910"/>
                      <a:pt x="18719" y="4860"/>
                      <a:pt x="21600" y="7730"/>
                    </a:cubicBezTo>
                    <a:cubicBezTo>
                      <a:pt x="18569" y="8782"/>
                      <a:pt x="6620" y="21600"/>
                      <a:pt x="0" y="6587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Shape 67"/>
              <p:cNvSpPr/>
              <p:nvPr/>
            </p:nvSpPr>
            <p:spPr>
              <a:xfrm>
                <a:off x="10058620" y="2027041"/>
                <a:ext cx="1109418" cy="15144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5124" y="3783"/>
                      <a:pt x="9398" y="9521"/>
                      <a:pt x="13730" y="13804"/>
                    </a:cubicBezTo>
                    <a:cubicBezTo>
                      <a:pt x="15527" y="15581"/>
                      <a:pt x="19594" y="19943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Shape 68"/>
              <p:cNvSpPr/>
              <p:nvPr/>
            </p:nvSpPr>
            <p:spPr>
              <a:xfrm>
                <a:off x="10263247" y="1890623"/>
                <a:ext cx="1215573" cy="15065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1449" y="1811"/>
                      <a:pt x="7912" y="7379"/>
                      <a:pt x="9609" y="9367"/>
                    </a:cubicBezTo>
                    <a:cubicBezTo>
                      <a:pt x="13603" y="14049"/>
                      <a:pt x="17366" y="17210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Shape 70"/>
              <p:cNvSpPr/>
              <p:nvPr/>
            </p:nvSpPr>
            <p:spPr>
              <a:xfrm>
                <a:off x="11127226" y="3391221"/>
                <a:ext cx="579574" cy="5197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749" h="17575" extrusionOk="0">
                    <a:moveTo>
                      <a:pt x="17720" y="9189"/>
                    </a:moveTo>
                    <a:cubicBezTo>
                      <a:pt x="18363" y="1069"/>
                      <a:pt x="8297" y="-2458"/>
                      <a:pt x="3053" y="1850"/>
                    </a:cubicBezTo>
                    <a:cubicBezTo>
                      <a:pt x="-3237" y="7018"/>
                      <a:pt x="837" y="19142"/>
                      <a:pt x="9402" y="17407"/>
                    </a:cubicBezTo>
                    <a:cubicBezTo>
                      <a:pt x="10029" y="17280"/>
                      <a:pt x="10677" y="17076"/>
                      <a:pt x="11344" y="16788"/>
                    </a:cubicBezTo>
                    <a:cubicBezTo>
                      <a:pt x="13879" y="15693"/>
                      <a:pt x="17463" y="12409"/>
                      <a:pt x="17720" y="9189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Shape 71"/>
              <p:cNvSpPr/>
              <p:nvPr/>
            </p:nvSpPr>
            <p:spPr>
              <a:xfrm>
                <a:off x="9944939" y="3891420"/>
                <a:ext cx="1282604" cy="15805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542" y="102"/>
                      <a:pt x="21062" y="339"/>
                      <a:pt x="20541" y="978"/>
                    </a:cubicBezTo>
                    <a:cubicBezTo>
                      <a:pt x="19239" y="2577"/>
                      <a:pt x="17284" y="4091"/>
                      <a:pt x="15796" y="5561"/>
                    </a:cubicBezTo>
                    <a:cubicBezTo>
                      <a:pt x="10441" y="10852"/>
                      <a:pt x="5279" y="16260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Shape 72"/>
              <p:cNvSpPr/>
              <p:nvPr/>
            </p:nvSpPr>
            <p:spPr>
              <a:xfrm>
                <a:off x="10376929" y="3868683"/>
                <a:ext cx="1205025" cy="16096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0569" y="1652"/>
                      <a:pt x="17653" y="3878"/>
                      <a:pt x="16203" y="5064"/>
                    </a:cubicBezTo>
                    <a:cubicBezTo>
                      <a:pt x="12693" y="7935"/>
                      <a:pt x="10181" y="11364"/>
                      <a:pt x="6620" y="14221"/>
                    </a:cubicBezTo>
                    <a:cubicBezTo>
                      <a:pt x="3787" y="16494"/>
                      <a:pt x="2462" y="19311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Shape 73"/>
              <p:cNvSpPr/>
              <p:nvPr/>
            </p:nvSpPr>
            <p:spPr>
              <a:xfrm>
                <a:off x="9262849" y="5460224"/>
                <a:ext cx="252300" cy="2256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1" extrusionOk="0">
                    <a:moveTo>
                      <a:pt x="5467" y="20521"/>
                    </a:moveTo>
                    <a:cubicBezTo>
                      <a:pt x="3631" y="15109"/>
                      <a:pt x="3342" y="13320"/>
                      <a:pt x="0" y="8678"/>
                    </a:cubicBezTo>
                    <a:cubicBezTo>
                      <a:pt x="2108" y="5304"/>
                      <a:pt x="10453" y="-1079"/>
                      <a:pt x="14584" y="157"/>
                    </a:cubicBezTo>
                    <a:cubicBezTo>
                      <a:pt x="19138" y="1518"/>
                      <a:pt x="19726" y="8016"/>
                      <a:pt x="21600" y="12706"/>
                    </a:cubicBezTo>
                  </a:path>
                </a:pathLst>
              </a:custGeom>
              <a:solidFill>
                <a:srgbClr val="FDD67A"/>
              </a:solidFill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Shape 74"/>
              <p:cNvSpPr/>
              <p:nvPr/>
            </p:nvSpPr>
            <p:spPr>
              <a:xfrm>
                <a:off x="8671704" y="5460224"/>
                <a:ext cx="2448196" cy="645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469" extrusionOk="0">
                    <a:moveTo>
                      <a:pt x="14009" y="252"/>
                    </a:moveTo>
                    <a:cubicBezTo>
                      <a:pt x="16943" y="1606"/>
                      <a:pt x="20097" y="11755"/>
                      <a:pt x="21600" y="20402"/>
                    </a:cubicBezTo>
                    <a:cubicBezTo>
                      <a:pt x="19711" y="20529"/>
                      <a:pt x="18057" y="20455"/>
                      <a:pt x="16301" y="20357"/>
                    </a:cubicBezTo>
                    <a:cubicBezTo>
                      <a:pt x="14010" y="20228"/>
                      <a:pt x="11629" y="20256"/>
                      <a:pt x="9330" y="20212"/>
                    </a:cubicBezTo>
                    <a:cubicBezTo>
                      <a:pt x="6212" y="20152"/>
                      <a:pt x="3110" y="20667"/>
                      <a:pt x="0" y="20050"/>
                    </a:cubicBezTo>
                    <a:cubicBezTo>
                      <a:pt x="933" y="18635"/>
                      <a:pt x="2612" y="13591"/>
                      <a:pt x="3266" y="12086"/>
                    </a:cubicBezTo>
                    <a:cubicBezTo>
                      <a:pt x="4290" y="9732"/>
                      <a:pt x="5377" y="7783"/>
                      <a:pt x="6484" y="5988"/>
                    </a:cubicBezTo>
                    <a:cubicBezTo>
                      <a:pt x="8792" y="2247"/>
                      <a:pt x="11443" y="-933"/>
                      <a:pt x="14009" y="252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</p:grpSp>
      <p:sp>
        <p:nvSpPr>
          <p:cNvPr id="69" name="任意多边形 68"/>
          <p:cNvSpPr/>
          <p:nvPr/>
        </p:nvSpPr>
        <p:spPr>
          <a:xfrm>
            <a:off x="774065" y="2398395"/>
            <a:ext cx="394970" cy="448310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solidFill>
            <a:srgbClr val="FEC938"/>
          </a:solidFill>
          <a:ln w="25400" cap="rnd">
            <a:solidFill>
              <a:srgbClr val="FEC93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930745" y="3123439"/>
            <a:ext cx="237934" cy="30099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930110" y="3701289"/>
            <a:ext cx="237934" cy="30099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30745" y="4238499"/>
            <a:ext cx="237934" cy="30099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930745" y="4917314"/>
            <a:ext cx="237934" cy="30099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69035" y="107950"/>
            <a:ext cx="276733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一、可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行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性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分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析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                </a:t>
            </a:r>
            <a:endParaRPr lang="zh-CN" altLang="en-US" sz="2600" b="1" spc="-3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165590" y="6455410"/>
            <a:ext cx="2973705" cy="312420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lnSpc>
                <a:spcPct val="120000"/>
              </a:lnSpc>
            </a:pPr>
            <a:r>
              <a:rPr lang="en-US" altLang="zh-CN" sz="12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lt"/>
              </a:rPr>
              <a:t>08</a:t>
            </a:r>
            <a:endParaRPr lang="en-US" altLang="zh-CN" sz="120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49495" y="107950"/>
            <a:ext cx="282892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（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）竞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品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分</a:t>
            </a:r>
            <a:r>
              <a:rPr lang="en-US" altLang="zh-CN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析</a:t>
            </a:r>
            <a:endParaRPr lang="zh-CN" altLang="en-US" sz="2600" b="1" spc="-3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38"/>
          <p:cNvSpPr/>
          <p:nvPr/>
        </p:nvSpPr>
        <p:spPr>
          <a:xfrm rot="1905815">
            <a:off x="8501995" y="1898871"/>
            <a:ext cx="579969" cy="437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1" h="17044" extrusionOk="0">
                <a:moveTo>
                  <a:pt x="20712" y="4368"/>
                </a:moveTo>
                <a:cubicBezTo>
                  <a:pt x="19332" y="-4556"/>
                  <a:pt x="12710" y="2620"/>
                  <a:pt x="9384" y="4695"/>
                </a:cubicBezTo>
                <a:cubicBezTo>
                  <a:pt x="7033" y="548"/>
                  <a:pt x="225" y="-2310"/>
                  <a:pt x="2" y="4874"/>
                </a:cubicBezTo>
                <a:cubicBezTo>
                  <a:pt x="-162" y="10152"/>
                  <a:pt x="9292" y="14380"/>
                  <a:pt x="12560" y="17044"/>
                </a:cubicBezTo>
                <a:cubicBezTo>
                  <a:pt x="15309" y="14383"/>
                  <a:pt x="21438" y="9078"/>
                  <a:pt x="20712" y="4368"/>
                </a:cubicBezTo>
                <a:close/>
              </a:path>
            </a:pathLst>
          </a:custGeom>
          <a:noFill/>
          <a:ln w="38100" cap="flat">
            <a:solidFill>
              <a:srgbClr val="FEBF0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41" name="任意多边形 40"/>
          <p:cNvSpPr/>
          <p:nvPr/>
        </p:nvSpPr>
        <p:spPr>
          <a:xfrm flipH="1">
            <a:off x="10482336" y="2501687"/>
            <a:ext cx="192026" cy="291250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91533" y="3292505"/>
            <a:ext cx="509080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产品创意</a:t>
            </a: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与定位</a:t>
            </a:r>
            <a:endParaRPr lang="zh-CN" altLang="en-US" sz="40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81265" y="4000391"/>
            <a:ext cx="5291181" cy="349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Product ideas and positioning</a:t>
            </a:r>
            <a:endParaRPr sz="14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58245" y="2413337"/>
            <a:ext cx="82444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二、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72832" y="2160861"/>
            <a:ext cx="2169621" cy="263105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9165590" y="6455410"/>
            <a:ext cx="2973705" cy="312420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lnSpc>
                <a:spcPct val="120000"/>
              </a:lnSpc>
            </a:pPr>
            <a:r>
              <a:rPr lang="en-US" altLang="zh-CN" sz="12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lt"/>
              </a:rPr>
              <a:t>09</a:t>
            </a:r>
            <a:endParaRPr lang="en-US" altLang="zh-CN" sz="120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ags/tag1.xml><?xml version="1.0" encoding="utf-8"?>
<p:tagLst xmlns:p="http://schemas.openxmlformats.org/presentationml/2006/main">
  <p:tag name="KSO_WM_UNIT_TABLE_BEAUTIFY" val="smartTable{c2d56094-0c2c-40b4-81dc-a69d639aadcb}"/>
  <p:tag name="TABLE_ENDDRAG_ORIGIN_RECT" val="520*303"/>
  <p:tag name="TABLE_ENDDRAG_RECT" val="100*126*520*303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ivzj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2164</Words>
  <Application>WPS 演示</Application>
  <PresentationFormat>自定义</PresentationFormat>
  <Paragraphs>350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Arial</vt:lpstr>
      <vt:lpstr>微软雅黑</vt:lpstr>
      <vt:lpstr>安景臣毛笔行书</vt:lpstr>
      <vt:lpstr>华文细黑</vt:lpstr>
      <vt:lpstr>Arial Unicode MS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手绘小朋友</dc:title>
  <dc:creator>第一PPT</dc:creator>
  <cp:keywords>www.1ppt.com</cp:keywords>
  <dc:description>www.1ppt.com</dc:description>
  <cp:lastModifiedBy>冬日艾薇</cp:lastModifiedBy>
  <cp:revision>39</cp:revision>
  <dcterms:created xsi:type="dcterms:W3CDTF">2016-10-18T13:24:00Z</dcterms:created>
  <dcterms:modified xsi:type="dcterms:W3CDTF">2021-10-22T00:38:06Z</dcterms:modified>
  <cp:version>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D6F7656CCF164D35AF3ED128F63B50FE</vt:lpwstr>
  </property>
  <property fmtid="{D5CDD505-2E9C-101B-9397-08002B2CF9AE}" pid="3" name="KSOProductBuildVer">
    <vt:lpwstr>2052-11.1.0.10938</vt:lpwstr>
  </property>
</Properties>
</file>