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79" r:id="rId6"/>
    <p:sldId id="257" r:id="rId7"/>
    <p:sldId id="259" r:id="rId8"/>
    <p:sldId id="260" r:id="rId9"/>
    <p:sldId id="261" r:id="rId10"/>
    <p:sldId id="262" r:id="rId11"/>
    <p:sldId id="263" r:id="rId12"/>
    <p:sldId id="264" r:id="rId13"/>
    <p:sldId id="265" r:id="rId14"/>
    <p:sldId id="266" r:id="rId15"/>
    <p:sldId id="267" r:id="rId16"/>
    <p:sldId id="268" r:id="rId17"/>
    <p:sldId id="271" r:id="rId18"/>
    <p:sldId id="272" r:id="rId19"/>
    <p:sldId id="269" r:id="rId20"/>
    <p:sldId id="277" r:id="rId21"/>
  </p:sldIdLst>
  <p:sldSz cx="12192000" cy="6858000"/>
  <p:notesSz cx="7103745" cy="10234295"/>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9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48"/>
      </p:cViewPr>
      <p:guideLst>
        <p:guide orient="horz" pos="2176"/>
        <p:guide pos="38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7A2E1A55-33FA-453F-A241-2319480EB91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1DFAFBE8-D4F7-47CE-BACA-3B71B77A99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FAFBE8-D4F7-47CE-BACA-3B71B77A994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1" name="TextBox 10"/>
          <p:cNvSpPr txBox="1"/>
          <p:nvPr userDrawn="1"/>
        </p:nvSpPr>
        <p:spPr>
          <a:xfrm>
            <a:off x="2123604" y="6760685"/>
            <a:ext cx="1224136" cy="118430"/>
          </a:xfrm>
          <a:prstGeom prst="rect">
            <a:avLst/>
          </a:prstGeom>
          <a:noFill/>
        </p:spPr>
        <p:txBody>
          <a:bodyPr wrap="square" rtlCol="0">
            <a:spAutoFit/>
          </a:bodyPr>
          <a:lstStyle/>
          <a:p>
            <a:pPr>
              <a:lnSpc>
                <a:spcPct val="200000"/>
              </a:lnSpc>
            </a:pPr>
            <a:r>
              <a:rPr lang="en-US" altLang="zh-CN" sz="100" dirty="0">
                <a:solidFill>
                  <a:prstClr val="black"/>
                </a:solidFill>
                <a:ea typeface="微软雅黑" panose="020B0503020204020204" pitchFamily="34" charset="-122"/>
                <a:hlinkClick r:id="rId2"/>
              </a:rPr>
              <a:t>PPT</a:t>
            </a:r>
            <a:r>
              <a:rPr lang="zh-CN" altLang="en-US" sz="100" dirty="0">
                <a:solidFill>
                  <a:prstClr val="black"/>
                </a:solidFill>
                <a:ea typeface="微软雅黑" panose="020B0503020204020204" pitchFamily="34" charset="-122"/>
                <a:hlinkClick r:id="rId2"/>
              </a:rPr>
              <a:t>下载</a:t>
            </a:r>
            <a:r>
              <a:rPr lang="zh-CN" altLang="en-US" sz="100" dirty="0">
                <a:solidFill>
                  <a:prstClr val="black"/>
                </a:solidFill>
                <a:ea typeface="微软雅黑" panose="020B0503020204020204" pitchFamily="34" charset="-122"/>
              </a:rPr>
              <a:t> </a:t>
            </a:r>
            <a:r>
              <a:rPr lang="en-US" altLang="zh-CN" sz="100" dirty="0">
                <a:solidFill>
                  <a:prstClr val="black"/>
                </a:solidFill>
                <a:ea typeface="微软雅黑" panose="020B0503020204020204" pitchFamily="34" charset="-122"/>
              </a:rPr>
              <a:t>http://www.1ppt.com/xiazai/</a:t>
            </a:r>
            <a:endParaRPr lang="en-US" altLang="zh-CN" sz="100" dirty="0">
              <a:solidFill>
                <a:prstClr val="black"/>
              </a:solidFill>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tags" Target="../tags/tag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jpeg"/><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46.png"/><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4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5.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xml"/><Relationship Id="rId7" Type="http://schemas.openxmlformats.org/officeDocument/2006/relationships/image" Target="../media/image15.png"/><Relationship Id="rId6" Type="http://schemas.microsoft.com/office/2007/relationships/hdphoto" Target="../media/image30.wdp"/><Relationship Id="rId5" Type="http://schemas.openxmlformats.org/officeDocument/2006/relationships/image" Target="../media/image29.png"/><Relationship Id="rId4" Type="http://schemas.microsoft.com/office/2007/relationships/hdphoto" Target="../media/image28.wdp"/><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6" name="文本框 25"/>
          <p:cNvSpPr txBox="1"/>
          <p:nvPr/>
        </p:nvSpPr>
        <p:spPr>
          <a:xfrm>
            <a:off x="7470747" y="2255145"/>
            <a:ext cx="1029524" cy="2400657"/>
          </a:xfrm>
          <a:prstGeom prst="rect">
            <a:avLst/>
          </a:prstGeom>
          <a:noFill/>
        </p:spPr>
        <p:txBody>
          <a:bodyPr wrap="square" rtlCol="0">
            <a:spAutoFit/>
          </a:bodyPr>
          <a:lstStyle/>
          <a:p>
            <a:r>
              <a:rPr lang="zh-CN" altLang="en-US" sz="15000" dirty="0">
                <a:solidFill>
                  <a:srgbClr val="5B3928"/>
                </a:solidFill>
                <a:latin typeface="华文新魏" panose="02010800040101010101" pitchFamily="2" charset="-122"/>
                <a:ea typeface="华文新魏" panose="02010800040101010101" pitchFamily="2" charset="-122"/>
                <a:cs typeface="+mn-ea"/>
                <a:sym typeface="+mn-lt"/>
              </a:rPr>
              <a:t>千</a:t>
            </a:r>
            <a:endParaRPr lang="zh-CN" altLang="en-US" sz="15000" dirty="0">
              <a:solidFill>
                <a:srgbClr val="5B3928"/>
              </a:solidFill>
              <a:latin typeface="华文新魏" panose="02010800040101010101" pitchFamily="2" charset="-122"/>
              <a:ea typeface="华文新魏" panose="02010800040101010101" pitchFamily="2" charset="-122"/>
              <a:cs typeface="+mn-ea"/>
              <a:sym typeface="+mn-lt"/>
            </a:endParaRPr>
          </a:p>
        </p:txBody>
      </p:sp>
      <p:sp>
        <p:nvSpPr>
          <p:cNvPr id="8" name="文本框 7"/>
          <p:cNvSpPr txBox="1"/>
          <p:nvPr/>
        </p:nvSpPr>
        <p:spPr>
          <a:xfrm>
            <a:off x="7237108" y="2619002"/>
            <a:ext cx="413385" cy="4264660"/>
          </a:xfrm>
          <a:prstGeom prst="rect">
            <a:avLst/>
          </a:prstGeom>
          <a:noFill/>
        </p:spPr>
        <p:txBody>
          <a:bodyPr vert="eaVert" wrap="square" rtlCol="0">
            <a:spAutoFit/>
          </a:bodyPr>
          <a:lstStyle/>
          <a:p>
            <a:r>
              <a:rPr lang="en-US" altLang="zh-CN" sz="1500" dirty="0">
                <a:solidFill>
                  <a:srgbClr val="5B3928"/>
                </a:solidFill>
                <a:latin typeface="Cooper Black" panose="0208090404030B020404" charset="0"/>
                <a:cs typeface="Cooper Black" panose="0208090404030B020404" charset="0"/>
                <a:sym typeface="+mn-lt"/>
              </a:rPr>
              <a:t>Digital Museum</a:t>
            </a:r>
            <a:endParaRPr lang="en-US" altLang="zh-CN" sz="1500" dirty="0">
              <a:solidFill>
                <a:srgbClr val="5B3928"/>
              </a:solidFill>
              <a:latin typeface="Cooper Black" panose="0208090404030B020404" charset="0"/>
              <a:cs typeface="Cooper Black" panose="0208090404030B020404" charset="0"/>
              <a:sym typeface="+mn-lt"/>
            </a:endParaRPr>
          </a:p>
        </p:txBody>
      </p:sp>
      <p:pic>
        <p:nvPicPr>
          <p:cNvPr id="9" name="图片 8"/>
          <p:cNvPicPr>
            <a:picLocks noChangeAspect="1"/>
          </p:cNvPicPr>
          <p:nvPr/>
        </p:nvPicPr>
        <p:blipFill rotWithShape="1">
          <a:blip r:embed="rId2" cstate="screen"/>
          <a:srcRect/>
          <a:stretch>
            <a:fillRect/>
          </a:stretch>
        </p:blipFill>
        <p:spPr>
          <a:xfrm>
            <a:off x="5711958" y="1080193"/>
            <a:ext cx="3182959" cy="2179936"/>
          </a:xfrm>
          <a:prstGeom prst="rect">
            <a:avLst/>
          </a:prstGeom>
        </p:spPr>
      </p:pic>
      <p:pic>
        <p:nvPicPr>
          <p:cNvPr id="4" name="图片 3" descr="a57b798e4b625df102c1b698ac40fc83"/>
          <p:cNvPicPr>
            <a:picLocks noChangeAspect="1"/>
          </p:cNvPicPr>
          <p:nvPr/>
        </p:nvPicPr>
        <p:blipFill>
          <a:blip r:embed="rId3" cstate="screen"/>
          <a:stretch>
            <a:fillRect/>
          </a:stretch>
        </p:blipFill>
        <p:spPr>
          <a:xfrm>
            <a:off x="-50200" y="-24165"/>
            <a:ext cx="4269740" cy="10058400"/>
          </a:xfrm>
          <a:prstGeom prst="rect">
            <a:avLst/>
          </a:prstGeom>
        </p:spPr>
      </p:pic>
      <p:pic>
        <p:nvPicPr>
          <p:cNvPr id="18" name="图片 17"/>
          <p:cNvPicPr>
            <a:picLocks noChangeAspect="1"/>
          </p:cNvPicPr>
          <p:nvPr/>
        </p:nvPicPr>
        <p:blipFill>
          <a:blip r:embed="rId4" cstate="screen"/>
          <a:stretch>
            <a:fillRect/>
          </a:stretch>
        </p:blipFill>
        <p:spPr>
          <a:xfrm>
            <a:off x="8009755" y="541467"/>
            <a:ext cx="1731974" cy="1727334"/>
          </a:xfrm>
          <a:prstGeom prst="rect">
            <a:avLst/>
          </a:prstGeom>
        </p:spPr>
      </p:pic>
      <p:sp>
        <p:nvSpPr>
          <p:cNvPr id="15" name="文本框 14"/>
          <p:cNvSpPr txBox="1"/>
          <p:nvPr/>
        </p:nvSpPr>
        <p:spPr>
          <a:xfrm>
            <a:off x="7985509" y="430792"/>
            <a:ext cx="1512168" cy="1938992"/>
          </a:xfrm>
          <a:prstGeom prst="rect">
            <a:avLst/>
          </a:prstGeom>
          <a:noFill/>
        </p:spPr>
        <p:txBody>
          <a:bodyPr wrap="square" rtlCol="0">
            <a:spAutoFit/>
          </a:bodyPr>
          <a:lstStyle/>
          <a:p>
            <a:r>
              <a:rPr lang="zh-CN" altLang="en-US" sz="12000" dirty="0">
                <a:solidFill>
                  <a:srgbClr val="5B3928"/>
                </a:solidFill>
                <a:latin typeface="华文新魏" panose="02010800040101010101" pitchFamily="2" charset="-122"/>
                <a:ea typeface="华文新魏" panose="02010800040101010101" pitchFamily="2" charset="-122"/>
                <a:cs typeface="+mn-ea"/>
                <a:sym typeface="+mn-lt"/>
              </a:rPr>
              <a:t>华</a:t>
            </a:r>
            <a:endParaRPr lang="zh-CN" altLang="en-US" sz="12000" dirty="0">
              <a:solidFill>
                <a:srgbClr val="5B3928"/>
              </a:solidFill>
              <a:latin typeface="华文新魏" panose="02010800040101010101" pitchFamily="2" charset="-122"/>
              <a:ea typeface="华文新魏" panose="02010800040101010101" pitchFamily="2" charset="-122"/>
              <a:cs typeface="+mn-ea"/>
              <a:sym typeface="+mn-lt"/>
            </a:endParaRPr>
          </a:p>
        </p:txBody>
      </p:sp>
      <p:sp>
        <p:nvSpPr>
          <p:cNvPr id="16" name="文本框 15"/>
          <p:cNvSpPr txBox="1"/>
          <p:nvPr/>
        </p:nvSpPr>
        <p:spPr>
          <a:xfrm>
            <a:off x="8925673" y="1718527"/>
            <a:ext cx="1443877" cy="1938992"/>
          </a:xfrm>
          <a:prstGeom prst="rect">
            <a:avLst/>
          </a:prstGeom>
          <a:noFill/>
        </p:spPr>
        <p:txBody>
          <a:bodyPr wrap="square" rtlCol="0">
            <a:spAutoFit/>
          </a:bodyPr>
          <a:lstStyle/>
          <a:p>
            <a:r>
              <a:rPr lang="zh-CN" altLang="en-US" sz="12000" dirty="0">
                <a:solidFill>
                  <a:srgbClr val="5B3928"/>
                </a:solidFill>
                <a:latin typeface="华文新魏" panose="02010800040101010101" pitchFamily="2" charset="-122"/>
                <a:ea typeface="华文新魏" panose="02010800040101010101" pitchFamily="2" charset="-122"/>
                <a:cs typeface="+mn-ea"/>
                <a:sym typeface="+mn-lt"/>
              </a:rPr>
              <a:t>韵</a:t>
            </a:r>
            <a:endParaRPr lang="zh-CN" altLang="en-US" sz="12000" dirty="0">
              <a:solidFill>
                <a:srgbClr val="5B3928"/>
              </a:solidFill>
              <a:latin typeface="华文新魏" panose="02010800040101010101" pitchFamily="2" charset="-122"/>
              <a:ea typeface="华文新魏" panose="02010800040101010101" pitchFamily="2" charset="-122"/>
              <a:cs typeface="+mn-ea"/>
              <a:sym typeface="+mn-lt"/>
            </a:endParaRPr>
          </a:p>
        </p:txBody>
      </p:sp>
      <p:cxnSp>
        <p:nvCxnSpPr>
          <p:cNvPr id="6" name="直接连接符 5"/>
          <p:cNvCxnSpPr/>
          <p:nvPr/>
        </p:nvCxnSpPr>
        <p:spPr>
          <a:xfrm>
            <a:off x="7650480" y="2642235"/>
            <a:ext cx="635" cy="2320925"/>
          </a:xfrm>
          <a:prstGeom prst="line">
            <a:avLst/>
          </a:prstGeom>
          <a:ln w="22225">
            <a:solidFill>
              <a:srgbClr val="555956"/>
            </a:solidFill>
          </a:ln>
        </p:spPr>
        <p:style>
          <a:lnRef idx="1">
            <a:schemeClr val="accent1"/>
          </a:lnRef>
          <a:fillRef idx="0">
            <a:schemeClr val="accent1"/>
          </a:fillRef>
          <a:effectRef idx="0">
            <a:schemeClr val="accent1"/>
          </a:effectRef>
          <a:fontRef idx="minor">
            <a:schemeClr val="tx1"/>
          </a:fontRef>
        </p:style>
      </p:cxnSp>
      <p:pic>
        <p:nvPicPr>
          <p:cNvPr id="7" name="PA_图片 16"/>
          <p:cNvPicPr>
            <a:picLocks noChangeAspect="1"/>
          </p:cNvPicPr>
          <p:nvPr>
            <p:custDataLst>
              <p:tags r:id="rId5"/>
            </p:custDataLst>
          </p:nvPr>
        </p:nvPicPr>
        <p:blipFill>
          <a:blip r:embed="rId6" cstate="screen"/>
          <a:stretch>
            <a:fillRect/>
          </a:stretch>
        </p:blipFill>
        <p:spPr>
          <a:xfrm>
            <a:off x="8875742" y="3650818"/>
            <a:ext cx="307503" cy="616339"/>
          </a:xfrm>
          <a:prstGeom prst="rect">
            <a:avLst/>
          </a:prstGeom>
        </p:spPr>
      </p:pic>
      <p:sp>
        <p:nvSpPr>
          <p:cNvPr id="10" name="圆角矩形 9"/>
          <p:cNvSpPr/>
          <p:nvPr/>
        </p:nvSpPr>
        <p:spPr>
          <a:xfrm>
            <a:off x="278307" y="269240"/>
            <a:ext cx="11679767" cy="6284807"/>
          </a:xfrm>
          <a:prstGeom prst="roundRect">
            <a:avLst/>
          </a:prstGeom>
          <a:noFill/>
          <a:ln w="12700">
            <a:solidFill>
              <a:srgbClr val="5B392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24" name="图片 23"/>
          <p:cNvPicPr>
            <a:picLocks noChangeAspect="1"/>
          </p:cNvPicPr>
          <p:nvPr/>
        </p:nvPicPr>
        <p:blipFill>
          <a:blip r:embed="rId4" cstate="screen"/>
          <a:stretch>
            <a:fillRect/>
          </a:stretch>
        </p:blipFill>
        <p:spPr>
          <a:xfrm>
            <a:off x="8955540" y="3887287"/>
            <a:ext cx="1731974" cy="1727334"/>
          </a:xfrm>
          <a:prstGeom prst="rect">
            <a:avLst/>
          </a:prstGeom>
        </p:spPr>
      </p:pic>
      <p:sp>
        <p:nvSpPr>
          <p:cNvPr id="25" name="文本框 24"/>
          <p:cNvSpPr txBox="1"/>
          <p:nvPr/>
        </p:nvSpPr>
        <p:spPr>
          <a:xfrm>
            <a:off x="8931294" y="3776612"/>
            <a:ext cx="1512168" cy="1938992"/>
          </a:xfrm>
          <a:prstGeom prst="rect">
            <a:avLst/>
          </a:prstGeom>
          <a:noFill/>
        </p:spPr>
        <p:txBody>
          <a:bodyPr wrap="square" rtlCol="0">
            <a:spAutoFit/>
          </a:bodyPr>
          <a:lstStyle/>
          <a:p>
            <a:r>
              <a:rPr lang="zh-CN" altLang="en-US" sz="11800" dirty="0">
                <a:solidFill>
                  <a:srgbClr val="5B3928"/>
                </a:solidFill>
                <a:latin typeface="华文新魏" panose="02010800040101010101" pitchFamily="2" charset="-122"/>
                <a:ea typeface="华文新魏" panose="02010800040101010101" pitchFamily="2" charset="-122"/>
                <a:cs typeface="+mn-ea"/>
                <a:sym typeface="+mn-lt"/>
              </a:rPr>
              <a:t>藏</a:t>
            </a:r>
            <a:endParaRPr lang="zh-CN" altLang="en-US" sz="11800" dirty="0">
              <a:solidFill>
                <a:srgbClr val="5B3928"/>
              </a:solidFill>
              <a:latin typeface="华文新魏" panose="02010800040101010101" pitchFamily="2" charset="-122"/>
              <a:ea typeface="华文新魏" panose="02010800040101010101" pitchFamily="2" charset="-122"/>
              <a:cs typeface="+mn-ea"/>
              <a:sym typeface="+mn-lt"/>
            </a:endParaRPr>
          </a:p>
        </p:txBody>
      </p:sp>
      <p:sp>
        <p:nvSpPr>
          <p:cNvPr id="27" name="椭圆 26"/>
          <p:cNvSpPr/>
          <p:nvPr/>
        </p:nvSpPr>
        <p:spPr>
          <a:xfrm>
            <a:off x="7870236" y="4599615"/>
            <a:ext cx="478208" cy="478208"/>
          </a:xfrm>
          <a:prstGeom prst="ellipse">
            <a:avLst/>
          </a:prstGeom>
          <a:solidFill>
            <a:srgbClr val="5B3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文本框 27"/>
          <p:cNvSpPr txBox="1"/>
          <p:nvPr/>
        </p:nvSpPr>
        <p:spPr>
          <a:xfrm>
            <a:off x="7873041" y="4608531"/>
            <a:ext cx="413667" cy="460375"/>
          </a:xfrm>
          <a:prstGeom prst="rect">
            <a:avLst/>
          </a:prstGeom>
          <a:noFill/>
        </p:spPr>
        <p:txBody>
          <a:bodyPr wrap="square" rtlCol="0">
            <a:spAutoFit/>
          </a:bodyPr>
          <a:lstStyle/>
          <a:p>
            <a:r>
              <a:rPr lang="zh-CN" altLang="en-US" sz="2400" dirty="0">
                <a:solidFill>
                  <a:prstClr val="white"/>
                </a:solidFill>
                <a:latin typeface="华文新魏" panose="02010800040101010101" pitchFamily="2" charset="-122"/>
                <a:ea typeface="华文新魏" panose="02010800040101010101" pitchFamily="2" charset="-122"/>
                <a:cs typeface="+mn-ea"/>
                <a:sym typeface="+mn-lt"/>
              </a:rPr>
              <a:t>十</a:t>
            </a:r>
            <a:endParaRPr lang="zh-CN" altLang="en-US" sz="2400" dirty="0">
              <a:solidFill>
                <a:prstClr val="white"/>
              </a:solidFill>
              <a:latin typeface="华文新魏" panose="02010800040101010101" pitchFamily="2" charset="-122"/>
              <a:ea typeface="华文新魏" panose="02010800040101010101" pitchFamily="2" charset="-122"/>
              <a:cs typeface="+mn-ea"/>
              <a:sym typeface="+mn-lt"/>
            </a:endParaRPr>
          </a:p>
        </p:txBody>
      </p:sp>
      <p:sp>
        <p:nvSpPr>
          <p:cNvPr id="29" name="椭圆 28"/>
          <p:cNvSpPr/>
          <p:nvPr/>
        </p:nvSpPr>
        <p:spPr>
          <a:xfrm>
            <a:off x="7870236" y="5228453"/>
            <a:ext cx="478208" cy="478208"/>
          </a:xfrm>
          <a:prstGeom prst="ellipse">
            <a:avLst/>
          </a:prstGeom>
          <a:solidFill>
            <a:srgbClr val="5B3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0" name="文本框 29"/>
          <p:cNvSpPr txBox="1"/>
          <p:nvPr/>
        </p:nvSpPr>
        <p:spPr>
          <a:xfrm>
            <a:off x="7884094" y="5228453"/>
            <a:ext cx="413667" cy="460375"/>
          </a:xfrm>
          <a:prstGeom prst="rect">
            <a:avLst/>
          </a:prstGeom>
          <a:noFill/>
        </p:spPr>
        <p:txBody>
          <a:bodyPr wrap="square" rtlCol="0">
            <a:spAutoFit/>
          </a:bodyPr>
          <a:lstStyle/>
          <a:p>
            <a:r>
              <a:rPr lang="zh-CN" altLang="en-US" sz="2400" dirty="0">
                <a:solidFill>
                  <a:prstClr val="white"/>
                </a:solidFill>
                <a:latin typeface="华文新魏" panose="02010800040101010101" pitchFamily="2" charset="-122"/>
                <a:ea typeface="华文新魏" panose="02010800040101010101" pitchFamily="2" charset="-122"/>
                <a:cs typeface="+mn-ea"/>
                <a:sym typeface="+mn-lt"/>
              </a:rPr>
              <a:t>六</a:t>
            </a:r>
            <a:endParaRPr lang="zh-CN" altLang="en-US" sz="2400" dirty="0">
              <a:solidFill>
                <a:prstClr val="white"/>
              </a:solidFill>
              <a:latin typeface="华文新魏" panose="02010800040101010101" pitchFamily="2" charset="-122"/>
              <a:ea typeface="华文新魏" panose="02010800040101010101" pitchFamily="2" charset="-122"/>
              <a:cs typeface="+mn-ea"/>
              <a:sym typeface="+mn-lt"/>
            </a:endParaRPr>
          </a:p>
        </p:txBody>
      </p:sp>
      <p:sp>
        <p:nvSpPr>
          <p:cNvPr id="31" name="椭圆 30"/>
          <p:cNvSpPr/>
          <p:nvPr/>
        </p:nvSpPr>
        <p:spPr>
          <a:xfrm>
            <a:off x="7870236" y="5879792"/>
            <a:ext cx="478208" cy="478208"/>
          </a:xfrm>
          <a:prstGeom prst="ellipse">
            <a:avLst/>
          </a:prstGeom>
          <a:solidFill>
            <a:srgbClr val="5B3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文本框 31"/>
          <p:cNvSpPr txBox="1"/>
          <p:nvPr/>
        </p:nvSpPr>
        <p:spPr>
          <a:xfrm>
            <a:off x="7884095" y="5867626"/>
            <a:ext cx="413667" cy="460375"/>
          </a:xfrm>
          <a:prstGeom prst="rect">
            <a:avLst/>
          </a:prstGeom>
          <a:noFill/>
        </p:spPr>
        <p:txBody>
          <a:bodyPr wrap="square" rtlCol="0">
            <a:spAutoFit/>
          </a:bodyPr>
          <a:lstStyle/>
          <a:p>
            <a:r>
              <a:rPr lang="zh-CN" altLang="en-US" sz="2400" dirty="0">
                <a:solidFill>
                  <a:prstClr val="white"/>
                </a:solidFill>
                <a:latin typeface="华文新魏" panose="02010800040101010101" pitchFamily="2" charset="-122"/>
                <a:ea typeface="华文新魏" panose="02010800040101010101" pitchFamily="2" charset="-122"/>
                <a:cs typeface="+mn-ea"/>
                <a:sym typeface="+mn-lt"/>
              </a:rPr>
              <a:t>组</a:t>
            </a:r>
            <a:endParaRPr lang="zh-CN" altLang="en-US" sz="2400" dirty="0">
              <a:solidFill>
                <a:prstClr val="white"/>
              </a:solidFill>
              <a:latin typeface="华文新魏" panose="02010800040101010101" pitchFamily="2" charset="-122"/>
              <a:ea typeface="华文新魏" panose="02010800040101010101" pitchFamily="2" charset="-122"/>
              <a:cs typeface="+mn-ea"/>
              <a:sym typeface="+mn-lt"/>
            </a:endParaRPr>
          </a:p>
        </p:txBody>
      </p:sp>
      <p:sp>
        <p:nvSpPr>
          <p:cNvPr id="33" name="椭圆 32"/>
          <p:cNvSpPr/>
          <p:nvPr/>
        </p:nvSpPr>
        <p:spPr>
          <a:xfrm>
            <a:off x="7870236" y="4028053"/>
            <a:ext cx="478208" cy="478208"/>
          </a:xfrm>
          <a:prstGeom prst="ellipse">
            <a:avLst/>
          </a:prstGeom>
          <a:solidFill>
            <a:srgbClr val="5B3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文本框 33"/>
          <p:cNvSpPr txBox="1"/>
          <p:nvPr/>
        </p:nvSpPr>
        <p:spPr>
          <a:xfrm>
            <a:off x="7873041" y="4036969"/>
            <a:ext cx="413667" cy="460375"/>
          </a:xfrm>
          <a:prstGeom prst="rect">
            <a:avLst/>
          </a:prstGeom>
          <a:noFill/>
        </p:spPr>
        <p:txBody>
          <a:bodyPr wrap="square" rtlCol="0">
            <a:spAutoFit/>
          </a:bodyPr>
          <a:lstStyle/>
          <a:p>
            <a:r>
              <a:rPr lang="zh-CN" altLang="en-US" sz="2400" dirty="0">
                <a:solidFill>
                  <a:prstClr val="white"/>
                </a:solidFill>
                <a:latin typeface="华文新魏" panose="02010800040101010101" pitchFamily="2" charset="-122"/>
                <a:ea typeface="华文新魏" panose="02010800040101010101" pitchFamily="2" charset="-122"/>
                <a:cs typeface="+mn-ea"/>
                <a:sym typeface="+mn-lt"/>
              </a:rPr>
              <a:t>第</a:t>
            </a:r>
            <a:endParaRPr lang="zh-CN" altLang="en-US" sz="2400" dirty="0">
              <a:solidFill>
                <a:prstClr val="white"/>
              </a:solidFill>
              <a:latin typeface="华文新魏" panose="02010800040101010101" pitchFamily="2" charset="-122"/>
              <a:ea typeface="华文新魏" panose="0201080004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2819"/>
    </mc:Choice>
    <mc:Fallback>
      <p:transition spd="slow" advTm="28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22" presetClass="entr" presetSubtype="1"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par>
                                <p:cTn id="36" presetID="22" presetClass="entr" presetSubtype="1"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up)">
                                      <p:cBhvr>
                                        <p:cTn id="38" dur="500"/>
                                        <p:tgtEl>
                                          <p:spTgt spid="9"/>
                                        </p:tgtEl>
                                      </p:cBhvr>
                                    </p:animEffect>
                                  </p:childTnLst>
                                </p:cTn>
                              </p:par>
                            </p:childTnLst>
                          </p:cTn>
                        </p:par>
                        <p:par>
                          <p:cTn id="39" fill="hold">
                            <p:stCondLst>
                              <p:cond delay="1500"/>
                            </p:stCondLst>
                            <p:childTnLst>
                              <p:par>
                                <p:cTn id="40" presetID="47" presetClass="entr" presetSubtype="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1000"/>
                                        <p:tgtEl>
                                          <p:spTgt spid="28"/>
                                        </p:tgtEl>
                                      </p:cBhvr>
                                    </p:animEffect>
                                    <p:anim calcmode="lin" valueType="num">
                                      <p:cBhvr>
                                        <p:cTn id="63" dur="1000" fill="hold"/>
                                        <p:tgtEl>
                                          <p:spTgt spid="28"/>
                                        </p:tgtEl>
                                        <p:attrNameLst>
                                          <p:attrName>ppt_x</p:attrName>
                                        </p:attrNameLst>
                                      </p:cBhvr>
                                      <p:tavLst>
                                        <p:tav tm="0">
                                          <p:val>
                                            <p:strVal val="#ppt_x"/>
                                          </p:val>
                                        </p:tav>
                                        <p:tav tm="100000">
                                          <p:val>
                                            <p:strVal val="#ppt_x"/>
                                          </p:val>
                                        </p:tav>
                                      </p:tavLst>
                                    </p:anim>
                                    <p:anim calcmode="lin" valueType="num">
                                      <p:cBhvr>
                                        <p:cTn id="64" dur="1000" fill="hold"/>
                                        <p:tgtEl>
                                          <p:spTgt spid="28"/>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1000"/>
                                        <p:tgtEl>
                                          <p:spTgt spid="30"/>
                                        </p:tgtEl>
                                      </p:cBhvr>
                                    </p:animEffect>
                                    <p:anim calcmode="lin" valueType="num">
                                      <p:cBhvr>
                                        <p:cTn id="73" dur="1000" fill="hold"/>
                                        <p:tgtEl>
                                          <p:spTgt spid="30"/>
                                        </p:tgtEl>
                                        <p:attrNameLst>
                                          <p:attrName>ppt_x</p:attrName>
                                        </p:attrNameLst>
                                      </p:cBhvr>
                                      <p:tavLst>
                                        <p:tav tm="0">
                                          <p:val>
                                            <p:strVal val="#ppt_x"/>
                                          </p:val>
                                        </p:tav>
                                        <p:tav tm="100000">
                                          <p:val>
                                            <p:strVal val="#ppt_x"/>
                                          </p:val>
                                        </p:tav>
                                      </p:tavLst>
                                    </p:anim>
                                    <p:anim calcmode="lin" valueType="num">
                                      <p:cBhvr>
                                        <p:cTn id="74" dur="1000" fill="hold"/>
                                        <p:tgtEl>
                                          <p:spTgt spid="30"/>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1000"/>
                                        <p:tgtEl>
                                          <p:spTgt spid="31"/>
                                        </p:tgtEl>
                                      </p:cBhvr>
                                    </p:animEffect>
                                    <p:anim calcmode="lin" valueType="num">
                                      <p:cBhvr>
                                        <p:cTn id="78" dur="1000" fill="hold"/>
                                        <p:tgtEl>
                                          <p:spTgt spid="31"/>
                                        </p:tgtEl>
                                        <p:attrNameLst>
                                          <p:attrName>ppt_x</p:attrName>
                                        </p:attrNameLst>
                                      </p:cBhvr>
                                      <p:tavLst>
                                        <p:tav tm="0">
                                          <p:val>
                                            <p:strVal val="#ppt_x"/>
                                          </p:val>
                                        </p:tav>
                                        <p:tav tm="100000">
                                          <p:val>
                                            <p:strVal val="#ppt_x"/>
                                          </p:val>
                                        </p:tav>
                                      </p:tavLst>
                                    </p:anim>
                                    <p:anim calcmode="lin" valueType="num">
                                      <p:cBhvr>
                                        <p:cTn id="79" dur="1000" fill="hold"/>
                                        <p:tgtEl>
                                          <p:spTgt spid="31"/>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fade">
                                      <p:cBhvr>
                                        <p:cTn id="82" dur="1000"/>
                                        <p:tgtEl>
                                          <p:spTgt spid="32"/>
                                        </p:tgtEl>
                                      </p:cBhvr>
                                    </p:animEffect>
                                    <p:anim calcmode="lin" valueType="num">
                                      <p:cBhvr>
                                        <p:cTn id="83" dur="1000" fill="hold"/>
                                        <p:tgtEl>
                                          <p:spTgt spid="32"/>
                                        </p:tgtEl>
                                        <p:attrNameLst>
                                          <p:attrName>ppt_x</p:attrName>
                                        </p:attrNameLst>
                                      </p:cBhvr>
                                      <p:tavLst>
                                        <p:tav tm="0">
                                          <p:val>
                                            <p:strVal val="#ppt_x"/>
                                          </p:val>
                                        </p:tav>
                                        <p:tav tm="100000">
                                          <p:val>
                                            <p:strVal val="#ppt_x"/>
                                          </p:val>
                                        </p:tav>
                                      </p:tavLst>
                                    </p:anim>
                                    <p:anim calcmode="lin" valueType="num">
                                      <p:cBhvr>
                                        <p:cTn id="84" dur="1000" fill="hold"/>
                                        <p:tgtEl>
                                          <p:spTgt spid="32"/>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1000"/>
                                        <p:tgtEl>
                                          <p:spTgt spid="33"/>
                                        </p:tgtEl>
                                      </p:cBhvr>
                                    </p:animEffect>
                                    <p:anim calcmode="lin" valueType="num">
                                      <p:cBhvr>
                                        <p:cTn id="88" dur="1000" fill="hold"/>
                                        <p:tgtEl>
                                          <p:spTgt spid="33"/>
                                        </p:tgtEl>
                                        <p:attrNameLst>
                                          <p:attrName>ppt_x</p:attrName>
                                        </p:attrNameLst>
                                      </p:cBhvr>
                                      <p:tavLst>
                                        <p:tav tm="0">
                                          <p:val>
                                            <p:strVal val="#ppt_x"/>
                                          </p:val>
                                        </p:tav>
                                        <p:tav tm="100000">
                                          <p:val>
                                            <p:strVal val="#ppt_x"/>
                                          </p:val>
                                        </p:tav>
                                      </p:tavLst>
                                    </p:anim>
                                    <p:anim calcmode="lin" valueType="num">
                                      <p:cBhvr>
                                        <p:cTn id="89" dur="1000" fill="hold"/>
                                        <p:tgtEl>
                                          <p:spTgt spid="33"/>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8" grpId="0"/>
      <p:bldP spid="25" grpId="0"/>
      <p:bldP spid="26" grpId="0"/>
      <p:bldP spid="27" grpId="0" bldLvl="0" animBg="1"/>
      <p:bldP spid="28" grpId="0"/>
      <p:bldP spid="29" grpId="0" bldLvl="0" animBg="1"/>
      <p:bldP spid="30" grpId="0"/>
      <p:bldP spid="31" grpId="0" bldLvl="0" animBg="1"/>
      <p:bldP spid="32" grpId="0"/>
      <p:bldP spid="33" grpId="0" bldLvl="0" animBg="1"/>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椭圆 6"/>
          <p:cNvSpPr/>
          <p:nvPr/>
        </p:nvSpPr>
        <p:spPr>
          <a:xfrm>
            <a:off x="4511843" y="1524000"/>
            <a:ext cx="3377211" cy="3377211"/>
          </a:xfrm>
          <a:prstGeom prst="ellipse">
            <a:avLst/>
          </a:prstGeom>
          <a:solidFill>
            <a:srgbClr val="EBE1D8"/>
          </a:solidFill>
          <a:ln w="12700" cap="flat" cmpd="sng" algn="ctr">
            <a:noFill/>
            <a:prstDash val="solid"/>
            <a:miter lim="800000"/>
          </a:ln>
          <a:effectLst>
            <a:glow rad="101600">
              <a:schemeClr val="bg1">
                <a:lumMod val="85000"/>
                <a:alpha val="17000"/>
              </a:schemeClr>
            </a:glow>
            <a:outerShdw blurRad="114300" dist="12700" dir="13200000" sx="102000" sy="102000" algn="t" rotWithShape="0">
              <a:prstClr val="black">
                <a:alpha val="38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30" name="组合 29"/>
          <p:cNvGrpSpPr/>
          <p:nvPr/>
        </p:nvGrpSpPr>
        <p:grpSpPr>
          <a:xfrm>
            <a:off x="5764103" y="2024924"/>
            <a:ext cx="872692" cy="867647"/>
            <a:chOff x="5645566" y="2158416"/>
            <a:chExt cx="903220" cy="897999"/>
          </a:xfrm>
        </p:grpSpPr>
        <p:sp>
          <p:nvSpPr>
            <p:cNvPr id="12" name="文本框 11"/>
            <p:cNvSpPr txBox="1"/>
            <p:nvPr/>
          </p:nvSpPr>
          <p:spPr>
            <a:xfrm>
              <a:off x="5666705" y="2287576"/>
              <a:ext cx="826117" cy="620410"/>
            </a:xfrm>
            <a:prstGeom prst="rect">
              <a:avLst/>
            </a:prstGeom>
            <a:noFill/>
            <a:ln>
              <a:noFill/>
            </a:ln>
          </p:spPr>
          <p:txBody>
            <a:bodyPr vert="eaVert" wrap="none" rtlCol="0">
              <a:spAutoFit/>
            </a:bodyPr>
            <a:lstStyle/>
            <a:p>
              <a:pPr lvl="0" algn="ctr" defTabSz="913765">
                <a:defRPr/>
              </a:pPr>
              <a:r>
                <a:rPr lang="zh-CN" altLang="en-US" sz="4000">
                  <a:solidFill>
                    <a:srgbClr val="C00000"/>
                  </a:solidFill>
                  <a:latin typeface="华文新魏" panose="02010800040101010101" pitchFamily="2" charset="-122"/>
                  <a:ea typeface="华文新魏" panose="02010800040101010101" pitchFamily="2" charset="-122"/>
                  <a:cs typeface="+mn-ea"/>
                  <a:sym typeface="+mn-lt"/>
                </a:rPr>
                <a:t>贰</a:t>
              </a:r>
              <a:endParaRPr lang="zh-CN" altLang="en-US" sz="4000">
                <a:solidFill>
                  <a:srgbClr val="C00000"/>
                </a:solidFill>
                <a:latin typeface="华文新魏" panose="02010800040101010101" pitchFamily="2" charset="-122"/>
                <a:ea typeface="华文新魏" panose="02010800040101010101" pitchFamily="2" charset="-122"/>
                <a:cs typeface="+mn-ea"/>
                <a:sym typeface="+mn-lt"/>
              </a:endParaRPr>
            </a:p>
          </p:txBody>
        </p:sp>
        <p:grpSp>
          <p:nvGrpSpPr>
            <p:cNvPr id="16" name="组合 15"/>
            <p:cNvGrpSpPr/>
            <p:nvPr/>
          </p:nvGrpSpPr>
          <p:grpSpPr>
            <a:xfrm>
              <a:off x="5645566" y="2158416"/>
              <a:ext cx="903220" cy="897999"/>
              <a:chOff x="6963886" y="798260"/>
              <a:chExt cx="738664" cy="734394"/>
            </a:xfrm>
          </p:grpSpPr>
          <p:sp>
            <p:nvSpPr>
              <p:cNvPr id="17" name="椭圆 16"/>
              <p:cNvSpPr/>
              <p:nvPr/>
            </p:nvSpPr>
            <p:spPr>
              <a:xfrm>
                <a:off x="6963886" y="798260"/>
                <a:ext cx="738664" cy="734394"/>
              </a:xfrm>
              <a:prstGeom prst="ellipse">
                <a:avLst/>
              </a:prstGeom>
              <a:noFill/>
              <a:ln w="1905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effectLst/>
                  <a:uLnTx/>
                  <a:uFillTx/>
                  <a:cs typeface="+mn-ea"/>
                  <a:sym typeface="+mn-lt"/>
                </a:endParaRPr>
              </a:p>
            </p:txBody>
          </p:sp>
          <p:sp>
            <p:nvSpPr>
              <p:cNvPr id="18" name="椭圆 17"/>
              <p:cNvSpPr/>
              <p:nvPr/>
            </p:nvSpPr>
            <p:spPr>
              <a:xfrm>
                <a:off x="7018451" y="850692"/>
                <a:ext cx="629532" cy="629531"/>
              </a:xfrm>
              <a:prstGeom prst="ellipse">
                <a:avLst/>
              </a:prstGeom>
              <a:noFill/>
              <a:ln w="9525"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effectLst/>
                  <a:uLnTx/>
                  <a:uFillTx/>
                  <a:cs typeface="+mn-ea"/>
                  <a:sym typeface="+mn-lt"/>
                </a:endParaRPr>
              </a:p>
            </p:txBody>
          </p:sp>
        </p:grpSp>
      </p:grpSp>
      <p:pic>
        <p:nvPicPr>
          <p:cNvPr id="20" name="图片 19"/>
          <p:cNvPicPr>
            <a:picLocks noChangeAspect="1"/>
          </p:cNvPicPr>
          <p:nvPr/>
        </p:nvPicPr>
        <p:blipFill>
          <a:blip r:embed="rId2"/>
          <a:stretch>
            <a:fillRect/>
          </a:stretch>
        </p:blipFill>
        <p:spPr>
          <a:xfrm>
            <a:off x="4589392" y="3732602"/>
            <a:ext cx="4820546" cy="1373596"/>
          </a:xfrm>
          <a:prstGeom prst="rect">
            <a:avLst/>
          </a:prstGeom>
        </p:spPr>
      </p:pic>
      <p:grpSp>
        <p:nvGrpSpPr>
          <p:cNvPr id="21" name="组合 20"/>
          <p:cNvGrpSpPr/>
          <p:nvPr/>
        </p:nvGrpSpPr>
        <p:grpSpPr>
          <a:xfrm>
            <a:off x="4177366" y="3644378"/>
            <a:ext cx="1367245" cy="1751649"/>
            <a:chOff x="-1768280" y="4484910"/>
            <a:chExt cx="2253226" cy="2886724"/>
          </a:xfrm>
        </p:grpSpPr>
        <p:pic>
          <p:nvPicPr>
            <p:cNvPr id="22" name="图片 21"/>
            <p:cNvPicPr>
              <a:picLocks noChangeAspect="1"/>
            </p:cNvPicPr>
            <p:nvPr/>
          </p:nvPicPr>
          <p:blipFill rotWithShape="1">
            <a:blip r:embed="rId3" cstate="screen"/>
            <a:srcRect/>
            <a:stretch>
              <a:fillRect/>
            </a:stretch>
          </p:blipFill>
          <p:spPr>
            <a:xfrm>
              <a:off x="-1768280" y="4484910"/>
              <a:ext cx="2117271" cy="2296347"/>
            </a:xfrm>
            <a:prstGeom prst="rect">
              <a:avLst/>
            </a:prstGeom>
          </p:spPr>
        </p:pic>
        <p:pic>
          <p:nvPicPr>
            <p:cNvPr id="23" name="图片 22"/>
            <p:cNvPicPr>
              <a:picLocks noChangeAspect="1"/>
            </p:cNvPicPr>
            <p:nvPr/>
          </p:nvPicPr>
          <p:blipFill rotWithShape="1">
            <a:blip r:embed="rId4" cstate="screen"/>
            <a:srcRect r="-24085" b="-12536"/>
            <a:stretch>
              <a:fillRect/>
            </a:stretch>
          </p:blipFill>
          <p:spPr>
            <a:xfrm>
              <a:off x="-1112562" y="5639012"/>
              <a:ext cx="1597508" cy="1732622"/>
            </a:xfrm>
            <a:prstGeom prst="rect">
              <a:avLst/>
            </a:prstGeom>
          </p:spPr>
        </p:pic>
      </p:grpSp>
      <p:pic>
        <p:nvPicPr>
          <p:cNvPr id="25" name="图片 5"/>
          <p:cNvPicPr>
            <a:picLocks noChangeArrowheads="1"/>
          </p:cNvPicPr>
          <p:nvPr/>
        </p:nvPicPr>
        <p:blipFill>
          <a:blip r:embed="rId5" cstate="screen"/>
          <a:srcRect/>
          <a:stretch>
            <a:fillRect/>
          </a:stretch>
        </p:blipFill>
        <p:spPr bwMode="auto">
          <a:xfrm>
            <a:off x="7569748" y="671838"/>
            <a:ext cx="1307565" cy="97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059709" y="3203606"/>
            <a:ext cx="2307361" cy="829945"/>
          </a:xfrm>
          <a:prstGeom prst="rect">
            <a:avLst/>
          </a:prstGeom>
        </p:spPr>
        <p:txBody>
          <a:bodyPr wrap="square">
            <a:spAutoFit/>
          </a:bodyPr>
          <a:lstStyle/>
          <a:p>
            <a:pPr lvl="0" algn="ctr" defTabSz="913765">
              <a:defRPr/>
            </a:pPr>
            <a:r>
              <a:rPr lang="en-US" altLang="zh-CN" sz="2400" dirty="0">
                <a:solidFill>
                  <a:prstClr val="black"/>
                </a:solidFill>
                <a:latin typeface="华文新魏" panose="02010800040101010101" pitchFamily="2" charset="-122"/>
                <a:ea typeface="华文新魏" panose="02010800040101010101" pitchFamily="2" charset="-122"/>
                <a:cs typeface="华文新魏" panose="02010800040101010101" pitchFamily="2" charset="-122"/>
                <a:sym typeface="+mn-lt"/>
              </a:rPr>
              <a:t>UI</a:t>
            </a:r>
            <a:r>
              <a:rPr lang="zh-CN" altLang="en-US" sz="2400" dirty="0">
                <a:solidFill>
                  <a:prstClr val="black"/>
                </a:solidFill>
                <a:latin typeface="华文新魏" panose="02010800040101010101" pitchFamily="2" charset="-122"/>
                <a:ea typeface="华文新魏" panose="02010800040101010101" pitchFamily="2" charset="-122"/>
                <a:cs typeface="华文新魏" panose="02010800040101010101" pitchFamily="2" charset="-122"/>
                <a:sym typeface="+mn-lt"/>
              </a:rPr>
              <a:t>组件设计及用户体验分析</a:t>
            </a:r>
            <a:endParaRPr lang="zh-CN" altLang="en-US" sz="2400" dirty="0">
              <a:solidFill>
                <a:prstClr val="black"/>
              </a:solidFill>
              <a:latin typeface="华文新魏" panose="02010800040101010101" pitchFamily="2" charset="-122"/>
              <a:ea typeface="华文新魏" panose="02010800040101010101" pitchFamily="2" charset="-122"/>
              <a:cs typeface="华文新魏" panose="02010800040101010101" pitchFamily="2" charset="-122"/>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3938">
        <p15:prstTrans prst="wind"/>
      </p:transition>
    </mc:Choice>
    <mc:Fallback>
      <p:transition spd="slow" advTm="393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animEffect transition="in" filter="fade">
                                      <p:cBhvr>
                                        <p:cTn id="31" dur="500"/>
                                        <p:tgtEl>
                                          <p:spTgt spid="30"/>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ppt_w</p:attrName>
                                        </p:attrNameLst>
                                      </p:cBhvr>
                                      <p:tavLst>
                                        <p:tav tm="0">
                                          <p:val>
                                            <p:fltVal val="0"/>
                                          </p:val>
                                        </p:tav>
                                        <p:tav tm="100000">
                                          <p:val>
                                            <p:strVal val="#ppt_w"/>
                                          </p:val>
                                        </p:tav>
                                      </p:tavLst>
                                    </p:anim>
                                    <p:anim calcmode="lin" valueType="num">
                                      <p:cBhvr>
                                        <p:cTn id="36" dur="500" fill="hold"/>
                                        <p:tgtEl>
                                          <p:spTgt spid="2"/>
                                        </p:tgtEl>
                                        <p:attrNameLst>
                                          <p:attrName>ppt_h</p:attrName>
                                        </p:attrNameLst>
                                      </p:cBhvr>
                                      <p:tavLst>
                                        <p:tav tm="0">
                                          <p:val>
                                            <p:fltVal val="0"/>
                                          </p:val>
                                        </p:tav>
                                        <p:tav tm="100000">
                                          <p:val>
                                            <p:strVal val="#ppt_h"/>
                                          </p:val>
                                        </p:tav>
                                      </p:tavLst>
                                    </p:anim>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734652" y="5081816"/>
            <a:ext cx="596347"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cs typeface="+mn-ea"/>
                <a:sym typeface="+mn-lt"/>
              </a:rPr>
              <a:t>01</a:t>
            </a:r>
            <a:endParaRPr lang="en-US" altLang="zh-CN" sz="2400" b="1" dirty="0">
              <a:solidFill>
                <a:schemeClr val="tx1"/>
              </a:solidFill>
              <a:cs typeface="+mn-ea"/>
              <a:sym typeface="+mn-lt"/>
            </a:endParaRPr>
          </a:p>
        </p:txBody>
      </p:sp>
      <p:sp>
        <p:nvSpPr>
          <p:cNvPr id="10" name="矩形 9"/>
          <p:cNvSpPr/>
          <p:nvPr/>
        </p:nvSpPr>
        <p:spPr>
          <a:xfrm>
            <a:off x="5617326" y="2666886"/>
            <a:ext cx="596347"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cs typeface="+mn-ea"/>
                <a:sym typeface="+mn-lt"/>
              </a:rPr>
              <a:t>02</a:t>
            </a:r>
            <a:endParaRPr lang="en-US" altLang="zh-CN" sz="2400" b="1" dirty="0">
              <a:solidFill>
                <a:schemeClr val="tx1"/>
              </a:solidFill>
              <a:cs typeface="+mn-ea"/>
              <a:sym typeface="+mn-lt"/>
            </a:endParaRPr>
          </a:p>
        </p:txBody>
      </p:sp>
      <p:sp>
        <p:nvSpPr>
          <p:cNvPr id="11" name="矩形 10"/>
          <p:cNvSpPr/>
          <p:nvPr/>
        </p:nvSpPr>
        <p:spPr>
          <a:xfrm>
            <a:off x="9539332" y="5099960"/>
            <a:ext cx="596347"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cs typeface="+mn-ea"/>
                <a:sym typeface="+mn-lt"/>
              </a:rPr>
              <a:t>03</a:t>
            </a:r>
            <a:endParaRPr lang="en-US" altLang="zh-CN" sz="2400" b="1" dirty="0">
              <a:solidFill>
                <a:schemeClr val="tx1"/>
              </a:solidFill>
              <a:cs typeface="+mn-ea"/>
              <a:sym typeface="+mn-lt"/>
            </a:endParaRPr>
          </a:p>
        </p:txBody>
      </p:sp>
      <p:sp>
        <p:nvSpPr>
          <p:cNvPr id="14" name="TextBox 13"/>
          <p:cNvSpPr txBox="1">
            <a:spLocks noChangeArrowheads="1"/>
          </p:cNvSpPr>
          <p:nvPr/>
        </p:nvSpPr>
        <p:spPr bwMode="auto">
          <a:xfrm>
            <a:off x="753110" y="4311015"/>
            <a:ext cx="249110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lnSpc>
                <a:spcPct val="125000"/>
              </a:lnSpc>
              <a:spcBef>
                <a:spcPts val="20"/>
              </a:spcBef>
              <a:spcAft>
                <a:spcPts val="0"/>
              </a:spcAft>
            </a:pPr>
            <a:r>
              <a:rPr lang="zh-CN" altLang="en-US" sz="1600" dirty="0">
                <a:latin typeface="华文中宋" panose="02010600040101010101" charset="-122"/>
                <a:ea typeface="华文中宋" panose="02010600040101010101" charset="-122"/>
                <a:cs typeface="+mn-ea"/>
                <a:sym typeface="+mn-lt"/>
              </a:rPr>
              <a:t>用户能够随时通过导航栏转到想要使用的软件功能模块</a:t>
            </a:r>
            <a:endParaRPr lang="zh-CN" altLang="en-US" sz="1600" dirty="0">
              <a:latin typeface="华文中宋" panose="02010600040101010101" charset="-122"/>
              <a:ea typeface="华文中宋" panose="02010600040101010101" charset="-122"/>
              <a:cs typeface="+mn-ea"/>
              <a:sym typeface="+mn-lt"/>
            </a:endParaRPr>
          </a:p>
        </p:txBody>
      </p:sp>
      <p:sp>
        <p:nvSpPr>
          <p:cNvPr id="16" name="TextBox 13"/>
          <p:cNvSpPr txBox="1">
            <a:spLocks noChangeArrowheads="1"/>
          </p:cNvSpPr>
          <p:nvPr/>
        </p:nvSpPr>
        <p:spPr bwMode="auto">
          <a:xfrm>
            <a:off x="4610735" y="1083310"/>
            <a:ext cx="2969895" cy="123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lnSpc>
                <a:spcPct val="125000"/>
              </a:lnSpc>
              <a:spcBef>
                <a:spcPts val="20"/>
              </a:spcBef>
              <a:spcAft>
                <a:spcPts val="0"/>
              </a:spcAft>
            </a:pPr>
            <a:r>
              <a:rPr lang="zh-CN" altLang="en-US" sz="1600" dirty="0">
                <a:latin typeface="华文中宋" panose="02010600040101010101" charset="-122"/>
                <a:ea typeface="华文中宋" panose="02010600040101010101" charset="-122"/>
                <a:cs typeface="+mn-ea"/>
                <a:sym typeface="+mn-lt"/>
              </a:rPr>
              <a:t>藏宝阁中嵌入图片式的导航栏设计虽然简单，但是为用户的观赏文物过程带来沉浸式享受，提供用户可以观赏文物的最大视野。</a:t>
            </a:r>
            <a:endParaRPr lang="zh-CN" altLang="en-US" sz="1600" dirty="0">
              <a:latin typeface="华文中宋" panose="02010600040101010101" charset="-122"/>
              <a:ea typeface="华文中宋" panose="02010600040101010101" charset="-122"/>
              <a:cs typeface="+mn-ea"/>
              <a:sym typeface="+mn-lt"/>
            </a:endParaRPr>
          </a:p>
        </p:txBody>
      </p:sp>
      <p:sp>
        <p:nvSpPr>
          <p:cNvPr id="6" name="TextBox 13"/>
          <p:cNvSpPr txBox="1">
            <a:spLocks noChangeArrowheads="1"/>
          </p:cNvSpPr>
          <p:nvPr/>
        </p:nvSpPr>
        <p:spPr bwMode="auto">
          <a:xfrm>
            <a:off x="8578215" y="4241800"/>
            <a:ext cx="239141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600" dirty="0">
                <a:latin typeface="华文中宋" panose="02010600040101010101" charset="-122"/>
                <a:ea typeface="华文中宋" panose="02010600040101010101" charset="-122"/>
                <a:cs typeface="+mn-ea"/>
                <a:sym typeface="+mn-lt"/>
              </a:rPr>
              <a:t>采用大屏目录结构的导航栏能够给用户留下深刻的印象。</a:t>
            </a:r>
            <a:endParaRPr lang="zh-CN" altLang="en-US" sz="1600" dirty="0">
              <a:latin typeface="华文中宋" panose="02010600040101010101" charset="-122"/>
              <a:ea typeface="华文中宋" panose="02010600040101010101" charset="-122"/>
              <a:cs typeface="+mn-ea"/>
              <a:sym typeface="+mn-lt"/>
            </a:endParaRPr>
          </a:p>
        </p:txBody>
      </p:sp>
      <p:pic>
        <p:nvPicPr>
          <p:cNvPr id="21" name="图片 20"/>
          <p:cNvPicPr>
            <a:picLocks noChangeAspect="1"/>
          </p:cNvPicPr>
          <p:nvPr/>
        </p:nvPicPr>
        <p:blipFill>
          <a:blip r:embed="rId2" cstate="email">
            <a:clrChange>
              <a:clrFrom>
                <a:srgbClr val="FFFFFF"/>
              </a:clrFrom>
              <a:clrTo>
                <a:srgbClr val="FFFFFF">
                  <a:alpha val="0"/>
                </a:srgbClr>
              </a:clrTo>
            </a:clrChange>
            <a:biLevel thresh="50000"/>
            <a:grayscl/>
          </a:blip>
          <a:srcRect/>
          <a:stretch>
            <a:fillRect/>
          </a:stretch>
        </p:blipFill>
        <p:spPr bwMode="auto">
          <a:xfrm>
            <a:off x="1543397" y="5031563"/>
            <a:ext cx="873748" cy="87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1"/>
          <p:cNvPicPr>
            <a:picLocks noChangeAspect="1"/>
          </p:cNvPicPr>
          <p:nvPr/>
        </p:nvPicPr>
        <p:blipFill>
          <a:blip r:embed="rId2" cstate="email">
            <a:clrChange>
              <a:clrFrom>
                <a:srgbClr val="FFFFFF"/>
              </a:clrFrom>
              <a:clrTo>
                <a:srgbClr val="FFFFFF">
                  <a:alpha val="0"/>
                </a:srgbClr>
              </a:clrTo>
            </a:clrChange>
            <a:biLevel thresh="50000"/>
            <a:grayscl/>
          </a:blip>
          <a:srcRect/>
          <a:stretch>
            <a:fillRect/>
          </a:stretch>
        </p:blipFill>
        <p:spPr bwMode="auto">
          <a:xfrm>
            <a:off x="5478625" y="2627130"/>
            <a:ext cx="873748" cy="87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2" cstate="email">
            <a:clrChange>
              <a:clrFrom>
                <a:srgbClr val="FFFFFF"/>
              </a:clrFrom>
              <a:clrTo>
                <a:srgbClr val="FFFFFF">
                  <a:alpha val="0"/>
                </a:srgbClr>
              </a:clrTo>
            </a:clrChange>
            <a:biLevel thresh="50000"/>
            <a:grayscl/>
          </a:blip>
          <a:srcRect/>
          <a:stretch>
            <a:fillRect/>
          </a:stretch>
        </p:blipFill>
        <p:spPr bwMode="auto">
          <a:xfrm>
            <a:off x="9419436" y="5041494"/>
            <a:ext cx="873748" cy="87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2400" b="1" dirty="0">
                <a:solidFill>
                  <a:prstClr val="white"/>
                </a:solidFill>
                <a:latin typeface="华文新魏" panose="02010800040101010101" pitchFamily="2" charset="-122"/>
                <a:ea typeface="华文新魏" panose="02010800040101010101" pitchFamily="2" charset="-122"/>
                <a:cs typeface="+mn-ea"/>
                <a:sym typeface="+mn-lt"/>
              </a:rPr>
              <a:t>导航组件</a:t>
            </a:r>
            <a:endPar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endParaRP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7492" y="230187"/>
            <a:ext cx="2392029" cy="3821747"/>
          </a:xfrm>
          <a:prstGeom prst="rect">
            <a:avLst/>
          </a:prstGeom>
        </p:spPr>
      </p:pic>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1763" y="4120642"/>
            <a:ext cx="2299970" cy="3915812"/>
          </a:xfrm>
          <a:prstGeom prst="rect">
            <a:avLst/>
          </a:prstGeom>
        </p:spPr>
      </p:pic>
      <p:pic>
        <p:nvPicPr>
          <p:cNvPr id="34" name="图片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936" y="118583"/>
            <a:ext cx="2593068" cy="3992259"/>
          </a:xfrm>
          <a:prstGeom prst="rect">
            <a:avLst/>
          </a:prstGeom>
        </p:spPr>
      </p:pic>
      <p:sp>
        <p:nvSpPr>
          <p:cNvPr id="36" name="文本框 35"/>
          <p:cNvSpPr txBox="1"/>
          <p:nvPr/>
        </p:nvSpPr>
        <p:spPr>
          <a:xfrm>
            <a:off x="1302737" y="5933657"/>
            <a:ext cx="2299970" cy="398780"/>
          </a:xfrm>
          <a:prstGeom prst="rect">
            <a:avLst/>
          </a:prstGeom>
          <a:noFill/>
        </p:spPr>
        <p:txBody>
          <a:bodyPr wrap="square" rtlCol="0">
            <a:spAutoFit/>
          </a:bodyPr>
          <a:lstStyle/>
          <a:p>
            <a:pPr defTabSz="913765">
              <a:defRPr/>
            </a:pPr>
            <a:r>
              <a:rPr lang="zh-CN" altLang="en-US" sz="2000" b="1" dirty="0">
                <a:solidFill>
                  <a:srgbClr val="3A260F"/>
                </a:solidFill>
                <a:latin typeface="华文新魏" panose="02010800040101010101" pitchFamily="2" charset="-122"/>
                <a:ea typeface="华文新魏" panose="02010800040101010101" pitchFamily="2" charset="-122"/>
                <a:cs typeface="+mn-ea"/>
              </a:rPr>
              <a:t>下方导航栏</a:t>
            </a:r>
            <a:endParaRPr lang="zh-CN" altLang="en-US" sz="2000" b="1" dirty="0">
              <a:solidFill>
                <a:srgbClr val="3A260F"/>
              </a:solidFill>
              <a:latin typeface="华文新魏" panose="02010800040101010101" pitchFamily="2" charset="-122"/>
              <a:ea typeface="华文新魏" panose="02010800040101010101" pitchFamily="2" charset="-122"/>
              <a:cs typeface="+mn-ea"/>
            </a:endParaRPr>
          </a:p>
        </p:txBody>
      </p:sp>
      <p:sp>
        <p:nvSpPr>
          <p:cNvPr id="37" name="文本框 36"/>
          <p:cNvSpPr txBox="1"/>
          <p:nvPr/>
        </p:nvSpPr>
        <p:spPr>
          <a:xfrm>
            <a:off x="5202387" y="3475478"/>
            <a:ext cx="1909345" cy="398780"/>
          </a:xfrm>
          <a:prstGeom prst="rect">
            <a:avLst/>
          </a:prstGeom>
          <a:noFill/>
        </p:spPr>
        <p:txBody>
          <a:bodyPr wrap="square" rtlCol="0">
            <a:spAutoFit/>
          </a:bodyPr>
          <a:lstStyle/>
          <a:p>
            <a:pPr defTabSz="913765">
              <a:defRPr/>
            </a:pPr>
            <a:r>
              <a:rPr lang="zh-CN" altLang="en-US" sz="2000" b="1" dirty="0">
                <a:solidFill>
                  <a:srgbClr val="3A260F"/>
                </a:solidFill>
                <a:latin typeface="华文新魏" panose="02010800040101010101" pitchFamily="2" charset="-122"/>
                <a:ea typeface="华文新魏" panose="02010800040101010101" pitchFamily="2" charset="-122"/>
                <a:cs typeface="+mn-ea"/>
              </a:rPr>
              <a:t>嵌入式导航栏</a:t>
            </a:r>
            <a:endParaRPr lang="zh-CN" altLang="en-US" sz="2000" b="1" dirty="0">
              <a:solidFill>
                <a:srgbClr val="3A260F"/>
              </a:solidFill>
              <a:latin typeface="华文新魏" panose="02010800040101010101" pitchFamily="2" charset="-122"/>
              <a:ea typeface="华文新魏" panose="02010800040101010101" pitchFamily="2" charset="-122"/>
              <a:cs typeface="+mn-ea"/>
            </a:endParaRPr>
          </a:p>
        </p:txBody>
      </p:sp>
      <p:sp>
        <p:nvSpPr>
          <p:cNvPr id="38" name="文本框 37"/>
          <p:cNvSpPr txBox="1"/>
          <p:nvPr/>
        </p:nvSpPr>
        <p:spPr>
          <a:xfrm>
            <a:off x="9060176" y="5933204"/>
            <a:ext cx="1909345" cy="398780"/>
          </a:xfrm>
          <a:prstGeom prst="rect">
            <a:avLst/>
          </a:prstGeom>
          <a:noFill/>
        </p:spPr>
        <p:txBody>
          <a:bodyPr wrap="square" rtlCol="0">
            <a:spAutoFit/>
          </a:bodyPr>
          <a:lstStyle/>
          <a:p>
            <a:pPr defTabSz="913765">
              <a:defRPr/>
            </a:pPr>
            <a:r>
              <a:rPr lang="zh-CN" altLang="en-US" sz="2000" b="1" dirty="0">
                <a:solidFill>
                  <a:srgbClr val="3A260F"/>
                </a:solidFill>
                <a:latin typeface="华文新魏" panose="02010800040101010101" pitchFamily="2" charset="-122"/>
                <a:ea typeface="华文新魏" panose="02010800040101010101" pitchFamily="2" charset="-122"/>
                <a:cs typeface="+mn-ea"/>
              </a:rPr>
              <a:t>目录式导航栏</a:t>
            </a:r>
            <a:endParaRPr lang="zh-CN" altLang="en-US" sz="2000" b="1" dirty="0">
              <a:solidFill>
                <a:srgbClr val="3A260F"/>
              </a:solidFill>
              <a:latin typeface="华文新魏" panose="02010800040101010101" pitchFamily="2" charset="-122"/>
              <a:ea typeface="华文新魏" panose="02010800040101010101" pitchFamily="2" charset="-122"/>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2475">
        <p15:prstTrans prst="wind"/>
      </p:transition>
    </mc:Choice>
    <mc:Fallback>
      <p:transition spd="slow" advTm="247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anim calcmode="lin" valueType="num">
                                      <p:cBhvr>
                                        <p:cTn id="14" dur="1000" fill="hold"/>
                                        <p:tgtEl>
                                          <p:spTgt spid="30"/>
                                        </p:tgtEl>
                                        <p:attrNameLst>
                                          <p:attrName>ppt_x</p:attrName>
                                        </p:attrNameLst>
                                      </p:cBhvr>
                                      <p:tavLst>
                                        <p:tav tm="0">
                                          <p:val>
                                            <p:strVal val="#ppt_x"/>
                                          </p:val>
                                        </p:tav>
                                        <p:tav tm="100000">
                                          <p:val>
                                            <p:strVal val="#ppt_x"/>
                                          </p:val>
                                        </p:tav>
                                      </p:tavLst>
                                    </p:anim>
                                    <p:anim calcmode="lin" valueType="num">
                                      <p:cBhvr>
                                        <p:cTn id="15" dur="1000" fill="hold"/>
                                        <p:tgtEl>
                                          <p:spTgt spid="3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2555688" y="1585824"/>
            <a:ext cx="3864225" cy="3864225"/>
          </a:xfrm>
          <a:prstGeom prst="ellipse">
            <a:avLst/>
          </a:prstGeom>
          <a:solidFill>
            <a:schemeClr val="bg1">
              <a:lumMod val="95000"/>
            </a:schemeClr>
          </a:solidFill>
          <a:ln w="12700" cap="flat" cmpd="sng" algn="ctr">
            <a:solidFill>
              <a:schemeClr val="bg1">
                <a:lumMod val="50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03" y="568183"/>
            <a:ext cx="3055620" cy="6111240"/>
          </a:xfrm>
          <a:prstGeom prst="rect">
            <a:avLst/>
          </a:prstGeom>
          <a:ln>
            <a:noFill/>
          </a:ln>
          <a:effectLst>
            <a:softEdge rad="112500"/>
          </a:effectLst>
        </p:spPr>
      </p:pic>
      <p:sp>
        <p:nvSpPr>
          <p:cNvPr id="14" name="椭圆 13"/>
          <p:cNvSpPr/>
          <p:nvPr/>
        </p:nvSpPr>
        <p:spPr>
          <a:xfrm>
            <a:off x="5739824" y="2474077"/>
            <a:ext cx="3797700" cy="3797700"/>
          </a:xfrm>
          <a:prstGeom prst="ellipse">
            <a:avLst/>
          </a:prstGeom>
          <a:solidFill>
            <a:schemeClr val="bg1">
              <a:lumMod val="95000"/>
            </a:schemeClr>
          </a:solidFill>
          <a:ln w="12700" cap="flat" cmpd="sng" algn="ctr">
            <a:solidFill>
              <a:schemeClr val="bg1">
                <a:lumMod val="50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7590" y="568183"/>
            <a:ext cx="2644140" cy="2491740"/>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4" name="图片 2"/>
          <p:cNvPicPr>
            <a:picLocks noChangeAspect="1" noChangeArrowheads="1"/>
          </p:cNvPicPr>
          <p:nvPr/>
        </p:nvPicPr>
        <p:blipFill>
          <a:blip r:embed="rId4"/>
          <a:srcRect/>
          <a:stretch>
            <a:fillRect/>
          </a:stretch>
        </p:blipFill>
        <p:spPr bwMode="auto">
          <a:xfrm>
            <a:off x="8480664" y="1949180"/>
            <a:ext cx="2967201" cy="497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3290902" y="2529231"/>
            <a:ext cx="1913890" cy="2086933"/>
          </a:xfrm>
          <a:prstGeom prst="rect">
            <a:avLst/>
          </a:prstGeom>
          <a:noFill/>
        </p:spPr>
        <p:txBody>
          <a:bodyPr vert="eaVert"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15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rPr>
              <a:t>导航栏的标签</a:t>
            </a:r>
            <a:r>
              <a:rPr lang="en-US" altLang="zh-CN" sz="15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rPr>
              <a:t>icon</a:t>
            </a:r>
            <a:r>
              <a:rPr lang="zh-CN" altLang="en-US" sz="15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rPr>
              <a:t>采用灰色影白底的设计，活动</a:t>
            </a:r>
            <a:r>
              <a:rPr lang="en-US" altLang="zh-CN" sz="15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rPr>
              <a:t>icon</a:t>
            </a:r>
            <a:r>
              <a:rPr lang="zh-CN" altLang="en-US" sz="15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rPr>
              <a:t>则为黄边白色底的样式，与软件主色达成统一。</a:t>
            </a:r>
            <a:endParaRPr kumimoji="0"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endParaRPr>
          </a:p>
        </p:txBody>
      </p:sp>
      <p:grpSp>
        <p:nvGrpSpPr>
          <p:cNvPr id="16" name="组合 15"/>
          <p:cNvGrpSpPr/>
          <p:nvPr/>
        </p:nvGrpSpPr>
        <p:grpSpPr>
          <a:xfrm>
            <a:off x="6525426" y="3059923"/>
            <a:ext cx="2434472" cy="3002689"/>
            <a:chOff x="7475558" y="2260951"/>
            <a:chExt cx="2624161" cy="3236655"/>
          </a:xfrm>
        </p:grpSpPr>
        <p:sp>
          <p:nvSpPr>
            <p:cNvPr id="17" name="文本框 16"/>
            <p:cNvSpPr txBox="1"/>
            <p:nvPr/>
          </p:nvSpPr>
          <p:spPr>
            <a:xfrm>
              <a:off x="7475558" y="2260951"/>
              <a:ext cx="2063016" cy="3045130"/>
            </a:xfrm>
            <a:prstGeom prst="rect">
              <a:avLst/>
            </a:prstGeom>
            <a:noFill/>
          </p:spPr>
          <p:txBody>
            <a:bodyPr vert="eaVert"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zh-CN" altLang="en-US"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针对不同的图标区别采用线状</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icon</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、面状</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icon</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。对于画面中分布在文字信息之中的</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icon</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，选用线状</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icon</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。线状</a:t>
              </a:r>
              <a:r>
                <a:rPr kumimoji="0" lang="en-US" altLang="zh-CN"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icon</a:t>
              </a:r>
              <a:r>
                <a:rPr kumimoji="0" lang="zh-CN" altLang="en-US"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视觉上会更加轻盈，使得整体画面更加，不会过于繁杂累赘。</a:t>
              </a:r>
              <a:endParaRPr kumimoji="0"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endParaRPr>
            </a:p>
          </p:txBody>
        </p:sp>
        <p:sp>
          <p:nvSpPr>
            <p:cNvPr id="18" name="文本框 17"/>
            <p:cNvSpPr txBox="1"/>
            <p:nvPr/>
          </p:nvSpPr>
          <p:spPr>
            <a:xfrm>
              <a:off x="9571302" y="2260951"/>
              <a:ext cx="528417" cy="3236655"/>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线性面状相结合</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grpSp>
      <p:pic>
        <p:nvPicPr>
          <p:cNvPr id="31" name="图片 1"/>
          <p:cNvPicPr>
            <a:picLocks noChangeAspect="1" noChangeArrowheads="1"/>
          </p:cNvPicPr>
          <p:nvPr/>
        </p:nvPicPr>
        <p:blipFill>
          <a:blip r:embed="rId5" cstate="screen"/>
          <a:srcRect l="-4587"/>
          <a:stretch>
            <a:fillRect/>
          </a:stretch>
        </p:blipFill>
        <p:spPr bwMode="auto">
          <a:xfrm flipH="1">
            <a:off x="2941598" y="607103"/>
            <a:ext cx="2300888" cy="2015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lt"/>
              </a:rPr>
              <a:t>Icon</a:t>
            </a:r>
            <a:r>
              <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lt"/>
              </a:rPr>
              <a:t>设计</a:t>
            </a:r>
            <a:endPar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lt"/>
            </a:endParaRPr>
          </a:p>
        </p:txBody>
      </p:sp>
      <p:sp>
        <p:nvSpPr>
          <p:cNvPr id="19" name="文本框 18"/>
          <p:cNvSpPr txBox="1"/>
          <p:nvPr/>
        </p:nvSpPr>
        <p:spPr>
          <a:xfrm>
            <a:off x="5164423" y="2071354"/>
            <a:ext cx="490220" cy="3002689"/>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颜色区别简单明了</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2420">
        <p15:prstTrans prst="wind"/>
      </p:transition>
    </mc:Choice>
    <mc:Fallback>
      <p:transition spd="slow" advTm="24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22" presetClass="entr" presetSubtype="1"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4" grpId="0" animBg="1"/>
      <p:bldP spid="15"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874572" y="1498010"/>
            <a:ext cx="1415772" cy="461665"/>
          </a:xfrm>
          <a:prstGeom prst="rect">
            <a:avLst/>
          </a:prstGeom>
        </p:spPr>
        <p:txBody>
          <a:bodyPr vert="horz" wrap="none">
            <a:spAutoFit/>
          </a:bodyPr>
          <a:lstStyle/>
          <a:p>
            <a:pPr lvl="0" defTabSz="913765">
              <a:defRPr/>
            </a:pPr>
            <a:r>
              <a:rPr lang="zh-CN" altLang="en-US" sz="2400" b="1" dirty="0">
                <a:solidFill>
                  <a:srgbClr val="3A260F"/>
                </a:solidFill>
                <a:cs typeface="+mn-ea"/>
                <a:sym typeface="+mn-lt"/>
              </a:rPr>
              <a:t>字体颜色</a:t>
            </a:r>
            <a:endParaRPr lang="zh-CN" altLang="en-US" sz="2400" b="1" dirty="0">
              <a:solidFill>
                <a:srgbClr val="3A260F"/>
              </a:solidFill>
              <a:cs typeface="+mn-ea"/>
              <a:sym typeface="+mn-lt"/>
            </a:endParaRPr>
          </a:p>
        </p:txBody>
      </p:sp>
      <p:sp>
        <p:nvSpPr>
          <p:cNvPr id="33" name="矩形 32"/>
          <p:cNvSpPr/>
          <p:nvPr/>
        </p:nvSpPr>
        <p:spPr>
          <a:xfrm>
            <a:off x="874572" y="2149436"/>
            <a:ext cx="2631837" cy="829945"/>
          </a:xfrm>
          <a:prstGeom prst="rect">
            <a:avLst/>
          </a:prstGeom>
        </p:spPr>
        <p:txBody>
          <a:bodyPr vert="horz" wrap="square">
            <a:spAutoFit/>
          </a:bodyPr>
          <a:lstStyle/>
          <a:p>
            <a:pPr lvl="0">
              <a:lnSpc>
                <a:spcPct val="150000"/>
              </a:lnSpc>
              <a:spcBef>
                <a:spcPct val="0"/>
              </a:spcBef>
              <a:defRPr/>
            </a:pPr>
            <a:r>
              <a:rPr lang="zh-CN" altLang="en-US" sz="16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rPr>
              <a:t>三种字体颜色 对于标题和标签和正文内容</a:t>
            </a:r>
            <a:endParaRPr lang="zh-CN" altLang="en-US" sz="16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endParaRPr>
          </a:p>
        </p:txBody>
      </p:sp>
      <p:sp>
        <p:nvSpPr>
          <p:cNvPr id="37" name="矩形 36"/>
          <p:cNvSpPr/>
          <p:nvPr/>
        </p:nvSpPr>
        <p:spPr>
          <a:xfrm>
            <a:off x="7510144" y="1814656"/>
            <a:ext cx="3859531" cy="3538220"/>
          </a:xfrm>
          <a:prstGeom prst="rect">
            <a:avLst/>
          </a:prstGeom>
        </p:spPr>
        <p:txBody>
          <a:bodyPr vert="horz" wrap="square">
            <a:spAutoFit/>
          </a:bodyPr>
          <a:lstStyle/>
          <a:p>
            <a:pPr lvl="0" indent="457200">
              <a:lnSpc>
                <a:spcPct val="200000"/>
              </a:lnSpc>
              <a:spcBef>
                <a:spcPct val="0"/>
              </a:spcBef>
              <a:defRPr/>
            </a:pPr>
            <a:r>
              <a:rPr lang="zh-CN" altLang="en-US" sz="1600" dirty="0">
                <a:solidFill>
                  <a:prstClr val="black">
                    <a:lumMod val="75000"/>
                    <a:lumOff val="25000"/>
                  </a:prstClr>
                </a:solidFill>
                <a:latin typeface="华文中宋" panose="02010600040101010101" charset="-122"/>
                <a:ea typeface="华文中宋" panose="02010600040101010101" charset="-122"/>
                <a:cs typeface="+mn-ea"/>
                <a:sym typeface="+mn-lt"/>
              </a:rPr>
              <a:t>不同明度，层次清晰针对不同的文字属性，匹配其字号，采用不同的字体颜色，如针对标题一类需要突出显示的内容会使用纯度最高的颜色，针对引语等不需要突出显示的辅助性文字内容会采用纯度最低的颜色，避免喧宾夺主。更直观地展现重要的信息。</a:t>
            </a:r>
            <a:endParaRPr lang="zh-CN" altLang="en-US" sz="1600" dirty="0">
              <a:solidFill>
                <a:prstClr val="black">
                  <a:lumMod val="75000"/>
                  <a:lumOff val="25000"/>
                </a:prstClr>
              </a:solidFill>
              <a:latin typeface="华文中宋" panose="02010600040101010101" charset="-122"/>
              <a:ea typeface="华文中宋" panose="02010600040101010101" charset="-122"/>
              <a:cs typeface="+mn-ea"/>
              <a:sym typeface="+mn-lt"/>
            </a:endParaRPr>
          </a:p>
        </p:txBody>
      </p:sp>
      <p:sp>
        <p:nvSpPr>
          <p:cNvPr id="9"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2400" b="1" dirty="0">
                <a:solidFill>
                  <a:prstClr val="white"/>
                </a:solidFill>
                <a:latin typeface="华文新魏" panose="02010800040101010101" pitchFamily="2" charset="-122"/>
                <a:ea typeface="华文新魏" panose="02010800040101010101" pitchFamily="2" charset="-122"/>
                <a:cs typeface="+mn-ea"/>
                <a:sym typeface="+mn-lt"/>
              </a:rPr>
              <a:t>字体设置</a:t>
            </a:r>
            <a:endParaRPr lang="zh-CN" altLang="en-US" sz="2400" b="1" dirty="0">
              <a:solidFill>
                <a:prstClr val="white"/>
              </a:solidFill>
              <a:latin typeface="华文新魏" panose="02010800040101010101" pitchFamily="2" charset="-122"/>
              <a:ea typeface="华文新魏" panose="02010800040101010101" pitchFamily="2" charset="-122"/>
              <a:cs typeface="+mn-ea"/>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097" y="3270194"/>
            <a:ext cx="2287697" cy="71800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426" y="4084844"/>
            <a:ext cx="2287272" cy="65945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096" y="4875182"/>
            <a:ext cx="2294073" cy="659458"/>
          </a:xfrm>
          <a:prstGeom prst="rect">
            <a:avLst/>
          </a:prstGeom>
        </p:spPr>
      </p:pic>
      <p:sp>
        <p:nvSpPr>
          <p:cNvPr id="2" name="矩形 1"/>
          <p:cNvSpPr/>
          <p:nvPr/>
        </p:nvSpPr>
        <p:spPr>
          <a:xfrm>
            <a:off x="4127677" y="1498010"/>
            <a:ext cx="795020" cy="460375"/>
          </a:xfrm>
          <a:prstGeom prst="rect">
            <a:avLst/>
          </a:prstGeom>
        </p:spPr>
        <p:txBody>
          <a:bodyPr vert="horz" wrap="none">
            <a:spAutoFit/>
          </a:bodyPr>
          <a:lstStyle/>
          <a:p>
            <a:pPr lvl="0" defTabSz="913765">
              <a:defRPr/>
            </a:pPr>
            <a:r>
              <a:rPr lang="zh-CN" altLang="en-US" sz="2400" b="1" dirty="0">
                <a:solidFill>
                  <a:srgbClr val="3A260F"/>
                </a:solidFill>
                <a:cs typeface="+mn-ea"/>
                <a:sym typeface="+mn-lt"/>
              </a:rPr>
              <a:t>字体</a:t>
            </a:r>
            <a:endParaRPr lang="zh-CN" altLang="en-US" sz="2400" b="1" dirty="0">
              <a:solidFill>
                <a:srgbClr val="3A260F"/>
              </a:solidFill>
              <a:cs typeface="+mn-ea"/>
              <a:sym typeface="+mn-lt"/>
            </a:endParaRPr>
          </a:p>
        </p:txBody>
      </p:sp>
      <p:sp>
        <p:nvSpPr>
          <p:cNvPr id="3" name="矩形 2"/>
          <p:cNvSpPr/>
          <p:nvPr/>
        </p:nvSpPr>
        <p:spPr>
          <a:xfrm>
            <a:off x="4127677" y="2078951"/>
            <a:ext cx="2631837" cy="1198880"/>
          </a:xfrm>
          <a:prstGeom prst="rect">
            <a:avLst/>
          </a:prstGeom>
        </p:spPr>
        <p:txBody>
          <a:bodyPr vert="horz" wrap="square">
            <a:spAutoFit/>
          </a:bodyPr>
          <a:lstStyle/>
          <a:p>
            <a:pPr lvl="0">
              <a:lnSpc>
                <a:spcPct val="150000"/>
              </a:lnSpc>
              <a:spcBef>
                <a:spcPct val="0"/>
              </a:spcBef>
              <a:defRPr/>
            </a:pPr>
            <a:r>
              <a:rPr lang="zh-CN" altLang="en-US" sz="16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rPr>
              <a:t>配合软件的整体风格，选用字体【思源黑体】和【思源宋体】。</a:t>
            </a:r>
            <a:endParaRPr lang="zh-CN" altLang="en-US" sz="16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endParaRPr>
          </a:p>
        </p:txBody>
      </p:sp>
      <p:pic>
        <p:nvPicPr>
          <p:cNvPr id="18" name="图片 17"/>
          <p:cNvPicPr>
            <a:picLocks noChangeAspect="1"/>
          </p:cNvPicPr>
          <p:nvPr/>
        </p:nvPicPr>
        <p:blipFill>
          <a:blip r:embed="rId5"/>
          <a:stretch>
            <a:fillRect/>
          </a:stretch>
        </p:blipFill>
        <p:spPr>
          <a:xfrm>
            <a:off x="4163060" y="3500120"/>
            <a:ext cx="2596515" cy="1149350"/>
          </a:xfrm>
          <a:prstGeom prst="rect">
            <a:avLst/>
          </a:prstGeom>
        </p:spPr>
      </p:pic>
      <p:pic>
        <p:nvPicPr>
          <p:cNvPr id="16" name="图片 15"/>
          <p:cNvPicPr>
            <a:picLocks noChangeAspect="1"/>
          </p:cNvPicPr>
          <p:nvPr/>
        </p:nvPicPr>
        <p:blipFill>
          <a:blip r:embed="rId6"/>
          <a:stretch>
            <a:fillRect/>
          </a:stretch>
        </p:blipFill>
        <p:spPr>
          <a:xfrm>
            <a:off x="4163060" y="4871720"/>
            <a:ext cx="2610485" cy="1149985"/>
          </a:xfrm>
          <a:prstGeom prst="rect">
            <a:avLst/>
          </a:prstGeom>
        </p:spPr>
      </p:pic>
      <p:sp>
        <p:nvSpPr>
          <p:cNvPr id="28" name="矩形 27"/>
          <p:cNvSpPr/>
          <p:nvPr/>
        </p:nvSpPr>
        <p:spPr>
          <a:xfrm>
            <a:off x="7380605" y="1814830"/>
            <a:ext cx="4150995" cy="37204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361">
        <p15:prstTrans prst="wind"/>
      </p:transition>
    </mc:Choice>
    <mc:Fallback>
      <p:transition spd="slow" advTm="136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7" grpId="0"/>
      <p:bldP spid="2" grpId="0"/>
      <p:bldP spid="3" grpId="0"/>
      <p:bldP spid="2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椭圆 10"/>
          <p:cNvSpPr/>
          <p:nvPr/>
        </p:nvSpPr>
        <p:spPr>
          <a:xfrm>
            <a:off x="5962788" y="2064464"/>
            <a:ext cx="4018231" cy="401823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6011" y="891539"/>
            <a:ext cx="2667000" cy="5074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椭圆 9"/>
          <p:cNvSpPr/>
          <p:nvPr/>
        </p:nvSpPr>
        <p:spPr>
          <a:xfrm>
            <a:off x="2368123" y="643573"/>
            <a:ext cx="4088619" cy="4088619"/>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39" y="707365"/>
            <a:ext cx="2677792" cy="5443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3078288" y="1849150"/>
            <a:ext cx="2615168" cy="398780"/>
          </a:xfrm>
          <a:prstGeom prst="rect">
            <a:avLst/>
          </a:prstGeom>
          <a:noFill/>
        </p:spPr>
        <p:txBody>
          <a:bodyPr wrap="square" rtlCol="0">
            <a:spAutoFit/>
          </a:bodyPr>
          <a:lstStyle/>
          <a:p>
            <a:pPr lvl="0" algn="ctr">
              <a:spcBef>
                <a:spcPct val="0"/>
              </a:spcBef>
              <a:defRPr/>
            </a:pPr>
            <a:r>
              <a:rPr lang="zh-CN" altLang="en-US" sz="2000" b="1" dirty="0">
                <a:latin typeface="华文新魏" panose="02010800040101010101" pitchFamily="2" charset="-122"/>
                <a:ea typeface="华文新魏" panose="02010800040101010101" pitchFamily="2" charset="-122"/>
                <a:cs typeface="+mn-ea"/>
                <a:sym typeface="+mn-lt"/>
              </a:rPr>
              <a:t>主色调搭配合理</a:t>
            </a:r>
            <a:endParaRPr kumimoji="0" lang="zh-CN" altLang="en-US" sz="2000" b="1" i="0" u="none" strike="noStrike" kern="1200" cap="none" spc="0" normalizeH="0" baseline="0" noProof="0" dirty="0">
              <a:ln>
                <a:noFill/>
              </a:ln>
              <a:effectLst/>
              <a:uLnTx/>
              <a:uFillTx/>
              <a:latin typeface="华文新魏" panose="02010800040101010101" pitchFamily="2" charset="-122"/>
              <a:ea typeface="华文新魏" panose="02010800040101010101" pitchFamily="2" charset="-122"/>
              <a:cs typeface="+mn-ea"/>
              <a:sym typeface="+mn-lt"/>
            </a:endParaRPr>
          </a:p>
        </p:txBody>
      </p:sp>
      <p:sp>
        <p:nvSpPr>
          <p:cNvPr id="16" name="文本框 15"/>
          <p:cNvSpPr txBox="1"/>
          <p:nvPr/>
        </p:nvSpPr>
        <p:spPr>
          <a:xfrm>
            <a:off x="6534550" y="3053379"/>
            <a:ext cx="2812999" cy="398780"/>
          </a:xfrm>
          <a:prstGeom prst="rect">
            <a:avLst/>
          </a:prstGeom>
          <a:noFill/>
        </p:spPr>
        <p:txBody>
          <a:bodyPr wrap="square" rtlCol="0">
            <a:spAutoFit/>
          </a:bodyPr>
          <a:lstStyle/>
          <a:p>
            <a:pPr lvl="0" algn="ctr">
              <a:spcBef>
                <a:spcPct val="0"/>
              </a:spcBef>
              <a:defRPr/>
            </a:pPr>
            <a:r>
              <a:rPr lang="zh-CN" altLang="en-US" sz="2000" b="1" dirty="0">
                <a:latin typeface="华文新魏" panose="02010800040101010101" pitchFamily="2" charset="-122"/>
                <a:ea typeface="华文新魏" panose="02010800040101010101" pitchFamily="2" charset="-122"/>
                <a:cs typeface="+mn-ea"/>
                <a:sym typeface="+mn-lt"/>
              </a:rPr>
              <a:t>相匹配的图标</a:t>
            </a:r>
            <a:endParaRPr kumimoji="0" lang="zh-CN" altLang="en-US" sz="2000" b="1" i="0" u="none" strike="noStrike" kern="1200" cap="none" spc="0" normalizeH="0" baseline="0" noProof="0" dirty="0">
              <a:ln>
                <a:noFill/>
              </a:ln>
              <a:effectLst/>
              <a:uLnTx/>
              <a:uFillTx/>
              <a:latin typeface="华文新魏" panose="02010800040101010101" pitchFamily="2" charset="-122"/>
              <a:ea typeface="华文新魏" panose="02010800040101010101" pitchFamily="2" charset="-122"/>
              <a:cs typeface="+mn-ea"/>
              <a:sym typeface="+mn-lt"/>
            </a:endParaRPr>
          </a:p>
        </p:txBody>
      </p:sp>
      <p:sp>
        <p:nvSpPr>
          <p:cNvPr id="17" name="文本框 16"/>
          <p:cNvSpPr txBox="1"/>
          <p:nvPr/>
        </p:nvSpPr>
        <p:spPr>
          <a:xfrm>
            <a:off x="6642735" y="3451860"/>
            <a:ext cx="2597785" cy="1476375"/>
          </a:xfrm>
          <a:prstGeom prst="rect">
            <a:avLst/>
          </a:prstGeom>
          <a:noFill/>
        </p:spPr>
        <p:txBody>
          <a:bodyPr vert="horz" wrap="square" rtlCol="0">
            <a:spAutoFit/>
          </a:bodyPr>
          <a:lstStyle/>
          <a:p>
            <a:pPr lvl="0">
              <a:lnSpc>
                <a:spcPct val="150000"/>
              </a:lnSpc>
              <a:defRPr/>
            </a:pPr>
            <a:r>
              <a:rPr lang="zh-CN" altLang="en-US" sz="1500" dirty="0">
                <a:solidFill>
                  <a:prstClr val="black">
                    <a:lumMod val="75000"/>
                    <a:lumOff val="25000"/>
                  </a:prstClr>
                </a:solidFill>
                <a:latin typeface="华文中宋" panose="02010600040101010101" charset="-122"/>
                <a:ea typeface="华文中宋" panose="02010600040101010101" charset="-122"/>
                <a:cs typeface="华文中宋" panose="02010600040101010101" charset="-122"/>
                <a:sym typeface="+mn-lt"/>
              </a:rPr>
              <a:t>为统一页面的整体风格，大部分图标都使用了橙黄色调。进一步展示内容的“更多”选项使用的是浅黄色</a:t>
            </a:r>
            <a:endParaRPr kumimoji="0" lang="zh-CN" altLang="en-US"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endParaRPr>
          </a:p>
        </p:txBody>
      </p:sp>
      <p:sp>
        <p:nvSpPr>
          <p:cNvPr id="18" name="椭圆 17"/>
          <p:cNvSpPr/>
          <p:nvPr/>
        </p:nvSpPr>
        <p:spPr>
          <a:xfrm>
            <a:off x="4460082" y="2648562"/>
            <a:ext cx="2985470" cy="298546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20" name="图片 19"/>
          <p:cNvPicPr>
            <a:picLocks noChangeAspect="1"/>
          </p:cNvPicPr>
          <p:nvPr/>
        </p:nvPicPr>
        <p:blipFill>
          <a:blip r:embed="rId4"/>
          <a:stretch>
            <a:fillRect/>
          </a:stretch>
        </p:blipFill>
        <p:spPr>
          <a:xfrm>
            <a:off x="4591093" y="3182638"/>
            <a:ext cx="3109417" cy="3434027"/>
          </a:xfrm>
          <a:prstGeom prst="rect">
            <a:avLst/>
          </a:prstGeom>
        </p:spPr>
      </p:pic>
      <p:sp>
        <p:nvSpPr>
          <p:cNvPr id="15"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rPr>
              <a:t>颜色搭配</a:t>
            </a:r>
            <a:endPar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endParaRPr>
          </a:p>
        </p:txBody>
      </p:sp>
      <p:sp>
        <p:nvSpPr>
          <p:cNvPr id="14" name="文本框 13"/>
          <p:cNvSpPr txBox="1"/>
          <p:nvPr/>
        </p:nvSpPr>
        <p:spPr>
          <a:xfrm>
            <a:off x="3123565" y="2309495"/>
            <a:ext cx="2707640" cy="1129665"/>
          </a:xfrm>
          <a:prstGeom prst="rect">
            <a:avLst/>
          </a:prstGeom>
          <a:noFill/>
        </p:spPr>
        <p:txBody>
          <a:bodyPr vert="horz" wrap="square" rtlCol="0">
            <a:spAutoFit/>
          </a:bodyPr>
          <a:lstStyle/>
          <a:p>
            <a:pPr lvl="0">
              <a:lnSpc>
                <a:spcPct val="150000"/>
              </a:lnSpc>
              <a:defRPr/>
            </a:pPr>
            <a:r>
              <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rPr>
              <a:t>淡褐色与米黄色相搭配，以白色作为背景色，会让整体画面看起来十分干净通透而又典雅。</a:t>
            </a:r>
            <a:endParaRPr kumimoji="0" lang="zh-CN" altLang="en-US" sz="15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056">
        <p15:prstTrans prst="wind"/>
      </p:transition>
    </mc:Choice>
    <mc:Fallback>
      <p:transition spd="slow" advTm="105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16"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transition="in" filter="fade">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2" grpId="0"/>
      <p:bldP spid="16" grpId="0"/>
      <p:bldP spid="17" grpId="0"/>
      <p:bldP spid="18"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2" cstate="screen"/>
          <a:stretch>
            <a:fillRect/>
          </a:stretch>
        </p:blipFill>
        <p:spPr>
          <a:xfrm>
            <a:off x="4061250" y="2112376"/>
            <a:ext cx="5456671" cy="4388824"/>
          </a:xfrm>
          <a:prstGeom prst="rect">
            <a:avLst/>
          </a:prstGeom>
        </p:spPr>
      </p:pic>
      <p:sp>
        <p:nvSpPr>
          <p:cNvPr id="41" name="文本框 40"/>
          <p:cNvSpPr txBox="1"/>
          <p:nvPr/>
        </p:nvSpPr>
        <p:spPr>
          <a:xfrm>
            <a:off x="10390954" y="2978436"/>
            <a:ext cx="490220" cy="2555120"/>
          </a:xfrm>
          <a:prstGeom prst="rect">
            <a:avLst/>
          </a:prstGeom>
          <a:noFill/>
        </p:spPr>
        <p:txBody>
          <a:bodyPr vert="eaVert"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滑动</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43" name="文本框 42"/>
          <p:cNvSpPr txBox="1"/>
          <p:nvPr/>
        </p:nvSpPr>
        <p:spPr>
          <a:xfrm>
            <a:off x="9195959" y="2894107"/>
            <a:ext cx="1106170" cy="2898363"/>
          </a:xfrm>
          <a:prstGeom prst="rect">
            <a:avLst/>
          </a:prstGeom>
          <a:noFill/>
        </p:spPr>
        <p:txBody>
          <a:bodyPr vert="eaVert" wrap="square" rtlCol="0">
            <a:spAutoFit/>
          </a:bodyPr>
          <a:lstStyle/>
          <a:p>
            <a:pPr marL="0" marR="0" lvl="0" indent="0" algn="l" defTabSz="913765" rtl="0" eaLnBrk="1" fontAlgn="auto" latinLnBrk="0" hangingPunct="1">
              <a:lnSpc>
                <a:spcPct val="125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mn-ea"/>
                <a:sym typeface="+mn-lt"/>
              </a:rPr>
              <a:t>在探索页面板块，用户可以采用横向滑动屏幕的形式查看更多的资料卡片。</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mn-ea"/>
              <a:sym typeface="+mn-lt"/>
            </a:endParaRPr>
          </a:p>
        </p:txBody>
      </p:sp>
      <p:cxnSp>
        <p:nvCxnSpPr>
          <p:cNvPr id="42" name="直接连接符 41"/>
          <p:cNvCxnSpPr/>
          <p:nvPr/>
        </p:nvCxnSpPr>
        <p:spPr>
          <a:xfrm flipH="1">
            <a:off x="10305415" y="2903220"/>
            <a:ext cx="3810" cy="2997835"/>
          </a:xfrm>
          <a:prstGeom prst="line">
            <a:avLst/>
          </a:prstGeom>
          <a:noFill/>
          <a:ln w="6350" cap="flat" cmpd="sng" algn="ctr">
            <a:solidFill>
              <a:srgbClr val="E7E6E6">
                <a:lumMod val="50000"/>
              </a:srgbClr>
            </a:solidFill>
            <a:prstDash val="solid"/>
            <a:miter lim="800000"/>
          </a:ln>
          <a:effectLst/>
        </p:spPr>
      </p:cxnSp>
      <p:sp>
        <p:nvSpPr>
          <p:cNvPr id="51" name="文本框 50"/>
          <p:cNvSpPr txBox="1"/>
          <p:nvPr/>
        </p:nvSpPr>
        <p:spPr>
          <a:xfrm>
            <a:off x="1035631" y="2894108"/>
            <a:ext cx="1721485" cy="2822162"/>
          </a:xfrm>
          <a:prstGeom prst="rect">
            <a:avLst/>
          </a:prstGeom>
          <a:noFill/>
        </p:spPr>
        <p:txBody>
          <a:bodyPr vert="eaVert" wrap="square" rtlCol="0">
            <a:spAutoFit/>
          </a:bodyPr>
          <a:lstStyle/>
          <a:p>
            <a:pPr marL="0" marR="0" lvl="0" indent="0" algn="l" defTabSz="913765" rtl="0" eaLnBrk="1" fontAlgn="auto" latinLnBrk="0" hangingPunct="1">
              <a:lnSpc>
                <a:spcPct val="125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mn-ea"/>
                <a:sym typeface="+mn-lt"/>
              </a:rPr>
              <a:t>滚动在首页上半部分的公告栏部分，采用了滚动的动效。包含自动滚动和手动滚动。页面会自动切换图片，用户也可以用手势进行滚动操作。</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mn-ea"/>
              <a:sym typeface="+mn-lt"/>
            </a:endParaRPr>
          </a:p>
        </p:txBody>
      </p:sp>
      <p:sp>
        <p:nvSpPr>
          <p:cNvPr id="49" name="文本框 48"/>
          <p:cNvSpPr txBox="1"/>
          <p:nvPr/>
        </p:nvSpPr>
        <p:spPr>
          <a:xfrm>
            <a:off x="2845941" y="2978436"/>
            <a:ext cx="490220" cy="2555120"/>
          </a:xfrm>
          <a:prstGeom prst="rect">
            <a:avLst/>
          </a:prstGeom>
          <a:noFill/>
        </p:spPr>
        <p:txBody>
          <a:bodyPr vert="eaVert"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滚动</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cxnSp>
        <p:nvCxnSpPr>
          <p:cNvPr id="50" name="直接连接符 49"/>
          <p:cNvCxnSpPr/>
          <p:nvPr/>
        </p:nvCxnSpPr>
        <p:spPr>
          <a:xfrm>
            <a:off x="2764155" y="2903220"/>
            <a:ext cx="9525" cy="3043555"/>
          </a:xfrm>
          <a:prstGeom prst="line">
            <a:avLst/>
          </a:prstGeom>
          <a:noFill/>
          <a:ln w="6350" cap="flat" cmpd="sng" algn="ctr">
            <a:solidFill>
              <a:srgbClr val="E7E6E6">
                <a:lumMod val="50000"/>
              </a:srgbClr>
            </a:solidFill>
            <a:prstDash val="solid"/>
            <a:miter lim="800000"/>
          </a:ln>
          <a:effectLst/>
        </p:spPr>
      </p:cxnSp>
      <p:sp>
        <p:nvSpPr>
          <p:cNvPr id="12" name="文本框 11"/>
          <p:cNvSpPr txBox="1"/>
          <p:nvPr/>
        </p:nvSpPr>
        <p:spPr>
          <a:xfrm>
            <a:off x="6856487" y="1068833"/>
            <a:ext cx="490220" cy="2042296"/>
          </a:xfrm>
          <a:prstGeom prst="rect">
            <a:avLst/>
          </a:prstGeom>
          <a:noFill/>
        </p:spPr>
        <p:txBody>
          <a:bodyPr vert="eaVert"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展开</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cxnSp>
        <p:nvCxnSpPr>
          <p:cNvPr id="15" name="直接连接符 14"/>
          <p:cNvCxnSpPr/>
          <p:nvPr/>
        </p:nvCxnSpPr>
        <p:spPr>
          <a:xfrm>
            <a:off x="6774477" y="993417"/>
            <a:ext cx="0" cy="2180461"/>
          </a:xfrm>
          <a:prstGeom prst="line">
            <a:avLst/>
          </a:prstGeom>
          <a:noFill/>
          <a:ln w="6350" cap="flat" cmpd="sng" algn="ctr">
            <a:solidFill>
              <a:srgbClr val="E7E6E6">
                <a:lumMod val="50000"/>
              </a:srgbClr>
            </a:solidFill>
            <a:prstDash val="solid"/>
            <a:miter lim="800000"/>
          </a:ln>
          <a:effectLst/>
        </p:spPr>
      </p:cxnSp>
      <p:sp>
        <p:nvSpPr>
          <p:cNvPr id="16" name="文本框 15"/>
          <p:cNvSpPr txBox="1"/>
          <p:nvPr/>
        </p:nvSpPr>
        <p:spPr>
          <a:xfrm>
            <a:off x="4738201" y="984505"/>
            <a:ext cx="2029460" cy="1918515"/>
          </a:xfrm>
          <a:prstGeom prst="rect">
            <a:avLst/>
          </a:prstGeom>
          <a:noFill/>
        </p:spPr>
        <p:txBody>
          <a:bodyPr vert="eaVert" wrap="square" rtlCol="0">
            <a:spAutoFit/>
          </a:bodyPr>
          <a:lstStyle/>
          <a:p>
            <a:pPr marL="0" marR="0" lvl="0" indent="0" algn="l" defTabSz="913765" rtl="0" eaLnBrk="1" fontAlgn="auto" latinLnBrk="0" hangingPunct="1">
              <a:lnSpc>
                <a:spcPct val="125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rPr>
              <a:t>展开在博物馆板块，由于博物馆与其馆藏文物具有关联性，与展开效果相配合，便于用户更清晰的查看相关联的内容。</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华文中宋" panose="02010600040101010101" charset="-122"/>
              <a:sym typeface="+mn-lt"/>
            </a:endParaRPr>
          </a:p>
        </p:txBody>
      </p:sp>
      <p:sp>
        <p:nvSpPr>
          <p:cNvPr id="18"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rPr>
              <a:t>动画设计</a:t>
            </a:r>
            <a:endParaRPr kumimoji="0" lang="zh-CN" altLang="en-US" sz="24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566">
        <p15:prstTrans prst="wind"/>
      </p:transition>
    </mc:Choice>
    <mc:Fallback>
      <p:transition spd="slow" advTm="56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par>
                                <p:cTn id="8" presetID="21" presetClass="entr" presetSubtype="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heel(1)">
                                      <p:cBhvr>
                                        <p:cTn id="10" dur="2000"/>
                                        <p:tgtEl>
                                          <p:spTgt spid="5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heel(1)">
                                      <p:cBhvr>
                                        <p:cTn id="13" dur="2000"/>
                                        <p:tgtEl>
                                          <p:spTgt spid="51"/>
                                        </p:tgtEl>
                                      </p:cBhvr>
                                    </p:animEffect>
                                  </p:childTnLst>
                                </p:cTn>
                              </p:par>
                            </p:childTnLst>
                          </p:cTn>
                        </p:par>
                        <p:par>
                          <p:cTn id="14" fill="hold">
                            <p:stCondLst>
                              <p:cond delay="2000"/>
                            </p:stCondLst>
                            <p:childTnLst>
                              <p:par>
                                <p:cTn id="15" presetID="21"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par>
                                <p:cTn id="18" presetID="21" presetClass="entr" presetSubtype="1"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heel(1)">
                                      <p:cBhvr>
                                        <p:cTn id="20" dur="2000"/>
                                        <p:tgtEl>
                                          <p:spTgt spid="15"/>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heel(1)">
                                      <p:cBhvr>
                                        <p:cTn id="23" dur="2000"/>
                                        <p:tgtEl>
                                          <p:spTgt spid="16"/>
                                        </p:tgtEl>
                                      </p:cBhvr>
                                    </p:animEffect>
                                  </p:childTnLst>
                                </p:cTn>
                              </p:par>
                            </p:childTnLst>
                          </p:cTn>
                        </p:par>
                        <p:par>
                          <p:cTn id="24" fill="hold">
                            <p:stCondLst>
                              <p:cond delay="4000"/>
                            </p:stCondLst>
                            <p:childTnLst>
                              <p:par>
                                <p:cTn id="25" presetID="21" presetClass="entr" presetSubtype="1"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heel(1)">
                                      <p:cBhvr>
                                        <p:cTn id="27" dur="2000"/>
                                        <p:tgtEl>
                                          <p:spTgt spid="41"/>
                                        </p:tgtEl>
                                      </p:cBhvr>
                                    </p:animEffect>
                                  </p:childTnLst>
                                </p:cTn>
                              </p:par>
                              <p:par>
                                <p:cTn id="28" presetID="21" presetClass="entr" presetSubtype="1"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heel(1)">
                                      <p:cBhvr>
                                        <p:cTn id="30" dur="2000"/>
                                        <p:tgtEl>
                                          <p:spTgt spid="42"/>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heel(1)">
                                      <p:cBhvr>
                                        <p:cTn id="33"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9" grpId="0"/>
      <p:bldP spid="51" grpId="0"/>
      <p:bldP spid="12"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4511843" y="6715739"/>
            <a:ext cx="1224136" cy="123111"/>
          </a:xfrm>
          <a:prstGeom prst="rect">
            <a:avLst/>
          </a:prstGeom>
          <a:noFill/>
        </p:spPr>
        <p:txBody>
          <a:bodyPr wrap="square" rtlCol="0">
            <a:spAutoFit/>
          </a:bodyPr>
          <a:lstStyle/>
          <a:p>
            <a:pPr>
              <a:lnSpc>
                <a:spcPct val="200000"/>
              </a:lnSpc>
            </a:pPr>
            <a:r>
              <a:rPr lang="en-US" altLang="zh-CN" sz="100" dirty="0">
                <a:solidFill>
                  <a:schemeClr val="bg1">
                    <a:lumMod val="95000"/>
                  </a:schemeClr>
                </a:solidFill>
                <a:ea typeface="微软雅黑" panose="020B0503020204020204" pitchFamily="34" charset="-122"/>
              </a:rPr>
              <a:t>PPT</a:t>
            </a:r>
            <a:r>
              <a:rPr lang="zh-CN" altLang="en-US" sz="100" dirty="0">
                <a:solidFill>
                  <a:schemeClr val="bg1">
                    <a:lumMod val="95000"/>
                  </a:schemeClr>
                </a:solidFill>
                <a:ea typeface="微软雅黑" panose="020B0503020204020204" pitchFamily="34" charset="-122"/>
              </a:rPr>
              <a:t>下载 </a:t>
            </a:r>
            <a:r>
              <a:rPr lang="en-US" altLang="zh-CN" sz="100" dirty="0">
                <a:solidFill>
                  <a:schemeClr val="bg1">
                    <a:lumMod val="95000"/>
                  </a:schemeClr>
                </a:solidFill>
                <a:ea typeface="微软雅黑" panose="020B0503020204020204" pitchFamily="34" charset="-122"/>
              </a:rPr>
              <a:t>http://www.1ppt.com/xiazai/</a:t>
            </a:r>
            <a:endParaRPr lang="en-US" altLang="zh-CN" sz="100" dirty="0">
              <a:solidFill>
                <a:schemeClr val="bg1">
                  <a:lumMod val="95000"/>
                </a:schemeClr>
              </a:solidFill>
              <a:ea typeface="微软雅黑" panose="020B0503020204020204" pitchFamily="34" charset="-122"/>
            </a:endParaRPr>
          </a:p>
        </p:txBody>
      </p:sp>
      <p:pic>
        <p:nvPicPr>
          <p:cNvPr id="13" name="Picture 2" descr="C:\Users\Thinkpad\Desktop\7.png"/>
          <p:cNvPicPr>
            <a:picLocks noChangeAspect="1" noChangeArrowheads="1"/>
          </p:cNvPicPr>
          <p:nvPr/>
        </p:nvPicPr>
        <p:blipFill>
          <a:blip r:embed="rId1" cstate="email"/>
          <a:srcRect/>
          <a:stretch>
            <a:fillRect/>
          </a:stretch>
        </p:blipFill>
        <p:spPr bwMode="auto">
          <a:xfrm>
            <a:off x="1858"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椭圆 6"/>
          <p:cNvSpPr/>
          <p:nvPr/>
        </p:nvSpPr>
        <p:spPr>
          <a:xfrm>
            <a:off x="4511843" y="1524000"/>
            <a:ext cx="3377211" cy="3377211"/>
          </a:xfrm>
          <a:prstGeom prst="ellipse">
            <a:avLst/>
          </a:prstGeom>
          <a:solidFill>
            <a:srgbClr val="EBE1D8"/>
          </a:solidFill>
          <a:ln w="12700" cap="flat" cmpd="sng" algn="ctr">
            <a:noFill/>
            <a:prstDash val="solid"/>
            <a:miter lim="800000"/>
          </a:ln>
          <a:effectLst>
            <a:glow rad="101600">
              <a:schemeClr val="bg1">
                <a:lumMod val="85000"/>
                <a:alpha val="17000"/>
              </a:schemeClr>
            </a:glow>
            <a:outerShdw blurRad="114300" dist="12700" dir="13200000" sx="102000" sy="102000" algn="t" rotWithShape="0">
              <a:prstClr val="black">
                <a:alpha val="38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30" name="组合 29"/>
          <p:cNvGrpSpPr/>
          <p:nvPr/>
        </p:nvGrpSpPr>
        <p:grpSpPr>
          <a:xfrm>
            <a:off x="5764103" y="2111284"/>
            <a:ext cx="872692" cy="867647"/>
            <a:chOff x="5645566" y="2158416"/>
            <a:chExt cx="903220" cy="897999"/>
          </a:xfrm>
        </p:grpSpPr>
        <p:sp>
          <p:nvSpPr>
            <p:cNvPr id="12" name="文本框 11"/>
            <p:cNvSpPr txBox="1"/>
            <p:nvPr/>
          </p:nvSpPr>
          <p:spPr>
            <a:xfrm>
              <a:off x="5730455" y="2313864"/>
              <a:ext cx="762367" cy="567833"/>
            </a:xfrm>
            <a:prstGeom prst="rect">
              <a:avLst/>
            </a:prstGeom>
            <a:noFill/>
            <a:ln>
              <a:noFill/>
            </a:ln>
          </p:spPr>
          <p:txBody>
            <a:bodyPr vert="eaVert" wrap="none" rtlCol="0">
              <a:spAutoFit/>
            </a:bodyPr>
            <a:lstStyle/>
            <a:p>
              <a:pPr lvl="0" algn="ctr" defTabSz="913765">
                <a:defRPr/>
              </a:pPr>
              <a:r>
                <a:rPr lang="zh-CN" altLang="en-US" sz="3600">
                  <a:solidFill>
                    <a:srgbClr val="C00000"/>
                  </a:solidFill>
                  <a:latin typeface="华文新魏" panose="02010800040101010101" pitchFamily="2" charset="-122"/>
                  <a:ea typeface="华文新魏" panose="02010800040101010101" pitchFamily="2" charset="-122"/>
                  <a:cs typeface="+mn-ea"/>
                  <a:sym typeface="+mn-lt"/>
                </a:rPr>
                <a:t>叁</a:t>
              </a:r>
              <a:endParaRPr lang="zh-CN" altLang="en-US" sz="3600">
                <a:solidFill>
                  <a:srgbClr val="C00000"/>
                </a:solidFill>
                <a:latin typeface="华文新魏" panose="02010800040101010101" pitchFamily="2" charset="-122"/>
                <a:ea typeface="华文新魏" panose="02010800040101010101" pitchFamily="2" charset="-122"/>
                <a:cs typeface="+mn-ea"/>
                <a:sym typeface="+mn-lt"/>
              </a:endParaRPr>
            </a:p>
          </p:txBody>
        </p:sp>
        <p:grpSp>
          <p:nvGrpSpPr>
            <p:cNvPr id="16" name="组合 15"/>
            <p:cNvGrpSpPr/>
            <p:nvPr/>
          </p:nvGrpSpPr>
          <p:grpSpPr>
            <a:xfrm>
              <a:off x="5645566" y="2158416"/>
              <a:ext cx="903220" cy="897999"/>
              <a:chOff x="6963886" y="798260"/>
              <a:chExt cx="738664" cy="734394"/>
            </a:xfrm>
          </p:grpSpPr>
          <p:sp>
            <p:nvSpPr>
              <p:cNvPr id="17" name="椭圆 16"/>
              <p:cNvSpPr/>
              <p:nvPr/>
            </p:nvSpPr>
            <p:spPr>
              <a:xfrm>
                <a:off x="6963886" y="798260"/>
                <a:ext cx="738664" cy="734394"/>
              </a:xfrm>
              <a:prstGeom prst="ellipse">
                <a:avLst/>
              </a:prstGeom>
              <a:noFill/>
              <a:ln w="1905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effectLst/>
                  <a:uLnTx/>
                  <a:uFillTx/>
                  <a:cs typeface="+mn-ea"/>
                  <a:sym typeface="+mn-lt"/>
                </a:endParaRPr>
              </a:p>
            </p:txBody>
          </p:sp>
          <p:sp>
            <p:nvSpPr>
              <p:cNvPr id="18" name="椭圆 17"/>
              <p:cNvSpPr/>
              <p:nvPr/>
            </p:nvSpPr>
            <p:spPr>
              <a:xfrm>
                <a:off x="7018451" y="850692"/>
                <a:ext cx="629532" cy="629531"/>
              </a:xfrm>
              <a:prstGeom prst="ellipse">
                <a:avLst/>
              </a:prstGeom>
              <a:noFill/>
              <a:ln w="9525"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effectLst/>
                  <a:uLnTx/>
                  <a:uFillTx/>
                  <a:cs typeface="+mn-ea"/>
                  <a:sym typeface="+mn-lt"/>
                </a:endParaRPr>
              </a:p>
            </p:txBody>
          </p:sp>
        </p:grpSp>
      </p:grpSp>
      <p:pic>
        <p:nvPicPr>
          <p:cNvPr id="20" name="图片 19"/>
          <p:cNvPicPr>
            <a:picLocks noChangeAspect="1"/>
          </p:cNvPicPr>
          <p:nvPr/>
        </p:nvPicPr>
        <p:blipFill>
          <a:blip r:embed="rId2"/>
          <a:stretch>
            <a:fillRect/>
          </a:stretch>
        </p:blipFill>
        <p:spPr>
          <a:xfrm>
            <a:off x="4589392" y="3732602"/>
            <a:ext cx="4820546" cy="1373596"/>
          </a:xfrm>
          <a:prstGeom prst="rect">
            <a:avLst/>
          </a:prstGeom>
        </p:spPr>
      </p:pic>
      <p:grpSp>
        <p:nvGrpSpPr>
          <p:cNvPr id="21" name="组合 20"/>
          <p:cNvGrpSpPr/>
          <p:nvPr/>
        </p:nvGrpSpPr>
        <p:grpSpPr>
          <a:xfrm>
            <a:off x="4177366" y="3644378"/>
            <a:ext cx="1367245" cy="1751649"/>
            <a:chOff x="-1768280" y="4484910"/>
            <a:chExt cx="2253226" cy="2886724"/>
          </a:xfrm>
        </p:grpSpPr>
        <p:pic>
          <p:nvPicPr>
            <p:cNvPr id="22" name="图片 21"/>
            <p:cNvPicPr>
              <a:picLocks noChangeAspect="1"/>
            </p:cNvPicPr>
            <p:nvPr/>
          </p:nvPicPr>
          <p:blipFill rotWithShape="1">
            <a:blip r:embed="rId3" cstate="screen"/>
            <a:srcRect/>
            <a:stretch>
              <a:fillRect/>
            </a:stretch>
          </p:blipFill>
          <p:spPr>
            <a:xfrm>
              <a:off x="-1768280" y="4484910"/>
              <a:ext cx="2117271" cy="2296347"/>
            </a:xfrm>
            <a:prstGeom prst="rect">
              <a:avLst/>
            </a:prstGeom>
          </p:spPr>
        </p:pic>
        <p:pic>
          <p:nvPicPr>
            <p:cNvPr id="23" name="图片 22"/>
            <p:cNvPicPr>
              <a:picLocks noChangeAspect="1"/>
            </p:cNvPicPr>
            <p:nvPr/>
          </p:nvPicPr>
          <p:blipFill rotWithShape="1">
            <a:blip r:embed="rId4" cstate="screen"/>
            <a:srcRect r="-24085" b="-12536"/>
            <a:stretch>
              <a:fillRect/>
            </a:stretch>
          </p:blipFill>
          <p:spPr>
            <a:xfrm>
              <a:off x="-1112562" y="5639012"/>
              <a:ext cx="1597508" cy="1732622"/>
            </a:xfrm>
            <a:prstGeom prst="rect">
              <a:avLst/>
            </a:prstGeom>
          </p:spPr>
        </p:pic>
      </p:grpSp>
      <p:pic>
        <p:nvPicPr>
          <p:cNvPr id="25" name="图片 5"/>
          <p:cNvPicPr>
            <a:picLocks noChangeArrowheads="1"/>
          </p:cNvPicPr>
          <p:nvPr/>
        </p:nvPicPr>
        <p:blipFill>
          <a:blip r:embed="rId5" cstate="screen"/>
          <a:srcRect/>
          <a:stretch>
            <a:fillRect/>
          </a:stretch>
        </p:blipFill>
        <p:spPr bwMode="auto">
          <a:xfrm>
            <a:off x="7569748" y="671838"/>
            <a:ext cx="1307565" cy="97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408993" y="3162763"/>
            <a:ext cx="1607820" cy="845185"/>
          </a:xfrm>
          <a:prstGeom prst="rect">
            <a:avLst/>
          </a:prstGeom>
        </p:spPr>
        <p:txBody>
          <a:bodyPr wrap="none">
            <a:spAutoFit/>
          </a:bodyPr>
          <a:lstStyle/>
          <a:p>
            <a:pPr algn="ctr">
              <a:lnSpc>
                <a:spcPct val="175000"/>
              </a:lnSpc>
            </a:pPr>
            <a:r>
              <a:rPr lang="zh-CN" altLang="en-US" sz="2800" b="1" dirty="0">
                <a:latin typeface="华文新魏" panose="02010800040101010101" pitchFamily="2" charset="-122"/>
                <a:ea typeface="华文新魏" panose="02010800040101010101" pitchFamily="2" charset="-122"/>
                <a:cs typeface="+mn-ea"/>
                <a:sym typeface="+mn-lt"/>
              </a:rPr>
              <a:t>视频展示</a:t>
            </a:r>
            <a:endParaRPr lang="zh-CN" altLang="en-US" sz="2800" b="1" dirty="0">
              <a:solidFill>
                <a:schemeClr val="tx1"/>
              </a:solidFill>
              <a:latin typeface="华文新魏" panose="02010800040101010101" pitchFamily="2" charset="-122"/>
              <a:ea typeface="华文新魏" panose="0201080004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3959">
        <p15:prstTrans prst="wind"/>
      </p:transition>
    </mc:Choice>
    <mc:Fallback>
      <p:transition spd="slow" advTm="395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animEffect transition="in" filter="fade">
                                      <p:cBhvr>
                                        <p:cTn id="31" dur="500"/>
                                        <p:tgtEl>
                                          <p:spTgt spid="30"/>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ppt_w</p:attrName>
                                        </p:attrNameLst>
                                      </p:cBhvr>
                                      <p:tavLst>
                                        <p:tav tm="0">
                                          <p:val>
                                            <p:fltVal val="0"/>
                                          </p:val>
                                        </p:tav>
                                        <p:tav tm="100000">
                                          <p:val>
                                            <p:strVal val="#ppt_w"/>
                                          </p:val>
                                        </p:tav>
                                      </p:tavLst>
                                    </p:anim>
                                    <p:anim calcmode="lin" valueType="num">
                                      <p:cBhvr>
                                        <p:cTn id="36" dur="500" fill="hold"/>
                                        <p:tgtEl>
                                          <p:spTgt spid="2"/>
                                        </p:tgtEl>
                                        <p:attrNameLst>
                                          <p:attrName>ppt_h</p:attrName>
                                        </p:attrNameLst>
                                      </p:cBhvr>
                                      <p:tavLst>
                                        <p:tav tm="0">
                                          <p:val>
                                            <p:fltVal val="0"/>
                                          </p:val>
                                        </p:tav>
                                        <p:tav tm="100000">
                                          <p:val>
                                            <p:strVal val="#ppt_h"/>
                                          </p:val>
                                        </p:tav>
                                      </p:tavLst>
                                    </p:anim>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57b798e4b625df102c1b698ac40fc83"/>
          <p:cNvPicPr>
            <a:picLocks noChangeAspect="1"/>
          </p:cNvPicPr>
          <p:nvPr/>
        </p:nvPicPr>
        <p:blipFill>
          <a:blip r:embed="rId1" cstate="screen"/>
          <a:stretch>
            <a:fillRect/>
          </a:stretch>
        </p:blipFill>
        <p:spPr>
          <a:xfrm>
            <a:off x="-50200" y="-24165"/>
            <a:ext cx="4269740" cy="10058400"/>
          </a:xfrm>
          <a:prstGeom prst="rect">
            <a:avLst/>
          </a:prstGeom>
        </p:spPr>
      </p:pic>
      <p:pic>
        <p:nvPicPr>
          <p:cNvPr id="2" name="图片 1"/>
          <p:cNvPicPr>
            <a:picLocks noChangeAspect="1"/>
          </p:cNvPicPr>
          <p:nvPr/>
        </p:nvPicPr>
        <p:blipFill>
          <a:blip r:embed="rId2" cstate="screen"/>
          <a:stretch>
            <a:fillRect/>
          </a:stretch>
        </p:blipFill>
        <p:spPr>
          <a:xfrm>
            <a:off x="7972235" y="1070016"/>
            <a:ext cx="1813891" cy="1809032"/>
          </a:xfrm>
          <a:prstGeom prst="rect">
            <a:avLst/>
          </a:prstGeom>
        </p:spPr>
      </p:pic>
      <p:sp>
        <p:nvSpPr>
          <p:cNvPr id="15" name="文本框 14"/>
          <p:cNvSpPr txBox="1"/>
          <p:nvPr/>
        </p:nvSpPr>
        <p:spPr>
          <a:xfrm>
            <a:off x="7972600" y="902908"/>
            <a:ext cx="1512168" cy="2143760"/>
          </a:xfrm>
          <a:prstGeom prst="rect">
            <a:avLst/>
          </a:prstGeom>
          <a:noFill/>
        </p:spPr>
        <p:txBody>
          <a:bodyPr wrap="square" rtlCol="0">
            <a:spAutoFit/>
          </a:bodyPr>
          <a:lstStyle/>
          <a:p>
            <a:r>
              <a:rPr lang="zh-CN" altLang="en-US" sz="13335" dirty="0">
                <a:solidFill>
                  <a:srgbClr val="5B3928"/>
                </a:solidFill>
                <a:effectLst/>
                <a:latin typeface="华文新魏" panose="02010800040101010101" pitchFamily="2" charset="-122"/>
                <a:ea typeface="华文新魏" panose="02010800040101010101" pitchFamily="2" charset="-122"/>
                <a:cs typeface="+mn-ea"/>
                <a:sym typeface="+mn-lt"/>
              </a:rPr>
              <a:t>再</a:t>
            </a:r>
            <a:endParaRPr lang="zh-CN" altLang="en-US" sz="13335" dirty="0">
              <a:solidFill>
                <a:srgbClr val="5B3928"/>
              </a:solidFill>
              <a:effectLst/>
              <a:latin typeface="华文新魏" panose="02010800040101010101" pitchFamily="2" charset="-122"/>
              <a:ea typeface="华文新魏" panose="02010800040101010101" pitchFamily="2" charset="-122"/>
              <a:cs typeface="+mn-ea"/>
              <a:sym typeface="+mn-lt"/>
            </a:endParaRPr>
          </a:p>
        </p:txBody>
      </p:sp>
      <p:pic>
        <p:nvPicPr>
          <p:cNvPr id="29" name="图片 28"/>
          <p:cNvPicPr>
            <a:picLocks noChangeAspect="1"/>
          </p:cNvPicPr>
          <p:nvPr/>
        </p:nvPicPr>
        <p:blipFill rotWithShape="1">
          <a:blip r:embed="rId3" cstate="screen"/>
          <a:srcRect/>
          <a:stretch>
            <a:fillRect/>
          </a:stretch>
        </p:blipFill>
        <p:spPr>
          <a:xfrm>
            <a:off x="5725316" y="1090748"/>
            <a:ext cx="3182959" cy="2179936"/>
          </a:xfrm>
          <a:prstGeom prst="rect">
            <a:avLst/>
          </a:prstGeom>
        </p:spPr>
      </p:pic>
      <p:sp>
        <p:nvSpPr>
          <p:cNvPr id="16" name="文本框 15"/>
          <p:cNvSpPr txBox="1"/>
          <p:nvPr/>
        </p:nvSpPr>
        <p:spPr>
          <a:xfrm>
            <a:off x="8908324" y="2343576"/>
            <a:ext cx="1512168" cy="2143760"/>
          </a:xfrm>
          <a:prstGeom prst="rect">
            <a:avLst/>
          </a:prstGeom>
          <a:noFill/>
        </p:spPr>
        <p:txBody>
          <a:bodyPr wrap="square" rtlCol="0">
            <a:spAutoFit/>
          </a:bodyPr>
          <a:lstStyle/>
          <a:p>
            <a:r>
              <a:rPr lang="zh-CN" altLang="en-US" sz="13335" dirty="0">
                <a:solidFill>
                  <a:srgbClr val="5B3928"/>
                </a:solidFill>
                <a:effectLst/>
                <a:latin typeface="华文新魏" panose="02010800040101010101" pitchFamily="2" charset="-122"/>
                <a:ea typeface="华文新魏" panose="02010800040101010101" pitchFamily="2" charset="-122"/>
                <a:cs typeface="+mn-ea"/>
                <a:sym typeface="+mn-lt"/>
              </a:rPr>
              <a:t>见</a:t>
            </a:r>
            <a:endParaRPr lang="zh-CN" altLang="en-US" sz="13335" dirty="0">
              <a:solidFill>
                <a:srgbClr val="5B3928"/>
              </a:solidFill>
              <a:effectLst/>
              <a:latin typeface="华文新魏" panose="02010800040101010101" pitchFamily="2" charset="-122"/>
              <a:ea typeface="华文新魏" panose="02010800040101010101" pitchFamily="2" charset="-122"/>
              <a:cs typeface="+mn-ea"/>
              <a:sym typeface="+mn-lt"/>
            </a:endParaRPr>
          </a:p>
        </p:txBody>
      </p:sp>
      <p:cxnSp>
        <p:nvCxnSpPr>
          <p:cNvPr id="26" name="直接连接符 25"/>
          <p:cNvCxnSpPr/>
          <p:nvPr/>
        </p:nvCxnSpPr>
        <p:spPr>
          <a:xfrm>
            <a:off x="7798746" y="2574552"/>
            <a:ext cx="0" cy="1950277"/>
          </a:xfrm>
          <a:prstGeom prst="line">
            <a:avLst/>
          </a:prstGeom>
          <a:ln w="22225">
            <a:solidFill>
              <a:srgbClr val="555956"/>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278307" y="269240"/>
            <a:ext cx="11679767" cy="6284807"/>
          </a:xfrm>
          <a:prstGeom prst="roundRect">
            <a:avLst/>
          </a:prstGeom>
          <a:noFill/>
          <a:ln w="12700">
            <a:solidFill>
              <a:srgbClr val="5B392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椭圆 17"/>
          <p:cNvSpPr/>
          <p:nvPr/>
        </p:nvSpPr>
        <p:spPr>
          <a:xfrm>
            <a:off x="7870236" y="4599615"/>
            <a:ext cx="478208" cy="478208"/>
          </a:xfrm>
          <a:prstGeom prst="ellipse">
            <a:avLst/>
          </a:prstGeom>
          <a:solidFill>
            <a:srgbClr val="5B3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4" name="文本框 23"/>
          <p:cNvSpPr txBox="1"/>
          <p:nvPr/>
        </p:nvSpPr>
        <p:spPr>
          <a:xfrm>
            <a:off x="7873041" y="4608531"/>
            <a:ext cx="413667" cy="460375"/>
          </a:xfrm>
          <a:prstGeom prst="rect">
            <a:avLst/>
          </a:prstGeom>
          <a:noFill/>
        </p:spPr>
        <p:txBody>
          <a:bodyPr wrap="square" rtlCol="0">
            <a:spAutoFit/>
          </a:bodyPr>
          <a:lstStyle/>
          <a:p>
            <a:r>
              <a:rPr lang="zh-CN" altLang="en-US" sz="2400" dirty="0">
                <a:solidFill>
                  <a:prstClr val="white"/>
                </a:solidFill>
                <a:latin typeface="华文新魏" panose="02010800040101010101" pitchFamily="2" charset="-122"/>
                <a:ea typeface="华文新魏" panose="02010800040101010101" pitchFamily="2" charset="-122"/>
                <a:cs typeface="+mn-ea"/>
                <a:sym typeface="+mn-lt"/>
              </a:rPr>
              <a:t>十</a:t>
            </a:r>
            <a:endParaRPr lang="zh-CN" altLang="en-US" sz="2400" dirty="0">
              <a:solidFill>
                <a:prstClr val="white"/>
              </a:solidFill>
              <a:latin typeface="华文新魏" panose="02010800040101010101" pitchFamily="2" charset="-122"/>
              <a:ea typeface="华文新魏" panose="02010800040101010101" pitchFamily="2" charset="-122"/>
              <a:cs typeface="+mn-ea"/>
              <a:sym typeface="+mn-lt"/>
            </a:endParaRPr>
          </a:p>
        </p:txBody>
      </p:sp>
      <p:sp>
        <p:nvSpPr>
          <p:cNvPr id="30" name="椭圆 29"/>
          <p:cNvSpPr/>
          <p:nvPr/>
        </p:nvSpPr>
        <p:spPr>
          <a:xfrm>
            <a:off x="7870236" y="5228453"/>
            <a:ext cx="478208" cy="478208"/>
          </a:xfrm>
          <a:prstGeom prst="ellipse">
            <a:avLst/>
          </a:prstGeom>
          <a:solidFill>
            <a:srgbClr val="5B3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1" name="文本框 30"/>
          <p:cNvSpPr txBox="1"/>
          <p:nvPr/>
        </p:nvSpPr>
        <p:spPr>
          <a:xfrm>
            <a:off x="7884094" y="5228453"/>
            <a:ext cx="413667" cy="460375"/>
          </a:xfrm>
          <a:prstGeom prst="rect">
            <a:avLst/>
          </a:prstGeom>
          <a:noFill/>
        </p:spPr>
        <p:txBody>
          <a:bodyPr wrap="square" rtlCol="0">
            <a:spAutoFit/>
          </a:bodyPr>
          <a:lstStyle/>
          <a:p>
            <a:r>
              <a:rPr lang="zh-CN" altLang="en-US" sz="2400" dirty="0">
                <a:solidFill>
                  <a:prstClr val="white"/>
                </a:solidFill>
                <a:latin typeface="华文新魏" panose="02010800040101010101" pitchFamily="2" charset="-122"/>
                <a:ea typeface="华文新魏" panose="02010800040101010101" pitchFamily="2" charset="-122"/>
                <a:cs typeface="+mn-ea"/>
                <a:sym typeface="+mn-lt"/>
              </a:rPr>
              <a:t>六</a:t>
            </a:r>
            <a:endParaRPr lang="zh-CN" altLang="en-US" sz="2400" dirty="0">
              <a:solidFill>
                <a:prstClr val="white"/>
              </a:solidFill>
              <a:latin typeface="华文新魏" panose="02010800040101010101" pitchFamily="2" charset="-122"/>
              <a:ea typeface="华文新魏" panose="02010800040101010101" pitchFamily="2" charset="-122"/>
              <a:cs typeface="+mn-ea"/>
              <a:sym typeface="+mn-lt"/>
            </a:endParaRPr>
          </a:p>
        </p:txBody>
      </p:sp>
      <p:sp>
        <p:nvSpPr>
          <p:cNvPr id="33" name="椭圆 32"/>
          <p:cNvSpPr/>
          <p:nvPr/>
        </p:nvSpPr>
        <p:spPr>
          <a:xfrm>
            <a:off x="7870236" y="5879792"/>
            <a:ext cx="478208" cy="478208"/>
          </a:xfrm>
          <a:prstGeom prst="ellipse">
            <a:avLst/>
          </a:prstGeom>
          <a:solidFill>
            <a:srgbClr val="5B3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文本框 33"/>
          <p:cNvSpPr txBox="1"/>
          <p:nvPr/>
        </p:nvSpPr>
        <p:spPr>
          <a:xfrm>
            <a:off x="7884095" y="5867626"/>
            <a:ext cx="413667" cy="460375"/>
          </a:xfrm>
          <a:prstGeom prst="rect">
            <a:avLst/>
          </a:prstGeom>
          <a:noFill/>
        </p:spPr>
        <p:txBody>
          <a:bodyPr wrap="square" rtlCol="0">
            <a:spAutoFit/>
          </a:bodyPr>
          <a:lstStyle/>
          <a:p>
            <a:r>
              <a:rPr lang="zh-CN" altLang="en-US" sz="2400" dirty="0">
                <a:solidFill>
                  <a:prstClr val="white"/>
                </a:solidFill>
                <a:latin typeface="华文新魏" panose="02010800040101010101" pitchFamily="2" charset="-122"/>
                <a:ea typeface="华文新魏" panose="02010800040101010101" pitchFamily="2" charset="-122"/>
                <a:cs typeface="+mn-ea"/>
                <a:sym typeface="+mn-lt"/>
              </a:rPr>
              <a:t>组</a:t>
            </a:r>
            <a:endParaRPr lang="zh-CN" altLang="en-US" sz="2400" dirty="0">
              <a:solidFill>
                <a:prstClr val="white"/>
              </a:solidFill>
              <a:latin typeface="华文新魏" panose="02010800040101010101" pitchFamily="2" charset="-122"/>
              <a:ea typeface="华文新魏" panose="02010800040101010101" pitchFamily="2" charset="-122"/>
              <a:cs typeface="+mn-ea"/>
              <a:sym typeface="+mn-lt"/>
            </a:endParaRPr>
          </a:p>
        </p:txBody>
      </p:sp>
      <p:sp>
        <p:nvSpPr>
          <p:cNvPr id="35" name="椭圆 34"/>
          <p:cNvSpPr/>
          <p:nvPr/>
        </p:nvSpPr>
        <p:spPr>
          <a:xfrm>
            <a:off x="7870236" y="4028053"/>
            <a:ext cx="478208" cy="478208"/>
          </a:xfrm>
          <a:prstGeom prst="ellipse">
            <a:avLst/>
          </a:prstGeom>
          <a:solidFill>
            <a:srgbClr val="5B39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文本框 35"/>
          <p:cNvSpPr txBox="1"/>
          <p:nvPr/>
        </p:nvSpPr>
        <p:spPr>
          <a:xfrm>
            <a:off x="7873041" y="4036969"/>
            <a:ext cx="413667" cy="460375"/>
          </a:xfrm>
          <a:prstGeom prst="rect">
            <a:avLst/>
          </a:prstGeom>
          <a:noFill/>
        </p:spPr>
        <p:txBody>
          <a:bodyPr wrap="square" rtlCol="0">
            <a:spAutoFit/>
          </a:bodyPr>
          <a:lstStyle/>
          <a:p>
            <a:r>
              <a:rPr lang="zh-CN" altLang="en-US" sz="2400" dirty="0">
                <a:solidFill>
                  <a:prstClr val="white"/>
                </a:solidFill>
                <a:latin typeface="华文新魏" panose="02010800040101010101" pitchFamily="2" charset="-122"/>
                <a:ea typeface="华文新魏" panose="02010800040101010101" pitchFamily="2" charset="-122"/>
                <a:cs typeface="+mn-ea"/>
                <a:sym typeface="+mn-lt"/>
              </a:rPr>
              <a:t>第</a:t>
            </a:r>
            <a:endParaRPr lang="zh-CN" altLang="en-US" sz="2400" dirty="0">
              <a:solidFill>
                <a:prstClr val="white"/>
              </a:solidFill>
              <a:latin typeface="华文新魏" panose="02010800040101010101" pitchFamily="2" charset="-122"/>
              <a:ea typeface="华文新魏" panose="02010800040101010101" pitchFamily="2" charset="-122"/>
              <a:cs typeface="+mn-ea"/>
              <a:sym typeface="+mn-lt"/>
            </a:endParaRPr>
          </a:p>
        </p:txBody>
      </p:sp>
      <p:sp>
        <p:nvSpPr>
          <p:cNvPr id="38" name="文本框 37"/>
          <p:cNvSpPr txBox="1"/>
          <p:nvPr/>
        </p:nvSpPr>
        <p:spPr>
          <a:xfrm>
            <a:off x="7428243" y="2574552"/>
            <a:ext cx="413385" cy="4264660"/>
          </a:xfrm>
          <a:prstGeom prst="rect">
            <a:avLst/>
          </a:prstGeom>
          <a:noFill/>
        </p:spPr>
        <p:txBody>
          <a:bodyPr vert="eaVert" wrap="square" rtlCol="0">
            <a:spAutoFit/>
          </a:bodyPr>
          <a:lstStyle/>
          <a:p>
            <a:r>
              <a:rPr lang="en-US" altLang="zh-CN" sz="1500" dirty="0">
                <a:solidFill>
                  <a:srgbClr val="5B3928"/>
                </a:solidFill>
                <a:latin typeface="Cooper Black" panose="0208090404030B020404" charset="0"/>
                <a:cs typeface="Cooper Black" panose="0208090404030B020404" charset="0"/>
                <a:sym typeface="+mn-lt"/>
              </a:rPr>
              <a:t>Digital Museum</a:t>
            </a:r>
            <a:endParaRPr lang="en-US" altLang="zh-CN" sz="1500" dirty="0">
              <a:solidFill>
                <a:srgbClr val="5B3928"/>
              </a:solidFill>
              <a:latin typeface="Cooper Black" panose="0208090404030B020404" charset="0"/>
              <a:cs typeface="Cooper Black" panose="0208090404030B0204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4000" advTm="2820">
        <p14:vortex dir="r"/>
      </p:transition>
    </mc:Choice>
    <mc:Fallback>
      <p:transition spd="slow" advTm="28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22" presetClass="entr" presetSubtype="1"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par>
                                <p:cTn id="28" presetID="22" presetClass="entr" presetSubtype="1"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up)">
                                      <p:cBhvr>
                                        <p:cTn id="30" dur="500"/>
                                        <p:tgtEl>
                                          <p:spTgt spid="29"/>
                                        </p:tgtEl>
                                      </p:cBhvr>
                                    </p:animEffect>
                                  </p:childTnLst>
                                </p:cTn>
                              </p:par>
                              <p:par>
                                <p:cTn id="31" presetID="47"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1000" fill="hold"/>
                                        <p:tgtEl>
                                          <p:spTgt spid="34"/>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0"/>
                                        <p:tgtEl>
                                          <p:spTgt spid="35"/>
                                        </p:tgtEl>
                                      </p:cBhvr>
                                    </p:animEffect>
                                    <p:anim calcmode="lin" valueType="num">
                                      <p:cBhvr>
                                        <p:cTn id="64" dur="1000" fill="hold"/>
                                        <p:tgtEl>
                                          <p:spTgt spid="35"/>
                                        </p:tgtEl>
                                        <p:attrNameLst>
                                          <p:attrName>ppt_x</p:attrName>
                                        </p:attrNameLst>
                                      </p:cBhvr>
                                      <p:tavLst>
                                        <p:tav tm="0">
                                          <p:val>
                                            <p:strVal val="#ppt_x"/>
                                          </p:val>
                                        </p:tav>
                                        <p:tav tm="100000">
                                          <p:val>
                                            <p:strVal val="#ppt_x"/>
                                          </p:val>
                                        </p:tav>
                                      </p:tavLst>
                                    </p:anim>
                                    <p:anim calcmode="lin" valueType="num">
                                      <p:cBhvr>
                                        <p:cTn id="65" dur="1000" fill="hold"/>
                                        <p:tgtEl>
                                          <p:spTgt spid="35"/>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1000"/>
                                        <p:tgtEl>
                                          <p:spTgt spid="36"/>
                                        </p:tgtEl>
                                      </p:cBhvr>
                                    </p:animEffect>
                                    <p:anim calcmode="lin" valueType="num">
                                      <p:cBhvr>
                                        <p:cTn id="69" dur="1000" fill="hold"/>
                                        <p:tgtEl>
                                          <p:spTgt spid="36"/>
                                        </p:tgtEl>
                                        <p:attrNameLst>
                                          <p:attrName>ppt_x</p:attrName>
                                        </p:attrNameLst>
                                      </p:cBhvr>
                                      <p:tavLst>
                                        <p:tav tm="0">
                                          <p:val>
                                            <p:strVal val="#ppt_x"/>
                                          </p:val>
                                        </p:tav>
                                        <p:tav tm="100000">
                                          <p:val>
                                            <p:strVal val="#ppt_x"/>
                                          </p:val>
                                        </p:tav>
                                      </p:tavLst>
                                    </p:anim>
                                    <p:anim calcmode="lin" valueType="num">
                                      <p:cBhvr>
                                        <p:cTn id="70" dur="1000" fill="hold"/>
                                        <p:tgtEl>
                                          <p:spTgt spid="36"/>
                                        </p:tgtEl>
                                        <p:attrNameLst>
                                          <p:attrName>ppt_y</p:attrName>
                                        </p:attrNameLst>
                                      </p:cBhvr>
                                      <p:tavLst>
                                        <p:tav tm="0">
                                          <p:val>
                                            <p:strVal val="#ppt_y-.1"/>
                                          </p:val>
                                        </p:tav>
                                        <p:tav tm="100000">
                                          <p:val>
                                            <p:strVal val="#ppt_y"/>
                                          </p:val>
                                        </p:tav>
                                      </p:tavLst>
                                    </p:anim>
                                  </p:childTnLst>
                                </p:cTn>
                              </p:par>
                              <p:par>
                                <p:cTn id="71" presetID="22" presetClass="entr" presetSubtype="1"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wipe(up)">
                                      <p:cBhvr>
                                        <p:cTn id="7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bldLvl="0" animBg="1"/>
      <p:bldP spid="24" grpId="0"/>
      <p:bldP spid="30" grpId="0" bldLvl="0" animBg="1"/>
      <p:bldP spid="31" grpId="0"/>
      <p:bldP spid="33" grpId="0" bldLvl="0" animBg="1"/>
      <p:bldP spid="34" grpId="0"/>
      <p:bldP spid="35" grpId="0" bldLvl="0" animBg="1"/>
      <p:bldP spid="36"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Thinkpad\Desktop\7.png"/>
          <p:cNvPicPr>
            <a:picLocks noChangeAspect="1" noChangeArrowheads="1"/>
          </p:cNvPicPr>
          <p:nvPr/>
        </p:nvPicPr>
        <p:blipFill>
          <a:blip r:embed="rId1" cstate="email"/>
          <a:srcRect/>
          <a:stretch>
            <a:fillRect/>
          </a:stretch>
        </p:blipFill>
        <p:spPr bwMode="auto">
          <a:xfrm>
            <a:off x="44426" y="0"/>
            <a:ext cx="121882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875" y="402590"/>
            <a:ext cx="3021965" cy="5917565"/>
          </a:xfrm>
          <a:prstGeom prst="rect">
            <a:avLst/>
          </a:prstGeom>
        </p:spPr>
      </p:pic>
      <p:sp>
        <p:nvSpPr>
          <p:cNvPr id="2" name="任意多边形: 形状 19"/>
          <p:cNvSpPr/>
          <p:nvPr/>
        </p:nvSpPr>
        <p:spPr>
          <a:xfrm rot="16200000">
            <a:off x="991429" y="1525171"/>
            <a:ext cx="1361440" cy="3254773"/>
          </a:xfrm>
          <a:custGeom>
            <a:avLst/>
            <a:gdLst>
              <a:gd name="connsiteX0" fmla="*/ 0 w 413234"/>
              <a:gd name="connsiteY0" fmla="*/ 0 h 1763569"/>
              <a:gd name="connsiteX1" fmla="*/ 413234 w 413234"/>
              <a:gd name="connsiteY1" fmla="*/ 0 h 1763569"/>
              <a:gd name="connsiteX2" fmla="*/ 413233 w 413234"/>
              <a:gd name="connsiteY2" fmla="*/ 1556952 h 1763569"/>
              <a:gd name="connsiteX3" fmla="*/ 206616 w 413234"/>
              <a:gd name="connsiteY3" fmla="*/ 1763569 h 1763569"/>
              <a:gd name="connsiteX4" fmla="*/ 206617 w 413234"/>
              <a:gd name="connsiteY4" fmla="*/ 1763568 h 1763569"/>
              <a:gd name="connsiteX5" fmla="*/ 0 w 413234"/>
              <a:gd name="connsiteY5" fmla="*/ 1556951 h 176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234" h="1763569">
                <a:moveTo>
                  <a:pt x="0" y="0"/>
                </a:moveTo>
                <a:lnTo>
                  <a:pt x="413234" y="0"/>
                </a:lnTo>
                <a:lnTo>
                  <a:pt x="413233" y="1556952"/>
                </a:lnTo>
                <a:cubicBezTo>
                  <a:pt x="413233" y="1671063"/>
                  <a:pt x="320727" y="1763569"/>
                  <a:pt x="206616" y="1763569"/>
                </a:cubicBezTo>
                <a:lnTo>
                  <a:pt x="206617" y="1763568"/>
                </a:lnTo>
                <a:cubicBezTo>
                  <a:pt x="92506" y="1763568"/>
                  <a:pt x="0" y="1671062"/>
                  <a:pt x="0" y="1556951"/>
                </a:cubicBezTo>
                <a:close/>
              </a:path>
            </a:pathLst>
          </a:cu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sp>
        <p:nvSpPr>
          <p:cNvPr id="32" name="矩形 31"/>
          <p:cNvSpPr/>
          <p:nvPr/>
        </p:nvSpPr>
        <p:spPr>
          <a:xfrm>
            <a:off x="6943090" y="1151255"/>
            <a:ext cx="4459605" cy="4641850"/>
          </a:xfrm>
          <a:prstGeom prst="rect">
            <a:avLst/>
          </a:prstGeom>
          <a:no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标题 1"/>
          <p:cNvSpPr txBox="1"/>
          <p:nvPr/>
        </p:nvSpPr>
        <p:spPr>
          <a:xfrm>
            <a:off x="7240270" y="2199640"/>
            <a:ext cx="3962400" cy="2590165"/>
          </a:xfrm>
          <a:prstGeom prst="rect">
            <a:avLst/>
          </a:prstGeom>
        </p:spPr>
        <p:txBody>
          <a:bodyPr vert="horz" lIns="91440" tIns="45720" rIns="91440" bIns="45720" rtlCol="0" anchor="ctr">
            <a:noAutofit/>
          </a:bodyPr>
          <a:lstStyle/>
          <a:p>
            <a:pPr indent="457200">
              <a:lnSpc>
                <a:spcPct val="150000"/>
              </a:lnSpc>
              <a:spcBef>
                <a:spcPct val="0"/>
              </a:spcBef>
              <a:defRPr/>
            </a:pPr>
            <a:r>
              <a:rPr lang="zh-CN" altLang="en-US" sz="1600" spc="300" dirty="0">
                <a:latin typeface="华文中宋" panose="02010600040101010101" charset="-122"/>
                <a:ea typeface="华文中宋" panose="02010600040101010101" charset="-122"/>
                <a:cs typeface="华文中宋" panose="02010600040101010101" charset="-122"/>
              </a:rPr>
              <a:t>“华韵千藏”数字博物馆能够满足人们足不出户，掌上了解中国各大博物馆的文物信息，让用户在线上了解国家宝藏，通过网络将展览将具有丰富内涵的文化产品呈现给观众。以批量化文物和展览数据采集为支撑，以科普为目的，努力向线上拓展、向“云端”延伸、向群众靠近，把在线展览展示和创意传播建设成为博物馆的又一个主战场。</a:t>
            </a:r>
            <a:endParaRPr lang="zh-CN" altLang="en-US" sz="1600" spc="300" dirty="0">
              <a:latin typeface="华文中宋" panose="02010600040101010101" charset="-122"/>
              <a:ea typeface="华文中宋" panose="02010600040101010101" charset="-122"/>
              <a:cs typeface="华文中宋" panose="02010600040101010101" charset="-122"/>
            </a:endParaRPr>
          </a:p>
        </p:txBody>
      </p:sp>
      <p:sp>
        <p:nvSpPr>
          <p:cNvPr id="4" name="文本框 3"/>
          <p:cNvSpPr txBox="1"/>
          <p:nvPr/>
        </p:nvSpPr>
        <p:spPr>
          <a:xfrm>
            <a:off x="527899" y="2829897"/>
            <a:ext cx="2662256" cy="645160"/>
          </a:xfrm>
          <a:prstGeom prst="rect">
            <a:avLst/>
          </a:prstGeom>
          <a:noFill/>
        </p:spPr>
        <p:txBody>
          <a:bodyPr wrap="square" rtlCol="0">
            <a:spAutoFit/>
          </a:bodyPr>
          <a:lstStyle/>
          <a:p>
            <a:r>
              <a:rPr lang="zh-CN" altLang="en-US" sz="3600" b="1" dirty="0">
                <a:solidFill>
                  <a:schemeClr val="bg1"/>
                </a:solidFill>
                <a:latin typeface="华文新魏" panose="02010800040101010101" pitchFamily="2" charset="-122"/>
                <a:ea typeface="华文新魏" panose="02010800040101010101" pitchFamily="2" charset="-122"/>
              </a:rPr>
              <a:t>产品简介</a:t>
            </a:r>
            <a:endParaRPr lang="zh-CN" altLang="en-US" sz="3600" b="1"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2243">
        <p14:vortex dir="r"/>
      </p:transition>
    </mc:Choice>
    <mc:Fallback>
      <p:transition spd="slow" advTm="224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up)">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9762987" y="1210508"/>
            <a:ext cx="1200329" cy="202074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n-ea"/>
                <a:sym typeface="+mn-lt"/>
              </a:rPr>
              <a:t>目 录</a:t>
            </a:r>
            <a:endParaRPr kumimoji="0" lang="zh-CN" altLang="en-US" sz="66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n-ea"/>
              <a:sym typeface="+mn-lt"/>
            </a:endParaRPr>
          </a:p>
        </p:txBody>
      </p:sp>
      <p:pic>
        <p:nvPicPr>
          <p:cNvPr id="19" name="图片 18"/>
          <p:cNvPicPr>
            <a:picLocks noChangeAspect="1"/>
          </p:cNvPicPr>
          <p:nvPr/>
        </p:nvPicPr>
        <p:blipFill rotWithShape="1">
          <a:blip r:embed="rId2"/>
          <a:srcRect/>
          <a:stretch>
            <a:fillRect/>
          </a:stretch>
        </p:blipFill>
        <p:spPr>
          <a:xfrm rot="8308796">
            <a:off x="-1878501" y="-174316"/>
            <a:ext cx="6988175" cy="4896485"/>
          </a:xfrm>
          <a:prstGeom prst="rect">
            <a:avLst/>
          </a:prstGeom>
        </p:spPr>
      </p:pic>
      <p:sp>
        <p:nvSpPr>
          <p:cNvPr id="38" name="椭圆 37"/>
          <p:cNvSpPr/>
          <p:nvPr/>
        </p:nvSpPr>
        <p:spPr>
          <a:xfrm>
            <a:off x="7594187" y="2026522"/>
            <a:ext cx="747261" cy="747261"/>
          </a:xfrm>
          <a:prstGeom prst="ellipse">
            <a:avLst/>
          </a:prstGeom>
          <a:solidFill>
            <a:srgbClr val="C00000"/>
          </a:solidFill>
          <a:ln w="12700" cap="flat" cmpd="sng" algn="ctr">
            <a:noFill/>
            <a:prstDash val="solid"/>
            <a:miter lim="800000"/>
          </a:ln>
          <a:effectLst>
            <a:outerShdw blurRad="50800" dist="38100" dir="8100000" algn="tr" rotWithShape="0">
              <a:prstClr val="black">
                <a:alpha val="40000"/>
              </a:prstClr>
            </a:outerShdw>
          </a:effectLst>
        </p:spPr>
        <p:txBody>
          <a:bodyPr rtlCol="0" anchor="ctr"/>
          <a:lstStyle/>
          <a:p>
            <a:pPr lvl="0" algn="ctr" defTabSz="913765">
              <a:defRPr/>
            </a:pPr>
            <a:endParaRPr lang="en-US" altLang="zh-CN" sz="2000" kern="0" dirty="0">
              <a:solidFill>
                <a:prstClr val="white"/>
              </a:solidFill>
              <a:latin typeface="华文新魏" panose="02010800040101010101" pitchFamily="2" charset="-122"/>
              <a:ea typeface="华文新魏" panose="02010800040101010101" pitchFamily="2" charset="-122"/>
              <a:cs typeface="+mn-ea"/>
              <a:sym typeface="+mn-lt"/>
            </a:endParaRPr>
          </a:p>
          <a:p>
            <a:pPr lvl="0" algn="ctr" defTabSz="913765">
              <a:defRPr/>
            </a:pPr>
            <a:r>
              <a:rPr lang="zh-CN" altLang="en-US" sz="3600" dirty="0">
                <a:solidFill>
                  <a:prstClr val="white"/>
                </a:solidFill>
                <a:latin typeface="华文新魏" panose="02010800040101010101" pitchFamily="2" charset="-122"/>
                <a:ea typeface="华文新魏" panose="02010800040101010101" pitchFamily="2" charset="-122"/>
                <a:cs typeface="+mn-ea"/>
                <a:sym typeface="+mn-lt"/>
              </a:rPr>
              <a:t>叁</a:t>
            </a:r>
            <a:endParaRPr lang="zh-CN" altLang="en-US" sz="3600" dirty="0">
              <a:solidFill>
                <a:prstClr val="white"/>
              </a:solidFill>
              <a:latin typeface="华文新魏" panose="02010800040101010101" pitchFamily="2" charset="-122"/>
              <a:ea typeface="华文新魏" panose="02010800040101010101" pitchFamily="2" charset="-122"/>
              <a:cs typeface="+mn-ea"/>
              <a:sym typeface="+mn-lt"/>
            </a:endParaRPr>
          </a:p>
          <a:p>
            <a:pPr lvl="0" algn="ctr" defTabSz="913765">
              <a:defRPr/>
            </a:pPr>
            <a:endParaRPr lang="zh-CN" altLang="en-US" sz="2000" kern="0" dirty="0">
              <a:solidFill>
                <a:prstClr val="white"/>
              </a:solidFill>
              <a:latin typeface="华文新魏" panose="02010800040101010101" pitchFamily="2" charset="-122"/>
              <a:ea typeface="华文新魏" panose="02010800040101010101" pitchFamily="2" charset="-122"/>
              <a:cs typeface="+mn-ea"/>
              <a:sym typeface="+mn-lt"/>
            </a:endParaRPr>
          </a:p>
        </p:txBody>
      </p:sp>
      <p:sp>
        <p:nvSpPr>
          <p:cNvPr id="39" name="椭圆 38"/>
          <p:cNvSpPr/>
          <p:nvPr/>
        </p:nvSpPr>
        <p:spPr>
          <a:xfrm>
            <a:off x="5724829" y="2026522"/>
            <a:ext cx="747261" cy="747261"/>
          </a:xfrm>
          <a:prstGeom prst="ellipse">
            <a:avLst/>
          </a:prstGeom>
          <a:solidFill>
            <a:srgbClr val="C00000"/>
          </a:solidFill>
          <a:ln w="12700" cap="flat" cmpd="sng" algn="ctr">
            <a:noFill/>
            <a:prstDash val="solid"/>
            <a:miter lim="800000"/>
          </a:ln>
          <a:effectLst>
            <a:outerShdw blurRad="50800" dist="38100" dir="8100000" algn="tr" rotWithShape="0">
              <a:prstClr val="black">
                <a:alpha val="40000"/>
              </a:prstClr>
            </a:outerShdw>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rPr>
              <a:t>贰</a:t>
            </a:r>
            <a:endParaRPr kumimoji="0" lang="zh-CN" altLang="en-US" sz="36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endParaRPr>
          </a:p>
        </p:txBody>
      </p:sp>
      <p:sp>
        <p:nvSpPr>
          <p:cNvPr id="40" name="椭圆 39"/>
          <p:cNvSpPr/>
          <p:nvPr/>
        </p:nvSpPr>
        <p:spPr>
          <a:xfrm>
            <a:off x="3964661" y="2026521"/>
            <a:ext cx="747261" cy="747261"/>
          </a:xfrm>
          <a:prstGeom prst="ellipse">
            <a:avLst/>
          </a:prstGeom>
          <a:solidFill>
            <a:srgbClr val="C00000"/>
          </a:solidFill>
          <a:ln w="12700" cap="flat" cmpd="sng" algn="ctr">
            <a:noFill/>
            <a:prstDash val="solid"/>
            <a:miter lim="800000"/>
          </a:ln>
          <a:effectLst>
            <a:outerShdw blurRad="50800" dist="38100" dir="8100000" algn="tr" rotWithShape="0">
              <a:prstClr val="black">
                <a:alpha val="40000"/>
              </a:prstClr>
            </a:outerShdw>
          </a:effectLst>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rPr>
              <a:t>壹</a:t>
            </a:r>
            <a:endParaRPr kumimoji="0" lang="zh-CN" altLang="en-US" sz="3600" b="0"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endParaRPr>
          </a:p>
        </p:txBody>
      </p:sp>
      <p:sp>
        <p:nvSpPr>
          <p:cNvPr id="41" name="文本框 40"/>
          <p:cNvSpPr txBox="1"/>
          <p:nvPr/>
        </p:nvSpPr>
        <p:spPr>
          <a:xfrm>
            <a:off x="7706893" y="3072765"/>
            <a:ext cx="521335" cy="2600454"/>
          </a:xfrm>
          <a:prstGeom prst="rect">
            <a:avLst/>
          </a:prstGeom>
          <a:noFill/>
        </p:spPr>
        <p:txBody>
          <a:bodyPr vert="eaVert" wrap="square" rtlCol="0">
            <a:spAutoFit/>
          </a:bodyPr>
          <a:lstStyle/>
          <a:p>
            <a:pPr marL="0" marR="0" lvl="0" indent="0" algn="just" defTabSz="913765"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n-ea"/>
                <a:sym typeface="+mn-lt"/>
              </a:rPr>
              <a:t>视频展示</a:t>
            </a:r>
            <a:endParaRPr kumimoji="0" lang="zh-CN" altLang="en-US" sz="22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n-ea"/>
              <a:sym typeface="+mn-lt"/>
            </a:endParaRPr>
          </a:p>
        </p:txBody>
      </p:sp>
      <p:sp>
        <p:nvSpPr>
          <p:cNvPr id="42" name="文本框 41"/>
          <p:cNvSpPr txBox="1"/>
          <p:nvPr/>
        </p:nvSpPr>
        <p:spPr>
          <a:xfrm>
            <a:off x="5835015" y="3072765"/>
            <a:ext cx="521335" cy="3286125"/>
          </a:xfrm>
          <a:prstGeom prst="rect">
            <a:avLst/>
          </a:prstGeom>
          <a:noFill/>
        </p:spPr>
        <p:txBody>
          <a:bodyPr vert="eaVert" wrap="square" rtlCol="0">
            <a:spAutoFit/>
          </a:bodyPr>
          <a:lstStyle/>
          <a:p>
            <a:pPr marL="0" marR="0" lvl="0" indent="0" algn="just" defTabSz="913765" rtl="0" eaLnBrk="1" fontAlgn="auto" latinLnBrk="0" hangingPunct="1">
              <a:lnSpc>
                <a:spcPct val="100000"/>
              </a:lnSpc>
              <a:spcBef>
                <a:spcPts val="0"/>
              </a:spcBef>
              <a:spcAft>
                <a:spcPts val="0"/>
              </a:spcAft>
              <a:buClrTx/>
              <a:buSzTx/>
              <a:buFontTx/>
              <a:buNone/>
              <a:defRPr/>
            </a:pPr>
            <a:r>
              <a:rPr lang="zh-CN" altLang="en-US" sz="2200" noProof="0" dirty="0">
                <a:solidFill>
                  <a:prstClr val="black"/>
                </a:solidFill>
                <a:latin typeface="华文新魏" panose="02010800040101010101" pitchFamily="2" charset="-122"/>
                <a:ea typeface="华文新魏" panose="02010800040101010101" pitchFamily="2" charset="-122"/>
                <a:cs typeface="+mn-ea"/>
                <a:sym typeface="+mn-lt"/>
              </a:rPr>
              <a:t>组件设计及用户体验分析</a:t>
            </a:r>
            <a:endParaRPr kumimoji="0" lang="zh-CN" altLang="en-US" sz="22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n-ea"/>
              <a:sym typeface="+mn-lt"/>
            </a:endParaRPr>
          </a:p>
        </p:txBody>
      </p:sp>
      <p:sp>
        <p:nvSpPr>
          <p:cNvPr id="43" name="文本框 42"/>
          <p:cNvSpPr txBox="1"/>
          <p:nvPr/>
        </p:nvSpPr>
        <p:spPr>
          <a:xfrm>
            <a:off x="4077557" y="3072556"/>
            <a:ext cx="521335" cy="2600454"/>
          </a:xfrm>
          <a:prstGeom prst="rect">
            <a:avLst/>
          </a:prstGeom>
          <a:noFill/>
        </p:spPr>
        <p:txBody>
          <a:bodyPr vert="eaVert" wrap="square" rtlCol="0">
            <a:spAutoFit/>
          </a:bodyPr>
          <a:lstStyle/>
          <a:p>
            <a:pPr marL="0" marR="0" lvl="0" indent="0" algn="just" defTabSz="913765" rtl="0" eaLnBrk="1" fontAlgn="auto" latinLnBrk="0" hangingPunct="1">
              <a:lnSpc>
                <a:spcPct val="100000"/>
              </a:lnSpc>
              <a:spcBef>
                <a:spcPts val="0"/>
              </a:spcBef>
              <a:spcAft>
                <a:spcPts val="0"/>
              </a:spcAft>
              <a:buClrTx/>
              <a:buSzTx/>
              <a:buFontTx/>
              <a:buNone/>
              <a:defRPr/>
            </a:pPr>
            <a:r>
              <a:rPr lang="zh-CN" altLang="en-US" sz="2200" dirty="0">
                <a:solidFill>
                  <a:prstClr val="black"/>
                </a:solidFill>
                <a:latin typeface="华文新魏" panose="02010800040101010101" pitchFamily="2" charset="-122"/>
                <a:ea typeface="华文新魏" panose="02010800040101010101" pitchFamily="2" charset="-122"/>
                <a:cs typeface="+mn-ea"/>
                <a:sym typeface="+mn-lt"/>
              </a:rPr>
              <a:t>整体布局设计</a:t>
            </a:r>
            <a:endParaRPr kumimoji="0" lang="zh-CN" altLang="en-US" sz="22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n-ea"/>
              <a:sym typeface="+mn-lt"/>
            </a:endParaRPr>
          </a:p>
        </p:txBody>
      </p:sp>
      <p:pic>
        <p:nvPicPr>
          <p:cNvPr id="21" name="图片 5"/>
          <p:cNvPicPr>
            <a:picLocks noChangeArrowheads="1"/>
          </p:cNvPicPr>
          <p:nvPr/>
        </p:nvPicPr>
        <p:blipFill>
          <a:blip r:embed="rId3" cstate="screen"/>
          <a:srcRect/>
          <a:stretch>
            <a:fillRect/>
          </a:stretch>
        </p:blipFill>
        <p:spPr bwMode="auto">
          <a:xfrm>
            <a:off x="7830896" y="932571"/>
            <a:ext cx="1791235" cy="134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advTm="4351">
        <p15:prstTrans prst="origami"/>
      </p:transition>
    </mc:Choice>
    <mc:Fallback>
      <p:transition spd="slow" advTm="435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by="(-#ppt_w*2)" calcmode="lin" valueType="num">
                                      <p:cBhvr rctx="PPT">
                                        <p:cTn id="12" dur="500" autoRev="1" fill="hold">
                                          <p:stCondLst>
                                            <p:cond delay="0"/>
                                          </p:stCondLst>
                                        </p:cTn>
                                        <p:tgtEl>
                                          <p:spTgt spid="7"/>
                                        </p:tgtEl>
                                        <p:attrNameLst>
                                          <p:attrName>ppt_w</p:attrName>
                                        </p:attrNameLst>
                                      </p:cBhvr>
                                    </p:anim>
                                    <p:anim by="(#ppt_w*0.50)" calcmode="lin" valueType="num">
                                      <p:cBhvr>
                                        <p:cTn id="13" dur="500" decel="50000" autoRev="1" fill="hold">
                                          <p:stCondLst>
                                            <p:cond delay="0"/>
                                          </p:stCondLst>
                                        </p:cTn>
                                        <p:tgtEl>
                                          <p:spTgt spid="7"/>
                                        </p:tgtEl>
                                        <p:attrNameLst>
                                          <p:attrName>ppt_x</p:attrName>
                                        </p:attrNameLst>
                                      </p:cBhvr>
                                    </p:anim>
                                    <p:anim from="(-#ppt_h/2)" to="(#ppt_y)" calcmode="lin" valueType="num">
                                      <p:cBhvr>
                                        <p:cTn id="14" dur="1000" fill="hold">
                                          <p:stCondLst>
                                            <p:cond delay="0"/>
                                          </p:stCondLst>
                                        </p:cTn>
                                        <p:tgtEl>
                                          <p:spTgt spid="7"/>
                                        </p:tgtEl>
                                        <p:attrNameLst>
                                          <p:attrName>ppt_y</p:attrName>
                                        </p:attrNameLst>
                                      </p:cBhvr>
                                    </p:anim>
                                    <p:animRot by="21600000">
                                      <p:cBhvr>
                                        <p:cTn id="15" dur="1000" fill="hold">
                                          <p:stCondLst>
                                            <p:cond delay="0"/>
                                          </p:stCondLst>
                                        </p:cTn>
                                        <p:tgtEl>
                                          <p:spTgt spid="7"/>
                                        </p:tgtEl>
                                        <p:attrNameLst>
                                          <p:attrName>r</p:attrName>
                                        </p:attrNameLst>
                                      </p:cBhvr>
                                    </p:animRot>
                                  </p:childTnLst>
                                </p:cTn>
                              </p:par>
                            </p:childTnLst>
                          </p:cTn>
                        </p:par>
                        <p:par>
                          <p:cTn id="16" fill="hold">
                            <p:stCondLst>
                              <p:cond delay="1700"/>
                            </p:stCondLst>
                            <p:childTnLst>
                              <p:par>
                                <p:cTn id="17" presetID="47"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700"/>
                            </p:stCondLst>
                            <p:childTnLst>
                              <p:par>
                                <p:cTn id="23" presetID="47"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1000"/>
                                        <p:tgtEl>
                                          <p:spTgt spid="39"/>
                                        </p:tgtEl>
                                      </p:cBhvr>
                                    </p:animEffect>
                                    <p:anim calcmode="lin" valueType="num">
                                      <p:cBhvr>
                                        <p:cTn id="31" dur="1000" fill="hold"/>
                                        <p:tgtEl>
                                          <p:spTgt spid="39"/>
                                        </p:tgtEl>
                                        <p:attrNameLst>
                                          <p:attrName>ppt_x</p:attrName>
                                        </p:attrNameLst>
                                      </p:cBhvr>
                                      <p:tavLst>
                                        <p:tav tm="0">
                                          <p:val>
                                            <p:strVal val="#ppt_x"/>
                                          </p:val>
                                        </p:tav>
                                        <p:tav tm="100000">
                                          <p:val>
                                            <p:strVal val="#ppt_x"/>
                                          </p:val>
                                        </p:tav>
                                      </p:tavLst>
                                    </p:anim>
                                    <p:anim calcmode="lin" valueType="num">
                                      <p:cBhvr>
                                        <p:cTn id="32" dur="1000" fill="hold"/>
                                        <p:tgtEl>
                                          <p:spTgt spid="39"/>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1000"/>
                                        <p:tgtEl>
                                          <p:spTgt spid="40"/>
                                        </p:tgtEl>
                                      </p:cBhvr>
                                    </p:animEffect>
                                    <p:anim calcmode="lin" valueType="num">
                                      <p:cBhvr>
                                        <p:cTn id="36" dur="1000" fill="hold"/>
                                        <p:tgtEl>
                                          <p:spTgt spid="40"/>
                                        </p:tgtEl>
                                        <p:attrNameLst>
                                          <p:attrName>ppt_x</p:attrName>
                                        </p:attrNameLst>
                                      </p:cBhvr>
                                      <p:tavLst>
                                        <p:tav tm="0">
                                          <p:val>
                                            <p:strVal val="#ppt_x"/>
                                          </p:val>
                                        </p:tav>
                                        <p:tav tm="100000">
                                          <p:val>
                                            <p:strVal val="#ppt_x"/>
                                          </p:val>
                                        </p:tav>
                                      </p:tavLst>
                                    </p:anim>
                                    <p:anim calcmode="lin" valueType="num">
                                      <p:cBhvr>
                                        <p:cTn id="37" dur="1000" fill="hold"/>
                                        <p:tgtEl>
                                          <p:spTgt spid="40"/>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1000"/>
                                        <p:tgtEl>
                                          <p:spTgt spid="41"/>
                                        </p:tgtEl>
                                      </p:cBhvr>
                                    </p:animEffect>
                                    <p:anim calcmode="lin" valueType="num">
                                      <p:cBhvr>
                                        <p:cTn id="41" dur="1000" fill="hold"/>
                                        <p:tgtEl>
                                          <p:spTgt spid="41"/>
                                        </p:tgtEl>
                                        <p:attrNameLst>
                                          <p:attrName>ppt_x</p:attrName>
                                        </p:attrNameLst>
                                      </p:cBhvr>
                                      <p:tavLst>
                                        <p:tav tm="0">
                                          <p:val>
                                            <p:strVal val="#ppt_x"/>
                                          </p:val>
                                        </p:tav>
                                        <p:tav tm="100000">
                                          <p:val>
                                            <p:strVal val="#ppt_x"/>
                                          </p:val>
                                        </p:tav>
                                      </p:tavLst>
                                    </p:anim>
                                    <p:anim calcmode="lin" valueType="num">
                                      <p:cBhvr>
                                        <p:cTn id="42" dur="1000" fill="hold"/>
                                        <p:tgtEl>
                                          <p:spTgt spid="41"/>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1000"/>
                                        <p:tgtEl>
                                          <p:spTgt spid="42"/>
                                        </p:tgtEl>
                                      </p:cBhvr>
                                    </p:animEffect>
                                    <p:anim calcmode="lin" valueType="num">
                                      <p:cBhvr>
                                        <p:cTn id="46" dur="1000" fill="hold"/>
                                        <p:tgtEl>
                                          <p:spTgt spid="42"/>
                                        </p:tgtEl>
                                        <p:attrNameLst>
                                          <p:attrName>ppt_x</p:attrName>
                                        </p:attrNameLst>
                                      </p:cBhvr>
                                      <p:tavLst>
                                        <p:tav tm="0">
                                          <p:val>
                                            <p:strVal val="#ppt_x"/>
                                          </p:val>
                                        </p:tav>
                                        <p:tav tm="100000">
                                          <p:val>
                                            <p:strVal val="#ppt_x"/>
                                          </p:val>
                                        </p:tav>
                                      </p:tavLst>
                                    </p:anim>
                                    <p:anim calcmode="lin" valueType="num">
                                      <p:cBhvr>
                                        <p:cTn id="47" dur="1000" fill="hold"/>
                                        <p:tgtEl>
                                          <p:spTgt spid="42"/>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1000"/>
                                        <p:tgtEl>
                                          <p:spTgt spid="43"/>
                                        </p:tgtEl>
                                      </p:cBhvr>
                                    </p:animEffect>
                                    <p:anim calcmode="lin" valueType="num">
                                      <p:cBhvr>
                                        <p:cTn id="51" dur="1000" fill="hold"/>
                                        <p:tgtEl>
                                          <p:spTgt spid="43"/>
                                        </p:tgtEl>
                                        <p:attrNameLst>
                                          <p:attrName>ppt_x</p:attrName>
                                        </p:attrNameLst>
                                      </p:cBhvr>
                                      <p:tavLst>
                                        <p:tav tm="0">
                                          <p:val>
                                            <p:strVal val="#ppt_x"/>
                                          </p:val>
                                        </p:tav>
                                        <p:tav tm="100000">
                                          <p:val>
                                            <p:strVal val="#ppt_x"/>
                                          </p:val>
                                        </p:tav>
                                      </p:tavLst>
                                    </p:anim>
                                    <p:anim calcmode="lin" valueType="num">
                                      <p:cBhvr>
                                        <p:cTn id="5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bldLvl="0" animBg="1"/>
      <p:bldP spid="39" grpId="0" animBg="1"/>
      <p:bldP spid="40" grpId="0" bldLvl="0" animBg="1"/>
      <p:bldP spid="41"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511843" y="1524000"/>
            <a:ext cx="3377211" cy="3377211"/>
          </a:xfrm>
          <a:prstGeom prst="ellipse">
            <a:avLst/>
          </a:prstGeom>
          <a:solidFill>
            <a:srgbClr val="EBE1D8"/>
          </a:solidFill>
          <a:ln w="12700" cap="flat" cmpd="sng" algn="ctr">
            <a:noFill/>
            <a:prstDash val="solid"/>
            <a:miter lim="800000"/>
          </a:ln>
          <a:effectLst>
            <a:glow rad="101600">
              <a:schemeClr val="bg1">
                <a:lumMod val="85000"/>
                <a:alpha val="17000"/>
              </a:schemeClr>
            </a:glow>
            <a:outerShdw blurRad="114300" dist="12700" dir="13200000" sx="102000" sy="102000" algn="t" rotWithShape="0">
              <a:prstClr val="black">
                <a:alpha val="38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pic>
        <p:nvPicPr>
          <p:cNvPr id="13"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组合 29"/>
          <p:cNvGrpSpPr/>
          <p:nvPr/>
        </p:nvGrpSpPr>
        <p:grpSpPr>
          <a:xfrm>
            <a:off x="5777438" y="2045244"/>
            <a:ext cx="872692" cy="867647"/>
            <a:chOff x="5645566" y="2158416"/>
            <a:chExt cx="903220" cy="897999"/>
          </a:xfrm>
        </p:grpSpPr>
        <p:sp>
          <p:nvSpPr>
            <p:cNvPr id="12" name="文本框 11"/>
            <p:cNvSpPr txBox="1"/>
            <p:nvPr/>
          </p:nvSpPr>
          <p:spPr>
            <a:xfrm>
              <a:off x="5702195" y="2323723"/>
              <a:ext cx="762367" cy="567833"/>
            </a:xfrm>
            <a:prstGeom prst="rect">
              <a:avLst/>
            </a:prstGeom>
            <a:noFill/>
            <a:ln>
              <a:noFill/>
            </a:ln>
          </p:spPr>
          <p:txBody>
            <a:bodyPr vert="eaVert" wrap="none" rtlCol="0">
              <a:spAutoFit/>
            </a:bodyPr>
            <a:lstStyle/>
            <a:p>
              <a:pPr lvl="0" algn="ctr" defTabSz="913765">
                <a:defRPr/>
              </a:pPr>
              <a:r>
                <a:rPr lang="zh-CN" altLang="en-US" sz="3600" dirty="0">
                  <a:solidFill>
                    <a:srgbClr val="C00000"/>
                  </a:solidFill>
                  <a:latin typeface="华文新魏" panose="02010800040101010101" pitchFamily="2" charset="-122"/>
                  <a:ea typeface="华文新魏" panose="02010800040101010101" pitchFamily="2" charset="-122"/>
                  <a:cs typeface="+mn-ea"/>
                  <a:sym typeface="+mn-lt"/>
                </a:rPr>
                <a:t>壹</a:t>
              </a:r>
              <a:endParaRPr lang="zh-CN" altLang="en-US" sz="3600" dirty="0">
                <a:solidFill>
                  <a:srgbClr val="C00000"/>
                </a:solidFill>
                <a:latin typeface="华文新魏" panose="02010800040101010101" pitchFamily="2" charset="-122"/>
                <a:ea typeface="华文新魏" panose="02010800040101010101" pitchFamily="2" charset="-122"/>
                <a:cs typeface="+mn-ea"/>
                <a:sym typeface="+mn-lt"/>
              </a:endParaRPr>
            </a:p>
          </p:txBody>
        </p:sp>
        <p:grpSp>
          <p:nvGrpSpPr>
            <p:cNvPr id="16" name="组合 15"/>
            <p:cNvGrpSpPr/>
            <p:nvPr/>
          </p:nvGrpSpPr>
          <p:grpSpPr>
            <a:xfrm>
              <a:off x="5645566" y="2158416"/>
              <a:ext cx="903220" cy="897999"/>
              <a:chOff x="6963886" y="798260"/>
              <a:chExt cx="738664" cy="734394"/>
            </a:xfrm>
          </p:grpSpPr>
          <p:sp>
            <p:nvSpPr>
              <p:cNvPr id="17" name="椭圆 16"/>
              <p:cNvSpPr/>
              <p:nvPr/>
            </p:nvSpPr>
            <p:spPr>
              <a:xfrm>
                <a:off x="6963886" y="798260"/>
                <a:ext cx="738664" cy="734394"/>
              </a:xfrm>
              <a:prstGeom prst="ellipse">
                <a:avLst/>
              </a:prstGeom>
              <a:noFill/>
              <a:ln w="19050"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effectLst/>
                  <a:uLnTx/>
                  <a:uFillTx/>
                  <a:cs typeface="+mn-ea"/>
                  <a:sym typeface="+mn-lt"/>
                </a:endParaRPr>
              </a:p>
            </p:txBody>
          </p:sp>
          <p:sp>
            <p:nvSpPr>
              <p:cNvPr id="18" name="椭圆 17"/>
              <p:cNvSpPr/>
              <p:nvPr/>
            </p:nvSpPr>
            <p:spPr>
              <a:xfrm>
                <a:off x="7018451" y="850692"/>
                <a:ext cx="629532" cy="629531"/>
              </a:xfrm>
              <a:prstGeom prst="ellipse">
                <a:avLst/>
              </a:prstGeom>
              <a:noFill/>
              <a:ln w="9525" cap="flat" cmpd="sng" algn="ctr">
                <a:solidFill>
                  <a:srgbClr val="C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effectLst/>
                  <a:uLnTx/>
                  <a:uFillTx/>
                  <a:cs typeface="+mn-ea"/>
                  <a:sym typeface="+mn-lt"/>
                </a:endParaRPr>
              </a:p>
            </p:txBody>
          </p:sp>
        </p:grpSp>
      </p:grpSp>
      <p:pic>
        <p:nvPicPr>
          <p:cNvPr id="20" name="图片 19"/>
          <p:cNvPicPr>
            <a:picLocks noChangeAspect="1"/>
          </p:cNvPicPr>
          <p:nvPr/>
        </p:nvPicPr>
        <p:blipFill>
          <a:blip r:embed="rId2"/>
          <a:stretch>
            <a:fillRect/>
          </a:stretch>
        </p:blipFill>
        <p:spPr>
          <a:xfrm>
            <a:off x="4589392" y="3732602"/>
            <a:ext cx="4820546" cy="1373596"/>
          </a:xfrm>
          <a:prstGeom prst="rect">
            <a:avLst/>
          </a:prstGeom>
        </p:spPr>
      </p:pic>
      <p:grpSp>
        <p:nvGrpSpPr>
          <p:cNvPr id="21" name="组合 20"/>
          <p:cNvGrpSpPr/>
          <p:nvPr/>
        </p:nvGrpSpPr>
        <p:grpSpPr>
          <a:xfrm>
            <a:off x="4177366" y="3644378"/>
            <a:ext cx="1367245" cy="1751649"/>
            <a:chOff x="-1768280" y="4484910"/>
            <a:chExt cx="2253226" cy="2886724"/>
          </a:xfrm>
        </p:grpSpPr>
        <p:pic>
          <p:nvPicPr>
            <p:cNvPr id="22" name="图片 21"/>
            <p:cNvPicPr>
              <a:picLocks noChangeAspect="1"/>
            </p:cNvPicPr>
            <p:nvPr/>
          </p:nvPicPr>
          <p:blipFill rotWithShape="1">
            <a:blip r:embed="rId3" cstate="screen"/>
            <a:srcRect/>
            <a:stretch>
              <a:fillRect/>
            </a:stretch>
          </p:blipFill>
          <p:spPr>
            <a:xfrm>
              <a:off x="-1768280" y="4484910"/>
              <a:ext cx="2117271" cy="2296347"/>
            </a:xfrm>
            <a:prstGeom prst="rect">
              <a:avLst/>
            </a:prstGeom>
          </p:spPr>
        </p:pic>
        <p:pic>
          <p:nvPicPr>
            <p:cNvPr id="23" name="图片 22"/>
            <p:cNvPicPr>
              <a:picLocks noChangeAspect="1"/>
            </p:cNvPicPr>
            <p:nvPr/>
          </p:nvPicPr>
          <p:blipFill rotWithShape="1">
            <a:blip r:embed="rId4" cstate="screen"/>
            <a:srcRect r="-24085" b="-12536"/>
            <a:stretch>
              <a:fillRect/>
            </a:stretch>
          </p:blipFill>
          <p:spPr>
            <a:xfrm>
              <a:off x="-1112562" y="5639012"/>
              <a:ext cx="1597508" cy="1732622"/>
            </a:xfrm>
            <a:prstGeom prst="rect">
              <a:avLst/>
            </a:prstGeom>
          </p:spPr>
        </p:pic>
      </p:grpSp>
      <p:pic>
        <p:nvPicPr>
          <p:cNvPr id="25" name="图片 5"/>
          <p:cNvPicPr>
            <a:picLocks noChangeArrowheads="1"/>
          </p:cNvPicPr>
          <p:nvPr/>
        </p:nvPicPr>
        <p:blipFill>
          <a:blip r:embed="rId5" cstate="screen"/>
          <a:srcRect/>
          <a:stretch>
            <a:fillRect/>
          </a:stretch>
        </p:blipFill>
        <p:spPr bwMode="auto">
          <a:xfrm>
            <a:off x="7569748" y="671838"/>
            <a:ext cx="1307565" cy="97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16142" y="3285097"/>
            <a:ext cx="2621280" cy="583565"/>
          </a:xfrm>
          <a:prstGeom prst="rect">
            <a:avLst/>
          </a:prstGeom>
        </p:spPr>
        <p:txBody>
          <a:bodyPr wrap="none">
            <a:spAutoFit/>
          </a:bodyPr>
          <a:lstStyle/>
          <a:p>
            <a:pPr lvl="0" algn="just" defTabSz="913765">
              <a:defRPr/>
            </a:pPr>
            <a:r>
              <a:rPr lang="zh-CN" altLang="en-US" sz="3200" dirty="0">
                <a:solidFill>
                  <a:prstClr val="black"/>
                </a:solidFill>
                <a:latin typeface="华文新魏" panose="02010800040101010101" pitchFamily="2" charset="-122"/>
                <a:ea typeface="华文新魏" panose="02010800040101010101" pitchFamily="2" charset="-122"/>
                <a:cs typeface="+mn-ea"/>
                <a:sym typeface="+mn-lt"/>
              </a:rPr>
              <a:t>整体布局设计</a:t>
            </a:r>
            <a:endParaRPr lang="zh-CN" altLang="en-US" sz="3200" dirty="0">
              <a:solidFill>
                <a:prstClr val="black"/>
              </a:solidFill>
              <a:latin typeface="华文新魏" panose="02010800040101010101" pitchFamily="2" charset="-122"/>
              <a:ea typeface="华文新魏" panose="02010800040101010101" pitchFamily="2"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3897">
        <p15:prstTrans prst="wind"/>
      </p:transition>
    </mc:Choice>
    <mc:Fallback>
      <p:transition spd="slow" advTm="38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animEffect transition="in" filter="fade">
                                      <p:cBhvr>
                                        <p:cTn id="31" dur="500"/>
                                        <p:tgtEl>
                                          <p:spTgt spid="30"/>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ppt_w</p:attrName>
                                        </p:attrNameLst>
                                      </p:cBhvr>
                                      <p:tavLst>
                                        <p:tav tm="0">
                                          <p:val>
                                            <p:fltVal val="0"/>
                                          </p:val>
                                        </p:tav>
                                        <p:tav tm="100000">
                                          <p:val>
                                            <p:strVal val="#ppt_w"/>
                                          </p:val>
                                        </p:tav>
                                      </p:tavLst>
                                    </p:anim>
                                    <p:anim calcmode="lin" valueType="num">
                                      <p:cBhvr>
                                        <p:cTn id="36" dur="500" fill="hold"/>
                                        <p:tgtEl>
                                          <p:spTgt spid="2"/>
                                        </p:tgtEl>
                                        <p:attrNameLst>
                                          <p:attrName>ppt_h</p:attrName>
                                        </p:attrNameLst>
                                      </p:cBhvr>
                                      <p:tavLst>
                                        <p:tav tm="0">
                                          <p:val>
                                            <p:fltVal val="0"/>
                                          </p:val>
                                        </p:tav>
                                        <p:tav tm="100000">
                                          <p:val>
                                            <p:strVal val="#ppt_h"/>
                                          </p:val>
                                        </p:tav>
                                      </p:tavLst>
                                    </p:anim>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Thinkpad\Desktop\7.png"/>
          <p:cNvPicPr>
            <a:picLocks noChangeAspect="1" noChangeArrowheads="1"/>
          </p:cNvPicPr>
          <p:nvPr/>
        </p:nvPicPr>
        <p:blipFill>
          <a:blip r:embed="rId1" cstate="email"/>
          <a:srcRect/>
          <a:stretch>
            <a:fillRect/>
          </a:stretch>
        </p:blipFill>
        <p:spPr bwMode="auto">
          <a:xfrm>
            <a:off x="56459" y="-31296"/>
            <a:ext cx="1218823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8312755" y="3550902"/>
            <a:ext cx="5476661" cy="4118449"/>
          </a:xfrm>
          <a:prstGeom prst="rect">
            <a:avLst/>
          </a:prstGeom>
          <a:effectLst>
            <a:outerShdw blurRad="139700" dist="38100" dir="8100000" sx="103000" sy="103000" algn="tr" rotWithShape="0">
              <a:prstClr val="black">
                <a:alpha val="40000"/>
              </a:prstClr>
            </a:outerShdw>
          </a:effectLst>
        </p:spPr>
      </p:pic>
      <p:sp>
        <p:nvSpPr>
          <p:cNvPr id="3"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rPr>
              <a:t>探索</a:t>
            </a:r>
            <a:endPar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endParaRPr>
          </a:p>
        </p:txBody>
      </p:sp>
      <p:sp>
        <p:nvSpPr>
          <p:cNvPr id="11" name="矩形 10"/>
          <p:cNvSpPr/>
          <p:nvPr/>
        </p:nvSpPr>
        <p:spPr>
          <a:xfrm>
            <a:off x="6083300" y="1671320"/>
            <a:ext cx="4556125" cy="1459865"/>
          </a:xfrm>
          <a:prstGeom prst="rect">
            <a:avLst/>
          </a:prstGeom>
          <a:no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1" name="标题 1"/>
          <p:cNvSpPr txBox="1"/>
          <p:nvPr/>
        </p:nvSpPr>
        <p:spPr>
          <a:xfrm>
            <a:off x="6132452" y="1599640"/>
            <a:ext cx="636385" cy="1531332"/>
          </a:xfrm>
          <a:prstGeom prst="rect">
            <a:avLst/>
          </a:prstGeom>
        </p:spPr>
        <p:txBody>
          <a:bodyPr vert="eaVert"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布局结构</a:t>
            </a:r>
            <a:endParaRPr kumimoji="0" lang="zh-CN" altLang="en-US"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22" name="标题 1"/>
          <p:cNvSpPr txBox="1"/>
          <p:nvPr/>
        </p:nvSpPr>
        <p:spPr>
          <a:xfrm>
            <a:off x="6915785" y="1959610"/>
            <a:ext cx="3506470" cy="811530"/>
          </a:xfrm>
          <a:prstGeom prst="rect">
            <a:avLst/>
          </a:prstGeom>
        </p:spPr>
        <p:txBody>
          <a:bodyPr vert="horz" lIns="91440" tIns="45720" rIns="91440" bIns="45720" rtlCol="0" anchor="ctr">
            <a:noAutofit/>
          </a:bodyPr>
          <a:lstStyle/>
          <a:p>
            <a:pPr lvl="0" algn="just">
              <a:lnSpc>
                <a:spcPct val="150000"/>
              </a:lnSpc>
              <a:spcBef>
                <a:spcPct val="0"/>
              </a:spcBef>
              <a:defRPr/>
            </a:pPr>
            <a:r>
              <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rPr>
              <a:t>探索界面作为本软件的首页，包含着各类导览板块。</a:t>
            </a:r>
            <a:endPar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endParaRPr>
          </a:p>
        </p:txBody>
      </p:sp>
      <p:sp>
        <p:nvSpPr>
          <p:cNvPr id="23" name="矩形 22"/>
          <p:cNvSpPr/>
          <p:nvPr/>
        </p:nvSpPr>
        <p:spPr>
          <a:xfrm>
            <a:off x="6096000" y="3504300"/>
            <a:ext cx="4543980" cy="1394465"/>
          </a:xfrm>
          <a:prstGeom prst="rect">
            <a:avLst/>
          </a:prstGeom>
          <a:no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标题 1"/>
          <p:cNvSpPr txBox="1"/>
          <p:nvPr/>
        </p:nvSpPr>
        <p:spPr>
          <a:xfrm>
            <a:off x="6164853" y="3272978"/>
            <a:ext cx="612936" cy="1897545"/>
          </a:xfrm>
          <a:prstGeom prst="rect">
            <a:avLst/>
          </a:prstGeom>
        </p:spPr>
        <p:txBody>
          <a:bodyPr vert="eaVert"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b="1" dirty="0">
                <a:solidFill>
                  <a:srgbClr val="3A260F"/>
                </a:solidFill>
                <a:latin typeface="华文新魏" panose="02010800040101010101" pitchFamily="2" charset="-122"/>
                <a:ea typeface="华文新魏" panose="02010800040101010101" pitchFamily="2" charset="-122"/>
                <a:cs typeface="+mn-ea"/>
                <a:sym typeface="+mn-lt"/>
              </a:rPr>
              <a:t>设计理念</a:t>
            </a:r>
            <a:endParaRPr kumimoji="0" lang="zh-CN" altLang="en-US"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pic>
        <p:nvPicPr>
          <p:cNvPr id="26" name="图片 25"/>
          <p:cNvPicPr>
            <a:picLocks noChangeAspect="1"/>
          </p:cNvPicPr>
          <p:nvPr/>
        </p:nvPicPr>
        <p:blipFill rotWithShape="1">
          <a:blip r:embed="rId3" cstate="screen"/>
          <a:srcRect/>
          <a:stretch>
            <a:fillRect/>
          </a:stretch>
        </p:blipFill>
        <p:spPr>
          <a:xfrm>
            <a:off x="9791700" y="518976"/>
            <a:ext cx="2298550" cy="1300030"/>
          </a:xfrm>
          <a:prstGeom prst="rect">
            <a:avLst/>
          </a:prstGeom>
        </p:spPr>
      </p:pic>
      <p:sp>
        <p:nvSpPr>
          <p:cNvPr id="16" name="标题 1"/>
          <p:cNvSpPr txBox="1"/>
          <p:nvPr/>
        </p:nvSpPr>
        <p:spPr>
          <a:xfrm>
            <a:off x="6885940" y="3796030"/>
            <a:ext cx="3536315" cy="811530"/>
          </a:xfrm>
          <a:prstGeom prst="rect">
            <a:avLst/>
          </a:prstGeom>
        </p:spPr>
        <p:txBody>
          <a:bodyPr vert="horz" lIns="91440" tIns="45720" rIns="91440" bIns="45720" rtlCol="0" anchor="ctr">
            <a:noAutofit/>
          </a:bodyPr>
          <a:lstStyle/>
          <a:p>
            <a:pPr lvl="0" algn="just">
              <a:lnSpc>
                <a:spcPct val="150000"/>
              </a:lnSpc>
              <a:spcBef>
                <a:spcPct val="0"/>
              </a:spcBef>
              <a:defRPr/>
            </a:pPr>
            <a:r>
              <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rPr>
              <a:t>通过大屏滚动屏与分栏目录式布局结合，使得首页在吸引用户注意力的同时，令用户对本软件的功能有一个概括性认识。</a:t>
            </a:r>
            <a:endPar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339" y="220848"/>
            <a:ext cx="2408626" cy="4763990"/>
          </a:xfrm>
          <a:prstGeom prst="rect">
            <a:avLst/>
          </a:prstGeom>
          <a:ln>
            <a:noFill/>
          </a:ln>
          <a:effectLst>
            <a:softEdge rad="112500"/>
          </a:effec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8812" y="1063495"/>
            <a:ext cx="2680868" cy="5471160"/>
          </a:xfrm>
          <a:prstGeom prst="rect">
            <a:avLst/>
          </a:prstGeom>
          <a:ln>
            <a:noFill/>
          </a:ln>
          <a:effectLst>
            <a:softEdge rad="11250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2542">
        <p15:prstTrans prst="wind"/>
      </p:transition>
    </mc:Choice>
    <mc:Fallback>
      <p:transition spd="slow" advTm="254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0-#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0-#ppt_w/2"/>
                                          </p:val>
                                        </p:tav>
                                        <p:tav tm="100000">
                                          <p:val>
                                            <p:strVal val="#ppt_x"/>
                                          </p:val>
                                        </p:tav>
                                      </p:tavLst>
                                    </p:anim>
                                    <p:anim calcmode="lin" valueType="num">
                                      <p:cBhvr additive="base">
                                        <p:cTn id="31" dur="500" fill="hold"/>
                                        <p:tgtEl>
                                          <p:spTgt spid="23"/>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0-#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1" grpId="0"/>
      <p:bldP spid="22" grpId="0"/>
      <p:bldP spid="23" grpId="0" bldLvl="0" animBg="1"/>
      <p:bldP spid="2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4613517" y="1674658"/>
            <a:ext cx="4289425" cy="1985010"/>
          </a:xfrm>
          <a:prstGeom prst="rect">
            <a:avLst/>
          </a:prstGeom>
          <a:no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标题 1"/>
          <p:cNvSpPr txBox="1"/>
          <p:nvPr/>
        </p:nvSpPr>
        <p:spPr>
          <a:xfrm>
            <a:off x="8162882" y="1633316"/>
            <a:ext cx="636385" cy="1897545"/>
          </a:xfrm>
          <a:prstGeom prst="rect">
            <a:avLst/>
          </a:prstGeom>
        </p:spPr>
        <p:txBody>
          <a:bodyPr vert="eaVert"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布局设计</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25" name="矩形 24"/>
          <p:cNvSpPr/>
          <p:nvPr/>
        </p:nvSpPr>
        <p:spPr>
          <a:xfrm>
            <a:off x="6516347" y="3938403"/>
            <a:ext cx="4178935" cy="1985010"/>
          </a:xfrm>
          <a:prstGeom prst="rect">
            <a:avLst/>
          </a:prstGeom>
          <a:no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标题 1"/>
          <p:cNvSpPr txBox="1"/>
          <p:nvPr/>
        </p:nvSpPr>
        <p:spPr>
          <a:xfrm>
            <a:off x="6714182" y="3909761"/>
            <a:ext cx="636385" cy="1897545"/>
          </a:xfrm>
          <a:prstGeom prst="rect">
            <a:avLst/>
          </a:prstGeom>
        </p:spPr>
        <p:txBody>
          <a:bodyPr vert="eaVert"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设计理念</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11"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zh-CN" altLang="en-US" sz="2400" b="1" dirty="0">
                <a:solidFill>
                  <a:prstClr val="white"/>
                </a:solidFill>
                <a:latin typeface="华文新魏" panose="02010800040101010101" pitchFamily="2" charset="-122"/>
                <a:ea typeface="华文新魏" panose="02010800040101010101" pitchFamily="2" charset="-122"/>
                <a:cs typeface="+mn-ea"/>
                <a:sym typeface="+mn-lt"/>
              </a:rPr>
              <a:t>藏宝阁</a:t>
            </a:r>
            <a:endParaRPr lang="zh-CN" altLang="en-US" sz="2400" b="1" dirty="0">
              <a:solidFill>
                <a:prstClr val="white"/>
              </a:solidFill>
              <a:latin typeface="华文新魏" panose="02010800040101010101" pitchFamily="2" charset="-122"/>
              <a:ea typeface="华文新魏" panose="02010800040101010101" pitchFamily="2" charset="-122"/>
              <a:cs typeface="+mn-ea"/>
              <a:sym typeface="+mn-lt"/>
            </a:endParaRPr>
          </a:p>
        </p:txBody>
      </p:sp>
      <p:pic>
        <p:nvPicPr>
          <p:cNvPr id="19" name="图片 18"/>
          <p:cNvPicPr>
            <a:picLocks noChangeAspect="1"/>
          </p:cNvPicPr>
          <p:nvPr/>
        </p:nvPicPr>
        <p:blipFill rotWithShape="1">
          <a:blip r:embed="rId2" cstate="screen"/>
          <a:srcRect/>
          <a:stretch>
            <a:fillRect/>
          </a:stretch>
        </p:blipFill>
        <p:spPr>
          <a:xfrm>
            <a:off x="9791700" y="518976"/>
            <a:ext cx="2298550" cy="1300030"/>
          </a:xfrm>
          <a:prstGeom prst="rect">
            <a:avLst/>
          </a:prstGeom>
        </p:spPr>
      </p:pic>
      <p:sp>
        <p:nvSpPr>
          <p:cNvPr id="23" name="标题 1"/>
          <p:cNvSpPr txBox="1"/>
          <p:nvPr/>
        </p:nvSpPr>
        <p:spPr>
          <a:xfrm>
            <a:off x="5220401" y="2261148"/>
            <a:ext cx="2887345" cy="811232"/>
          </a:xfrm>
          <a:prstGeom prst="rect">
            <a:avLst/>
          </a:prstGeom>
        </p:spPr>
        <p:txBody>
          <a:bodyPr vert="horz" lIns="91440" tIns="45720" rIns="91440" bIns="45720" rtlCol="0" anchor="ctr">
            <a:noAutofit/>
          </a:bodyPr>
          <a:lstStyle/>
          <a:p>
            <a:pPr lvl="0" algn="just">
              <a:lnSpc>
                <a:spcPct val="150000"/>
              </a:lnSpc>
              <a:spcBef>
                <a:spcPct val="0"/>
              </a:spcBef>
              <a:defRPr/>
            </a:pPr>
            <a:r>
              <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rPr>
              <a:t>藏宝馆界面通过间断性上划界面展示各个朝代的精美文物。</a:t>
            </a:r>
            <a:endPar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endParaRPr>
          </a:p>
        </p:txBody>
      </p:sp>
      <p:sp>
        <p:nvSpPr>
          <p:cNvPr id="27" name="标题 1"/>
          <p:cNvSpPr txBox="1"/>
          <p:nvPr/>
        </p:nvSpPr>
        <p:spPr>
          <a:xfrm>
            <a:off x="7355840" y="4452620"/>
            <a:ext cx="3141980" cy="811530"/>
          </a:xfrm>
          <a:prstGeom prst="rect">
            <a:avLst/>
          </a:prstGeom>
        </p:spPr>
        <p:txBody>
          <a:bodyPr vert="horz" lIns="91440" tIns="45720" rIns="91440" bIns="45720" rtlCol="0" anchor="ctr">
            <a:noAutofit/>
          </a:bodyPr>
          <a:lstStyle/>
          <a:p>
            <a:pPr lvl="0" algn="just">
              <a:lnSpc>
                <a:spcPct val="150000"/>
              </a:lnSpc>
              <a:spcBef>
                <a:spcPct val="0"/>
              </a:spcBef>
              <a:defRPr/>
            </a:pPr>
            <a:r>
              <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rPr>
              <a:t>大屏和无阻碍的上滑动设计使用户能够沉浸在文物之美之中不能自拔。</a:t>
            </a:r>
            <a:endPar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80" y="436880"/>
            <a:ext cx="3093720" cy="6111240"/>
          </a:xfrm>
          <a:prstGeom prst="rect">
            <a:avLst/>
          </a:prstGeom>
          <a:ln>
            <a:noFill/>
          </a:ln>
          <a:effectLst>
            <a:softEdge rad="112500"/>
          </a:effectLst>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540" y="406400"/>
            <a:ext cx="2971800" cy="6141720"/>
          </a:xfrm>
          <a:prstGeom prst="rect">
            <a:avLst/>
          </a:prstGeom>
          <a:ln>
            <a:noFill/>
          </a:ln>
          <a:effectLst>
            <a:softEdge rad="112500"/>
          </a:effectLst>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580" y="386377"/>
            <a:ext cx="3093720" cy="6103620"/>
          </a:xfrm>
          <a:prstGeom prst="rect">
            <a:avLst/>
          </a:prstGeom>
          <a:ln>
            <a:noFill/>
          </a:ln>
          <a:effectLst>
            <a:softEdge rad="112500"/>
          </a:effectLst>
        </p:spPr>
      </p:pic>
    </p:spTree>
    <p:custDataLst>
      <p:tags r:id="rId6"/>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4322">
        <p15:prstTrans prst="wind"/>
      </p:transition>
    </mc:Choice>
    <mc:Fallback>
      <p:transition spd="slow" advTm="432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100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Thinkpad\Desktop\7.png"/>
          <p:cNvPicPr>
            <a:picLocks noChangeAspect="1" noChangeArrowheads="1"/>
          </p:cNvPicPr>
          <p:nvPr/>
        </p:nvPicPr>
        <p:blipFill>
          <a:blip r:embed="rId1" cstate="email"/>
          <a:srcRect/>
          <a:stretch>
            <a:fillRect/>
          </a:stretch>
        </p:blipFill>
        <p:spPr bwMode="auto">
          <a:xfrm>
            <a:off x="1858"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rPr>
              <a:t>博物馆</a:t>
            </a:r>
            <a:endPar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endParaRPr>
          </a:p>
        </p:txBody>
      </p:sp>
      <p:sp>
        <p:nvSpPr>
          <p:cNvPr id="23" name="文本框 22"/>
          <p:cNvSpPr txBox="1"/>
          <p:nvPr/>
        </p:nvSpPr>
        <p:spPr>
          <a:xfrm>
            <a:off x="10213791" y="2127536"/>
            <a:ext cx="490220" cy="2555120"/>
          </a:xfrm>
          <a:prstGeom prst="rect">
            <a:avLst/>
          </a:prstGeom>
          <a:noFill/>
        </p:spPr>
        <p:txBody>
          <a:bodyPr vert="eaVert"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设计理念</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25" name="文本框 24"/>
          <p:cNvSpPr txBox="1"/>
          <p:nvPr/>
        </p:nvSpPr>
        <p:spPr>
          <a:xfrm>
            <a:off x="8465185" y="2043430"/>
            <a:ext cx="1659890" cy="3086735"/>
          </a:xfrm>
          <a:prstGeom prst="rect">
            <a:avLst/>
          </a:prstGeom>
          <a:noFill/>
        </p:spPr>
        <p:txBody>
          <a:bodyPr vert="eaVert" wrap="square" rtlCol="0">
            <a:spAutoFit/>
          </a:bodyPr>
          <a:lstStyle/>
          <a:p>
            <a:pPr marL="0" marR="0" lvl="0" indent="0" algn="l" defTabSz="913765"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mn-ea"/>
                <a:sym typeface="+mn-lt"/>
              </a:rPr>
              <a:t>大字与博物馆图片背景的分栏式布局能给用户深刻的印象，简洁的划动屏让用户随心找到感兴趣的文物。</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mn-ea"/>
              <a:sym typeface="+mn-lt"/>
            </a:endParaRPr>
          </a:p>
        </p:txBody>
      </p:sp>
      <p:cxnSp>
        <p:nvCxnSpPr>
          <p:cNvPr id="24" name="直接连接符 23"/>
          <p:cNvCxnSpPr/>
          <p:nvPr/>
        </p:nvCxnSpPr>
        <p:spPr>
          <a:xfrm>
            <a:off x="10132060" y="2052320"/>
            <a:ext cx="8255" cy="3241675"/>
          </a:xfrm>
          <a:prstGeom prst="line">
            <a:avLst/>
          </a:prstGeom>
          <a:noFill/>
          <a:ln w="6350" cap="flat" cmpd="sng" algn="ctr">
            <a:solidFill>
              <a:srgbClr val="E7E6E6">
                <a:lumMod val="50000"/>
              </a:srgbClr>
            </a:solidFill>
            <a:prstDash val="solid"/>
            <a:miter lim="800000"/>
          </a:ln>
          <a:effectLst/>
        </p:spPr>
      </p:cxnSp>
      <p:sp>
        <p:nvSpPr>
          <p:cNvPr id="48" name="文本框 47"/>
          <p:cNvSpPr txBox="1"/>
          <p:nvPr/>
        </p:nvSpPr>
        <p:spPr>
          <a:xfrm>
            <a:off x="2963418" y="2127536"/>
            <a:ext cx="490220" cy="2555120"/>
          </a:xfrm>
          <a:prstGeom prst="rect">
            <a:avLst/>
          </a:prstGeom>
          <a:noFill/>
        </p:spPr>
        <p:txBody>
          <a:bodyPr vert="eaVert"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布局设计</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50" name="文本框 49"/>
          <p:cNvSpPr txBox="1"/>
          <p:nvPr/>
        </p:nvSpPr>
        <p:spPr>
          <a:xfrm>
            <a:off x="1584271" y="2043208"/>
            <a:ext cx="1290320" cy="3087592"/>
          </a:xfrm>
          <a:prstGeom prst="rect">
            <a:avLst/>
          </a:prstGeom>
          <a:noFill/>
        </p:spPr>
        <p:txBody>
          <a:bodyPr vert="eaVert" wrap="square" rtlCol="0">
            <a:spAutoFit/>
          </a:bodyPr>
          <a:lstStyle/>
          <a:p>
            <a:pPr marL="0" marR="0" lvl="0" indent="0" algn="l" defTabSz="913765"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mn-ea"/>
                <a:sym typeface="+mn-lt"/>
              </a:rPr>
              <a:t>通过栏目录式布局嵌套划动屏的布局，介绍各地博物馆的著名文物。</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华文中宋" panose="02010600040101010101" charset="-122"/>
              <a:ea typeface="华文中宋" panose="02010600040101010101" charset="-122"/>
              <a:cs typeface="+mn-ea"/>
              <a:sym typeface="+mn-lt"/>
            </a:endParaRPr>
          </a:p>
        </p:txBody>
      </p:sp>
      <p:cxnSp>
        <p:nvCxnSpPr>
          <p:cNvPr id="49" name="直接连接符 48"/>
          <p:cNvCxnSpPr/>
          <p:nvPr/>
        </p:nvCxnSpPr>
        <p:spPr>
          <a:xfrm>
            <a:off x="2881630" y="2052320"/>
            <a:ext cx="3810" cy="3195320"/>
          </a:xfrm>
          <a:prstGeom prst="line">
            <a:avLst/>
          </a:prstGeom>
          <a:noFill/>
          <a:ln w="6350" cap="flat" cmpd="sng" algn="ctr">
            <a:solidFill>
              <a:srgbClr val="E7E6E6">
                <a:lumMod val="50000"/>
              </a:srgbClr>
            </a:solidFill>
            <a:prstDash val="solid"/>
            <a:miter lim="800000"/>
          </a:ln>
          <a:effectLst/>
        </p:spPr>
      </p:cxn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8799" y="690845"/>
            <a:ext cx="2763544" cy="5603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761" y="605176"/>
            <a:ext cx="2770360" cy="5688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567">
        <p15:prstTrans prst="wind"/>
      </p:transition>
    </mc:Choice>
    <mc:Fallback>
      <p:transition spd="slow" advTm="156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1000"/>
                                        <p:tgtEl>
                                          <p:spTgt spid="50"/>
                                        </p:tgtEl>
                                      </p:cBhvr>
                                    </p:animEffect>
                                    <p:anim calcmode="lin" valueType="num">
                                      <p:cBhvr>
                                        <p:cTn id="33" dur="1000" fill="hold"/>
                                        <p:tgtEl>
                                          <p:spTgt spid="50"/>
                                        </p:tgtEl>
                                        <p:attrNameLst>
                                          <p:attrName>ppt_x</p:attrName>
                                        </p:attrNameLst>
                                      </p:cBhvr>
                                      <p:tavLst>
                                        <p:tav tm="0">
                                          <p:val>
                                            <p:strVal val="#ppt_x"/>
                                          </p:val>
                                        </p:tav>
                                        <p:tav tm="100000">
                                          <p:val>
                                            <p:strVal val="#ppt_x"/>
                                          </p:val>
                                        </p:tav>
                                      </p:tavLst>
                                    </p:anim>
                                    <p:anim calcmode="lin" valueType="num">
                                      <p:cBhvr>
                                        <p:cTn id="34" dur="1000" fill="hold"/>
                                        <p:tgtEl>
                                          <p:spTgt spid="50"/>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7"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48"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descr="C:\Users\Thinkpad\Desktop\7.png"/>
          <p:cNvPicPr>
            <a:picLocks noChangeAspect="1" noChangeArrowheads="1"/>
          </p:cNvPicPr>
          <p:nvPr/>
        </p:nvPicPr>
        <p:blipFill>
          <a:blip r:embed="rId1" cstate="email"/>
          <a:srcRect/>
          <a:stretch>
            <a:fillRect/>
          </a:stretch>
        </p:blipFill>
        <p:spPr bwMode="auto">
          <a:xfrm>
            <a:off x="3763"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rPr>
              <a:t>圈子</a:t>
            </a:r>
            <a:endPar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endParaRPr>
          </a:p>
        </p:txBody>
      </p:sp>
      <p:sp>
        <p:nvSpPr>
          <p:cNvPr id="23" name="标题 1"/>
          <p:cNvSpPr txBox="1"/>
          <p:nvPr/>
        </p:nvSpPr>
        <p:spPr>
          <a:xfrm>
            <a:off x="5399382" y="1128361"/>
            <a:ext cx="683012" cy="1273205"/>
          </a:xfrm>
          <a:prstGeom prst="rect">
            <a:avLst/>
          </a:prstGeom>
        </p:spPr>
        <p:txBody>
          <a:bodyPr vert="eaVert" lIns="91440" tIns="45720" rIns="91440" bIns="45720" rtlCol="0" anchor="ctr">
            <a:no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布局设计</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24" name="标题 1"/>
          <p:cNvSpPr txBox="1"/>
          <p:nvPr/>
        </p:nvSpPr>
        <p:spPr>
          <a:xfrm>
            <a:off x="4212744" y="1145347"/>
            <a:ext cx="483180" cy="2722909"/>
          </a:xfrm>
          <a:prstGeom prst="rect">
            <a:avLst/>
          </a:prstGeom>
        </p:spPr>
        <p:txBody>
          <a:bodyPr vert="eaVert" lIns="91440" tIns="45720" rIns="91440" bIns="45720" rtlCol="0" anchor="ctr">
            <a:noAutofit/>
          </a:bodyPr>
          <a:lstStyle/>
          <a:p>
            <a:pPr lvl="0">
              <a:lnSpc>
                <a:spcPct val="125000"/>
              </a:lnSpc>
              <a:spcBef>
                <a:spcPts val="0"/>
              </a:spcBef>
              <a:spcAft>
                <a:spcPts val="0"/>
              </a:spcAft>
              <a:defRPr/>
            </a:pPr>
            <a:r>
              <a:rPr lang="zh-CN" altLang="en-US" sz="1600" dirty="0">
                <a:solidFill>
                  <a:prstClr val="black">
                    <a:lumMod val="75000"/>
                    <a:lumOff val="25000"/>
                  </a:prstClr>
                </a:solidFill>
                <a:latin typeface="华文中宋" panose="02010600040101010101" charset="-122"/>
                <a:ea typeface="华文中宋" panose="02010600040101010101" charset="-122"/>
                <a:cs typeface="+mn-ea"/>
                <a:sym typeface="+mn-lt"/>
              </a:rPr>
              <a:t>采用瀑布流的方式布局用户发布的帖子，用户随流划动，点击喜欢的板块即可看到帖子内容。</a:t>
            </a:r>
            <a:endParaRPr lang="zh-CN" altLang="en-US" sz="1000" dirty="0">
              <a:solidFill>
                <a:srgbClr val="4E473B"/>
              </a:solidFill>
              <a:latin typeface="华文中宋" panose="02010600040101010101" charset="-122"/>
              <a:ea typeface="华文中宋" panose="02010600040101010101" charset="-122"/>
              <a:cs typeface="+mn-ea"/>
              <a:sym typeface="+mn-lt"/>
            </a:endParaRPr>
          </a:p>
          <a:p>
            <a:pPr lvl="0">
              <a:lnSpc>
                <a:spcPct val="125000"/>
              </a:lnSpc>
              <a:spcBef>
                <a:spcPts val="0"/>
              </a:spcBef>
              <a:spcAft>
                <a:spcPts val="0"/>
              </a:spcAft>
              <a:defRPr/>
            </a:pPr>
            <a:endParaRPr lang="zh-CN" altLang="en-US" sz="1000" dirty="0">
              <a:solidFill>
                <a:srgbClr val="4E473B"/>
              </a:solidFill>
              <a:latin typeface="华文中宋" panose="02010600040101010101" charset="-122"/>
              <a:ea typeface="华文中宋" panose="02010600040101010101" charset="-122"/>
              <a:cs typeface="+mn-ea"/>
              <a:sym typeface="+mn-lt"/>
            </a:endParaRPr>
          </a:p>
        </p:txBody>
      </p:sp>
      <p:sp>
        <p:nvSpPr>
          <p:cNvPr id="25" name="矩形 24"/>
          <p:cNvSpPr/>
          <p:nvPr/>
        </p:nvSpPr>
        <p:spPr>
          <a:xfrm>
            <a:off x="3724200" y="1039464"/>
            <a:ext cx="1601013" cy="294805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lumMod val="85000"/>
                </a:schemeClr>
              </a:solidFill>
              <a:effectLst/>
              <a:highlight>
                <a:srgbClr val="C0C0C0"/>
              </a:highlight>
              <a:uLnTx/>
              <a:uFillTx/>
              <a:cs typeface="+mn-ea"/>
              <a:sym typeface="+mn-lt"/>
            </a:endParaRPr>
          </a:p>
        </p:txBody>
      </p:sp>
      <p:pic>
        <p:nvPicPr>
          <p:cNvPr id="32" name="图片 31"/>
          <p:cNvPicPr>
            <a:picLocks noChangeAspect="1"/>
          </p:cNvPicPr>
          <p:nvPr/>
        </p:nvPicPr>
        <p:blipFill rotWithShape="1">
          <a:blip r:embed="rId2" cstate="screen"/>
          <a:srcRect/>
          <a:stretch>
            <a:fillRect/>
          </a:stretch>
        </p:blipFill>
        <p:spPr>
          <a:xfrm>
            <a:off x="3414083" y="3702685"/>
            <a:ext cx="3001232" cy="1977520"/>
          </a:xfrm>
          <a:prstGeom prst="rect">
            <a:avLst/>
          </a:prstGeom>
        </p:spPr>
      </p:pic>
      <p:sp>
        <p:nvSpPr>
          <p:cNvPr id="26" name="标题 1"/>
          <p:cNvSpPr txBox="1"/>
          <p:nvPr/>
        </p:nvSpPr>
        <p:spPr>
          <a:xfrm>
            <a:off x="6139437" y="1108337"/>
            <a:ext cx="683012" cy="1273205"/>
          </a:xfrm>
          <a:prstGeom prst="rect">
            <a:avLst/>
          </a:prstGeom>
        </p:spPr>
        <p:txBody>
          <a:bodyPr vert="eaVert" lIns="91440" tIns="45720" rIns="91440" bIns="45720" rtlCol="0" anchor="ctr">
            <a:no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设计理念</a:t>
            </a:r>
            <a:endParaRPr kumimoji="0" lang="zh-CN" altLang="en-US" sz="20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28" name="矩形 27"/>
          <p:cNvSpPr/>
          <p:nvPr/>
        </p:nvSpPr>
        <p:spPr>
          <a:xfrm>
            <a:off x="6786163" y="1033110"/>
            <a:ext cx="1601013" cy="294805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white"/>
              </a:solidFill>
              <a:effectLst/>
              <a:uLnTx/>
              <a:uFillTx/>
              <a:cs typeface="+mn-ea"/>
              <a:sym typeface="+mn-lt"/>
            </a:endParaRPr>
          </a:p>
        </p:txBody>
      </p:sp>
      <p:sp>
        <p:nvSpPr>
          <p:cNvPr id="31" name="标题 1"/>
          <p:cNvSpPr txBox="1"/>
          <p:nvPr/>
        </p:nvSpPr>
        <p:spPr>
          <a:xfrm>
            <a:off x="6879189" y="1152774"/>
            <a:ext cx="1104928" cy="2722909"/>
          </a:xfrm>
          <a:prstGeom prst="rect">
            <a:avLst/>
          </a:prstGeom>
        </p:spPr>
        <p:txBody>
          <a:bodyPr vert="eaVert" lIns="91440" tIns="45720" rIns="91440" bIns="45720" rtlCol="0" anchor="ctr">
            <a:noAutofit/>
          </a:bodyPr>
          <a:lstStyle/>
          <a:p>
            <a:pPr lvl="0">
              <a:lnSpc>
                <a:spcPct val="125000"/>
              </a:lnSpc>
              <a:spcBef>
                <a:spcPts val="0"/>
              </a:spcBef>
              <a:spcAft>
                <a:spcPts val="0"/>
              </a:spcAft>
              <a:defRPr/>
            </a:pPr>
            <a:r>
              <a:rPr lang="zh-CN" altLang="en-US" sz="1600" dirty="0">
                <a:solidFill>
                  <a:prstClr val="black">
                    <a:lumMod val="75000"/>
                    <a:lumOff val="25000"/>
                  </a:prstClr>
                </a:solidFill>
                <a:latin typeface="华文中宋" panose="02010600040101010101" charset="-122"/>
                <a:ea typeface="华文中宋" panose="02010600040101010101" charset="-122"/>
                <a:cs typeface="+mn-ea"/>
                <a:sym typeface="+mn-lt"/>
              </a:rPr>
              <a:t>具有活力的瀑布流布局更能契合了圈子畅所欲言的特点。</a:t>
            </a:r>
            <a:endParaRPr lang="zh-CN" altLang="en-US" sz="1000" dirty="0">
              <a:solidFill>
                <a:srgbClr val="4E473B"/>
              </a:solidFill>
              <a:latin typeface="华文中宋" panose="02010600040101010101" charset="-122"/>
              <a:ea typeface="华文中宋" panose="02010600040101010101" charset="-122"/>
              <a:cs typeface="+mn-ea"/>
              <a:sym typeface="+mn-lt"/>
            </a:endParaRPr>
          </a:p>
          <a:p>
            <a:pPr lvl="0">
              <a:lnSpc>
                <a:spcPct val="125000"/>
              </a:lnSpc>
              <a:spcBef>
                <a:spcPts val="0"/>
              </a:spcBef>
              <a:spcAft>
                <a:spcPts val="0"/>
              </a:spcAft>
              <a:defRPr/>
            </a:pPr>
            <a:endParaRPr lang="zh-CN" altLang="en-US" sz="1000" dirty="0">
              <a:solidFill>
                <a:srgbClr val="4E473B"/>
              </a:solidFill>
              <a:latin typeface="华文中宋" panose="02010600040101010101" charset="-122"/>
              <a:ea typeface="华文中宋" panose="02010600040101010101" charset="-122"/>
              <a:cs typeface="+mn-ea"/>
              <a:sym typeface="+mn-lt"/>
            </a:endParaRPr>
          </a:p>
          <a:p>
            <a:pPr lvl="0">
              <a:lnSpc>
                <a:spcPct val="125000"/>
              </a:lnSpc>
              <a:spcBef>
                <a:spcPts val="0"/>
              </a:spcBef>
              <a:spcAft>
                <a:spcPts val="0"/>
              </a:spcAft>
              <a:defRPr/>
            </a:pPr>
            <a:endParaRPr lang="zh-CN" altLang="en-US" sz="1000" dirty="0">
              <a:solidFill>
                <a:srgbClr val="4E473B"/>
              </a:solidFill>
              <a:latin typeface="华文中宋" panose="02010600040101010101" charset="-122"/>
              <a:ea typeface="华文中宋" panose="02010600040101010101" charset="-122"/>
              <a:cs typeface="+mn-ea"/>
              <a:sym typeface="+mn-lt"/>
            </a:endParaRPr>
          </a:p>
        </p:txBody>
      </p:sp>
      <p:pic>
        <p:nvPicPr>
          <p:cNvPr id="14" name="图片 13"/>
          <p:cNvPicPr>
            <a:picLocks noChangeAspect="1"/>
          </p:cNvPicPr>
          <p:nvPr/>
        </p:nvPicPr>
        <p:blipFill rotWithShape="1">
          <a:blip r:embed="rId2" cstate="screen"/>
          <a:srcRect/>
          <a:stretch>
            <a:fillRect/>
          </a:stretch>
        </p:blipFill>
        <p:spPr>
          <a:xfrm flipH="1">
            <a:off x="5710154" y="3726269"/>
            <a:ext cx="3001232" cy="197752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23" y="459740"/>
            <a:ext cx="3048000" cy="6141720"/>
          </a:xfrm>
          <a:prstGeom prst="rect">
            <a:avLst/>
          </a:prstGeom>
          <a:ln>
            <a:noFill/>
          </a:ln>
          <a:effectLst>
            <a:softEdge rad="112500"/>
          </a:effec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5146" y="375920"/>
            <a:ext cx="3032760" cy="6225540"/>
          </a:xfrm>
          <a:prstGeom prst="rect">
            <a:avLst/>
          </a:prstGeom>
          <a:ln>
            <a:noFill/>
          </a:ln>
          <a:effectLst>
            <a:softEdge rad="11250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1527">
        <p15:prstTrans prst="wind"/>
      </p:transition>
    </mc:Choice>
    <mc:Fallback>
      <p:transition spd="slow" advTm="152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animBg="1"/>
      <p:bldP spid="26" grpId="0"/>
      <p:bldP spid="28" grpId="0" animBg="1"/>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3921" y="643573"/>
            <a:ext cx="4038775" cy="7979284"/>
          </a:xfrm>
          <a:prstGeom prst="rect">
            <a:avLst/>
          </a:prstGeom>
          <a:ln>
            <a:noFill/>
          </a:ln>
          <a:effectLst>
            <a:softEdge rad="112500"/>
          </a:effectLst>
        </p:spPr>
      </p:pic>
      <p:pic>
        <p:nvPicPr>
          <p:cNvPr id="46" name="Picture 2" descr="C:\Users\Thinkpad\Desktop\7.png"/>
          <p:cNvPicPr>
            <a:picLocks noChangeAspect="1" noChangeArrowheads="1"/>
          </p:cNvPicPr>
          <p:nvPr/>
        </p:nvPicPr>
        <p:blipFill>
          <a:blip r:embed="rId2" cstate="email"/>
          <a:srcRect/>
          <a:stretch>
            <a:fillRect/>
          </a:stretch>
        </p:blipFill>
        <p:spPr bwMode="auto">
          <a:xfrm>
            <a:off x="1858" y="0"/>
            <a:ext cx="12188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任意多边形: 形状 2"/>
          <p:cNvSpPr/>
          <p:nvPr/>
        </p:nvSpPr>
        <p:spPr>
          <a:xfrm rot="16200000">
            <a:off x="5891189" y="-713105"/>
            <a:ext cx="413385" cy="2299970"/>
          </a:xfrm>
          <a:prstGeom prst="flowChartAlternateProcess">
            <a:avLst/>
          </a:prstGeom>
          <a:solidFill>
            <a:srgbClr val="C0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rPr>
              <a:t>我的</a:t>
            </a:r>
            <a:endParaRPr kumimoji="0" lang="zh-CN" altLang="en-US" sz="2400" b="1" i="0" u="none" strike="noStrike" kern="1200" cap="none" spc="0" normalizeH="0" baseline="0" noProof="0" dirty="0">
              <a:ln>
                <a:noFill/>
              </a:ln>
              <a:solidFill>
                <a:prstClr val="white"/>
              </a:solidFill>
              <a:effectLst/>
              <a:uLnTx/>
              <a:uFillTx/>
              <a:latin typeface="华文新魏" panose="02010800040101010101" pitchFamily="2" charset="-122"/>
              <a:ea typeface="华文新魏" panose="02010800040101010101" pitchFamily="2" charset="-122"/>
              <a:cs typeface="+mn-ea"/>
              <a:sym typeface="+mn-lt"/>
            </a:endParaRPr>
          </a:p>
        </p:txBody>
      </p:sp>
      <p:pic>
        <p:nvPicPr>
          <p:cNvPr id="29" name="图片 28"/>
          <p:cNvPicPr>
            <a:picLocks noChangeAspect="1"/>
          </p:cNvPicPr>
          <p:nvPr/>
        </p:nvPicPr>
        <p:blipFill>
          <a:blip r:embed="rId3" cstate="screen">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rot="9447716" flipH="1">
            <a:off x="-381215" y="-1400876"/>
            <a:ext cx="2076865" cy="3115298"/>
          </a:xfrm>
          <a:prstGeom prst="rect">
            <a:avLst/>
          </a:prstGeom>
        </p:spPr>
      </p:pic>
      <p:pic>
        <p:nvPicPr>
          <p:cNvPr id="30" name="图片 29"/>
          <p:cNvPicPr>
            <a:picLocks noChangeAspect="1"/>
          </p:cNvPicPr>
          <p:nvPr/>
        </p:nvPicPr>
        <p:blipFill>
          <a:blip r:embed="rId5" cstate="screen">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rot="8478864">
            <a:off x="-631486" y="40619"/>
            <a:ext cx="2035913" cy="3115297"/>
          </a:xfrm>
          <a:prstGeom prst="rect">
            <a:avLst/>
          </a:prstGeom>
        </p:spPr>
      </p:pic>
      <p:pic>
        <p:nvPicPr>
          <p:cNvPr id="32" name="图片 31"/>
          <p:cNvPicPr>
            <a:picLocks noChangeAspect="1"/>
          </p:cNvPicPr>
          <p:nvPr/>
        </p:nvPicPr>
        <p:blipFill rotWithShape="1">
          <a:blip r:embed="rId7" cstate="screen"/>
          <a:srcRect/>
          <a:stretch>
            <a:fillRect/>
          </a:stretch>
        </p:blipFill>
        <p:spPr>
          <a:xfrm>
            <a:off x="9791700" y="518976"/>
            <a:ext cx="2298550" cy="1300030"/>
          </a:xfrm>
          <a:prstGeom prst="rect">
            <a:avLst/>
          </a:prstGeom>
        </p:spPr>
      </p:pic>
      <p:sp>
        <p:nvSpPr>
          <p:cNvPr id="39" name="矩形 38"/>
          <p:cNvSpPr/>
          <p:nvPr/>
        </p:nvSpPr>
        <p:spPr>
          <a:xfrm>
            <a:off x="2230051" y="1594216"/>
            <a:ext cx="4289425" cy="1985010"/>
          </a:xfrm>
          <a:prstGeom prst="rect">
            <a:avLst/>
          </a:prstGeom>
          <a:no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标题 1"/>
          <p:cNvSpPr txBox="1"/>
          <p:nvPr/>
        </p:nvSpPr>
        <p:spPr>
          <a:xfrm>
            <a:off x="5779416" y="1552874"/>
            <a:ext cx="636385" cy="1897545"/>
          </a:xfrm>
          <a:prstGeom prst="rect">
            <a:avLst/>
          </a:prstGeom>
        </p:spPr>
        <p:txBody>
          <a:bodyPr vert="eaVert"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布局设计</a:t>
            </a:r>
            <a:endParaRPr kumimoji="0" lang="zh-CN" altLang="en-US" sz="18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41" name="矩形 40"/>
          <p:cNvSpPr/>
          <p:nvPr/>
        </p:nvSpPr>
        <p:spPr>
          <a:xfrm>
            <a:off x="1563760" y="3883969"/>
            <a:ext cx="4178935" cy="1985010"/>
          </a:xfrm>
          <a:prstGeom prst="rect">
            <a:avLst/>
          </a:prstGeom>
          <a:no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标题 1"/>
          <p:cNvSpPr txBox="1"/>
          <p:nvPr/>
        </p:nvSpPr>
        <p:spPr>
          <a:xfrm>
            <a:off x="1761595" y="3855327"/>
            <a:ext cx="636385" cy="1897545"/>
          </a:xfrm>
          <a:prstGeom prst="rect">
            <a:avLst/>
          </a:prstGeom>
        </p:spPr>
        <p:txBody>
          <a:bodyPr vert="eaVert"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8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rPr>
              <a:t>设计理念</a:t>
            </a:r>
            <a:endParaRPr kumimoji="0" lang="zh-CN" altLang="en-US" sz="1800" b="1" i="0" u="none" strike="noStrike" kern="1200" cap="none" spc="0" normalizeH="0" baseline="0" noProof="0" dirty="0">
              <a:ln>
                <a:noFill/>
              </a:ln>
              <a:solidFill>
                <a:srgbClr val="3A260F"/>
              </a:solidFill>
              <a:effectLst/>
              <a:uLnTx/>
              <a:uFillTx/>
              <a:latin typeface="华文新魏" panose="02010800040101010101" pitchFamily="2" charset="-122"/>
              <a:ea typeface="华文新魏" panose="02010800040101010101" pitchFamily="2" charset="-122"/>
              <a:cs typeface="+mn-ea"/>
              <a:sym typeface="+mn-lt"/>
            </a:endParaRPr>
          </a:p>
        </p:txBody>
      </p:sp>
      <p:sp>
        <p:nvSpPr>
          <p:cNvPr id="43" name="标题 1"/>
          <p:cNvSpPr txBox="1"/>
          <p:nvPr/>
        </p:nvSpPr>
        <p:spPr>
          <a:xfrm>
            <a:off x="2623185" y="2181225"/>
            <a:ext cx="3119755" cy="811530"/>
          </a:xfrm>
          <a:prstGeom prst="rect">
            <a:avLst/>
          </a:prstGeom>
        </p:spPr>
        <p:txBody>
          <a:bodyPr vert="horz" lIns="91440" tIns="45720" rIns="91440" bIns="45720" rtlCol="0" anchor="ctr">
            <a:noAutofit/>
          </a:bodyPr>
          <a:lstStyle/>
          <a:p>
            <a:pPr lvl="0" algn="just">
              <a:lnSpc>
                <a:spcPct val="150000"/>
              </a:lnSpc>
              <a:spcBef>
                <a:spcPct val="0"/>
              </a:spcBef>
              <a:defRPr/>
            </a:pPr>
            <a:r>
              <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rPr>
              <a:t>我的界面采用简洁的列表式布局，用户可在此编辑个人资料或重新阅读已收藏文章。</a:t>
            </a:r>
            <a:endPar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endParaRPr>
          </a:p>
        </p:txBody>
      </p:sp>
      <p:sp>
        <p:nvSpPr>
          <p:cNvPr id="44" name="标题 1"/>
          <p:cNvSpPr txBox="1"/>
          <p:nvPr/>
        </p:nvSpPr>
        <p:spPr>
          <a:xfrm>
            <a:off x="2403007" y="4398483"/>
            <a:ext cx="2887345" cy="811232"/>
          </a:xfrm>
          <a:prstGeom prst="rect">
            <a:avLst/>
          </a:prstGeom>
        </p:spPr>
        <p:txBody>
          <a:bodyPr vert="horz" lIns="91440" tIns="45720" rIns="91440" bIns="45720" rtlCol="0" anchor="ctr">
            <a:noAutofit/>
          </a:bodyPr>
          <a:lstStyle/>
          <a:p>
            <a:pPr lvl="0" algn="just">
              <a:lnSpc>
                <a:spcPct val="150000"/>
              </a:lnSpc>
              <a:spcBef>
                <a:spcPct val="0"/>
              </a:spcBef>
              <a:defRPr/>
            </a:pPr>
            <a:r>
              <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rPr>
              <a:t>简洁的布局给用户无阻碍的操作体验，摆脱复杂繁琐的设置。</a:t>
            </a:r>
            <a:endParaRPr lang="zh-CN" altLang="en-US" sz="1500" dirty="0">
              <a:solidFill>
                <a:prstClr val="black">
                  <a:lumMod val="75000"/>
                  <a:lumOff val="25000"/>
                </a:prstClr>
              </a:solidFill>
              <a:latin typeface="华文中宋" panose="02010600040101010101" charset="-122"/>
              <a:ea typeface="华文中宋" panose="02010600040101010101" charset="-122"/>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2478">
        <p15:prstTrans prst="wind"/>
      </p:transition>
    </mc:Choice>
    <mc:Fallback>
      <p:transition spd="slow" advTm="247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10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TIMING" val="|2.8"/>
</p:tagLst>
</file>

<file path=ppt/tags/tag3.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0aywmkr">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1391</Words>
  <Application>WPS 演示</Application>
  <PresentationFormat>宽屏</PresentationFormat>
  <Paragraphs>184</Paragraphs>
  <Slides>17</Slides>
  <Notes>17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17</vt:i4>
      </vt:variant>
    </vt:vector>
  </HeadingPairs>
  <TitlesOfParts>
    <vt:vector size="33" baseType="lpstr">
      <vt:lpstr>Arial</vt:lpstr>
      <vt:lpstr>宋体</vt:lpstr>
      <vt:lpstr>Wingdings</vt:lpstr>
      <vt:lpstr>微软雅黑</vt:lpstr>
      <vt:lpstr>华文新魏</vt:lpstr>
      <vt:lpstr>HYShuSongErF</vt:lpstr>
      <vt:lpstr>华文中宋</vt:lpstr>
      <vt:lpstr>Calibri</vt:lpstr>
      <vt:lpstr>Cooper Black</vt:lpstr>
      <vt:lpstr>义启小魏楷</vt:lpstr>
      <vt:lpstr>等线</vt:lpstr>
      <vt:lpstr>Arial Unicode MS</vt:lpstr>
      <vt:lpstr>Bahnschrift SemiCondensed</vt:lpstr>
      <vt:lpstr>隶书</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dc:title>
  <dc:creator>第一PPT</dc:creator>
  <cp:keywords>www.1ppt.com</cp:keywords>
  <dc:description>www.1ppt.com</dc:description>
  <cp:lastModifiedBy>WPS_1490679510</cp:lastModifiedBy>
  <cp:revision>47</cp:revision>
  <dcterms:created xsi:type="dcterms:W3CDTF">2017-11-06T12:32:00Z</dcterms:created>
  <dcterms:modified xsi:type="dcterms:W3CDTF">2021-12-03T01:55:05Z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F59B9D63B15F48229945E298507A2067</vt:lpwstr>
  </property>
</Properties>
</file>