
<file path=[Content_Types].xml><?xml version="1.0" encoding="utf-8"?>
<Types xmlns="http://schemas.openxmlformats.org/package/2006/content-types">
  <Default Extension="xlsx" ContentType="application/vnd.openxmlformats-officedocument.spreadsheetml.sheet"/>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3" r:id="rId8"/>
    <p:sldId id="264" r:id="rId9"/>
    <p:sldId id="265" r:id="rId10"/>
    <p:sldId id="267" r:id="rId11"/>
    <p:sldId id="268" r:id="rId12"/>
    <p:sldId id="269" r:id="rId13"/>
    <p:sldId id="270" r:id="rId14"/>
    <p:sldId id="272" r:id="rId15"/>
    <p:sldId id="273" r:id="rId16"/>
    <p:sldId id="274" r:id="rId17"/>
    <p:sldId id="275"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97"/>
        <p:guide pos="385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solidFill>
              <a:schemeClr val="bg1"/>
            </a:solidFill>
            <a:ln w="19050">
              <a:noFill/>
            </a:ln>
            <a:effectLst/>
          </c:spPr>
          <c:explosion val="0"/>
          <c:dPt>
            <c:idx val="0"/>
            <c:bubble3D val="0"/>
            <c:spPr>
              <a:solidFill>
                <a:schemeClr val="bg1"/>
              </a:solidFill>
              <a:ln w="19050">
                <a:gradFill>
                  <a:gsLst>
                    <a:gs pos="0">
                      <a:schemeClr val="accent3"/>
                    </a:gs>
                    <a:gs pos="100000">
                      <a:schemeClr val="accent4"/>
                    </a:gs>
                  </a:gsLst>
                  <a:lin ang="5400000" scaled="1"/>
                </a:gradFill>
              </a:ln>
              <a:effectLst/>
            </c:spPr>
          </c:dPt>
          <c:dPt>
            <c:idx val="1"/>
            <c:bubble3D val="0"/>
            <c:spPr>
              <a:gradFill>
                <a:gsLst>
                  <a:gs pos="0">
                    <a:schemeClr val="accent3"/>
                  </a:gs>
                  <a:gs pos="98000">
                    <a:schemeClr val="accent4"/>
                  </a:gs>
                </a:gsLst>
                <a:lin ang="10800000" scaled="1"/>
              </a:gradFill>
              <a:ln w="19050">
                <a:noFill/>
              </a:ln>
              <a:effectLst/>
            </c:spPr>
          </c:dPt>
          <c:dLbls>
            <c:delete val="1"/>
          </c:dLbls>
          <c:cat>
            <c:strRef>
              <c:f>Sheet1!$A$2:$A$3</c:f>
              <c:strCache>
                <c:ptCount val="2"/>
                <c:pt idx="0">
                  <c:v>第一季度</c:v>
                </c:pt>
                <c:pt idx="1">
                  <c:v>第二季度</c:v>
                </c:pt>
              </c:strCache>
            </c:strRef>
          </c:cat>
          <c:val>
            <c:numRef>
              <c:f>Sheet1!$B$2:$B$3</c:f>
              <c:numCache>
                <c:formatCode>General</c:formatCode>
                <c:ptCount val="2"/>
                <c:pt idx="0">
                  <c:v>8.2</c:v>
                </c:pt>
                <c:pt idx="1">
                  <c:v>3.2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endParaRPr>
              <a:sym typeface="+mn-ea"/>
            </a:endParaRPr>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5" name="任意多边形: 形状 4"/>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rot="1534757">
            <a:off x="1618494" y="-203587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p:cNvCxnSpPr/>
          <p:nvPr userDrawn="1"/>
        </p:nvCxnSpPr>
        <p:spPr>
          <a:xfrm>
            <a:off x="4198256" y="2435888"/>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userDrawn="1"/>
        </p:nvGrpSpPr>
        <p:grpSpPr>
          <a:xfrm flipH="1" flipV="1">
            <a:off x="-3820047" y="2622701"/>
            <a:ext cx="6521450" cy="3311525"/>
            <a:chOff x="2946400" y="3860800"/>
            <a:chExt cx="6521450" cy="3311525"/>
          </a:xfrm>
        </p:grpSpPr>
        <p:cxnSp>
          <p:nvCxnSpPr>
            <p:cNvPr id="12" name="直接连接符 11"/>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p:cNvSpPr>
            <a:spLocks noGrp="1"/>
          </p:cNvSpPr>
          <p:nvPr>
            <p:ph type="body" sz="quarter" idx="10" hasCustomPrompt="1"/>
          </p:nvPr>
        </p:nvSpPr>
        <p:spPr>
          <a:xfrm>
            <a:off x="1857829" y="1225177"/>
            <a:ext cx="9043085" cy="1107996"/>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zh-CN" altLang="en-US" sz="6600" b="1" kern="1200" noProof="0">
                <a:solidFill>
                  <a:schemeClr val="bg1"/>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6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时尚简约风格模板</a:t>
            </a:r>
            <a:endParaRPr kumimoji="0" lang="zh-CN" altLang="en-US" sz="66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文本占位符 18"/>
          <p:cNvSpPr>
            <a:spLocks noGrp="1"/>
          </p:cNvSpPr>
          <p:nvPr>
            <p:ph type="body" sz="quarter" idx="11" hasCustomPrompt="1"/>
          </p:nvPr>
        </p:nvSpPr>
        <p:spPr>
          <a:xfrm>
            <a:off x="7004769" y="2552849"/>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en-US"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en-US" altLang="zh-CN" sz="1800" b="1" i="0" u="none" strike="noStrike" kern="1200" cap="none" spc="0" normalizeH="0" baseline="0" noProof="0">
                <a:ln>
                  <a:noFill/>
                </a:ln>
                <a:solidFill>
                  <a:prstClr val="white"/>
                </a:solidFill>
                <a:effectLst/>
                <a:uLnTx/>
                <a:uFillTx/>
                <a:latin typeface="+mn-lt"/>
                <a:ea typeface="+mn-ea"/>
                <a:cs typeface="+mn-cs"/>
              </a:rPr>
              <a:t>OfficePLUS</a:t>
            </a:r>
            <a:endParaRPr kumimoji="0" lang="en-US" altLang="zh-CN" sz="1800" b="1"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6" name="任意多边形: 形状 5"/>
          <p:cNvSpPr/>
          <p:nvPr userDrawn="1"/>
        </p:nvSpPr>
        <p:spPr>
          <a:xfrm rot="19317930">
            <a:off x="-206426" y="-1058701"/>
            <a:ext cx="3958486" cy="2533744"/>
          </a:xfrm>
          <a:custGeom>
            <a:avLst/>
            <a:gdLst>
              <a:gd name="connsiteX0" fmla="*/ 719464 w 3958486"/>
              <a:gd name="connsiteY0" fmla="*/ 0 h 2533744"/>
              <a:gd name="connsiteX1" fmla="*/ 3958486 w 3958486"/>
              <a:gd name="connsiteY1" fmla="*/ 2533744 h 2533744"/>
              <a:gd name="connsiteX2" fmla="*/ 469762 w 3958486"/>
              <a:gd name="connsiteY2" fmla="*/ 2533744 h 2533744"/>
              <a:gd name="connsiteX3" fmla="*/ 0 w 3958486"/>
              <a:gd name="connsiteY3" fmla="*/ 2063982 h 2533744"/>
              <a:gd name="connsiteX4" fmla="*/ 0 w 3958486"/>
              <a:gd name="connsiteY4" fmla="*/ 919730 h 25337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58486" h="2533744">
                <a:moveTo>
                  <a:pt x="719464" y="0"/>
                </a:moveTo>
                <a:lnTo>
                  <a:pt x="3958486" y="2533744"/>
                </a:lnTo>
                <a:lnTo>
                  <a:pt x="469762" y="2533744"/>
                </a:lnTo>
                <a:cubicBezTo>
                  <a:pt x="210320" y="2533744"/>
                  <a:pt x="0" y="2323424"/>
                  <a:pt x="0" y="2063982"/>
                </a:cubicBezTo>
                <a:lnTo>
                  <a:pt x="0" y="919730"/>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7" name="矩形 6"/>
          <p:cNvSpPr/>
          <p:nvPr userDrawn="1"/>
        </p:nvSpPr>
        <p:spPr>
          <a:xfrm>
            <a:off x="5335219" y="1388817"/>
            <a:ext cx="1638410" cy="338554"/>
          </a:xfrm>
          <a:prstGeom prst="rect">
            <a:avLst/>
          </a:prstGeom>
        </p:spPr>
        <p:txBody>
          <a:bodyPr wrap="square">
            <a:spAutoFit/>
          </a:bodyPr>
          <a:lstStyle/>
          <a:p>
            <a:pPr algn="ctr"/>
            <a:r>
              <a:rPr lang="en-US" altLang="zh-CN" sz="1600" b="1" spc="300">
                <a:solidFill>
                  <a:schemeClr val="tx2"/>
                </a:solidFill>
                <a:latin typeface="微软雅黑" panose="020B0503020204020204" pitchFamily="34" charset="-122"/>
                <a:ea typeface="微软雅黑" panose="020B0503020204020204" pitchFamily="34" charset="-122"/>
              </a:rPr>
              <a:t>CONTENT</a:t>
            </a:r>
            <a:endParaRPr lang="zh-CN" altLang="en-US" sz="1600" b="1" spc="300">
              <a:solidFill>
                <a:schemeClr val="tx2"/>
              </a:solidFill>
              <a:latin typeface="微软雅黑" panose="020B0503020204020204" pitchFamily="34" charset="-122"/>
              <a:ea typeface="微软雅黑" panose="020B0503020204020204" pitchFamily="34" charset="-122"/>
            </a:endParaRPr>
          </a:p>
        </p:txBody>
      </p:sp>
      <p:sp>
        <p:nvSpPr>
          <p:cNvPr id="8" name="文本框 7"/>
          <p:cNvSpPr txBox="1"/>
          <p:nvPr userDrawn="1"/>
        </p:nvSpPr>
        <p:spPr>
          <a:xfrm>
            <a:off x="4930454" y="515787"/>
            <a:ext cx="2329673" cy="830997"/>
          </a:xfrm>
          <a:prstGeom prst="rect">
            <a:avLst/>
          </a:prstGeom>
          <a:noFill/>
        </p:spPr>
        <p:txBody>
          <a:bodyPr wrap="square" rtlCol="0">
            <a:spAutoFit/>
          </a:bodyPr>
          <a:lstStyle/>
          <a:p>
            <a:pPr algn="ctr"/>
            <a:r>
              <a:rPr lang="zh-CN" altLang="en-US" sz="4800" b="1">
                <a:solidFill>
                  <a:schemeClr val="tx2"/>
                </a:solidFill>
                <a:latin typeface="微软雅黑" panose="020B0503020204020204" pitchFamily="34" charset="-122"/>
                <a:ea typeface="微软雅黑" panose="020B0503020204020204" pitchFamily="34" charset="-122"/>
              </a:rPr>
              <a:t>目录</a:t>
            </a:r>
            <a:endParaRPr lang="en-US" altLang="zh-CN" sz="4800" b="1">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userDrawn="1"/>
        </p:nvCxnSpPr>
        <p:spPr>
          <a:xfrm>
            <a:off x="5492252" y="1329454"/>
            <a:ext cx="1313398" cy="0"/>
          </a:xfrm>
          <a:prstGeom prst="line">
            <a:avLst/>
          </a:prstGeom>
          <a:ln w="6350" cap="rnd">
            <a:round/>
          </a:ln>
        </p:spPr>
        <p:style>
          <a:lnRef idx="1">
            <a:schemeClr val="accent1"/>
          </a:lnRef>
          <a:fillRef idx="0">
            <a:schemeClr val="accent1"/>
          </a:fillRef>
          <a:effectRef idx="0">
            <a:schemeClr val="accent1"/>
          </a:effectRef>
          <a:fontRef idx="minor">
            <a:schemeClr val="tx1"/>
          </a:fontRef>
        </p:style>
      </p:cxnSp>
      <p:sp>
        <p:nvSpPr>
          <p:cNvPr id="12" name="文本框 11"/>
          <p:cNvSpPr txBox="1"/>
          <p:nvPr userDrawn="1"/>
        </p:nvSpPr>
        <p:spPr>
          <a:xfrm>
            <a:off x="1512915" y="4179871"/>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03</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4" name="文本框 13"/>
          <p:cNvSpPr txBox="1"/>
          <p:nvPr userDrawn="1"/>
        </p:nvSpPr>
        <p:spPr>
          <a:xfrm>
            <a:off x="6810058" y="2541856"/>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02</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sp>
        <p:nvSpPr>
          <p:cNvPr id="16" name="文本框 15"/>
          <p:cNvSpPr txBox="1"/>
          <p:nvPr userDrawn="1"/>
        </p:nvSpPr>
        <p:spPr>
          <a:xfrm>
            <a:off x="6810058" y="4135355"/>
            <a:ext cx="1289047" cy="1015663"/>
          </a:xfrm>
          <a:prstGeom prst="rect">
            <a:avLst/>
          </a:prstGeom>
          <a:noFill/>
        </p:spPr>
        <p:txBody>
          <a:bodyPr wrap="square" rtlCol="0">
            <a:spAutoFit/>
          </a:bodyPr>
          <a:lstStyle/>
          <a:p>
            <a:pPr algn="ctr"/>
            <a:r>
              <a:rPr lang="en-US" altLang="zh-CN"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rPr>
              <a:t>04</a:t>
            </a:r>
            <a:endParaRPr lang="zh-CN" altLang="en-US" sz="6000" i="1">
              <a:gradFill>
                <a:gsLst>
                  <a:gs pos="49000">
                    <a:srgbClr val="2AA7DC"/>
                  </a:gs>
                  <a:gs pos="0">
                    <a:schemeClr val="accent3"/>
                  </a:gs>
                  <a:gs pos="100000">
                    <a:schemeClr val="accent5"/>
                  </a:gs>
                </a:gsLst>
                <a:lin ang="5400000" scaled="1"/>
              </a:gradFill>
              <a:latin typeface="微软雅黑" panose="020B0503020204020204" pitchFamily="34" charset="-122"/>
              <a:ea typeface="微软雅黑" panose="020B0503020204020204" pitchFamily="34" charset="-122"/>
            </a:endParaRPr>
          </a:p>
        </p:txBody>
      </p:sp>
      <p:cxnSp>
        <p:nvCxnSpPr>
          <p:cNvPr id="18" name="直接连接符 17"/>
          <p:cNvCxnSpPr/>
          <p:nvPr userDrawn="1"/>
        </p:nvCxnSpPr>
        <p:spPr>
          <a:xfrm>
            <a:off x="1774170"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a:off x="7128566" y="3566516"/>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a:off x="1774170" y="5198064"/>
            <a:ext cx="32892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128566" y="5198064"/>
            <a:ext cx="3289264" cy="0"/>
          </a:xfrm>
          <a:prstGeom prst="line">
            <a:avLst/>
          </a:prstGeom>
        </p:spPr>
        <p:style>
          <a:lnRef idx="1">
            <a:schemeClr val="accent1"/>
          </a:lnRef>
          <a:fillRef idx="0">
            <a:schemeClr val="accent1"/>
          </a:fillRef>
          <a:effectRef idx="0">
            <a:schemeClr val="accent1"/>
          </a:effectRef>
          <a:fontRef idx="minor">
            <a:schemeClr val="tx1"/>
          </a:fontRef>
        </p:style>
      </p:cxnSp>
      <p:sp>
        <p:nvSpPr>
          <p:cNvPr id="22" name="椭圆 21"/>
          <p:cNvSpPr/>
          <p:nvPr userDrawn="1"/>
        </p:nvSpPr>
        <p:spPr>
          <a:xfrm>
            <a:off x="7088699" y="708505"/>
            <a:ext cx="841374" cy="841374"/>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userDrawn="1"/>
        </p:nvSpPr>
        <p:spPr>
          <a:xfrm>
            <a:off x="7662504" y="1236460"/>
            <a:ext cx="319651" cy="319651"/>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p:cNvSpPr/>
          <p:nvPr userDrawn="1"/>
        </p:nvSpPr>
        <p:spPr>
          <a:xfrm rot="19317930">
            <a:off x="-875421" y="5109"/>
            <a:ext cx="2397897" cy="2015181"/>
          </a:xfrm>
          <a:custGeom>
            <a:avLst/>
            <a:gdLst>
              <a:gd name="connsiteX0" fmla="*/ 1576387 w 2397897"/>
              <a:gd name="connsiteY0" fmla="*/ 0 h 2015181"/>
              <a:gd name="connsiteX1" fmla="*/ 2397897 w 2397897"/>
              <a:gd name="connsiteY1" fmla="*/ 642631 h 2015181"/>
              <a:gd name="connsiteX2" fmla="*/ 2397897 w 2397897"/>
              <a:gd name="connsiteY2" fmla="*/ 1545419 h 2015181"/>
              <a:gd name="connsiteX3" fmla="*/ 1928135 w 2397897"/>
              <a:gd name="connsiteY3" fmla="*/ 2015181 h 2015181"/>
              <a:gd name="connsiteX4" fmla="*/ 0 w 2397897"/>
              <a:gd name="connsiteY4" fmla="*/ 2015181 h 2015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97897" h="2015181">
                <a:moveTo>
                  <a:pt x="1576387" y="0"/>
                </a:moveTo>
                <a:lnTo>
                  <a:pt x="2397897" y="642631"/>
                </a:lnTo>
                <a:lnTo>
                  <a:pt x="2397897" y="1545419"/>
                </a:lnTo>
                <a:cubicBezTo>
                  <a:pt x="2397897" y="1804861"/>
                  <a:pt x="2187577" y="2015181"/>
                  <a:pt x="1928135" y="2015181"/>
                </a:cubicBezTo>
                <a:lnTo>
                  <a:pt x="0" y="201518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5" name="任意多边形: 形状 24"/>
          <p:cNvSpPr/>
          <p:nvPr userDrawn="1"/>
        </p:nvSpPr>
        <p:spPr>
          <a:xfrm rot="19333288">
            <a:off x="-383456" y="-476607"/>
            <a:ext cx="2422640" cy="1346307"/>
          </a:xfrm>
          <a:custGeom>
            <a:avLst/>
            <a:gdLst>
              <a:gd name="connsiteX0" fmla="*/ 685649 w 2422640"/>
              <a:gd name="connsiteY0" fmla="*/ 0 h 1346307"/>
              <a:gd name="connsiteX1" fmla="*/ 2422640 w 2422640"/>
              <a:gd name="connsiteY1" fmla="*/ 1346307 h 1346307"/>
              <a:gd name="connsiteX2" fmla="*/ 521221 w 2422640"/>
              <a:gd name="connsiteY2" fmla="*/ 1346307 h 1346307"/>
              <a:gd name="connsiteX3" fmla="*/ 4051 w 2422640"/>
              <a:gd name="connsiteY3" fmla="*/ 924801 h 1346307"/>
              <a:gd name="connsiteX4" fmla="*/ 0 w 2422640"/>
              <a:gd name="connsiteY4" fmla="*/ 884617 h 13463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2640" h="1346307">
                <a:moveTo>
                  <a:pt x="685649" y="0"/>
                </a:moveTo>
                <a:lnTo>
                  <a:pt x="2422640" y="1346307"/>
                </a:lnTo>
                <a:lnTo>
                  <a:pt x="521221" y="1346307"/>
                </a:lnTo>
                <a:cubicBezTo>
                  <a:pt x="266116" y="1346307"/>
                  <a:pt x="53275" y="1165354"/>
                  <a:pt x="4051" y="924801"/>
                </a:cubicBezTo>
                <a:lnTo>
                  <a:pt x="0" y="884617"/>
                </a:ln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6" name="任意多边形: 形状 25"/>
          <p:cNvSpPr/>
          <p:nvPr userDrawn="1"/>
        </p:nvSpPr>
        <p:spPr>
          <a:xfrm rot="19317930">
            <a:off x="10383262" y="4827181"/>
            <a:ext cx="2760000" cy="2098615"/>
          </a:xfrm>
          <a:custGeom>
            <a:avLst/>
            <a:gdLst>
              <a:gd name="connsiteX0" fmla="*/ 2760000 w 2760000"/>
              <a:gd name="connsiteY0" fmla="*/ 0 h 2098615"/>
              <a:gd name="connsiteX1" fmla="*/ 1118347 w 2760000"/>
              <a:gd name="connsiteY1" fmla="*/ 2098615 h 2098615"/>
              <a:gd name="connsiteX2" fmla="*/ 0 w 2760000"/>
              <a:gd name="connsiteY2" fmla="*/ 1223782 h 2098615"/>
              <a:gd name="connsiteX3" fmla="*/ 0 w 2760000"/>
              <a:gd name="connsiteY3" fmla="*/ 469762 h 2098615"/>
              <a:gd name="connsiteX4" fmla="*/ 469762 w 2760000"/>
              <a:gd name="connsiteY4" fmla="*/ 0 h 20986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0000" h="2098615">
                <a:moveTo>
                  <a:pt x="2760000" y="0"/>
                </a:moveTo>
                <a:lnTo>
                  <a:pt x="1118347" y="2098615"/>
                </a:lnTo>
                <a:lnTo>
                  <a:pt x="0" y="1223782"/>
                </a:lnTo>
                <a:lnTo>
                  <a:pt x="0" y="469762"/>
                </a:lnTo>
                <a:cubicBezTo>
                  <a:pt x="0" y="210320"/>
                  <a:pt x="210320" y="0"/>
                  <a:pt x="469762" y="0"/>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7" name="任意多边形: 形状 26"/>
          <p:cNvSpPr/>
          <p:nvPr userDrawn="1"/>
        </p:nvSpPr>
        <p:spPr>
          <a:xfrm rot="19317930">
            <a:off x="10232169" y="6103326"/>
            <a:ext cx="2008903" cy="1337096"/>
          </a:xfrm>
          <a:custGeom>
            <a:avLst/>
            <a:gdLst>
              <a:gd name="connsiteX0" fmla="*/ 1801789 w 2008903"/>
              <a:gd name="connsiteY0" fmla="*/ 80229 h 1337096"/>
              <a:gd name="connsiteX1" fmla="*/ 2008903 w 2008903"/>
              <a:gd name="connsiteY1" fmla="*/ 469762 h 1337096"/>
              <a:gd name="connsiteX2" fmla="*/ 2008903 w 2008903"/>
              <a:gd name="connsiteY2" fmla="*/ 954073 h 1337096"/>
              <a:gd name="connsiteX3" fmla="*/ 1709282 w 2008903"/>
              <a:gd name="connsiteY3" fmla="*/ 1337096 h 1337096"/>
              <a:gd name="connsiteX4" fmla="*/ 0 w 2008903"/>
              <a:gd name="connsiteY4" fmla="*/ 0 h 1337096"/>
              <a:gd name="connsiteX5" fmla="*/ 1539141 w 2008903"/>
              <a:gd name="connsiteY5" fmla="*/ 0 h 1337096"/>
              <a:gd name="connsiteX6" fmla="*/ 1801789 w 2008903"/>
              <a:gd name="connsiteY6" fmla="*/ 80229 h 1337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8903" h="1337096">
                <a:moveTo>
                  <a:pt x="1801789" y="80229"/>
                </a:moveTo>
                <a:cubicBezTo>
                  <a:pt x="1926746" y="164648"/>
                  <a:pt x="2008904" y="307611"/>
                  <a:pt x="2008903" y="469762"/>
                </a:cubicBezTo>
                <a:lnTo>
                  <a:pt x="2008903" y="954073"/>
                </a:lnTo>
                <a:lnTo>
                  <a:pt x="1709282" y="1337096"/>
                </a:lnTo>
                <a:lnTo>
                  <a:pt x="0" y="0"/>
                </a:lnTo>
                <a:lnTo>
                  <a:pt x="1539141" y="0"/>
                </a:lnTo>
                <a:cubicBezTo>
                  <a:pt x="1636432" y="0"/>
                  <a:pt x="1726814" y="29576"/>
                  <a:pt x="1801789" y="8022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28" name="任意多边形: 形状 27"/>
          <p:cNvSpPr/>
          <p:nvPr userDrawn="1"/>
        </p:nvSpPr>
        <p:spPr>
          <a:xfrm rot="19333288">
            <a:off x="11349172" y="6046887"/>
            <a:ext cx="1254668" cy="877072"/>
          </a:xfrm>
          <a:custGeom>
            <a:avLst/>
            <a:gdLst>
              <a:gd name="connsiteX0" fmla="*/ 1254668 w 1254668"/>
              <a:gd name="connsiteY0" fmla="*/ 0 h 877072"/>
              <a:gd name="connsiteX1" fmla="*/ 574866 w 1254668"/>
              <a:gd name="connsiteY1" fmla="*/ 877072 h 877072"/>
              <a:gd name="connsiteX2" fmla="*/ 0 w 1254668"/>
              <a:gd name="connsiteY2" fmla="*/ 431506 h 877072"/>
              <a:gd name="connsiteX3" fmla="*/ 1008 w 1254668"/>
              <a:gd name="connsiteY3" fmla="*/ 421506 h 877072"/>
              <a:gd name="connsiteX4" fmla="*/ 518178 w 1254668"/>
              <a:gd name="connsiteY4" fmla="*/ 0 h 87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4668" h="877072">
                <a:moveTo>
                  <a:pt x="1254668" y="0"/>
                </a:moveTo>
                <a:lnTo>
                  <a:pt x="574866" y="877072"/>
                </a:lnTo>
                <a:lnTo>
                  <a:pt x="0" y="431506"/>
                </a:lnTo>
                <a:lnTo>
                  <a:pt x="1008" y="421506"/>
                </a:lnTo>
                <a:cubicBezTo>
                  <a:pt x="50232" y="180953"/>
                  <a:pt x="263073" y="0"/>
                  <a:pt x="518178" y="0"/>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5" name="文本占位符 4"/>
          <p:cNvSpPr>
            <a:spLocks noGrp="1"/>
          </p:cNvSpPr>
          <p:nvPr>
            <p:ph type="body" sz="quarter" idx="11" hasCustomPrompt="1"/>
          </p:nvPr>
        </p:nvSpPr>
        <p:spPr>
          <a:xfrm>
            <a:off x="2733762" y="2924810"/>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30" name="矩形 29"/>
          <p:cNvSpPr/>
          <p:nvPr userDrawn="1"/>
        </p:nvSpPr>
        <p:spPr>
          <a:xfrm>
            <a:off x="1662314" y="2541856"/>
            <a:ext cx="1085554" cy="1015663"/>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rPr>
              <a:t>01</a:t>
            </a:r>
            <a:endParaRPr kumimoji="0" lang="zh-CN" altLang="en-US" sz="6000" b="0" i="1" u="none" strike="noStrike" kern="1200" cap="none" spc="0" normalizeH="0" baseline="0" noProof="0">
              <a:ln>
                <a:noFill/>
              </a:ln>
              <a:gradFill>
                <a:gsLst>
                  <a:gs pos="49000">
                    <a:srgbClr val="2AA7DC"/>
                  </a:gs>
                  <a:gs pos="0">
                    <a:srgbClr val="66DDD5"/>
                  </a:gs>
                  <a:gs pos="100000">
                    <a:srgbClr val="8160EB"/>
                  </a:gs>
                </a:gsLst>
                <a:lin ang="5400000" scaled="1"/>
              </a:gradFill>
              <a:effectLst/>
              <a:uLnTx/>
              <a:uFillTx/>
              <a:latin typeface="微软雅黑" panose="020B0503020204020204" pitchFamily="34" charset="-122"/>
              <a:ea typeface="微软雅黑" panose="020B0503020204020204" pitchFamily="34" charset="-122"/>
              <a:cs typeface="+mn-cs"/>
            </a:endParaRPr>
          </a:p>
        </p:txBody>
      </p:sp>
      <p:sp>
        <p:nvSpPr>
          <p:cNvPr id="31" name="文本占位符 4"/>
          <p:cNvSpPr>
            <a:spLocks noGrp="1"/>
          </p:cNvSpPr>
          <p:nvPr>
            <p:ph type="body" sz="quarter" idx="12" hasCustomPrompt="1"/>
          </p:nvPr>
        </p:nvSpPr>
        <p:spPr>
          <a:xfrm>
            <a:off x="2728820" y="4456678"/>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32" name="文本占位符 4"/>
          <p:cNvSpPr>
            <a:spLocks noGrp="1"/>
          </p:cNvSpPr>
          <p:nvPr>
            <p:ph type="body" sz="quarter" idx="13" hasCustomPrompt="1"/>
          </p:nvPr>
        </p:nvSpPr>
        <p:spPr>
          <a:xfrm>
            <a:off x="8083901" y="2926329"/>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
        <p:nvSpPr>
          <p:cNvPr id="33" name="文本占位符 4"/>
          <p:cNvSpPr>
            <a:spLocks noGrp="1"/>
          </p:cNvSpPr>
          <p:nvPr>
            <p:ph type="body" sz="quarter" idx="14" hasCustomPrompt="1"/>
          </p:nvPr>
        </p:nvSpPr>
        <p:spPr>
          <a:xfrm>
            <a:off x="8078959" y="4458197"/>
            <a:ext cx="2329673" cy="461665"/>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2400" b="0"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转场页">
    <p:spTree>
      <p:nvGrpSpPr>
        <p:cNvPr id="1" name=""/>
        <p:cNvGrpSpPr/>
        <p:nvPr/>
      </p:nvGrpSpPr>
      <p:grpSpPr>
        <a:xfrm>
          <a:off x="0" y="0"/>
          <a:ext cx="0" cy="0"/>
          <a:chOff x="0" y="0"/>
          <a:chExt cx="0" cy="0"/>
        </a:xfrm>
      </p:grpSpPr>
      <p:sp>
        <p:nvSpPr>
          <p:cNvPr id="5" name="任意多边形: 形状 4"/>
          <p:cNvSpPr/>
          <p:nvPr userDrawn="1"/>
        </p:nvSpPr>
        <p:spPr>
          <a:xfrm rot="1461033">
            <a:off x="-905369" y="-648426"/>
            <a:ext cx="5738706" cy="6535941"/>
          </a:xfrm>
          <a:custGeom>
            <a:avLst/>
            <a:gdLst>
              <a:gd name="connsiteX0" fmla="*/ 0 w 5738706"/>
              <a:gd name="connsiteY0" fmla="*/ 1691248 h 6535941"/>
              <a:gd name="connsiteX1" fmla="*/ 3736904 w 5738706"/>
              <a:gd name="connsiteY1" fmla="*/ 0 h 6535941"/>
              <a:gd name="connsiteX2" fmla="*/ 5209490 w 5738706"/>
              <a:gd name="connsiteY2" fmla="*/ 0 h 6535941"/>
              <a:gd name="connsiteX3" fmla="*/ 5738706 w 5738706"/>
              <a:gd name="connsiteY3" fmla="*/ 529215 h 6535941"/>
              <a:gd name="connsiteX4" fmla="*/ 5738705 w 5738706"/>
              <a:gd name="connsiteY4" fmla="*/ 6006726 h 6535941"/>
              <a:gd name="connsiteX5" fmla="*/ 5209490 w 5738706"/>
              <a:gd name="connsiteY5" fmla="*/ 6535941 h 6535941"/>
              <a:gd name="connsiteX6" fmla="*/ 2192610 w 5738706"/>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38706" h="6535941">
                <a:moveTo>
                  <a:pt x="0" y="1691248"/>
                </a:moveTo>
                <a:lnTo>
                  <a:pt x="3736904" y="0"/>
                </a:lnTo>
                <a:lnTo>
                  <a:pt x="5209490" y="0"/>
                </a:lnTo>
                <a:cubicBezTo>
                  <a:pt x="5501767" y="0"/>
                  <a:pt x="5738705" y="236938"/>
                  <a:pt x="5738706" y="529215"/>
                </a:cubicBezTo>
                <a:lnTo>
                  <a:pt x="5738705" y="6006726"/>
                </a:lnTo>
                <a:cubicBezTo>
                  <a:pt x="5738705" y="6299003"/>
                  <a:pt x="5501767" y="6535941"/>
                  <a:pt x="5209490" y="6535941"/>
                </a:cubicBezTo>
                <a:lnTo>
                  <a:pt x="2192610"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461033">
            <a:off x="2923317" y="-1389685"/>
            <a:ext cx="10578993" cy="8422484"/>
          </a:xfrm>
          <a:custGeom>
            <a:avLst/>
            <a:gdLst>
              <a:gd name="connsiteX0" fmla="*/ 0 w 10578993"/>
              <a:gd name="connsiteY0" fmla="*/ 3508089 h 8422484"/>
              <a:gd name="connsiteX1" fmla="*/ 7751314 w 10578993"/>
              <a:gd name="connsiteY1" fmla="*/ 0 h 8422484"/>
              <a:gd name="connsiteX2" fmla="*/ 10578993 w 10578993"/>
              <a:gd name="connsiteY2" fmla="*/ 6247912 h 8422484"/>
              <a:gd name="connsiteX3" fmla="*/ 5774156 w 10578993"/>
              <a:gd name="connsiteY3" fmla="*/ 8422484 h 8422484"/>
              <a:gd name="connsiteX4" fmla="*/ 746456 w 10578993"/>
              <a:gd name="connsiteY4" fmla="*/ 8422484 h 8422484"/>
              <a:gd name="connsiteX5" fmla="*/ 0 w 10578993"/>
              <a:gd name="connsiteY5" fmla="*/ 7676028 h 842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578993" h="8422484">
                <a:moveTo>
                  <a:pt x="0" y="3508089"/>
                </a:moveTo>
                <a:lnTo>
                  <a:pt x="7751314" y="0"/>
                </a:lnTo>
                <a:lnTo>
                  <a:pt x="10578993" y="6247912"/>
                </a:lnTo>
                <a:lnTo>
                  <a:pt x="5774156" y="8422484"/>
                </a:lnTo>
                <a:lnTo>
                  <a:pt x="746456" y="8422484"/>
                </a:lnTo>
                <a:cubicBezTo>
                  <a:pt x="334200" y="8422484"/>
                  <a:pt x="1" y="8088284"/>
                  <a:pt x="0" y="7676028"/>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 name="任意多边形: 形状 8"/>
          <p:cNvSpPr/>
          <p:nvPr userDrawn="1"/>
        </p:nvSpPr>
        <p:spPr>
          <a:xfrm rot="1461033">
            <a:off x="8514966" y="-398236"/>
            <a:ext cx="4721210" cy="4046278"/>
          </a:xfrm>
          <a:custGeom>
            <a:avLst/>
            <a:gdLst>
              <a:gd name="connsiteX0" fmla="*/ 1 w 4721210"/>
              <a:gd name="connsiteY0" fmla="*/ 1307931 h 4046278"/>
              <a:gd name="connsiteX1" fmla="*/ 2889946 w 4721210"/>
              <a:gd name="connsiteY1" fmla="*/ 0 h 4046278"/>
              <a:gd name="connsiteX2" fmla="*/ 4721210 w 4721210"/>
              <a:gd name="connsiteY2" fmla="*/ 4046278 h 4046278"/>
              <a:gd name="connsiteX3" fmla="*/ 529215 w 4721210"/>
              <a:gd name="connsiteY3" fmla="*/ 4046278 h 4046278"/>
              <a:gd name="connsiteX4" fmla="*/ 0 w 4721210"/>
              <a:gd name="connsiteY4" fmla="*/ 3517063 h 4046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21210" h="4046278">
                <a:moveTo>
                  <a:pt x="1" y="1307931"/>
                </a:moveTo>
                <a:lnTo>
                  <a:pt x="2889946" y="0"/>
                </a:lnTo>
                <a:lnTo>
                  <a:pt x="4721210" y="4046278"/>
                </a:lnTo>
                <a:lnTo>
                  <a:pt x="529215" y="4046278"/>
                </a:lnTo>
                <a:cubicBezTo>
                  <a:pt x="236938" y="4046278"/>
                  <a:pt x="0" y="3809340"/>
                  <a:pt x="0" y="3517063"/>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文本占位符 11"/>
          <p:cNvSpPr>
            <a:spLocks noGrp="1"/>
          </p:cNvSpPr>
          <p:nvPr>
            <p:ph type="body" sz="quarter" idx="10" hasCustomPrompt="1"/>
          </p:nvPr>
        </p:nvSpPr>
        <p:spPr>
          <a:xfrm>
            <a:off x="3895725" y="1220398"/>
            <a:ext cx="3905250" cy="2646878"/>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lang="zh-CN" altLang="en-US" sz="16600" b="1" i="1" kern="1200" noProof="0">
                <a:gradFill flip="none" rotWithShape="1">
                  <a:gsLst>
                    <a:gs pos="0">
                      <a:schemeClr val="accent3"/>
                    </a:gs>
                    <a:gs pos="100000">
                      <a:srgbClr val="8160EB"/>
                    </a:gs>
                    <a:gs pos="64000">
                      <a:schemeClr val="accent4"/>
                    </a:gs>
                  </a:gsLst>
                  <a:lin ang="5400000" scaled="1"/>
                  <a:tileRect/>
                </a:gra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rPr>
              <a:t>01</a:t>
            </a:r>
            <a:endParaRPr kumimoji="0" lang="zh-CN" altLang="en-US" sz="16600" b="1" i="1" u="none" strike="noStrike" kern="1200" cap="none" spc="0" normalizeH="0" baseline="0" noProof="0">
              <a:ln>
                <a:noFill/>
              </a:ln>
              <a:gradFill flip="none" rotWithShape="1">
                <a:gsLst>
                  <a:gs pos="0">
                    <a:srgbClr val="66DDD5"/>
                  </a:gs>
                  <a:gs pos="100000">
                    <a:srgbClr val="8160EB"/>
                  </a:gs>
                  <a:gs pos="64000">
                    <a:srgbClr val="0081E1"/>
                  </a:gs>
                </a:gsLst>
                <a:lin ang="5400000" scaled="1"/>
                <a:tileRect/>
              </a:gradFill>
              <a:effectLst/>
              <a:uLnTx/>
              <a:uFillTx/>
              <a:latin typeface="微软雅黑" panose="020B0503020204020204" pitchFamily="34" charset="-122"/>
              <a:ea typeface="微软雅黑" panose="020B0503020204020204" pitchFamily="34" charset="-122"/>
              <a:cs typeface="+mn-cs"/>
            </a:endParaRPr>
          </a:p>
        </p:txBody>
      </p:sp>
      <p:sp>
        <p:nvSpPr>
          <p:cNvPr id="14" name="文本占位符 13"/>
          <p:cNvSpPr>
            <a:spLocks noGrp="1"/>
          </p:cNvSpPr>
          <p:nvPr>
            <p:ph type="body" sz="quarter" idx="11" hasCustomPrompt="1"/>
          </p:nvPr>
        </p:nvSpPr>
        <p:spPr>
          <a:xfrm>
            <a:off x="2662237" y="3727855"/>
            <a:ext cx="6867526" cy="1107996"/>
          </a:xfrm>
        </p:spPr>
        <p:txBody>
          <a:bodyPr wrap="square">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66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6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66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图文版式1">
    <p:spTree>
      <p:nvGrpSpPr>
        <p:cNvPr id="1" name=""/>
        <p:cNvGrpSpPr/>
        <p:nvPr/>
      </p:nvGrpSpPr>
      <p:grpSpPr>
        <a:xfrm>
          <a:off x="0" y="0"/>
          <a:ext cx="0" cy="0"/>
          <a:chOff x="0" y="0"/>
          <a:chExt cx="0" cy="0"/>
        </a:xfrm>
      </p:grpSpPr>
      <p:sp>
        <p:nvSpPr>
          <p:cNvPr id="11" name="图片占位符 10"/>
          <p:cNvSpPr>
            <a:spLocks noGrp="1"/>
          </p:cNvSpPr>
          <p:nvPr>
            <p:ph type="pic" sz="quarter" idx="11"/>
          </p:nvPr>
        </p:nvSpPr>
        <p:spPr>
          <a:xfrm>
            <a:off x="693535"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2"/>
          </p:nvPr>
        </p:nvSpPr>
        <p:spPr>
          <a:xfrm>
            <a:off x="3394187"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3"/>
          </p:nvPr>
        </p:nvSpPr>
        <p:spPr>
          <a:xfrm>
            <a:off x="6096000" y="1797874"/>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6" name="图片占位符 15"/>
          <p:cNvSpPr>
            <a:spLocks noGrp="1"/>
          </p:cNvSpPr>
          <p:nvPr>
            <p:ph type="pic" sz="quarter" idx="14"/>
          </p:nvPr>
        </p:nvSpPr>
        <p:spPr>
          <a:xfrm>
            <a:off x="8798241" y="3812350"/>
            <a:ext cx="2703401" cy="2019300"/>
          </a:xfrm>
          <a:custGeom>
            <a:avLst/>
            <a:gdLst>
              <a:gd name="connsiteX0" fmla="*/ 0 w 2703401"/>
              <a:gd name="connsiteY0" fmla="*/ 0 h 2019300"/>
              <a:gd name="connsiteX1" fmla="*/ 2703401 w 2703401"/>
              <a:gd name="connsiteY1" fmla="*/ 0 h 2019300"/>
              <a:gd name="connsiteX2" fmla="*/ 2703401 w 2703401"/>
              <a:gd name="connsiteY2" fmla="*/ 2019300 h 2019300"/>
              <a:gd name="connsiteX3" fmla="*/ 0 w 2703401"/>
              <a:gd name="connsiteY3" fmla="*/ 2019300 h 2019300"/>
            </a:gdLst>
            <a:ahLst/>
            <a:cxnLst>
              <a:cxn ang="0">
                <a:pos x="connsiteX0" y="connsiteY0"/>
              </a:cxn>
              <a:cxn ang="0">
                <a:pos x="connsiteX1" y="connsiteY1"/>
              </a:cxn>
              <a:cxn ang="0">
                <a:pos x="connsiteX2" y="connsiteY2"/>
              </a:cxn>
              <a:cxn ang="0">
                <a:pos x="connsiteX3" y="connsiteY3"/>
              </a:cxn>
            </a:cxnLst>
            <a:rect l="l" t="t" r="r" b="b"/>
            <a:pathLst>
              <a:path w="2703401" h="2019300">
                <a:moveTo>
                  <a:pt x="0" y="0"/>
                </a:moveTo>
                <a:lnTo>
                  <a:pt x="2703401" y="0"/>
                </a:lnTo>
                <a:lnTo>
                  <a:pt x="2703401" y="2019300"/>
                </a:lnTo>
                <a:lnTo>
                  <a:pt x="0" y="2019300"/>
                </a:ln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图文版式2">
    <p:spTree>
      <p:nvGrpSpPr>
        <p:cNvPr id="1" name=""/>
        <p:cNvGrpSpPr/>
        <p:nvPr/>
      </p:nvGrpSpPr>
      <p:grpSpPr>
        <a:xfrm>
          <a:off x="0" y="0"/>
          <a:ext cx="0" cy="0"/>
          <a:chOff x="0" y="0"/>
          <a:chExt cx="0" cy="0"/>
        </a:xfrm>
      </p:grpSpPr>
      <p:sp>
        <p:nvSpPr>
          <p:cNvPr id="10" name="图片占位符 9"/>
          <p:cNvSpPr>
            <a:spLocks noGrp="1"/>
          </p:cNvSpPr>
          <p:nvPr>
            <p:ph type="pic" sz="quarter" idx="11"/>
          </p:nvPr>
        </p:nvSpPr>
        <p:spPr>
          <a:xfrm>
            <a:off x="911452"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1" name="图片占位符 10"/>
          <p:cNvSpPr>
            <a:spLocks noGrp="1"/>
          </p:cNvSpPr>
          <p:nvPr>
            <p:ph type="pic" sz="quarter" idx="12"/>
          </p:nvPr>
        </p:nvSpPr>
        <p:spPr>
          <a:xfrm>
            <a:off x="3740235"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3"/>
          </p:nvPr>
        </p:nvSpPr>
        <p:spPr>
          <a:xfrm>
            <a:off x="6569018"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5" name="图片占位符 14"/>
          <p:cNvSpPr>
            <a:spLocks noGrp="1"/>
          </p:cNvSpPr>
          <p:nvPr>
            <p:ph type="pic" sz="quarter" idx="14"/>
          </p:nvPr>
        </p:nvSpPr>
        <p:spPr>
          <a:xfrm>
            <a:off x="9397801" y="3872795"/>
            <a:ext cx="1895444" cy="1895444"/>
          </a:xfrm>
          <a:custGeom>
            <a:avLst/>
            <a:gdLst>
              <a:gd name="connsiteX0" fmla="*/ 947722 w 1895444"/>
              <a:gd name="connsiteY0" fmla="*/ 0 h 1895444"/>
              <a:gd name="connsiteX1" fmla="*/ 1895444 w 1895444"/>
              <a:gd name="connsiteY1" fmla="*/ 947722 h 1895444"/>
              <a:gd name="connsiteX2" fmla="*/ 947722 w 1895444"/>
              <a:gd name="connsiteY2" fmla="*/ 1895444 h 1895444"/>
              <a:gd name="connsiteX3" fmla="*/ 0 w 1895444"/>
              <a:gd name="connsiteY3" fmla="*/ 947722 h 1895444"/>
              <a:gd name="connsiteX4" fmla="*/ 947722 w 1895444"/>
              <a:gd name="connsiteY4" fmla="*/ 0 h 189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5444" h="1895444">
                <a:moveTo>
                  <a:pt x="947722" y="0"/>
                </a:moveTo>
                <a:cubicBezTo>
                  <a:pt x="1471134" y="0"/>
                  <a:pt x="1895444" y="424310"/>
                  <a:pt x="1895444" y="947722"/>
                </a:cubicBezTo>
                <a:cubicBezTo>
                  <a:pt x="1895444" y="1471134"/>
                  <a:pt x="1471134" y="1895444"/>
                  <a:pt x="947722" y="1895444"/>
                </a:cubicBezTo>
                <a:cubicBezTo>
                  <a:pt x="424310" y="1895444"/>
                  <a:pt x="0" y="1471134"/>
                  <a:pt x="0" y="947722"/>
                </a:cubicBezTo>
                <a:cubicBezTo>
                  <a:pt x="0" y="424310"/>
                  <a:pt x="424310" y="0"/>
                  <a:pt x="947722"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文版式4">
    <p:spTree>
      <p:nvGrpSpPr>
        <p:cNvPr id="1" name=""/>
        <p:cNvGrpSpPr/>
        <p:nvPr/>
      </p:nvGrpSpPr>
      <p:grpSpPr>
        <a:xfrm>
          <a:off x="0" y="0"/>
          <a:ext cx="0" cy="0"/>
          <a:chOff x="0" y="0"/>
          <a:chExt cx="0" cy="0"/>
        </a:xfrm>
      </p:grpSpPr>
      <p:sp>
        <p:nvSpPr>
          <p:cNvPr id="11" name="图片占位符 10"/>
          <p:cNvSpPr>
            <a:spLocks noGrp="1"/>
          </p:cNvSpPr>
          <p:nvPr>
            <p:ph type="pic" sz="quarter" idx="12"/>
          </p:nvPr>
        </p:nvSpPr>
        <p:spPr>
          <a:xfrm>
            <a:off x="4519809"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
        <p:nvSpPr>
          <p:cNvPr id="13" name="图片占位符 12"/>
          <p:cNvSpPr>
            <a:spLocks noGrp="1"/>
          </p:cNvSpPr>
          <p:nvPr>
            <p:ph type="pic" sz="quarter" idx="13"/>
          </p:nvPr>
        </p:nvSpPr>
        <p:spPr>
          <a:xfrm>
            <a:off x="8317108"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cxnSp>
        <p:nvCxnSpPr>
          <p:cNvPr id="9" name="直接连接符 8"/>
          <p:cNvCxnSpPr/>
          <p:nvPr userDrawn="1"/>
        </p:nvCxnSpPr>
        <p:spPr>
          <a:xfrm flipH="1">
            <a:off x="640080" y="806220"/>
            <a:ext cx="3931701" cy="0"/>
          </a:xfrm>
          <a:prstGeom prst="line">
            <a:avLst/>
          </a:prstGeom>
          <a:ln>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12" name="文本占位符 11"/>
          <p:cNvSpPr>
            <a:spLocks noGrp="1"/>
          </p:cNvSpPr>
          <p:nvPr>
            <p:ph type="body" sz="quarter" idx="10" hasCustomPrompt="1"/>
          </p:nvPr>
        </p:nvSpPr>
        <p:spPr>
          <a:xfrm>
            <a:off x="4572000" y="513833"/>
            <a:ext cx="3048000" cy="584775"/>
          </a:xfrm>
        </p:spPr>
        <p:txBody>
          <a:bodyPr>
            <a:spAutoFit/>
          </a:bodyPr>
          <a:lstStyle>
            <a:lvl1pPr marL="0" marR="0" indent="0" algn="ctr" defTabSz="914400" rtl="0" eaLnBrk="1" fontAlgn="auto" latinLnBrk="0" hangingPunct="1">
              <a:lnSpc>
                <a:spcPct val="100000"/>
              </a:lnSpc>
              <a:spcBef>
                <a:spcPts val="0"/>
              </a:spcBef>
              <a:spcAft>
                <a:spcPts val="0"/>
              </a:spcAft>
              <a:buClrTx/>
              <a:buSzTx/>
              <a:buFontTx/>
              <a:buNone/>
              <a:defRPr lang="en-US" altLang="zh-CN" sz="3200" b="1" kern="1200" noProof="0">
                <a:solidFill>
                  <a:schemeClr val="tx2"/>
                </a:solidFill>
                <a:latin typeface="微软雅黑" panose="020B0503020204020204" pitchFamily="34" charset="-122"/>
                <a:ea typeface="微软雅黑" panose="020B0503020204020204" pitchFamily="34" charset="-122"/>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rPr>
              <a:t>TITLE HERE</a:t>
            </a:r>
            <a:endParaRPr kumimoji="0" lang="en-US" altLang="zh-CN" sz="3200" b="1" i="0" u="none" strike="noStrike" kern="1200" cap="none" spc="0" normalizeH="0" baseline="0" noProof="0">
              <a:ln>
                <a:noFill/>
              </a:ln>
              <a:solidFill>
                <a:srgbClr val="44546A"/>
              </a:solidFill>
              <a:effectLst/>
              <a:uLnTx/>
              <a:uFillTx/>
              <a:latin typeface="微软雅黑" panose="020B0503020204020204" pitchFamily="34" charset="-122"/>
              <a:ea typeface="微软雅黑" panose="020B0503020204020204" pitchFamily="34" charset="-122"/>
              <a:cs typeface="+mn-cs"/>
            </a:endParaRPr>
          </a:p>
        </p:txBody>
      </p:sp>
      <p:cxnSp>
        <p:nvCxnSpPr>
          <p:cNvPr id="14" name="直接连接符 13"/>
          <p:cNvCxnSpPr/>
          <p:nvPr userDrawn="1"/>
        </p:nvCxnSpPr>
        <p:spPr>
          <a:xfrm flipH="1">
            <a:off x="7620000" y="806220"/>
            <a:ext cx="3931701" cy="0"/>
          </a:xfrm>
          <a:prstGeom prst="line">
            <a:avLst/>
          </a:prstGeom>
          <a:ln>
            <a:gradFill flip="none" rotWithShape="1">
              <a:gsLst>
                <a:gs pos="0">
                  <a:schemeClr val="accent3"/>
                </a:gs>
                <a:gs pos="100000">
                  <a:schemeClr val="accent4"/>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图片占位符 9"/>
          <p:cNvSpPr>
            <a:spLocks noGrp="1"/>
          </p:cNvSpPr>
          <p:nvPr>
            <p:ph type="pic" sz="quarter" idx="11"/>
          </p:nvPr>
        </p:nvSpPr>
        <p:spPr>
          <a:xfrm>
            <a:off x="722510" y="1574800"/>
            <a:ext cx="3152381" cy="1977909"/>
          </a:xfrm>
          <a:custGeom>
            <a:avLst/>
            <a:gdLst>
              <a:gd name="connsiteX0" fmla="*/ 78879 w 3152381"/>
              <a:gd name="connsiteY0" fmla="*/ 0 h 1977909"/>
              <a:gd name="connsiteX1" fmla="*/ 3073502 w 3152381"/>
              <a:gd name="connsiteY1" fmla="*/ 0 h 1977909"/>
              <a:gd name="connsiteX2" fmla="*/ 3152381 w 3152381"/>
              <a:gd name="connsiteY2" fmla="*/ 78879 h 1977909"/>
              <a:gd name="connsiteX3" fmla="*/ 3152381 w 3152381"/>
              <a:gd name="connsiteY3" fmla="*/ 1899030 h 1977909"/>
              <a:gd name="connsiteX4" fmla="*/ 3073502 w 3152381"/>
              <a:gd name="connsiteY4" fmla="*/ 1977909 h 1977909"/>
              <a:gd name="connsiteX5" fmla="*/ 78879 w 3152381"/>
              <a:gd name="connsiteY5" fmla="*/ 1977909 h 1977909"/>
              <a:gd name="connsiteX6" fmla="*/ 0 w 3152381"/>
              <a:gd name="connsiteY6" fmla="*/ 1899030 h 1977909"/>
              <a:gd name="connsiteX7" fmla="*/ 0 w 3152381"/>
              <a:gd name="connsiteY7" fmla="*/ 78879 h 1977909"/>
              <a:gd name="connsiteX8" fmla="*/ 78879 w 3152381"/>
              <a:gd name="connsiteY8" fmla="*/ 0 h 197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52381" h="1977909">
                <a:moveTo>
                  <a:pt x="78879" y="0"/>
                </a:moveTo>
                <a:lnTo>
                  <a:pt x="3073502" y="0"/>
                </a:lnTo>
                <a:cubicBezTo>
                  <a:pt x="3117066" y="0"/>
                  <a:pt x="3152381" y="35315"/>
                  <a:pt x="3152381" y="78879"/>
                </a:cubicBezTo>
                <a:lnTo>
                  <a:pt x="3152381" y="1899030"/>
                </a:lnTo>
                <a:cubicBezTo>
                  <a:pt x="3152381" y="1942594"/>
                  <a:pt x="3117066" y="1977909"/>
                  <a:pt x="3073502" y="1977909"/>
                </a:cubicBezTo>
                <a:lnTo>
                  <a:pt x="78879" y="1977909"/>
                </a:lnTo>
                <a:cubicBezTo>
                  <a:pt x="35315" y="1977909"/>
                  <a:pt x="0" y="1942594"/>
                  <a:pt x="0" y="1899030"/>
                </a:cubicBezTo>
                <a:lnTo>
                  <a:pt x="0" y="78879"/>
                </a:lnTo>
                <a:cubicBezTo>
                  <a:pt x="0" y="35315"/>
                  <a:pt x="35315" y="0"/>
                  <a:pt x="78879" y="0"/>
                </a:cubicBezTo>
                <a:close/>
              </a:path>
            </a:pathLst>
          </a:custGeom>
          <a:no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lvl1pPr>
              <a:defRPr lang="zh-CN" altLang="en-US" sz="1400">
                <a:solidFill>
                  <a:schemeClr val="lt1"/>
                </a:solidFill>
              </a:defRPr>
            </a:lvl1pPr>
          </a:lstStyle>
          <a:p>
            <a:pPr marL="0" lvl="0"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封面页">
    <p:spTree>
      <p:nvGrpSpPr>
        <p:cNvPr id="1" name=""/>
        <p:cNvGrpSpPr/>
        <p:nvPr/>
      </p:nvGrpSpPr>
      <p:grpSpPr>
        <a:xfrm>
          <a:off x="0" y="0"/>
          <a:ext cx="0" cy="0"/>
          <a:chOff x="0" y="0"/>
          <a:chExt cx="0" cy="0"/>
        </a:xfrm>
      </p:grpSpPr>
      <p:sp>
        <p:nvSpPr>
          <p:cNvPr id="5" name="任意多边形: 形状 4"/>
          <p:cNvSpPr/>
          <p:nvPr userDrawn="1"/>
        </p:nvSpPr>
        <p:spPr>
          <a:xfrm rot="1534757">
            <a:off x="-961648" y="-603802"/>
            <a:ext cx="5772470" cy="6535941"/>
          </a:xfrm>
          <a:custGeom>
            <a:avLst/>
            <a:gdLst>
              <a:gd name="connsiteX0" fmla="*/ 0 w 5772470"/>
              <a:gd name="connsiteY0" fmla="*/ 1695879 h 6535941"/>
              <a:gd name="connsiteX1" fmla="*/ 3542860 w 5772470"/>
              <a:gd name="connsiteY1" fmla="*/ 0 h 6535941"/>
              <a:gd name="connsiteX2" fmla="*/ 5243255 w 5772470"/>
              <a:gd name="connsiteY2" fmla="*/ 0 h 6535941"/>
              <a:gd name="connsiteX3" fmla="*/ 5772470 w 5772470"/>
              <a:gd name="connsiteY3" fmla="*/ 529215 h 6535941"/>
              <a:gd name="connsiteX4" fmla="*/ 5772470 w 5772470"/>
              <a:gd name="connsiteY4" fmla="*/ 6006726 h 6535941"/>
              <a:gd name="connsiteX5" fmla="*/ 5243255 w 5772470"/>
              <a:gd name="connsiteY5" fmla="*/ 6535941 h 6535941"/>
              <a:gd name="connsiteX6" fmla="*/ 2316817 w 5772470"/>
              <a:gd name="connsiteY6" fmla="*/ 6535941 h 65359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72470" h="6535941">
                <a:moveTo>
                  <a:pt x="0" y="1695879"/>
                </a:moveTo>
                <a:lnTo>
                  <a:pt x="3542860" y="0"/>
                </a:lnTo>
                <a:lnTo>
                  <a:pt x="5243255" y="0"/>
                </a:lnTo>
                <a:cubicBezTo>
                  <a:pt x="5535532" y="0"/>
                  <a:pt x="5772470" y="236938"/>
                  <a:pt x="5772470" y="529215"/>
                </a:cubicBezTo>
                <a:lnTo>
                  <a:pt x="5772470" y="6006726"/>
                </a:lnTo>
                <a:cubicBezTo>
                  <a:pt x="5772470" y="6299003"/>
                  <a:pt x="5535532" y="6535941"/>
                  <a:pt x="5243255" y="6535941"/>
                </a:cubicBezTo>
                <a:lnTo>
                  <a:pt x="2316817" y="6535941"/>
                </a:ln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6" name="任意多边形: 形状 5"/>
          <p:cNvSpPr/>
          <p:nvPr userDrawn="1"/>
        </p:nvSpPr>
        <p:spPr>
          <a:xfrm rot="1534757">
            <a:off x="2508072" y="406960"/>
            <a:ext cx="10630047" cy="6535942"/>
          </a:xfrm>
          <a:custGeom>
            <a:avLst/>
            <a:gdLst>
              <a:gd name="connsiteX0" fmla="*/ 0 w 10630047"/>
              <a:gd name="connsiteY0" fmla="*/ 1737887 h 6535942"/>
              <a:gd name="connsiteX1" fmla="*/ 3630618 w 10630047"/>
              <a:gd name="connsiteY1" fmla="*/ 0 h 6535942"/>
              <a:gd name="connsiteX2" fmla="*/ 8594363 w 10630047"/>
              <a:gd name="connsiteY2" fmla="*/ 0 h 6535942"/>
              <a:gd name="connsiteX3" fmla="*/ 10630047 w 10630047"/>
              <a:gd name="connsiteY3" fmla="*/ 4252746 h 6535942"/>
              <a:gd name="connsiteX4" fmla="*/ 5860227 w 10630047"/>
              <a:gd name="connsiteY4" fmla="*/ 6535941 h 6535942"/>
              <a:gd name="connsiteX5" fmla="*/ 529216 w 10630047"/>
              <a:gd name="connsiteY5" fmla="*/ 6535942 h 6535942"/>
              <a:gd name="connsiteX6" fmla="*/ 0 w 10630047"/>
              <a:gd name="connsiteY6" fmla="*/ 6006726 h 6535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30047" h="6535942">
                <a:moveTo>
                  <a:pt x="0" y="1737887"/>
                </a:moveTo>
                <a:lnTo>
                  <a:pt x="3630618" y="0"/>
                </a:lnTo>
                <a:lnTo>
                  <a:pt x="8594363" y="0"/>
                </a:lnTo>
                <a:lnTo>
                  <a:pt x="10630047" y="4252746"/>
                </a:lnTo>
                <a:lnTo>
                  <a:pt x="5860227" y="6535941"/>
                </a:lnTo>
                <a:lnTo>
                  <a:pt x="529216" y="6535942"/>
                </a:lnTo>
                <a:cubicBezTo>
                  <a:pt x="236938" y="6535941"/>
                  <a:pt x="0" y="6299003"/>
                  <a:pt x="0" y="6006726"/>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任意多边形: 形状 6"/>
          <p:cNvSpPr/>
          <p:nvPr userDrawn="1"/>
        </p:nvSpPr>
        <p:spPr>
          <a:xfrm rot="1534757">
            <a:off x="1603979" y="-2037486"/>
            <a:ext cx="11079226" cy="6878693"/>
          </a:xfrm>
          <a:custGeom>
            <a:avLst/>
            <a:gdLst>
              <a:gd name="connsiteX0" fmla="*/ 0 w 11079226"/>
              <a:gd name="connsiteY0" fmla="*/ 4535048 h 6878693"/>
              <a:gd name="connsiteX1" fmla="*/ 9474166 w 11079226"/>
              <a:gd name="connsiteY1" fmla="*/ 0 h 6878693"/>
              <a:gd name="connsiteX2" fmla="*/ 11079226 w 11079226"/>
              <a:gd name="connsiteY2" fmla="*/ 3353130 h 6878693"/>
              <a:gd name="connsiteX3" fmla="*/ 11079226 w 11079226"/>
              <a:gd name="connsiteY3" fmla="*/ 6257922 h 6878693"/>
              <a:gd name="connsiteX4" fmla="*/ 10458455 w 11079226"/>
              <a:gd name="connsiteY4" fmla="*/ 6878693 h 6878693"/>
              <a:gd name="connsiteX5" fmla="*/ 620771 w 11079226"/>
              <a:gd name="connsiteY5" fmla="*/ 6878693 h 6878693"/>
              <a:gd name="connsiteX6" fmla="*/ 0 w 11079226"/>
              <a:gd name="connsiteY6" fmla="*/ 6257922 h 6878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079226" h="6878693">
                <a:moveTo>
                  <a:pt x="0" y="4535048"/>
                </a:moveTo>
                <a:lnTo>
                  <a:pt x="9474166" y="0"/>
                </a:lnTo>
                <a:lnTo>
                  <a:pt x="11079226" y="3353130"/>
                </a:lnTo>
                <a:lnTo>
                  <a:pt x="11079226" y="6257922"/>
                </a:lnTo>
                <a:cubicBezTo>
                  <a:pt x="11079226" y="6600764"/>
                  <a:pt x="10801297" y="6878693"/>
                  <a:pt x="10458455" y="6878693"/>
                </a:cubicBezTo>
                <a:lnTo>
                  <a:pt x="620771" y="6878693"/>
                </a:lnTo>
                <a:cubicBezTo>
                  <a:pt x="277929" y="6878693"/>
                  <a:pt x="0" y="6600764"/>
                  <a:pt x="0" y="6257922"/>
                </a:cubicBezTo>
                <a:close/>
              </a:path>
            </a:pathLst>
          </a:custGeom>
          <a:gradFill flip="none" rotWithShape="1">
            <a:gsLst>
              <a:gs pos="0">
                <a:schemeClr val="accent3"/>
              </a:gs>
              <a:gs pos="53100">
                <a:srgbClr val="4988EB"/>
              </a:gs>
              <a:gs pos="100000">
                <a:srgbClr val="8160EB"/>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10" name="直接连接符 9"/>
          <p:cNvCxnSpPr/>
          <p:nvPr userDrawn="1"/>
        </p:nvCxnSpPr>
        <p:spPr>
          <a:xfrm>
            <a:off x="4198256" y="3132571"/>
            <a:ext cx="663487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userDrawn="1"/>
        </p:nvGrpSpPr>
        <p:grpSpPr>
          <a:xfrm flipH="1" flipV="1">
            <a:off x="-3820047" y="2622701"/>
            <a:ext cx="6521450" cy="3311525"/>
            <a:chOff x="2946400" y="3860800"/>
            <a:chExt cx="6521450" cy="3311525"/>
          </a:xfrm>
        </p:grpSpPr>
        <p:cxnSp>
          <p:nvCxnSpPr>
            <p:cNvPr id="12" name="直接连接符 11"/>
            <p:cNvCxnSpPr/>
            <p:nvPr/>
          </p:nvCxnSpPr>
          <p:spPr>
            <a:xfrm>
              <a:off x="3255169" y="4161763"/>
              <a:ext cx="6212681" cy="3010562"/>
            </a:xfrm>
            <a:prstGeom prst="lin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cxnSp>
        <p:sp>
          <p:nvSpPr>
            <p:cNvPr id="13" name="椭圆 12"/>
            <p:cNvSpPr/>
            <p:nvPr/>
          </p:nvSpPr>
          <p:spPr>
            <a:xfrm>
              <a:off x="2946400" y="3860800"/>
              <a:ext cx="508000" cy="508000"/>
            </a:xfrm>
            <a:prstGeom prst="ellipse">
              <a:avLst/>
            </a:prstGeom>
            <a:ln>
              <a:solidFill>
                <a:schemeClr val="tx2">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4" name="椭圆 13"/>
            <p:cNvSpPr/>
            <p:nvPr/>
          </p:nvSpPr>
          <p:spPr>
            <a:xfrm flipH="1">
              <a:off x="3109912" y="4024312"/>
              <a:ext cx="180976" cy="180976"/>
            </a:xfrm>
            <a:prstGeom prst="ellipse">
              <a:avLst/>
            </a:prstGeom>
            <a:solidFill>
              <a:srgbClr val="DADD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任意多边形: 形状 14"/>
          <p:cNvSpPr/>
          <p:nvPr userDrawn="1"/>
        </p:nvSpPr>
        <p:spPr>
          <a:xfrm rot="1534757">
            <a:off x="4582434" y="5782725"/>
            <a:ext cx="4874134" cy="470296"/>
          </a:xfrm>
          <a:custGeom>
            <a:avLst/>
            <a:gdLst>
              <a:gd name="connsiteX0" fmla="*/ 143618 w 4874134"/>
              <a:gd name="connsiteY0" fmla="*/ 18479 h 470296"/>
              <a:gd name="connsiteX1" fmla="*/ 235148 w 4874134"/>
              <a:gd name="connsiteY1" fmla="*/ 0 h 470296"/>
              <a:gd name="connsiteX2" fmla="*/ 4874134 w 4874134"/>
              <a:gd name="connsiteY2" fmla="*/ 0 h 470296"/>
              <a:gd name="connsiteX3" fmla="*/ 3891639 w 4874134"/>
              <a:gd name="connsiteY3" fmla="*/ 470296 h 470296"/>
              <a:gd name="connsiteX4" fmla="*/ 235148 w 4874134"/>
              <a:gd name="connsiteY4" fmla="*/ 470295 h 470296"/>
              <a:gd name="connsiteX5" fmla="*/ 0 w 4874134"/>
              <a:gd name="connsiteY5" fmla="*/ 235147 h 470296"/>
              <a:gd name="connsiteX6" fmla="*/ 0 w 4874134"/>
              <a:gd name="connsiteY6" fmla="*/ 235148 h 470296"/>
              <a:gd name="connsiteX7" fmla="*/ 143618 w 4874134"/>
              <a:gd name="connsiteY7" fmla="*/ 18479 h 470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74134" h="470296">
                <a:moveTo>
                  <a:pt x="143618" y="18479"/>
                </a:moveTo>
                <a:cubicBezTo>
                  <a:pt x="171751" y="6580"/>
                  <a:pt x="202681" y="0"/>
                  <a:pt x="235148" y="0"/>
                </a:cubicBezTo>
                <a:lnTo>
                  <a:pt x="4874134" y="0"/>
                </a:lnTo>
                <a:lnTo>
                  <a:pt x="3891639" y="470296"/>
                </a:lnTo>
                <a:lnTo>
                  <a:pt x="235148" y="470295"/>
                </a:lnTo>
                <a:cubicBezTo>
                  <a:pt x="105280" y="470295"/>
                  <a:pt x="0" y="365016"/>
                  <a:pt x="0" y="235147"/>
                </a:cubicBezTo>
                <a:lnTo>
                  <a:pt x="0" y="235148"/>
                </a:lnTo>
                <a:cubicBezTo>
                  <a:pt x="0" y="137747"/>
                  <a:pt x="59220" y="54176"/>
                  <a:pt x="143618" y="18479"/>
                </a:cubicBezTo>
                <a:close/>
              </a:path>
            </a:pathLst>
          </a:custGeom>
          <a:solidFill>
            <a:schemeClr val="bg1"/>
          </a:soli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7" name="文本占位符 16"/>
          <p:cNvSpPr>
            <a:spLocks noGrp="1"/>
          </p:cNvSpPr>
          <p:nvPr>
            <p:ph type="body" sz="quarter" idx="10" hasCustomPrompt="1"/>
          </p:nvPr>
        </p:nvSpPr>
        <p:spPr>
          <a:xfrm>
            <a:off x="1857829" y="1181635"/>
            <a:ext cx="9043085" cy="1862048"/>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zh-CN" altLang="en-US" sz="11500" b="1" kern="1200" noProof="0">
                <a:solidFill>
                  <a:prstClr val="white"/>
                </a:solidFill>
                <a:latin typeface="微软雅黑" panose="020B0503020204020204" pitchFamily="34" charset="-122"/>
                <a:ea typeface="微软雅黑" panose="020B0503020204020204" pitchFamily="34" charset="-122"/>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15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rPr>
              <a:t>谢谢</a:t>
            </a:r>
            <a:endParaRPr kumimoji="0" lang="zh-CN" altLang="en-US" sz="11500" b="1" i="0" u="none" strike="noStrike" kern="1200" cap="none" spc="0" normalizeH="0" baseline="0" noProof="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19" name="文本占位符 18"/>
          <p:cNvSpPr>
            <a:spLocks noGrp="1"/>
          </p:cNvSpPr>
          <p:nvPr>
            <p:ph type="body" sz="quarter" idx="11" hasCustomPrompt="1"/>
          </p:nvPr>
        </p:nvSpPr>
        <p:spPr>
          <a:xfrm>
            <a:off x="6973019" y="3309407"/>
            <a:ext cx="3924300" cy="369332"/>
          </a:xfrm>
        </p:spPr>
        <p:txBody>
          <a:bodyPr wrap="square">
            <a:spAutoFit/>
          </a:bodyPr>
          <a:lstStyle>
            <a:lvl1pPr marL="0" marR="0" indent="0" algn="r" defTabSz="914400" rtl="0" eaLnBrk="1" fontAlgn="auto" latinLnBrk="0" hangingPunct="1">
              <a:lnSpc>
                <a:spcPct val="100000"/>
              </a:lnSpc>
              <a:spcBef>
                <a:spcPts val="0"/>
              </a:spcBef>
              <a:spcAft>
                <a:spcPts val="0"/>
              </a:spcAft>
              <a:buClrTx/>
              <a:buSzTx/>
              <a:buFontTx/>
              <a:buNone/>
              <a:defRPr lang="en-US" altLang="zh-CN" sz="1800" b="1" kern="1200" noProof="0">
                <a:solidFill>
                  <a:schemeClr val="bg1"/>
                </a:solidFill>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zh-CN" altLang="en-US" sz="1800" b="1" i="0" u="none" strike="noStrike" kern="1200" cap="none" spc="0" normalizeH="0" baseline="0" noProof="0">
                <a:ln>
                  <a:noFill/>
                </a:ln>
                <a:solidFill>
                  <a:prstClr val="white"/>
                </a:solidFill>
                <a:effectLst/>
                <a:uLnTx/>
                <a:uFillTx/>
                <a:latin typeface="+mn-lt"/>
                <a:ea typeface="+mn-ea"/>
                <a:cs typeface="+mn-cs"/>
              </a:rPr>
              <a:t>汇报人：</a:t>
            </a:r>
            <a:r>
              <a:rPr kumimoji="0" lang="en-US" altLang="zh-CN" sz="1800" b="1" i="0" u="none" strike="noStrike" kern="1200" cap="none" spc="0" normalizeH="0" baseline="0" noProof="0">
                <a:ln>
                  <a:noFill/>
                </a:ln>
                <a:solidFill>
                  <a:prstClr val="white"/>
                </a:solidFill>
                <a:effectLst/>
                <a:uLnTx/>
                <a:uFillTx/>
                <a:latin typeface="+mn-lt"/>
                <a:ea typeface="+mn-ea"/>
                <a:cs typeface="+mn-cs"/>
              </a:rPr>
              <a:t>OfficePLUS</a:t>
            </a:r>
            <a:endParaRPr kumimoji="0" lang="en-US" altLang="zh-CN" sz="1800" b="1" i="0" u="none" strike="noStrike" kern="1200" cap="none" spc="0" normalizeH="0" baseline="0" noProof="0">
              <a:ln>
                <a:noFill/>
              </a:ln>
              <a:solidFill>
                <a:prstClr val="white"/>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endParaRPr dirty="0">
              <a:sym typeface="+mn-ea"/>
            </a:endParaRPr>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7" Type="http://schemas.openxmlformats.org/officeDocument/2006/relationships/theme" Target="../theme/theme1.xml"/><Relationship Id="rId26" Type="http://schemas.openxmlformats.org/officeDocument/2006/relationships/tags" Target="../tags/tag62.xml"/><Relationship Id="rId25" Type="http://schemas.openxmlformats.org/officeDocument/2006/relationships/tags" Target="../tags/tag61.xml"/><Relationship Id="rId24" Type="http://schemas.openxmlformats.org/officeDocument/2006/relationships/tags" Target="../tags/tag60.xml"/><Relationship Id="rId23" Type="http://schemas.openxmlformats.org/officeDocument/2006/relationships/tags" Target="../tags/tag59.xml"/><Relationship Id="rId22" Type="http://schemas.openxmlformats.org/officeDocument/2006/relationships/tags" Target="../tags/tag58.xml"/><Relationship Id="rId21" Type="http://schemas.openxmlformats.org/officeDocument/2006/relationships/tags" Target="../tags/tag57.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3"/>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4"/>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5"/>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fld>
            <a:endParaRPr lang="zh-CN" altLang="en-US" dirty="0"/>
          </a:p>
        </p:txBody>
      </p:sp>
    </p:spTree>
    <p:custDataLst>
      <p:tags r:id="rId26"/>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a:xfrm>
            <a:off x="1857829" y="1225177"/>
            <a:ext cx="9043085" cy="1108075"/>
          </a:xfrm>
        </p:spPr>
        <p:txBody>
          <a:bodyPr/>
          <a:lstStyle/>
          <a:p>
            <a:r>
              <a:rPr lang="zh-CN" altLang="en-US"/>
              <a:t>大学生聚集地</a:t>
            </a:r>
            <a:endParaRPr lang="en-US" altLang="zh-CN"/>
          </a:p>
        </p:txBody>
      </p:sp>
      <p:sp>
        <p:nvSpPr>
          <p:cNvPr id="7" name="文本占位符 6"/>
          <p:cNvSpPr>
            <a:spLocks noGrp="1"/>
          </p:cNvSpPr>
          <p:nvPr>
            <p:ph type="body" sz="quarter" idx="11"/>
          </p:nvPr>
        </p:nvSpPr>
        <p:spPr>
          <a:xfrm>
            <a:off x="6799664" y="3371999"/>
            <a:ext cx="3924300" cy="645160"/>
          </a:xfrm>
        </p:spPr>
        <p:txBody>
          <a:bodyPr wrap="square"/>
          <a:lstStyle/>
          <a:p>
            <a:pPr algn="l"/>
            <a:r>
              <a:rPr lang="zh-CN" altLang="en-US"/>
              <a:t>小组组长：赵宗毅</a:t>
            </a:r>
            <a:r>
              <a:t> </a:t>
            </a:r>
          </a:p>
          <a:p>
            <a:pPr algn="l"/>
            <a:r>
              <a:rPr lang="zh-CN" altLang="en-US"/>
              <a:t>小组成员：李德宏，陈汪林，</a:t>
            </a:r>
            <a:r>
              <a:rPr lang="zh-CN" altLang="en-US"/>
              <a:t>陈卓宏</a:t>
            </a:r>
            <a:endParaRPr lang="zh-CN" altLang="en-US"/>
          </a:p>
        </p:txBody>
      </p:sp>
      <p:sp>
        <p:nvSpPr>
          <p:cNvPr id="2" name="文本占位符 6"/>
          <p:cNvSpPr>
            <a:spLocks noGrp="1"/>
          </p:cNvSpPr>
          <p:nvPr/>
        </p:nvSpPr>
        <p:spPr>
          <a:xfrm>
            <a:off x="6872689" y="2701439"/>
            <a:ext cx="3924300" cy="368300"/>
          </a:xfrm>
          <a:prstGeom prst="rect">
            <a:avLst/>
          </a:prstGeom>
        </p:spPr>
        <p:txBody>
          <a:bodyPr vert="horz" wrap="square" lIns="91440" tIns="45720" rIns="91440" bIns="45720" rtlCol="0">
            <a:spAutoFit/>
          </a:bodyPr>
          <a:lstStyle>
            <a:lvl1pPr marL="0" marR="0" indent="0" algn="r" defTabSz="914400" rtl="0" eaLnBrk="1" fontAlgn="auto" latinLnBrk="0" hangingPunct="1">
              <a:lnSpc>
                <a:spcPct val="100000"/>
              </a:lnSpc>
              <a:spcBef>
                <a:spcPts val="0"/>
              </a:spcBef>
              <a:spcAft>
                <a:spcPts val="0"/>
              </a:spcAft>
              <a:buClrTx/>
              <a:buSzTx/>
              <a:buFontTx/>
              <a:buNone/>
              <a:defRPr lang="en-US" altLang="zh-CN" sz="1800" b="1" kern="1200" noProof="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课程：移动智能</a:t>
            </a:r>
            <a:r>
              <a:rPr lang="zh-CN" altLang="en-US"/>
              <a:t>应用开发</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占位符 1"/>
          <p:cNvSpPr>
            <a:spLocks noGrp="1"/>
          </p:cNvSpPr>
          <p:nvPr>
            <p:ph type="body" sz="quarter" idx="10"/>
          </p:nvPr>
        </p:nvSpPr>
        <p:spPr>
          <a:xfrm>
            <a:off x="4572000" y="513833"/>
            <a:ext cx="3048000" cy="583565"/>
          </a:xfrm>
        </p:spPr>
        <p:txBody>
          <a:bodyPr/>
          <a:p>
            <a:r>
              <a:rPr lang="zh-CN" altLang="en-US"/>
              <a:t>游客</a:t>
            </a:r>
            <a:r>
              <a:rPr lang="zh-CN" altLang="en-US"/>
              <a:t>功能</a:t>
            </a:r>
            <a:endParaRPr lang="zh-CN" altLang="en-US"/>
          </a:p>
        </p:txBody>
      </p:sp>
      <p:grpSp>
        <p:nvGrpSpPr>
          <p:cNvPr id="4" name="组合 3"/>
          <p:cNvGrpSpPr/>
          <p:nvPr/>
        </p:nvGrpSpPr>
        <p:grpSpPr>
          <a:xfrm>
            <a:off x="6582135" y="1220756"/>
            <a:ext cx="3930356" cy="5528437"/>
            <a:chOff x="4936601" y="971844"/>
            <a:chExt cx="2947767" cy="4146328"/>
          </a:xfrm>
          <a:solidFill>
            <a:srgbClr val="013974"/>
          </a:solidFill>
        </p:grpSpPr>
        <p:grpSp>
          <p:nvGrpSpPr>
            <p:cNvPr id="5" name="组合 4"/>
            <p:cNvGrpSpPr/>
            <p:nvPr/>
          </p:nvGrpSpPr>
          <p:grpSpPr>
            <a:xfrm>
              <a:off x="4936601" y="971844"/>
              <a:ext cx="2947767" cy="4146328"/>
              <a:chOff x="4936601" y="971844"/>
              <a:chExt cx="2947767" cy="4146328"/>
            </a:xfrm>
            <a:grpFill/>
          </p:grpSpPr>
          <p:sp>
            <p:nvSpPr>
              <p:cNvPr id="23" name="Freeform 5"/>
              <p:cNvSpPr/>
              <p:nvPr/>
            </p:nvSpPr>
            <p:spPr bwMode="auto">
              <a:xfrm>
                <a:off x="5184992" y="971844"/>
                <a:ext cx="2590145" cy="1192575"/>
              </a:xfrm>
              <a:custGeom>
                <a:avLst/>
                <a:gdLst>
                  <a:gd name="T0" fmla="*/ 1118 w 1175"/>
                  <a:gd name="T1" fmla="*/ 389 h 541"/>
                  <a:gd name="T2" fmla="*/ 456 w 1175"/>
                  <a:gd name="T3" fmla="*/ 104 h 541"/>
                  <a:gd name="T4" fmla="*/ 0 w 1175"/>
                  <a:gd name="T5" fmla="*/ 541 h 541"/>
                  <a:gd name="T6" fmla="*/ 1175 w 1175"/>
                  <a:gd name="T7" fmla="*/ 541 h 541"/>
                  <a:gd name="T8" fmla="*/ 1118 w 1175"/>
                  <a:gd name="T9" fmla="*/ 389 h 541"/>
                </a:gdLst>
                <a:ahLst/>
                <a:cxnLst>
                  <a:cxn ang="0">
                    <a:pos x="T0" y="T1"/>
                  </a:cxn>
                  <a:cxn ang="0">
                    <a:pos x="T2" y="T3"/>
                  </a:cxn>
                  <a:cxn ang="0">
                    <a:pos x="T4" y="T5"/>
                  </a:cxn>
                  <a:cxn ang="0">
                    <a:pos x="T6" y="T7"/>
                  </a:cxn>
                  <a:cxn ang="0">
                    <a:pos x="T8" y="T9"/>
                  </a:cxn>
                </a:cxnLst>
                <a:rect l="0" t="0" r="r" b="b"/>
                <a:pathLst>
                  <a:path w="1175" h="541">
                    <a:moveTo>
                      <a:pt x="1118" y="389"/>
                    </a:moveTo>
                    <a:cubicBezTo>
                      <a:pt x="895" y="0"/>
                      <a:pt x="456" y="104"/>
                      <a:pt x="456" y="104"/>
                    </a:cubicBezTo>
                    <a:cubicBezTo>
                      <a:pt x="126" y="200"/>
                      <a:pt x="25" y="389"/>
                      <a:pt x="0" y="541"/>
                    </a:cubicBezTo>
                    <a:cubicBezTo>
                      <a:pt x="1175" y="541"/>
                      <a:pt x="1175" y="541"/>
                      <a:pt x="1175" y="541"/>
                    </a:cubicBezTo>
                    <a:cubicBezTo>
                      <a:pt x="1150" y="449"/>
                      <a:pt x="1118" y="389"/>
                      <a:pt x="1118" y="389"/>
                    </a:cubicBezTo>
                    <a:close/>
                  </a:path>
                </a:pathLst>
              </a:custGeom>
              <a:grpFill/>
              <a:ln>
                <a:noFill/>
              </a:ln>
            </p:spPr>
            <p:txBody>
              <a:bodyPr/>
              <a:lstStyle/>
              <a:p>
                <a:endParaRPr lang="zh-CN" altLang="en-US" sz="2135"/>
              </a:p>
            </p:txBody>
          </p:sp>
          <p:sp>
            <p:nvSpPr>
              <p:cNvPr id="24" name="Freeform 6"/>
              <p:cNvSpPr/>
              <p:nvPr/>
            </p:nvSpPr>
            <p:spPr bwMode="auto">
              <a:xfrm>
                <a:off x="4954557" y="2164419"/>
                <a:ext cx="2929811" cy="984584"/>
              </a:xfrm>
              <a:custGeom>
                <a:avLst/>
                <a:gdLst>
                  <a:gd name="T0" fmla="*/ 118 w 1330"/>
                  <a:gd name="T1" fmla="*/ 225 h 447"/>
                  <a:gd name="T2" fmla="*/ 102 w 1330"/>
                  <a:gd name="T3" fmla="*/ 281 h 447"/>
                  <a:gd name="T4" fmla="*/ 8 w 1330"/>
                  <a:gd name="T5" fmla="*/ 434 h 447"/>
                  <a:gd name="T6" fmla="*/ 0 w 1330"/>
                  <a:gd name="T7" fmla="*/ 447 h 447"/>
                  <a:gd name="T8" fmla="*/ 1250 w 1330"/>
                  <a:gd name="T9" fmla="*/ 447 h 447"/>
                  <a:gd name="T10" fmla="*/ 1280 w 1330"/>
                  <a:gd name="T11" fmla="*/ 0 h 447"/>
                  <a:gd name="T12" fmla="*/ 105 w 1330"/>
                  <a:gd name="T13" fmla="*/ 0 h 447"/>
                  <a:gd name="T14" fmla="*/ 118 w 1330"/>
                  <a:gd name="T15" fmla="*/ 225 h 4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30" h="447">
                    <a:moveTo>
                      <a:pt x="118" y="225"/>
                    </a:moveTo>
                    <a:cubicBezTo>
                      <a:pt x="121" y="237"/>
                      <a:pt x="116" y="242"/>
                      <a:pt x="102" y="281"/>
                    </a:cubicBezTo>
                    <a:cubicBezTo>
                      <a:pt x="89" y="321"/>
                      <a:pt x="18" y="422"/>
                      <a:pt x="8" y="434"/>
                    </a:cubicBezTo>
                    <a:cubicBezTo>
                      <a:pt x="5" y="438"/>
                      <a:pt x="2" y="442"/>
                      <a:pt x="0" y="447"/>
                    </a:cubicBezTo>
                    <a:cubicBezTo>
                      <a:pt x="1250" y="447"/>
                      <a:pt x="1250" y="447"/>
                      <a:pt x="1250" y="447"/>
                    </a:cubicBezTo>
                    <a:cubicBezTo>
                      <a:pt x="1330" y="289"/>
                      <a:pt x="1311" y="119"/>
                      <a:pt x="1280" y="0"/>
                    </a:cubicBezTo>
                    <a:cubicBezTo>
                      <a:pt x="105" y="0"/>
                      <a:pt x="105" y="0"/>
                      <a:pt x="105" y="0"/>
                    </a:cubicBezTo>
                    <a:cubicBezTo>
                      <a:pt x="85" y="125"/>
                      <a:pt x="118" y="225"/>
                      <a:pt x="118" y="225"/>
                    </a:cubicBezTo>
                  </a:path>
                </a:pathLst>
              </a:custGeom>
              <a:grpFill/>
              <a:ln>
                <a:noFill/>
              </a:ln>
            </p:spPr>
            <p:txBody>
              <a:bodyPr/>
              <a:lstStyle/>
              <a:p>
                <a:endParaRPr lang="zh-CN" altLang="en-US" sz="2135"/>
              </a:p>
            </p:txBody>
          </p:sp>
          <p:sp>
            <p:nvSpPr>
              <p:cNvPr id="25" name="Freeform 7"/>
              <p:cNvSpPr/>
              <p:nvPr/>
            </p:nvSpPr>
            <p:spPr bwMode="auto">
              <a:xfrm>
                <a:off x="4936601" y="3149003"/>
                <a:ext cx="2772697" cy="984584"/>
              </a:xfrm>
              <a:custGeom>
                <a:avLst/>
                <a:gdLst>
                  <a:gd name="T0" fmla="*/ 1 w 1258"/>
                  <a:gd name="T1" fmla="*/ 25 h 447"/>
                  <a:gd name="T2" fmla="*/ 20 w 1258"/>
                  <a:gd name="T3" fmla="*/ 65 h 447"/>
                  <a:gd name="T4" fmla="*/ 117 w 1258"/>
                  <a:gd name="T5" fmla="*/ 80 h 447"/>
                  <a:gd name="T6" fmla="*/ 131 w 1258"/>
                  <a:gd name="T7" fmla="*/ 109 h 447"/>
                  <a:gd name="T8" fmla="*/ 110 w 1258"/>
                  <a:gd name="T9" fmla="*/ 130 h 447"/>
                  <a:gd name="T10" fmla="*/ 100 w 1258"/>
                  <a:gd name="T11" fmla="*/ 151 h 447"/>
                  <a:gd name="T12" fmla="*/ 110 w 1258"/>
                  <a:gd name="T13" fmla="*/ 175 h 447"/>
                  <a:gd name="T14" fmla="*/ 138 w 1258"/>
                  <a:gd name="T15" fmla="*/ 216 h 447"/>
                  <a:gd name="T16" fmla="*/ 130 w 1258"/>
                  <a:gd name="T17" fmla="*/ 228 h 447"/>
                  <a:gd name="T18" fmla="*/ 122 w 1258"/>
                  <a:gd name="T19" fmla="*/ 246 h 447"/>
                  <a:gd name="T20" fmla="*/ 124 w 1258"/>
                  <a:gd name="T21" fmla="*/ 273 h 447"/>
                  <a:gd name="T22" fmla="*/ 170 w 1258"/>
                  <a:gd name="T23" fmla="*/ 315 h 447"/>
                  <a:gd name="T24" fmla="*/ 171 w 1258"/>
                  <a:gd name="T25" fmla="*/ 329 h 447"/>
                  <a:gd name="T26" fmla="*/ 179 w 1258"/>
                  <a:gd name="T27" fmla="*/ 447 h 447"/>
                  <a:gd name="T28" fmla="*/ 1116 w 1258"/>
                  <a:gd name="T29" fmla="*/ 447 h 447"/>
                  <a:gd name="T30" fmla="*/ 1083 w 1258"/>
                  <a:gd name="T31" fmla="*/ 331 h 447"/>
                  <a:gd name="T32" fmla="*/ 1190 w 1258"/>
                  <a:gd name="T33" fmla="*/ 101 h 447"/>
                  <a:gd name="T34" fmla="*/ 1258 w 1258"/>
                  <a:gd name="T35" fmla="*/ 0 h 447"/>
                  <a:gd name="T36" fmla="*/ 8 w 1258"/>
                  <a:gd name="T37" fmla="*/ 0 h 447"/>
                  <a:gd name="T38" fmla="*/ 1 w 1258"/>
                  <a:gd name="T39" fmla="*/ 25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58" h="447">
                    <a:moveTo>
                      <a:pt x="1" y="25"/>
                    </a:moveTo>
                    <a:cubicBezTo>
                      <a:pt x="0" y="43"/>
                      <a:pt x="7" y="58"/>
                      <a:pt x="20" y="65"/>
                    </a:cubicBezTo>
                    <a:cubicBezTo>
                      <a:pt x="33" y="73"/>
                      <a:pt x="117" y="80"/>
                      <a:pt x="117" y="80"/>
                    </a:cubicBezTo>
                    <a:cubicBezTo>
                      <a:pt x="131" y="109"/>
                      <a:pt x="131" y="109"/>
                      <a:pt x="131" y="109"/>
                    </a:cubicBezTo>
                    <a:cubicBezTo>
                      <a:pt x="131" y="109"/>
                      <a:pt x="117" y="122"/>
                      <a:pt x="110" y="130"/>
                    </a:cubicBezTo>
                    <a:cubicBezTo>
                      <a:pt x="104" y="139"/>
                      <a:pt x="102" y="143"/>
                      <a:pt x="100" y="151"/>
                    </a:cubicBezTo>
                    <a:cubicBezTo>
                      <a:pt x="99" y="160"/>
                      <a:pt x="105" y="169"/>
                      <a:pt x="110" y="175"/>
                    </a:cubicBezTo>
                    <a:cubicBezTo>
                      <a:pt x="114" y="182"/>
                      <a:pt x="138" y="216"/>
                      <a:pt x="138" y="216"/>
                    </a:cubicBezTo>
                    <a:cubicBezTo>
                      <a:pt x="138" y="216"/>
                      <a:pt x="134" y="222"/>
                      <a:pt x="130" y="228"/>
                    </a:cubicBezTo>
                    <a:cubicBezTo>
                      <a:pt x="125" y="235"/>
                      <a:pt x="122" y="246"/>
                      <a:pt x="122" y="246"/>
                    </a:cubicBezTo>
                    <a:cubicBezTo>
                      <a:pt x="119" y="254"/>
                      <a:pt x="119" y="263"/>
                      <a:pt x="124" y="273"/>
                    </a:cubicBezTo>
                    <a:cubicBezTo>
                      <a:pt x="130" y="282"/>
                      <a:pt x="165" y="309"/>
                      <a:pt x="170" y="315"/>
                    </a:cubicBezTo>
                    <a:cubicBezTo>
                      <a:pt x="174" y="322"/>
                      <a:pt x="171" y="329"/>
                      <a:pt x="171" y="329"/>
                    </a:cubicBezTo>
                    <a:cubicBezTo>
                      <a:pt x="154" y="381"/>
                      <a:pt x="165" y="422"/>
                      <a:pt x="179" y="447"/>
                    </a:cubicBezTo>
                    <a:cubicBezTo>
                      <a:pt x="1116" y="447"/>
                      <a:pt x="1116" y="447"/>
                      <a:pt x="1116" y="447"/>
                    </a:cubicBezTo>
                    <a:cubicBezTo>
                      <a:pt x="1100" y="402"/>
                      <a:pt x="1088" y="361"/>
                      <a:pt x="1083" y="331"/>
                    </a:cubicBezTo>
                    <a:cubicBezTo>
                      <a:pt x="1068" y="232"/>
                      <a:pt x="1190" y="101"/>
                      <a:pt x="1190" y="101"/>
                    </a:cubicBezTo>
                    <a:cubicBezTo>
                      <a:pt x="1218" y="68"/>
                      <a:pt x="1240" y="34"/>
                      <a:pt x="1258" y="0"/>
                    </a:cubicBezTo>
                    <a:cubicBezTo>
                      <a:pt x="8" y="0"/>
                      <a:pt x="8" y="0"/>
                      <a:pt x="8" y="0"/>
                    </a:cubicBezTo>
                    <a:cubicBezTo>
                      <a:pt x="4" y="7"/>
                      <a:pt x="2" y="14"/>
                      <a:pt x="1" y="25"/>
                    </a:cubicBezTo>
                  </a:path>
                </a:pathLst>
              </a:custGeom>
              <a:grpFill/>
              <a:ln>
                <a:noFill/>
              </a:ln>
            </p:spPr>
            <p:txBody>
              <a:bodyPr/>
              <a:lstStyle/>
              <a:p>
                <a:endParaRPr lang="zh-CN" altLang="en-US" sz="2135"/>
              </a:p>
            </p:txBody>
          </p:sp>
          <p:sp>
            <p:nvSpPr>
              <p:cNvPr id="26" name="Freeform 8"/>
              <p:cNvSpPr/>
              <p:nvPr/>
            </p:nvSpPr>
            <p:spPr bwMode="auto">
              <a:xfrm>
                <a:off x="5331632" y="4133588"/>
                <a:ext cx="2471934" cy="984584"/>
              </a:xfrm>
              <a:custGeom>
                <a:avLst/>
                <a:gdLst>
                  <a:gd name="T0" fmla="*/ 22 w 1122"/>
                  <a:gd name="T1" fmla="*/ 29 h 447"/>
                  <a:gd name="T2" fmla="*/ 291 w 1122"/>
                  <a:gd name="T3" fmla="*/ 13 h 447"/>
                  <a:gd name="T4" fmla="*/ 357 w 1122"/>
                  <a:gd name="T5" fmla="*/ 227 h 447"/>
                  <a:gd name="T6" fmla="*/ 353 w 1122"/>
                  <a:gd name="T7" fmla="*/ 227 h 447"/>
                  <a:gd name="T8" fmla="*/ 140 w 1122"/>
                  <a:gd name="T9" fmla="*/ 447 h 447"/>
                  <a:gd name="T10" fmla="*/ 1055 w 1122"/>
                  <a:gd name="T11" fmla="*/ 447 h 447"/>
                  <a:gd name="T12" fmla="*/ 1122 w 1122"/>
                  <a:gd name="T13" fmla="*/ 447 h 447"/>
                  <a:gd name="T14" fmla="*/ 1038 w 1122"/>
                  <a:gd name="T15" fmla="*/ 224 h 447"/>
                  <a:gd name="T16" fmla="*/ 937 w 1122"/>
                  <a:gd name="T17" fmla="*/ 0 h 447"/>
                  <a:gd name="T18" fmla="*/ 0 w 1122"/>
                  <a:gd name="T19" fmla="*/ 0 h 447"/>
                  <a:gd name="T20" fmla="*/ 22 w 1122"/>
                  <a:gd name="T21" fmla="*/ 29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22" h="447">
                    <a:moveTo>
                      <a:pt x="22" y="29"/>
                    </a:moveTo>
                    <a:cubicBezTo>
                      <a:pt x="73" y="71"/>
                      <a:pt x="257" y="9"/>
                      <a:pt x="291" y="13"/>
                    </a:cubicBezTo>
                    <a:cubicBezTo>
                      <a:pt x="316" y="17"/>
                      <a:pt x="345" y="158"/>
                      <a:pt x="357" y="227"/>
                    </a:cubicBezTo>
                    <a:cubicBezTo>
                      <a:pt x="353" y="227"/>
                      <a:pt x="353" y="227"/>
                      <a:pt x="353" y="227"/>
                    </a:cubicBezTo>
                    <a:cubicBezTo>
                      <a:pt x="353" y="227"/>
                      <a:pt x="194" y="418"/>
                      <a:pt x="140" y="447"/>
                    </a:cubicBezTo>
                    <a:cubicBezTo>
                      <a:pt x="1055" y="447"/>
                      <a:pt x="1055" y="447"/>
                      <a:pt x="1055" y="447"/>
                    </a:cubicBezTo>
                    <a:cubicBezTo>
                      <a:pt x="1122" y="447"/>
                      <a:pt x="1122" y="447"/>
                      <a:pt x="1122" y="447"/>
                    </a:cubicBezTo>
                    <a:cubicBezTo>
                      <a:pt x="1038" y="224"/>
                      <a:pt x="1038" y="224"/>
                      <a:pt x="1038" y="224"/>
                    </a:cubicBezTo>
                    <a:cubicBezTo>
                      <a:pt x="1004" y="162"/>
                      <a:pt x="965" y="76"/>
                      <a:pt x="937" y="0"/>
                    </a:cubicBezTo>
                    <a:cubicBezTo>
                      <a:pt x="0" y="0"/>
                      <a:pt x="0" y="0"/>
                      <a:pt x="0" y="0"/>
                    </a:cubicBezTo>
                    <a:cubicBezTo>
                      <a:pt x="8" y="15"/>
                      <a:pt x="18" y="25"/>
                      <a:pt x="22" y="29"/>
                    </a:cubicBezTo>
                    <a:close/>
                  </a:path>
                </a:pathLst>
              </a:custGeom>
              <a:grpFill/>
              <a:ln>
                <a:noFill/>
              </a:ln>
            </p:spPr>
            <p:txBody>
              <a:bodyPr/>
              <a:lstStyle/>
              <a:p>
                <a:endParaRPr lang="zh-CN" altLang="en-US" sz="2135"/>
              </a:p>
            </p:txBody>
          </p:sp>
        </p:grpSp>
        <p:sp>
          <p:nvSpPr>
            <p:cNvPr id="7" name="Freeform 9"/>
            <p:cNvSpPr/>
            <p:nvPr/>
          </p:nvSpPr>
          <p:spPr bwMode="auto">
            <a:xfrm>
              <a:off x="6666356" y="3377941"/>
              <a:ext cx="362112" cy="564116"/>
            </a:xfrm>
            <a:custGeom>
              <a:avLst/>
              <a:gdLst>
                <a:gd name="T0" fmla="*/ 159 w 164"/>
                <a:gd name="T1" fmla="*/ 42 h 256"/>
                <a:gd name="T2" fmla="*/ 136 w 164"/>
                <a:gd name="T3" fmla="*/ 0 h 256"/>
                <a:gd name="T4" fmla="*/ 111 w 164"/>
                <a:gd name="T5" fmla="*/ 4 h 256"/>
                <a:gd name="T6" fmla="*/ 85 w 164"/>
                <a:gd name="T7" fmla="*/ 9 h 256"/>
                <a:gd name="T8" fmla="*/ 85 w 164"/>
                <a:gd name="T9" fmla="*/ 9 h 256"/>
                <a:gd name="T10" fmla="*/ 84 w 164"/>
                <a:gd name="T11" fmla="*/ 9 h 256"/>
                <a:gd name="T12" fmla="*/ 83 w 164"/>
                <a:gd name="T13" fmla="*/ 9 h 256"/>
                <a:gd name="T14" fmla="*/ 83 w 164"/>
                <a:gd name="T15" fmla="*/ 9 h 256"/>
                <a:gd name="T16" fmla="*/ 54 w 164"/>
                <a:gd name="T17" fmla="*/ 5 h 256"/>
                <a:gd name="T18" fmla="*/ 28 w 164"/>
                <a:gd name="T19" fmla="*/ 0 h 256"/>
                <a:gd name="T20" fmla="*/ 5 w 164"/>
                <a:gd name="T21" fmla="*/ 42 h 256"/>
                <a:gd name="T22" fmla="*/ 16 w 164"/>
                <a:gd name="T23" fmla="*/ 101 h 256"/>
                <a:gd name="T24" fmla="*/ 21 w 164"/>
                <a:gd name="T25" fmla="*/ 163 h 256"/>
                <a:gd name="T26" fmla="*/ 37 w 164"/>
                <a:gd name="T27" fmla="*/ 224 h 256"/>
                <a:gd name="T28" fmla="*/ 60 w 164"/>
                <a:gd name="T29" fmla="*/ 243 h 256"/>
                <a:gd name="T30" fmla="*/ 66 w 164"/>
                <a:gd name="T31" fmla="*/ 158 h 256"/>
                <a:gd name="T32" fmla="*/ 73 w 164"/>
                <a:gd name="T33" fmla="*/ 141 h 256"/>
                <a:gd name="T34" fmla="*/ 82 w 164"/>
                <a:gd name="T35" fmla="*/ 134 h 256"/>
                <a:gd name="T36" fmla="*/ 90 w 164"/>
                <a:gd name="T37" fmla="*/ 140 h 256"/>
                <a:gd name="T38" fmla="*/ 97 w 164"/>
                <a:gd name="T39" fmla="*/ 158 h 256"/>
                <a:gd name="T40" fmla="*/ 104 w 164"/>
                <a:gd name="T41" fmla="*/ 243 h 256"/>
                <a:gd name="T42" fmla="*/ 127 w 164"/>
                <a:gd name="T43" fmla="*/ 224 h 256"/>
                <a:gd name="T44" fmla="*/ 143 w 164"/>
                <a:gd name="T45" fmla="*/ 163 h 256"/>
                <a:gd name="T46" fmla="*/ 148 w 164"/>
                <a:gd name="T47" fmla="*/ 101 h 256"/>
                <a:gd name="T48" fmla="*/ 159 w 164"/>
                <a:gd name="T49" fmla="*/ 4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256">
                  <a:moveTo>
                    <a:pt x="159" y="42"/>
                  </a:moveTo>
                  <a:cubicBezTo>
                    <a:pt x="154" y="21"/>
                    <a:pt x="148" y="3"/>
                    <a:pt x="136" y="0"/>
                  </a:cubicBezTo>
                  <a:cubicBezTo>
                    <a:pt x="132" y="0"/>
                    <a:pt x="122" y="2"/>
                    <a:pt x="111" y="4"/>
                  </a:cubicBezTo>
                  <a:cubicBezTo>
                    <a:pt x="102" y="7"/>
                    <a:pt x="92" y="9"/>
                    <a:pt x="85" y="9"/>
                  </a:cubicBezTo>
                  <a:cubicBezTo>
                    <a:pt x="85" y="9"/>
                    <a:pt x="85" y="9"/>
                    <a:pt x="85" y="9"/>
                  </a:cubicBezTo>
                  <a:cubicBezTo>
                    <a:pt x="84" y="9"/>
                    <a:pt x="84" y="9"/>
                    <a:pt x="84" y="9"/>
                  </a:cubicBezTo>
                  <a:cubicBezTo>
                    <a:pt x="83" y="9"/>
                    <a:pt x="83" y="9"/>
                    <a:pt x="83" y="9"/>
                  </a:cubicBezTo>
                  <a:cubicBezTo>
                    <a:pt x="83" y="9"/>
                    <a:pt x="83" y="9"/>
                    <a:pt x="83" y="9"/>
                  </a:cubicBezTo>
                  <a:cubicBezTo>
                    <a:pt x="76" y="9"/>
                    <a:pt x="65" y="7"/>
                    <a:pt x="54" y="5"/>
                  </a:cubicBezTo>
                  <a:cubicBezTo>
                    <a:pt x="43" y="2"/>
                    <a:pt x="32" y="0"/>
                    <a:pt x="28" y="0"/>
                  </a:cubicBezTo>
                  <a:cubicBezTo>
                    <a:pt x="16" y="3"/>
                    <a:pt x="9" y="21"/>
                    <a:pt x="5" y="42"/>
                  </a:cubicBezTo>
                  <a:cubicBezTo>
                    <a:pt x="0" y="62"/>
                    <a:pt x="9" y="85"/>
                    <a:pt x="16" y="101"/>
                  </a:cubicBezTo>
                  <a:cubicBezTo>
                    <a:pt x="23" y="117"/>
                    <a:pt x="18" y="135"/>
                    <a:pt x="21" y="163"/>
                  </a:cubicBezTo>
                  <a:cubicBezTo>
                    <a:pt x="23" y="190"/>
                    <a:pt x="30" y="202"/>
                    <a:pt x="37" y="224"/>
                  </a:cubicBezTo>
                  <a:cubicBezTo>
                    <a:pt x="44" y="247"/>
                    <a:pt x="64" y="256"/>
                    <a:pt x="60" y="243"/>
                  </a:cubicBezTo>
                  <a:cubicBezTo>
                    <a:pt x="55" y="229"/>
                    <a:pt x="60" y="179"/>
                    <a:pt x="66" y="158"/>
                  </a:cubicBezTo>
                  <a:cubicBezTo>
                    <a:pt x="69" y="150"/>
                    <a:pt x="71" y="144"/>
                    <a:pt x="73" y="141"/>
                  </a:cubicBezTo>
                  <a:cubicBezTo>
                    <a:pt x="74" y="137"/>
                    <a:pt x="77" y="134"/>
                    <a:pt x="82" y="134"/>
                  </a:cubicBezTo>
                  <a:cubicBezTo>
                    <a:pt x="86" y="134"/>
                    <a:pt x="89" y="137"/>
                    <a:pt x="90" y="140"/>
                  </a:cubicBezTo>
                  <a:cubicBezTo>
                    <a:pt x="92" y="143"/>
                    <a:pt x="94" y="149"/>
                    <a:pt x="97" y="158"/>
                  </a:cubicBezTo>
                  <a:cubicBezTo>
                    <a:pt x="104" y="179"/>
                    <a:pt x="109" y="229"/>
                    <a:pt x="104" y="243"/>
                  </a:cubicBezTo>
                  <a:cubicBezTo>
                    <a:pt x="100" y="256"/>
                    <a:pt x="120" y="247"/>
                    <a:pt x="127" y="224"/>
                  </a:cubicBezTo>
                  <a:cubicBezTo>
                    <a:pt x="134" y="202"/>
                    <a:pt x="141" y="190"/>
                    <a:pt x="143" y="163"/>
                  </a:cubicBezTo>
                  <a:cubicBezTo>
                    <a:pt x="145" y="135"/>
                    <a:pt x="141" y="117"/>
                    <a:pt x="148" y="101"/>
                  </a:cubicBezTo>
                  <a:cubicBezTo>
                    <a:pt x="154" y="85"/>
                    <a:pt x="164" y="62"/>
                    <a:pt x="159" y="42"/>
                  </a:cubicBezTo>
                </a:path>
              </a:pathLst>
            </a:custGeom>
            <a:grpFill/>
            <a:ln>
              <a:noFill/>
            </a:ln>
          </p:spPr>
          <p:txBody>
            <a:bodyPr vert="horz" wrap="square" lIns="121920" tIns="60960" rIns="121920" bIns="60960" numCol="1" anchor="t" anchorCtr="0" compatLnSpc="1"/>
            <a:lstStyle/>
            <a:p>
              <a:endParaRPr lang="zh-CN" altLang="en-US" sz="2400"/>
            </a:p>
          </p:txBody>
        </p:sp>
        <p:sp>
          <p:nvSpPr>
            <p:cNvPr id="8" name="Freeform 11"/>
            <p:cNvSpPr/>
            <p:nvPr/>
          </p:nvSpPr>
          <p:spPr bwMode="auto">
            <a:xfrm>
              <a:off x="6569095" y="1516508"/>
              <a:ext cx="550649" cy="471344"/>
            </a:xfrm>
            <a:custGeom>
              <a:avLst/>
              <a:gdLst>
                <a:gd name="T0" fmla="*/ 128 w 250"/>
                <a:gd name="T1" fmla="*/ 209 h 214"/>
                <a:gd name="T2" fmla="*/ 114 w 250"/>
                <a:gd name="T3" fmla="*/ 179 h 214"/>
                <a:gd name="T4" fmla="*/ 93 w 250"/>
                <a:gd name="T5" fmla="*/ 172 h 214"/>
                <a:gd name="T6" fmla="*/ 73 w 250"/>
                <a:gd name="T7" fmla="*/ 170 h 214"/>
                <a:gd name="T8" fmla="*/ 55 w 250"/>
                <a:gd name="T9" fmla="*/ 149 h 214"/>
                <a:gd name="T10" fmla="*/ 20 w 250"/>
                <a:gd name="T11" fmla="*/ 124 h 214"/>
                <a:gd name="T12" fmla="*/ 11 w 250"/>
                <a:gd name="T13" fmla="*/ 102 h 214"/>
                <a:gd name="T14" fmla="*/ 5 w 250"/>
                <a:gd name="T15" fmla="*/ 74 h 214"/>
                <a:gd name="T16" fmla="*/ 13 w 250"/>
                <a:gd name="T17" fmla="*/ 59 h 214"/>
                <a:gd name="T18" fmla="*/ 18 w 250"/>
                <a:gd name="T19" fmla="*/ 43 h 214"/>
                <a:gd name="T20" fmla="*/ 64 w 250"/>
                <a:gd name="T21" fmla="*/ 16 h 214"/>
                <a:gd name="T22" fmla="*/ 105 w 250"/>
                <a:gd name="T23" fmla="*/ 8 h 214"/>
                <a:gd name="T24" fmla="*/ 125 w 250"/>
                <a:gd name="T25" fmla="*/ 7 h 214"/>
                <a:gd name="T26" fmla="*/ 144 w 250"/>
                <a:gd name="T27" fmla="*/ 11 h 214"/>
                <a:gd name="T28" fmla="*/ 167 w 250"/>
                <a:gd name="T29" fmla="*/ 12 h 214"/>
                <a:gd name="T30" fmla="*/ 189 w 250"/>
                <a:gd name="T31" fmla="*/ 18 h 214"/>
                <a:gd name="T32" fmla="*/ 213 w 250"/>
                <a:gd name="T33" fmla="*/ 28 h 214"/>
                <a:gd name="T34" fmla="*/ 232 w 250"/>
                <a:gd name="T35" fmla="*/ 50 h 214"/>
                <a:gd name="T36" fmla="*/ 239 w 250"/>
                <a:gd name="T37" fmla="*/ 68 h 214"/>
                <a:gd name="T38" fmla="*/ 245 w 250"/>
                <a:gd name="T39" fmla="*/ 97 h 214"/>
                <a:gd name="T40" fmla="*/ 247 w 250"/>
                <a:gd name="T41" fmla="*/ 114 h 214"/>
                <a:gd name="T42" fmla="*/ 243 w 250"/>
                <a:gd name="T43" fmla="*/ 126 h 214"/>
                <a:gd name="T44" fmla="*/ 241 w 250"/>
                <a:gd name="T45" fmla="*/ 143 h 214"/>
                <a:gd name="T46" fmla="*/ 217 w 250"/>
                <a:gd name="T47" fmla="*/ 154 h 214"/>
                <a:gd name="T48" fmla="*/ 200 w 250"/>
                <a:gd name="T49" fmla="*/ 194 h 214"/>
                <a:gd name="T50" fmla="*/ 157 w 250"/>
                <a:gd name="T51" fmla="*/ 194 h 214"/>
                <a:gd name="T52" fmla="*/ 162 w 250"/>
                <a:gd name="T53" fmla="*/ 208 h 214"/>
                <a:gd name="T54" fmla="*/ 140 w 250"/>
                <a:gd name="T55" fmla="*/ 214 h 214"/>
                <a:gd name="T56" fmla="*/ 128 w 250"/>
                <a:gd name="T57" fmla="*/ 209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50" h="214">
                  <a:moveTo>
                    <a:pt x="128" y="209"/>
                  </a:moveTo>
                  <a:cubicBezTo>
                    <a:pt x="114" y="179"/>
                    <a:pt x="114" y="179"/>
                    <a:pt x="114" y="179"/>
                  </a:cubicBezTo>
                  <a:cubicBezTo>
                    <a:pt x="114" y="179"/>
                    <a:pt x="102" y="172"/>
                    <a:pt x="93" y="172"/>
                  </a:cubicBezTo>
                  <a:cubicBezTo>
                    <a:pt x="84" y="172"/>
                    <a:pt x="85" y="176"/>
                    <a:pt x="73" y="170"/>
                  </a:cubicBezTo>
                  <a:cubicBezTo>
                    <a:pt x="60" y="164"/>
                    <a:pt x="57" y="153"/>
                    <a:pt x="55" y="149"/>
                  </a:cubicBezTo>
                  <a:cubicBezTo>
                    <a:pt x="53" y="145"/>
                    <a:pt x="26" y="129"/>
                    <a:pt x="20" y="124"/>
                  </a:cubicBezTo>
                  <a:cubicBezTo>
                    <a:pt x="14" y="119"/>
                    <a:pt x="10" y="105"/>
                    <a:pt x="11" y="102"/>
                  </a:cubicBezTo>
                  <a:cubicBezTo>
                    <a:pt x="13" y="100"/>
                    <a:pt x="0" y="85"/>
                    <a:pt x="5" y="74"/>
                  </a:cubicBezTo>
                  <a:cubicBezTo>
                    <a:pt x="9" y="63"/>
                    <a:pt x="13" y="59"/>
                    <a:pt x="13" y="59"/>
                  </a:cubicBezTo>
                  <a:cubicBezTo>
                    <a:pt x="13" y="59"/>
                    <a:pt x="5" y="56"/>
                    <a:pt x="18" y="43"/>
                  </a:cubicBezTo>
                  <a:cubicBezTo>
                    <a:pt x="31" y="31"/>
                    <a:pt x="49" y="10"/>
                    <a:pt x="64" y="16"/>
                  </a:cubicBezTo>
                  <a:cubicBezTo>
                    <a:pt x="64" y="16"/>
                    <a:pt x="91" y="0"/>
                    <a:pt x="105" y="8"/>
                  </a:cubicBezTo>
                  <a:cubicBezTo>
                    <a:pt x="119" y="16"/>
                    <a:pt x="117" y="7"/>
                    <a:pt x="125" y="7"/>
                  </a:cubicBezTo>
                  <a:cubicBezTo>
                    <a:pt x="134" y="7"/>
                    <a:pt x="139" y="7"/>
                    <a:pt x="144" y="11"/>
                  </a:cubicBezTo>
                  <a:cubicBezTo>
                    <a:pt x="148" y="14"/>
                    <a:pt x="156" y="7"/>
                    <a:pt x="167" y="12"/>
                  </a:cubicBezTo>
                  <a:cubicBezTo>
                    <a:pt x="178" y="17"/>
                    <a:pt x="189" y="18"/>
                    <a:pt x="189" y="18"/>
                  </a:cubicBezTo>
                  <a:cubicBezTo>
                    <a:pt x="189" y="18"/>
                    <a:pt x="204" y="18"/>
                    <a:pt x="213" y="28"/>
                  </a:cubicBezTo>
                  <a:cubicBezTo>
                    <a:pt x="222" y="38"/>
                    <a:pt x="225" y="43"/>
                    <a:pt x="232" y="50"/>
                  </a:cubicBezTo>
                  <a:cubicBezTo>
                    <a:pt x="239" y="58"/>
                    <a:pt x="233" y="60"/>
                    <a:pt x="239" y="68"/>
                  </a:cubicBezTo>
                  <a:cubicBezTo>
                    <a:pt x="245" y="75"/>
                    <a:pt x="245" y="88"/>
                    <a:pt x="245" y="97"/>
                  </a:cubicBezTo>
                  <a:cubicBezTo>
                    <a:pt x="245" y="107"/>
                    <a:pt x="245" y="108"/>
                    <a:pt x="247" y="114"/>
                  </a:cubicBezTo>
                  <a:cubicBezTo>
                    <a:pt x="250" y="121"/>
                    <a:pt x="243" y="126"/>
                    <a:pt x="243" y="126"/>
                  </a:cubicBezTo>
                  <a:cubicBezTo>
                    <a:pt x="243" y="126"/>
                    <a:pt x="249" y="133"/>
                    <a:pt x="241" y="143"/>
                  </a:cubicBezTo>
                  <a:cubicBezTo>
                    <a:pt x="232" y="153"/>
                    <a:pt x="217" y="154"/>
                    <a:pt x="217" y="154"/>
                  </a:cubicBezTo>
                  <a:cubicBezTo>
                    <a:pt x="217" y="154"/>
                    <a:pt x="215" y="190"/>
                    <a:pt x="200" y="194"/>
                  </a:cubicBezTo>
                  <a:cubicBezTo>
                    <a:pt x="185" y="199"/>
                    <a:pt x="157" y="194"/>
                    <a:pt x="157" y="194"/>
                  </a:cubicBezTo>
                  <a:cubicBezTo>
                    <a:pt x="157" y="194"/>
                    <a:pt x="163" y="204"/>
                    <a:pt x="162" y="208"/>
                  </a:cubicBezTo>
                  <a:cubicBezTo>
                    <a:pt x="161" y="212"/>
                    <a:pt x="145" y="214"/>
                    <a:pt x="140" y="214"/>
                  </a:cubicBezTo>
                  <a:cubicBezTo>
                    <a:pt x="136" y="214"/>
                    <a:pt x="128" y="209"/>
                    <a:pt x="128"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9" name="Freeform 12"/>
            <p:cNvSpPr>
              <a:spLocks noEditPoints="1"/>
            </p:cNvSpPr>
            <p:nvPr/>
          </p:nvSpPr>
          <p:spPr bwMode="auto">
            <a:xfrm>
              <a:off x="6548147" y="1507530"/>
              <a:ext cx="594042" cy="501271"/>
            </a:xfrm>
            <a:custGeom>
              <a:avLst/>
              <a:gdLst>
                <a:gd name="T0" fmla="*/ 257 w 270"/>
                <a:gd name="T1" fmla="*/ 66 h 228"/>
                <a:gd name="T2" fmla="*/ 244 w 270"/>
                <a:gd name="T3" fmla="*/ 40 h 228"/>
                <a:gd name="T4" fmla="*/ 182 w 270"/>
                <a:gd name="T5" fmla="*/ 7 h 228"/>
                <a:gd name="T6" fmla="*/ 158 w 270"/>
                <a:gd name="T7" fmla="*/ 5 h 228"/>
                <a:gd name="T8" fmla="*/ 120 w 270"/>
                <a:gd name="T9" fmla="*/ 3 h 228"/>
                <a:gd name="T10" fmla="*/ 68 w 270"/>
                <a:gd name="T11" fmla="*/ 9 h 228"/>
                <a:gd name="T12" fmla="*/ 11 w 270"/>
                <a:gd name="T13" fmla="*/ 62 h 228"/>
                <a:gd name="T14" fmla="*/ 11 w 270"/>
                <a:gd name="T15" fmla="*/ 106 h 228"/>
                <a:gd name="T16" fmla="*/ 38 w 270"/>
                <a:gd name="T17" fmla="*/ 146 h 228"/>
                <a:gd name="T18" fmla="*/ 93 w 270"/>
                <a:gd name="T19" fmla="*/ 187 h 228"/>
                <a:gd name="T20" fmla="*/ 116 w 270"/>
                <a:gd name="T21" fmla="*/ 191 h 228"/>
                <a:gd name="T22" fmla="*/ 150 w 270"/>
                <a:gd name="T23" fmla="*/ 228 h 228"/>
                <a:gd name="T24" fmla="*/ 192 w 270"/>
                <a:gd name="T25" fmla="*/ 211 h 228"/>
                <a:gd name="T26" fmla="*/ 259 w 270"/>
                <a:gd name="T27" fmla="*/ 154 h 228"/>
                <a:gd name="T28" fmla="*/ 120 w 270"/>
                <a:gd name="T29" fmla="*/ 164 h 228"/>
                <a:gd name="T30" fmla="*/ 157 w 270"/>
                <a:gd name="T31" fmla="*/ 149 h 228"/>
                <a:gd name="T32" fmla="*/ 119 w 270"/>
                <a:gd name="T33" fmla="*/ 169 h 228"/>
                <a:gd name="T34" fmla="*/ 232 w 270"/>
                <a:gd name="T35" fmla="*/ 146 h 228"/>
                <a:gd name="T36" fmla="*/ 167 w 270"/>
                <a:gd name="T37" fmla="*/ 163 h 228"/>
                <a:gd name="T38" fmla="*/ 200 w 270"/>
                <a:gd name="T39" fmla="*/ 141 h 228"/>
                <a:gd name="T40" fmla="*/ 179 w 270"/>
                <a:gd name="T41" fmla="*/ 122 h 228"/>
                <a:gd name="T42" fmla="*/ 165 w 270"/>
                <a:gd name="T43" fmla="*/ 86 h 228"/>
                <a:gd name="T44" fmla="*/ 172 w 270"/>
                <a:gd name="T45" fmla="*/ 134 h 228"/>
                <a:gd name="T46" fmla="*/ 108 w 270"/>
                <a:gd name="T47" fmla="*/ 157 h 228"/>
                <a:gd name="T48" fmla="*/ 94 w 270"/>
                <a:gd name="T49" fmla="*/ 166 h 228"/>
                <a:gd name="T50" fmla="*/ 75 w 270"/>
                <a:gd name="T51" fmla="*/ 150 h 228"/>
                <a:gd name="T52" fmla="*/ 83 w 270"/>
                <a:gd name="T53" fmla="*/ 138 h 228"/>
                <a:gd name="T54" fmla="*/ 70 w 270"/>
                <a:gd name="T55" fmla="*/ 131 h 228"/>
                <a:gd name="T56" fmla="*/ 63 w 270"/>
                <a:gd name="T57" fmla="*/ 98 h 228"/>
                <a:gd name="T58" fmla="*/ 56 w 270"/>
                <a:gd name="T59" fmla="*/ 133 h 228"/>
                <a:gd name="T60" fmla="*/ 31 w 270"/>
                <a:gd name="T61" fmla="*/ 109 h 228"/>
                <a:gd name="T62" fmla="*/ 29 w 270"/>
                <a:gd name="T63" fmla="*/ 72 h 228"/>
                <a:gd name="T64" fmla="*/ 69 w 270"/>
                <a:gd name="T65" fmla="*/ 47 h 228"/>
                <a:gd name="T66" fmla="*/ 35 w 270"/>
                <a:gd name="T67" fmla="*/ 55 h 228"/>
                <a:gd name="T68" fmla="*/ 69 w 270"/>
                <a:gd name="T69" fmla="*/ 30 h 228"/>
                <a:gd name="T70" fmla="*/ 110 w 270"/>
                <a:gd name="T71" fmla="*/ 21 h 228"/>
                <a:gd name="T72" fmla="*/ 127 w 270"/>
                <a:gd name="T73" fmla="*/ 40 h 228"/>
                <a:gd name="T74" fmla="*/ 115 w 270"/>
                <a:gd name="T75" fmla="*/ 53 h 228"/>
                <a:gd name="T76" fmla="*/ 86 w 270"/>
                <a:gd name="T77" fmla="*/ 85 h 228"/>
                <a:gd name="T78" fmla="*/ 110 w 270"/>
                <a:gd name="T79" fmla="*/ 81 h 228"/>
                <a:gd name="T80" fmla="*/ 119 w 270"/>
                <a:gd name="T81" fmla="*/ 93 h 228"/>
                <a:gd name="T82" fmla="*/ 123 w 270"/>
                <a:gd name="T83" fmla="*/ 65 h 228"/>
                <a:gd name="T84" fmla="*/ 128 w 270"/>
                <a:gd name="T85" fmla="*/ 62 h 228"/>
                <a:gd name="T86" fmla="*/ 134 w 270"/>
                <a:gd name="T87" fmla="*/ 23 h 228"/>
                <a:gd name="T88" fmla="*/ 147 w 270"/>
                <a:gd name="T89" fmla="*/ 23 h 228"/>
                <a:gd name="T90" fmla="*/ 173 w 270"/>
                <a:gd name="T91" fmla="*/ 26 h 228"/>
                <a:gd name="T92" fmla="*/ 215 w 270"/>
                <a:gd name="T93" fmla="*/ 39 h 228"/>
                <a:gd name="T94" fmla="*/ 235 w 270"/>
                <a:gd name="T95" fmla="*/ 62 h 228"/>
                <a:gd name="T96" fmla="*/ 231 w 270"/>
                <a:gd name="T97" fmla="*/ 63 h 228"/>
                <a:gd name="T98" fmla="*/ 243 w 270"/>
                <a:gd name="T99" fmla="*/ 85 h 228"/>
                <a:gd name="T100" fmla="*/ 235 w 270"/>
                <a:gd name="T101" fmla="*/ 107 h 228"/>
                <a:gd name="T102" fmla="*/ 205 w 270"/>
                <a:gd name="T103" fmla="*/ 64 h 228"/>
                <a:gd name="T104" fmla="*/ 208 w 270"/>
                <a:gd name="T105" fmla="*/ 107 h 228"/>
                <a:gd name="T106" fmla="*/ 238 w 270"/>
                <a:gd name="T107" fmla="*/ 128 h 228"/>
                <a:gd name="T108" fmla="*/ 243 w 270"/>
                <a:gd name="T109" fmla="*/ 140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0" h="228">
                  <a:moveTo>
                    <a:pt x="267" y="115"/>
                  </a:moveTo>
                  <a:cubicBezTo>
                    <a:pt x="265" y="110"/>
                    <a:pt x="265" y="110"/>
                    <a:pt x="265" y="101"/>
                  </a:cubicBezTo>
                  <a:cubicBezTo>
                    <a:pt x="265" y="91"/>
                    <a:pt x="265" y="76"/>
                    <a:pt x="257" y="66"/>
                  </a:cubicBezTo>
                  <a:cubicBezTo>
                    <a:pt x="256" y="64"/>
                    <a:pt x="256" y="64"/>
                    <a:pt x="256" y="63"/>
                  </a:cubicBezTo>
                  <a:cubicBezTo>
                    <a:pt x="256" y="59"/>
                    <a:pt x="255" y="53"/>
                    <a:pt x="250" y="47"/>
                  </a:cubicBezTo>
                  <a:cubicBezTo>
                    <a:pt x="248" y="45"/>
                    <a:pt x="246" y="42"/>
                    <a:pt x="244" y="40"/>
                  </a:cubicBezTo>
                  <a:cubicBezTo>
                    <a:pt x="240" y="36"/>
                    <a:pt x="236" y="32"/>
                    <a:pt x="230" y="25"/>
                  </a:cubicBezTo>
                  <a:cubicBezTo>
                    <a:pt x="219" y="13"/>
                    <a:pt x="203" y="12"/>
                    <a:pt x="200" y="12"/>
                  </a:cubicBezTo>
                  <a:cubicBezTo>
                    <a:pt x="198" y="12"/>
                    <a:pt x="190" y="11"/>
                    <a:pt x="182" y="7"/>
                  </a:cubicBezTo>
                  <a:cubicBezTo>
                    <a:pt x="177" y="5"/>
                    <a:pt x="173" y="4"/>
                    <a:pt x="168" y="4"/>
                  </a:cubicBezTo>
                  <a:cubicBezTo>
                    <a:pt x="165" y="4"/>
                    <a:pt x="162" y="4"/>
                    <a:pt x="160" y="5"/>
                  </a:cubicBezTo>
                  <a:cubicBezTo>
                    <a:pt x="159" y="5"/>
                    <a:pt x="159" y="5"/>
                    <a:pt x="158" y="5"/>
                  </a:cubicBezTo>
                  <a:cubicBezTo>
                    <a:pt x="152" y="1"/>
                    <a:pt x="144" y="1"/>
                    <a:pt x="135" y="1"/>
                  </a:cubicBezTo>
                  <a:cubicBezTo>
                    <a:pt x="129" y="1"/>
                    <a:pt x="126" y="3"/>
                    <a:pt x="123" y="5"/>
                  </a:cubicBezTo>
                  <a:cubicBezTo>
                    <a:pt x="123" y="4"/>
                    <a:pt x="122" y="4"/>
                    <a:pt x="120" y="3"/>
                  </a:cubicBezTo>
                  <a:cubicBezTo>
                    <a:pt x="116" y="1"/>
                    <a:pt x="111" y="0"/>
                    <a:pt x="106" y="0"/>
                  </a:cubicBezTo>
                  <a:cubicBezTo>
                    <a:pt x="93" y="0"/>
                    <a:pt x="79" y="6"/>
                    <a:pt x="72" y="9"/>
                  </a:cubicBezTo>
                  <a:cubicBezTo>
                    <a:pt x="71" y="9"/>
                    <a:pt x="69" y="9"/>
                    <a:pt x="68" y="9"/>
                  </a:cubicBezTo>
                  <a:cubicBezTo>
                    <a:pt x="51" y="9"/>
                    <a:pt x="36" y="24"/>
                    <a:pt x="24" y="36"/>
                  </a:cubicBezTo>
                  <a:cubicBezTo>
                    <a:pt x="23" y="38"/>
                    <a:pt x="22" y="39"/>
                    <a:pt x="21" y="40"/>
                  </a:cubicBezTo>
                  <a:cubicBezTo>
                    <a:pt x="15" y="45"/>
                    <a:pt x="9" y="53"/>
                    <a:pt x="11" y="62"/>
                  </a:cubicBezTo>
                  <a:cubicBezTo>
                    <a:pt x="9" y="65"/>
                    <a:pt x="7" y="69"/>
                    <a:pt x="5" y="74"/>
                  </a:cubicBezTo>
                  <a:cubicBezTo>
                    <a:pt x="0" y="85"/>
                    <a:pt x="6" y="97"/>
                    <a:pt x="10" y="104"/>
                  </a:cubicBezTo>
                  <a:cubicBezTo>
                    <a:pt x="10" y="105"/>
                    <a:pt x="10" y="106"/>
                    <a:pt x="11" y="106"/>
                  </a:cubicBezTo>
                  <a:cubicBezTo>
                    <a:pt x="10" y="109"/>
                    <a:pt x="11" y="114"/>
                    <a:pt x="13" y="120"/>
                  </a:cubicBezTo>
                  <a:cubicBezTo>
                    <a:pt x="14" y="124"/>
                    <a:pt x="18" y="131"/>
                    <a:pt x="23" y="135"/>
                  </a:cubicBezTo>
                  <a:cubicBezTo>
                    <a:pt x="26" y="138"/>
                    <a:pt x="30" y="141"/>
                    <a:pt x="38" y="146"/>
                  </a:cubicBezTo>
                  <a:cubicBezTo>
                    <a:pt x="44" y="149"/>
                    <a:pt x="53" y="155"/>
                    <a:pt x="56" y="158"/>
                  </a:cubicBezTo>
                  <a:cubicBezTo>
                    <a:pt x="58" y="164"/>
                    <a:pt x="63" y="176"/>
                    <a:pt x="78" y="183"/>
                  </a:cubicBezTo>
                  <a:cubicBezTo>
                    <a:pt x="85" y="186"/>
                    <a:pt x="89" y="187"/>
                    <a:pt x="93" y="187"/>
                  </a:cubicBezTo>
                  <a:cubicBezTo>
                    <a:pt x="96" y="187"/>
                    <a:pt x="98" y="187"/>
                    <a:pt x="99" y="187"/>
                  </a:cubicBezTo>
                  <a:cubicBezTo>
                    <a:pt x="100" y="186"/>
                    <a:pt x="101" y="186"/>
                    <a:pt x="103" y="186"/>
                  </a:cubicBezTo>
                  <a:cubicBezTo>
                    <a:pt x="107" y="186"/>
                    <a:pt x="112" y="188"/>
                    <a:pt x="116" y="191"/>
                  </a:cubicBezTo>
                  <a:cubicBezTo>
                    <a:pt x="128" y="217"/>
                    <a:pt x="128" y="217"/>
                    <a:pt x="128" y="217"/>
                  </a:cubicBezTo>
                  <a:cubicBezTo>
                    <a:pt x="129" y="219"/>
                    <a:pt x="131" y="221"/>
                    <a:pt x="132" y="222"/>
                  </a:cubicBezTo>
                  <a:cubicBezTo>
                    <a:pt x="136" y="224"/>
                    <a:pt x="144" y="228"/>
                    <a:pt x="150" y="228"/>
                  </a:cubicBezTo>
                  <a:cubicBezTo>
                    <a:pt x="157" y="228"/>
                    <a:pt x="180" y="227"/>
                    <a:pt x="182" y="214"/>
                  </a:cubicBezTo>
                  <a:cubicBezTo>
                    <a:pt x="183" y="213"/>
                    <a:pt x="183" y="212"/>
                    <a:pt x="183" y="210"/>
                  </a:cubicBezTo>
                  <a:cubicBezTo>
                    <a:pt x="186" y="211"/>
                    <a:pt x="189" y="211"/>
                    <a:pt x="192" y="211"/>
                  </a:cubicBezTo>
                  <a:cubicBezTo>
                    <a:pt x="201" y="211"/>
                    <a:pt x="208" y="210"/>
                    <a:pt x="213" y="208"/>
                  </a:cubicBezTo>
                  <a:cubicBezTo>
                    <a:pt x="230" y="204"/>
                    <a:pt x="235" y="181"/>
                    <a:pt x="237" y="167"/>
                  </a:cubicBezTo>
                  <a:cubicBezTo>
                    <a:pt x="243" y="165"/>
                    <a:pt x="252" y="161"/>
                    <a:pt x="259" y="154"/>
                  </a:cubicBezTo>
                  <a:cubicBezTo>
                    <a:pt x="265" y="146"/>
                    <a:pt x="266" y="138"/>
                    <a:pt x="265" y="132"/>
                  </a:cubicBezTo>
                  <a:cubicBezTo>
                    <a:pt x="268" y="128"/>
                    <a:pt x="270" y="122"/>
                    <a:pt x="267" y="115"/>
                  </a:cubicBezTo>
                  <a:close/>
                  <a:moveTo>
                    <a:pt x="120" y="164"/>
                  </a:moveTo>
                  <a:cubicBezTo>
                    <a:pt x="123" y="158"/>
                    <a:pt x="135" y="152"/>
                    <a:pt x="144" y="150"/>
                  </a:cubicBezTo>
                  <a:cubicBezTo>
                    <a:pt x="146" y="150"/>
                    <a:pt x="150" y="150"/>
                    <a:pt x="154" y="150"/>
                  </a:cubicBezTo>
                  <a:cubicBezTo>
                    <a:pt x="155" y="150"/>
                    <a:pt x="156" y="149"/>
                    <a:pt x="157" y="149"/>
                  </a:cubicBezTo>
                  <a:cubicBezTo>
                    <a:pt x="154" y="155"/>
                    <a:pt x="152" y="161"/>
                    <a:pt x="154" y="167"/>
                  </a:cubicBezTo>
                  <a:cubicBezTo>
                    <a:pt x="144" y="170"/>
                    <a:pt x="135" y="174"/>
                    <a:pt x="127" y="173"/>
                  </a:cubicBezTo>
                  <a:cubicBezTo>
                    <a:pt x="125" y="172"/>
                    <a:pt x="122" y="170"/>
                    <a:pt x="119" y="169"/>
                  </a:cubicBezTo>
                  <a:cubicBezTo>
                    <a:pt x="118" y="167"/>
                    <a:pt x="119" y="166"/>
                    <a:pt x="120" y="164"/>
                  </a:cubicBezTo>
                  <a:close/>
                  <a:moveTo>
                    <a:pt x="243" y="140"/>
                  </a:moveTo>
                  <a:cubicBezTo>
                    <a:pt x="240" y="143"/>
                    <a:pt x="236" y="145"/>
                    <a:pt x="232" y="146"/>
                  </a:cubicBezTo>
                  <a:cubicBezTo>
                    <a:pt x="232" y="146"/>
                    <a:pt x="231" y="146"/>
                    <a:pt x="231" y="146"/>
                  </a:cubicBezTo>
                  <a:cubicBezTo>
                    <a:pt x="216" y="145"/>
                    <a:pt x="200" y="151"/>
                    <a:pt x="184" y="157"/>
                  </a:cubicBezTo>
                  <a:cubicBezTo>
                    <a:pt x="178" y="159"/>
                    <a:pt x="172" y="161"/>
                    <a:pt x="167" y="163"/>
                  </a:cubicBezTo>
                  <a:cubicBezTo>
                    <a:pt x="167" y="159"/>
                    <a:pt x="170" y="154"/>
                    <a:pt x="173" y="151"/>
                  </a:cubicBezTo>
                  <a:cubicBezTo>
                    <a:pt x="175" y="149"/>
                    <a:pt x="179" y="149"/>
                    <a:pt x="183" y="148"/>
                  </a:cubicBezTo>
                  <a:cubicBezTo>
                    <a:pt x="189" y="147"/>
                    <a:pt x="195" y="146"/>
                    <a:pt x="200" y="141"/>
                  </a:cubicBezTo>
                  <a:cubicBezTo>
                    <a:pt x="204" y="137"/>
                    <a:pt x="204" y="133"/>
                    <a:pt x="203" y="130"/>
                  </a:cubicBezTo>
                  <a:cubicBezTo>
                    <a:pt x="201" y="124"/>
                    <a:pt x="193" y="123"/>
                    <a:pt x="186" y="122"/>
                  </a:cubicBezTo>
                  <a:cubicBezTo>
                    <a:pt x="183" y="122"/>
                    <a:pt x="180" y="122"/>
                    <a:pt x="179" y="122"/>
                  </a:cubicBezTo>
                  <a:cubicBezTo>
                    <a:pt x="170" y="117"/>
                    <a:pt x="170" y="112"/>
                    <a:pt x="171" y="100"/>
                  </a:cubicBezTo>
                  <a:cubicBezTo>
                    <a:pt x="171" y="98"/>
                    <a:pt x="171" y="95"/>
                    <a:pt x="171" y="93"/>
                  </a:cubicBezTo>
                  <a:cubicBezTo>
                    <a:pt x="172" y="89"/>
                    <a:pt x="169" y="86"/>
                    <a:pt x="165" y="86"/>
                  </a:cubicBezTo>
                  <a:cubicBezTo>
                    <a:pt x="161" y="86"/>
                    <a:pt x="158" y="89"/>
                    <a:pt x="158" y="92"/>
                  </a:cubicBezTo>
                  <a:cubicBezTo>
                    <a:pt x="158" y="95"/>
                    <a:pt x="157" y="97"/>
                    <a:pt x="157" y="99"/>
                  </a:cubicBezTo>
                  <a:cubicBezTo>
                    <a:pt x="156" y="110"/>
                    <a:pt x="155" y="125"/>
                    <a:pt x="172" y="134"/>
                  </a:cubicBezTo>
                  <a:cubicBezTo>
                    <a:pt x="169" y="135"/>
                    <a:pt x="159" y="136"/>
                    <a:pt x="154" y="136"/>
                  </a:cubicBezTo>
                  <a:cubicBezTo>
                    <a:pt x="149" y="136"/>
                    <a:pt x="145" y="136"/>
                    <a:pt x="141" y="137"/>
                  </a:cubicBezTo>
                  <a:cubicBezTo>
                    <a:pt x="138" y="137"/>
                    <a:pt x="116" y="143"/>
                    <a:pt x="108" y="157"/>
                  </a:cubicBezTo>
                  <a:cubicBezTo>
                    <a:pt x="106" y="160"/>
                    <a:pt x="105" y="163"/>
                    <a:pt x="105" y="165"/>
                  </a:cubicBezTo>
                  <a:cubicBezTo>
                    <a:pt x="104" y="165"/>
                    <a:pt x="104" y="165"/>
                    <a:pt x="103" y="165"/>
                  </a:cubicBezTo>
                  <a:cubicBezTo>
                    <a:pt x="99" y="165"/>
                    <a:pt x="96" y="166"/>
                    <a:pt x="94" y="166"/>
                  </a:cubicBezTo>
                  <a:cubicBezTo>
                    <a:pt x="94" y="167"/>
                    <a:pt x="93" y="167"/>
                    <a:pt x="93" y="167"/>
                  </a:cubicBezTo>
                  <a:cubicBezTo>
                    <a:pt x="93" y="167"/>
                    <a:pt x="92" y="167"/>
                    <a:pt x="87" y="165"/>
                  </a:cubicBezTo>
                  <a:cubicBezTo>
                    <a:pt x="79" y="161"/>
                    <a:pt x="77" y="154"/>
                    <a:pt x="75" y="150"/>
                  </a:cubicBezTo>
                  <a:cubicBezTo>
                    <a:pt x="75" y="149"/>
                    <a:pt x="75" y="149"/>
                    <a:pt x="75" y="149"/>
                  </a:cubicBezTo>
                  <a:cubicBezTo>
                    <a:pt x="75" y="149"/>
                    <a:pt x="75" y="149"/>
                    <a:pt x="75" y="149"/>
                  </a:cubicBezTo>
                  <a:cubicBezTo>
                    <a:pt x="75" y="146"/>
                    <a:pt x="80" y="139"/>
                    <a:pt x="83" y="138"/>
                  </a:cubicBezTo>
                  <a:cubicBezTo>
                    <a:pt x="86" y="137"/>
                    <a:pt x="88" y="133"/>
                    <a:pt x="87" y="129"/>
                  </a:cubicBezTo>
                  <a:cubicBezTo>
                    <a:pt x="86" y="126"/>
                    <a:pt x="82" y="124"/>
                    <a:pt x="78" y="125"/>
                  </a:cubicBezTo>
                  <a:cubicBezTo>
                    <a:pt x="76" y="126"/>
                    <a:pt x="73" y="128"/>
                    <a:pt x="70" y="131"/>
                  </a:cubicBezTo>
                  <a:cubicBezTo>
                    <a:pt x="70" y="128"/>
                    <a:pt x="71" y="126"/>
                    <a:pt x="71" y="123"/>
                  </a:cubicBezTo>
                  <a:cubicBezTo>
                    <a:pt x="71" y="117"/>
                    <a:pt x="72" y="110"/>
                    <a:pt x="71" y="104"/>
                  </a:cubicBezTo>
                  <a:cubicBezTo>
                    <a:pt x="71" y="100"/>
                    <a:pt x="67" y="97"/>
                    <a:pt x="63" y="98"/>
                  </a:cubicBezTo>
                  <a:cubicBezTo>
                    <a:pt x="60" y="98"/>
                    <a:pt x="57" y="101"/>
                    <a:pt x="57" y="105"/>
                  </a:cubicBezTo>
                  <a:cubicBezTo>
                    <a:pt x="58" y="111"/>
                    <a:pt x="57" y="116"/>
                    <a:pt x="57" y="122"/>
                  </a:cubicBezTo>
                  <a:cubicBezTo>
                    <a:pt x="57" y="126"/>
                    <a:pt x="56" y="129"/>
                    <a:pt x="56" y="133"/>
                  </a:cubicBezTo>
                  <a:cubicBezTo>
                    <a:pt x="54" y="132"/>
                    <a:pt x="52" y="130"/>
                    <a:pt x="49" y="128"/>
                  </a:cubicBezTo>
                  <a:cubicBezTo>
                    <a:pt x="44" y="125"/>
                    <a:pt x="38" y="121"/>
                    <a:pt x="36" y="120"/>
                  </a:cubicBezTo>
                  <a:cubicBezTo>
                    <a:pt x="34" y="118"/>
                    <a:pt x="32" y="112"/>
                    <a:pt x="31" y="109"/>
                  </a:cubicBezTo>
                  <a:cubicBezTo>
                    <a:pt x="33" y="104"/>
                    <a:pt x="30" y="100"/>
                    <a:pt x="28" y="95"/>
                  </a:cubicBezTo>
                  <a:cubicBezTo>
                    <a:pt x="27" y="92"/>
                    <a:pt x="23" y="84"/>
                    <a:pt x="24" y="82"/>
                  </a:cubicBezTo>
                  <a:cubicBezTo>
                    <a:pt x="26" y="77"/>
                    <a:pt x="28" y="73"/>
                    <a:pt x="29" y="72"/>
                  </a:cubicBezTo>
                  <a:cubicBezTo>
                    <a:pt x="31" y="71"/>
                    <a:pt x="33" y="71"/>
                    <a:pt x="34" y="71"/>
                  </a:cubicBezTo>
                  <a:cubicBezTo>
                    <a:pt x="46" y="69"/>
                    <a:pt x="58" y="68"/>
                    <a:pt x="69" y="57"/>
                  </a:cubicBezTo>
                  <a:cubicBezTo>
                    <a:pt x="72" y="54"/>
                    <a:pt x="72" y="49"/>
                    <a:pt x="69" y="47"/>
                  </a:cubicBezTo>
                  <a:cubicBezTo>
                    <a:pt x="66" y="44"/>
                    <a:pt x="62" y="44"/>
                    <a:pt x="59" y="47"/>
                  </a:cubicBezTo>
                  <a:cubicBezTo>
                    <a:pt x="52" y="54"/>
                    <a:pt x="43" y="56"/>
                    <a:pt x="33" y="57"/>
                  </a:cubicBezTo>
                  <a:cubicBezTo>
                    <a:pt x="34" y="56"/>
                    <a:pt x="34" y="56"/>
                    <a:pt x="35" y="55"/>
                  </a:cubicBezTo>
                  <a:cubicBezTo>
                    <a:pt x="37" y="54"/>
                    <a:pt x="38" y="52"/>
                    <a:pt x="39" y="51"/>
                  </a:cubicBezTo>
                  <a:cubicBezTo>
                    <a:pt x="47" y="43"/>
                    <a:pt x="60" y="30"/>
                    <a:pt x="68" y="30"/>
                  </a:cubicBezTo>
                  <a:cubicBezTo>
                    <a:pt x="68" y="30"/>
                    <a:pt x="69" y="30"/>
                    <a:pt x="69" y="30"/>
                  </a:cubicBezTo>
                  <a:cubicBezTo>
                    <a:pt x="72" y="31"/>
                    <a:pt x="76" y="31"/>
                    <a:pt x="79" y="29"/>
                  </a:cubicBezTo>
                  <a:cubicBezTo>
                    <a:pt x="83" y="27"/>
                    <a:pt x="96" y="20"/>
                    <a:pt x="106" y="20"/>
                  </a:cubicBezTo>
                  <a:cubicBezTo>
                    <a:pt x="107" y="20"/>
                    <a:pt x="109" y="21"/>
                    <a:pt x="110" y="21"/>
                  </a:cubicBezTo>
                  <a:cubicBezTo>
                    <a:pt x="111" y="21"/>
                    <a:pt x="111" y="21"/>
                    <a:pt x="111" y="21"/>
                  </a:cubicBezTo>
                  <a:cubicBezTo>
                    <a:pt x="112" y="23"/>
                    <a:pt x="113" y="25"/>
                    <a:pt x="116" y="25"/>
                  </a:cubicBezTo>
                  <a:cubicBezTo>
                    <a:pt x="119" y="25"/>
                    <a:pt x="124" y="32"/>
                    <a:pt x="127" y="40"/>
                  </a:cubicBezTo>
                  <a:cubicBezTo>
                    <a:pt x="128" y="42"/>
                    <a:pt x="130" y="45"/>
                    <a:pt x="129" y="47"/>
                  </a:cubicBezTo>
                  <a:cubicBezTo>
                    <a:pt x="129" y="48"/>
                    <a:pt x="128" y="48"/>
                    <a:pt x="125" y="49"/>
                  </a:cubicBezTo>
                  <a:cubicBezTo>
                    <a:pt x="122" y="49"/>
                    <a:pt x="118" y="50"/>
                    <a:pt x="115" y="53"/>
                  </a:cubicBezTo>
                  <a:cubicBezTo>
                    <a:pt x="104" y="60"/>
                    <a:pt x="94" y="67"/>
                    <a:pt x="83" y="72"/>
                  </a:cubicBezTo>
                  <a:cubicBezTo>
                    <a:pt x="79" y="74"/>
                    <a:pt x="78" y="78"/>
                    <a:pt x="80" y="82"/>
                  </a:cubicBezTo>
                  <a:cubicBezTo>
                    <a:pt x="81" y="84"/>
                    <a:pt x="83" y="85"/>
                    <a:pt x="86" y="85"/>
                  </a:cubicBezTo>
                  <a:cubicBezTo>
                    <a:pt x="87" y="85"/>
                    <a:pt x="88" y="85"/>
                    <a:pt x="89" y="85"/>
                  </a:cubicBezTo>
                  <a:cubicBezTo>
                    <a:pt x="96" y="81"/>
                    <a:pt x="103" y="77"/>
                    <a:pt x="109" y="73"/>
                  </a:cubicBezTo>
                  <a:cubicBezTo>
                    <a:pt x="109" y="76"/>
                    <a:pt x="110" y="78"/>
                    <a:pt x="110" y="81"/>
                  </a:cubicBezTo>
                  <a:cubicBezTo>
                    <a:pt x="111" y="83"/>
                    <a:pt x="111" y="85"/>
                    <a:pt x="111" y="87"/>
                  </a:cubicBezTo>
                  <a:cubicBezTo>
                    <a:pt x="112" y="91"/>
                    <a:pt x="115" y="93"/>
                    <a:pt x="118" y="93"/>
                  </a:cubicBezTo>
                  <a:cubicBezTo>
                    <a:pt x="119" y="93"/>
                    <a:pt x="119" y="93"/>
                    <a:pt x="119" y="93"/>
                  </a:cubicBezTo>
                  <a:cubicBezTo>
                    <a:pt x="123" y="93"/>
                    <a:pt x="125" y="89"/>
                    <a:pt x="125" y="86"/>
                  </a:cubicBezTo>
                  <a:cubicBezTo>
                    <a:pt x="125" y="83"/>
                    <a:pt x="124" y="81"/>
                    <a:pt x="124" y="78"/>
                  </a:cubicBezTo>
                  <a:cubicBezTo>
                    <a:pt x="123" y="73"/>
                    <a:pt x="122" y="68"/>
                    <a:pt x="123" y="65"/>
                  </a:cubicBezTo>
                  <a:cubicBezTo>
                    <a:pt x="123" y="64"/>
                    <a:pt x="123" y="64"/>
                    <a:pt x="124" y="64"/>
                  </a:cubicBezTo>
                  <a:cubicBezTo>
                    <a:pt x="125" y="63"/>
                    <a:pt x="125" y="63"/>
                    <a:pt x="125" y="63"/>
                  </a:cubicBezTo>
                  <a:cubicBezTo>
                    <a:pt x="125" y="63"/>
                    <a:pt x="126" y="62"/>
                    <a:pt x="128" y="62"/>
                  </a:cubicBezTo>
                  <a:cubicBezTo>
                    <a:pt x="131" y="61"/>
                    <a:pt x="137" y="60"/>
                    <a:pt x="141" y="54"/>
                  </a:cubicBezTo>
                  <a:cubicBezTo>
                    <a:pt x="145" y="47"/>
                    <a:pt x="142" y="39"/>
                    <a:pt x="140" y="34"/>
                  </a:cubicBezTo>
                  <a:cubicBezTo>
                    <a:pt x="139" y="31"/>
                    <a:pt x="137" y="27"/>
                    <a:pt x="134" y="23"/>
                  </a:cubicBezTo>
                  <a:cubicBezTo>
                    <a:pt x="135" y="22"/>
                    <a:pt x="135" y="22"/>
                    <a:pt x="135" y="22"/>
                  </a:cubicBezTo>
                  <a:cubicBezTo>
                    <a:pt x="135" y="22"/>
                    <a:pt x="135" y="22"/>
                    <a:pt x="135" y="22"/>
                  </a:cubicBezTo>
                  <a:cubicBezTo>
                    <a:pt x="141" y="22"/>
                    <a:pt x="146" y="22"/>
                    <a:pt x="147" y="23"/>
                  </a:cubicBezTo>
                  <a:cubicBezTo>
                    <a:pt x="150" y="25"/>
                    <a:pt x="153" y="26"/>
                    <a:pt x="157" y="26"/>
                  </a:cubicBezTo>
                  <a:cubicBezTo>
                    <a:pt x="159" y="26"/>
                    <a:pt x="161" y="26"/>
                    <a:pt x="163" y="25"/>
                  </a:cubicBezTo>
                  <a:cubicBezTo>
                    <a:pt x="167" y="25"/>
                    <a:pt x="170" y="24"/>
                    <a:pt x="173" y="26"/>
                  </a:cubicBezTo>
                  <a:cubicBezTo>
                    <a:pt x="185" y="31"/>
                    <a:pt x="198" y="32"/>
                    <a:pt x="198" y="32"/>
                  </a:cubicBezTo>
                  <a:cubicBezTo>
                    <a:pt x="199" y="33"/>
                    <a:pt x="199" y="33"/>
                    <a:pt x="199" y="33"/>
                  </a:cubicBezTo>
                  <a:cubicBezTo>
                    <a:pt x="199" y="33"/>
                    <a:pt x="209" y="33"/>
                    <a:pt x="215" y="39"/>
                  </a:cubicBezTo>
                  <a:cubicBezTo>
                    <a:pt x="221" y="46"/>
                    <a:pt x="224" y="49"/>
                    <a:pt x="228" y="54"/>
                  </a:cubicBezTo>
                  <a:cubicBezTo>
                    <a:pt x="230" y="56"/>
                    <a:pt x="232" y="58"/>
                    <a:pt x="234" y="61"/>
                  </a:cubicBezTo>
                  <a:cubicBezTo>
                    <a:pt x="235" y="62"/>
                    <a:pt x="235" y="62"/>
                    <a:pt x="235" y="62"/>
                  </a:cubicBezTo>
                  <a:cubicBezTo>
                    <a:pt x="236" y="63"/>
                    <a:pt x="236" y="63"/>
                    <a:pt x="236" y="64"/>
                  </a:cubicBezTo>
                  <a:cubicBezTo>
                    <a:pt x="236" y="65"/>
                    <a:pt x="236" y="66"/>
                    <a:pt x="236" y="68"/>
                  </a:cubicBezTo>
                  <a:cubicBezTo>
                    <a:pt x="233" y="67"/>
                    <a:pt x="231" y="65"/>
                    <a:pt x="231" y="63"/>
                  </a:cubicBezTo>
                  <a:cubicBezTo>
                    <a:pt x="230" y="59"/>
                    <a:pt x="227" y="57"/>
                    <a:pt x="223" y="58"/>
                  </a:cubicBezTo>
                  <a:cubicBezTo>
                    <a:pt x="219" y="58"/>
                    <a:pt x="217" y="62"/>
                    <a:pt x="217" y="66"/>
                  </a:cubicBezTo>
                  <a:cubicBezTo>
                    <a:pt x="220" y="78"/>
                    <a:pt x="234" y="84"/>
                    <a:pt x="243" y="85"/>
                  </a:cubicBezTo>
                  <a:cubicBezTo>
                    <a:pt x="245" y="90"/>
                    <a:pt x="245" y="96"/>
                    <a:pt x="245" y="101"/>
                  </a:cubicBezTo>
                  <a:cubicBezTo>
                    <a:pt x="245" y="109"/>
                    <a:pt x="245" y="112"/>
                    <a:pt x="246" y="117"/>
                  </a:cubicBezTo>
                  <a:cubicBezTo>
                    <a:pt x="243" y="113"/>
                    <a:pt x="239" y="110"/>
                    <a:pt x="235" y="107"/>
                  </a:cubicBezTo>
                  <a:cubicBezTo>
                    <a:pt x="232" y="105"/>
                    <a:pt x="229" y="103"/>
                    <a:pt x="226" y="102"/>
                  </a:cubicBezTo>
                  <a:cubicBezTo>
                    <a:pt x="222" y="100"/>
                    <a:pt x="219" y="98"/>
                    <a:pt x="217" y="96"/>
                  </a:cubicBezTo>
                  <a:cubicBezTo>
                    <a:pt x="208" y="89"/>
                    <a:pt x="201" y="74"/>
                    <a:pt x="205" y="64"/>
                  </a:cubicBezTo>
                  <a:cubicBezTo>
                    <a:pt x="206" y="61"/>
                    <a:pt x="204" y="57"/>
                    <a:pt x="201" y="56"/>
                  </a:cubicBezTo>
                  <a:cubicBezTo>
                    <a:pt x="197" y="54"/>
                    <a:pt x="193" y="56"/>
                    <a:pt x="192" y="60"/>
                  </a:cubicBezTo>
                  <a:cubicBezTo>
                    <a:pt x="186" y="75"/>
                    <a:pt x="195" y="97"/>
                    <a:pt x="208" y="107"/>
                  </a:cubicBezTo>
                  <a:cubicBezTo>
                    <a:pt x="212" y="110"/>
                    <a:pt x="216" y="112"/>
                    <a:pt x="220" y="114"/>
                  </a:cubicBezTo>
                  <a:cubicBezTo>
                    <a:pt x="222" y="115"/>
                    <a:pt x="225" y="117"/>
                    <a:pt x="227" y="118"/>
                  </a:cubicBezTo>
                  <a:cubicBezTo>
                    <a:pt x="231" y="121"/>
                    <a:pt x="234" y="125"/>
                    <a:pt x="238" y="128"/>
                  </a:cubicBezTo>
                  <a:cubicBezTo>
                    <a:pt x="240" y="131"/>
                    <a:pt x="242" y="133"/>
                    <a:pt x="244" y="136"/>
                  </a:cubicBezTo>
                  <a:cubicBezTo>
                    <a:pt x="245" y="136"/>
                    <a:pt x="245" y="136"/>
                    <a:pt x="245" y="137"/>
                  </a:cubicBezTo>
                  <a:cubicBezTo>
                    <a:pt x="245" y="137"/>
                    <a:pt x="243" y="140"/>
                    <a:pt x="243" y="1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pic>
          <p:nvPicPr>
            <p:cNvPr id="10" name="Picture 1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906222" y="2442736"/>
              <a:ext cx="417475" cy="417476"/>
            </a:xfrm>
            <a:prstGeom prst="ellipse">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Freeform 14"/>
            <p:cNvSpPr>
              <a:spLocks noEditPoints="1"/>
            </p:cNvSpPr>
            <p:nvPr/>
          </p:nvSpPr>
          <p:spPr bwMode="auto">
            <a:xfrm>
              <a:off x="5900237" y="2435254"/>
              <a:ext cx="430943" cy="430943"/>
            </a:xfrm>
            <a:custGeom>
              <a:avLst/>
              <a:gdLst>
                <a:gd name="T0" fmla="*/ 98 w 196"/>
                <a:gd name="T1" fmla="*/ 0 h 196"/>
                <a:gd name="T2" fmla="*/ 0 w 196"/>
                <a:gd name="T3" fmla="*/ 98 h 196"/>
                <a:gd name="T4" fmla="*/ 98 w 196"/>
                <a:gd name="T5" fmla="*/ 196 h 196"/>
                <a:gd name="T6" fmla="*/ 196 w 196"/>
                <a:gd name="T7" fmla="*/ 98 h 196"/>
                <a:gd name="T8" fmla="*/ 98 w 196"/>
                <a:gd name="T9" fmla="*/ 0 h 196"/>
                <a:gd name="T10" fmla="*/ 98 w 196"/>
                <a:gd name="T11" fmla="*/ 171 h 196"/>
                <a:gd name="T12" fmla="*/ 25 w 196"/>
                <a:gd name="T13" fmla="*/ 98 h 196"/>
                <a:gd name="T14" fmla="*/ 98 w 196"/>
                <a:gd name="T15" fmla="*/ 25 h 196"/>
                <a:gd name="T16" fmla="*/ 171 w 196"/>
                <a:gd name="T17" fmla="*/ 98 h 196"/>
                <a:gd name="T18" fmla="*/ 98 w 196"/>
                <a:gd name="T19"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6" h="196">
                  <a:moveTo>
                    <a:pt x="98" y="0"/>
                  </a:moveTo>
                  <a:cubicBezTo>
                    <a:pt x="44" y="0"/>
                    <a:pt x="0" y="44"/>
                    <a:pt x="0" y="98"/>
                  </a:cubicBezTo>
                  <a:cubicBezTo>
                    <a:pt x="0" y="152"/>
                    <a:pt x="44" y="196"/>
                    <a:pt x="98" y="196"/>
                  </a:cubicBezTo>
                  <a:cubicBezTo>
                    <a:pt x="152" y="196"/>
                    <a:pt x="196" y="152"/>
                    <a:pt x="196" y="98"/>
                  </a:cubicBezTo>
                  <a:cubicBezTo>
                    <a:pt x="196" y="44"/>
                    <a:pt x="152" y="0"/>
                    <a:pt x="98" y="0"/>
                  </a:cubicBezTo>
                  <a:close/>
                  <a:moveTo>
                    <a:pt x="98" y="171"/>
                  </a:moveTo>
                  <a:cubicBezTo>
                    <a:pt x="58" y="171"/>
                    <a:pt x="25" y="138"/>
                    <a:pt x="25" y="98"/>
                  </a:cubicBezTo>
                  <a:cubicBezTo>
                    <a:pt x="25" y="58"/>
                    <a:pt x="58" y="25"/>
                    <a:pt x="98" y="25"/>
                  </a:cubicBezTo>
                  <a:cubicBezTo>
                    <a:pt x="139" y="25"/>
                    <a:pt x="171" y="58"/>
                    <a:pt x="171" y="98"/>
                  </a:cubicBezTo>
                  <a:cubicBezTo>
                    <a:pt x="171" y="138"/>
                    <a:pt x="139" y="171"/>
                    <a:pt x="98" y="17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2" name="Oval 15"/>
            <p:cNvSpPr>
              <a:spLocks noChangeArrowheads="1"/>
            </p:cNvSpPr>
            <p:nvPr/>
          </p:nvSpPr>
          <p:spPr bwMode="auto">
            <a:xfrm>
              <a:off x="6022936" y="2556457"/>
              <a:ext cx="187041" cy="18853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6" name="Freeform 9"/>
            <p:cNvSpPr/>
            <p:nvPr/>
          </p:nvSpPr>
          <p:spPr bwMode="auto">
            <a:xfrm>
              <a:off x="6702266" y="3436357"/>
              <a:ext cx="290291" cy="452228"/>
            </a:xfrm>
            <a:custGeom>
              <a:avLst/>
              <a:gdLst>
                <a:gd name="T0" fmla="*/ 159 w 164"/>
                <a:gd name="T1" fmla="*/ 42 h 256"/>
                <a:gd name="T2" fmla="*/ 136 w 164"/>
                <a:gd name="T3" fmla="*/ 0 h 256"/>
                <a:gd name="T4" fmla="*/ 111 w 164"/>
                <a:gd name="T5" fmla="*/ 4 h 256"/>
                <a:gd name="T6" fmla="*/ 85 w 164"/>
                <a:gd name="T7" fmla="*/ 9 h 256"/>
                <a:gd name="T8" fmla="*/ 85 w 164"/>
                <a:gd name="T9" fmla="*/ 9 h 256"/>
                <a:gd name="T10" fmla="*/ 84 w 164"/>
                <a:gd name="T11" fmla="*/ 9 h 256"/>
                <a:gd name="T12" fmla="*/ 83 w 164"/>
                <a:gd name="T13" fmla="*/ 9 h 256"/>
                <a:gd name="T14" fmla="*/ 83 w 164"/>
                <a:gd name="T15" fmla="*/ 9 h 256"/>
                <a:gd name="T16" fmla="*/ 54 w 164"/>
                <a:gd name="T17" fmla="*/ 5 h 256"/>
                <a:gd name="T18" fmla="*/ 28 w 164"/>
                <a:gd name="T19" fmla="*/ 0 h 256"/>
                <a:gd name="T20" fmla="*/ 5 w 164"/>
                <a:gd name="T21" fmla="*/ 42 h 256"/>
                <a:gd name="T22" fmla="*/ 16 w 164"/>
                <a:gd name="T23" fmla="*/ 101 h 256"/>
                <a:gd name="T24" fmla="*/ 21 w 164"/>
                <a:gd name="T25" fmla="*/ 163 h 256"/>
                <a:gd name="T26" fmla="*/ 37 w 164"/>
                <a:gd name="T27" fmla="*/ 224 h 256"/>
                <a:gd name="T28" fmla="*/ 60 w 164"/>
                <a:gd name="T29" fmla="*/ 243 h 256"/>
                <a:gd name="T30" fmla="*/ 66 w 164"/>
                <a:gd name="T31" fmla="*/ 158 h 256"/>
                <a:gd name="T32" fmla="*/ 73 w 164"/>
                <a:gd name="T33" fmla="*/ 141 h 256"/>
                <a:gd name="T34" fmla="*/ 82 w 164"/>
                <a:gd name="T35" fmla="*/ 134 h 256"/>
                <a:gd name="T36" fmla="*/ 90 w 164"/>
                <a:gd name="T37" fmla="*/ 140 h 256"/>
                <a:gd name="T38" fmla="*/ 97 w 164"/>
                <a:gd name="T39" fmla="*/ 158 h 256"/>
                <a:gd name="T40" fmla="*/ 104 w 164"/>
                <a:gd name="T41" fmla="*/ 243 h 256"/>
                <a:gd name="T42" fmla="*/ 127 w 164"/>
                <a:gd name="T43" fmla="*/ 224 h 256"/>
                <a:gd name="T44" fmla="*/ 143 w 164"/>
                <a:gd name="T45" fmla="*/ 163 h 256"/>
                <a:gd name="T46" fmla="*/ 148 w 164"/>
                <a:gd name="T47" fmla="*/ 101 h 256"/>
                <a:gd name="T48" fmla="*/ 159 w 164"/>
                <a:gd name="T49" fmla="*/ 42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 h="256">
                  <a:moveTo>
                    <a:pt x="159" y="42"/>
                  </a:moveTo>
                  <a:cubicBezTo>
                    <a:pt x="154" y="21"/>
                    <a:pt x="148" y="3"/>
                    <a:pt x="136" y="0"/>
                  </a:cubicBezTo>
                  <a:cubicBezTo>
                    <a:pt x="132" y="0"/>
                    <a:pt x="122" y="2"/>
                    <a:pt x="111" y="4"/>
                  </a:cubicBezTo>
                  <a:cubicBezTo>
                    <a:pt x="102" y="7"/>
                    <a:pt x="92" y="9"/>
                    <a:pt x="85" y="9"/>
                  </a:cubicBezTo>
                  <a:cubicBezTo>
                    <a:pt x="85" y="9"/>
                    <a:pt x="85" y="9"/>
                    <a:pt x="85" y="9"/>
                  </a:cubicBezTo>
                  <a:cubicBezTo>
                    <a:pt x="84" y="9"/>
                    <a:pt x="84" y="9"/>
                    <a:pt x="84" y="9"/>
                  </a:cubicBezTo>
                  <a:cubicBezTo>
                    <a:pt x="83" y="9"/>
                    <a:pt x="83" y="9"/>
                    <a:pt x="83" y="9"/>
                  </a:cubicBezTo>
                  <a:cubicBezTo>
                    <a:pt x="83" y="9"/>
                    <a:pt x="83" y="9"/>
                    <a:pt x="83" y="9"/>
                  </a:cubicBezTo>
                  <a:cubicBezTo>
                    <a:pt x="76" y="9"/>
                    <a:pt x="65" y="7"/>
                    <a:pt x="54" y="5"/>
                  </a:cubicBezTo>
                  <a:cubicBezTo>
                    <a:pt x="43" y="2"/>
                    <a:pt x="32" y="0"/>
                    <a:pt x="28" y="0"/>
                  </a:cubicBezTo>
                  <a:cubicBezTo>
                    <a:pt x="16" y="3"/>
                    <a:pt x="9" y="21"/>
                    <a:pt x="5" y="42"/>
                  </a:cubicBezTo>
                  <a:cubicBezTo>
                    <a:pt x="0" y="62"/>
                    <a:pt x="9" y="85"/>
                    <a:pt x="16" y="101"/>
                  </a:cubicBezTo>
                  <a:cubicBezTo>
                    <a:pt x="23" y="117"/>
                    <a:pt x="18" y="135"/>
                    <a:pt x="21" y="163"/>
                  </a:cubicBezTo>
                  <a:cubicBezTo>
                    <a:pt x="23" y="190"/>
                    <a:pt x="30" y="202"/>
                    <a:pt x="37" y="224"/>
                  </a:cubicBezTo>
                  <a:cubicBezTo>
                    <a:pt x="44" y="247"/>
                    <a:pt x="64" y="256"/>
                    <a:pt x="60" y="243"/>
                  </a:cubicBezTo>
                  <a:cubicBezTo>
                    <a:pt x="55" y="229"/>
                    <a:pt x="60" y="179"/>
                    <a:pt x="66" y="158"/>
                  </a:cubicBezTo>
                  <a:cubicBezTo>
                    <a:pt x="69" y="150"/>
                    <a:pt x="71" y="144"/>
                    <a:pt x="73" y="141"/>
                  </a:cubicBezTo>
                  <a:cubicBezTo>
                    <a:pt x="74" y="137"/>
                    <a:pt x="77" y="134"/>
                    <a:pt x="82" y="134"/>
                  </a:cubicBezTo>
                  <a:cubicBezTo>
                    <a:pt x="86" y="134"/>
                    <a:pt x="89" y="137"/>
                    <a:pt x="90" y="140"/>
                  </a:cubicBezTo>
                  <a:cubicBezTo>
                    <a:pt x="92" y="143"/>
                    <a:pt x="94" y="149"/>
                    <a:pt x="97" y="158"/>
                  </a:cubicBezTo>
                  <a:cubicBezTo>
                    <a:pt x="104" y="179"/>
                    <a:pt x="109" y="229"/>
                    <a:pt x="104" y="243"/>
                  </a:cubicBezTo>
                  <a:cubicBezTo>
                    <a:pt x="100" y="256"/>
                    <a:pt x="120" y="247"/>
                    <a:pt x="127" y="224"/>
                  </a:cubicBezTo>
                  <a:cubicBezTo>
                    <a:pt x="134" y="202"/>
                    <a:pt x="141" y="190"/>
                    <a:pt x="143" y="163"/>
                  </a:cubicBezTo>
                  <a:cubicBezTo>
                    <a:pt x="145" y="135"/>
                    <a:pt x="141" y="117"/>
                    <a:pt x="148" y="101"/>
                  </a:cubicBezTo>
                  <a:cubicBezTo>
                    <a:pt x="154" y="85"/>
                    <a:pt x="164" y="62"/>
                    <a:pt x="159" y="42"/>
                  </a:cubicBezTo>
                </a:path>
              </a:pathLst>
            </a:custGeom>
            <a:grpFill/>
            <a:ln>
              <a:noFill/>
            </a:ln>
          </p:spPr>
          <p:txBody>
            <a:bodyPr vert="horz" wrap="square" lIns="121920" tIns="60960" rIns="121920" bIns="60960" numCol="1" anchor="t" anchorCtr="0" compatLnSpc="1"/>
            <a:lstStyle/>
            <a:p>
              <a:endParaRPr lang="zh-CN" altLang="en-US" sz="2400"/>
            </a:p>
          </p:txBody>
        </p:sp>
        <p:grpSp>
          <p:nvGrpSpPr>
            <p:cNvPr id="17" name="Group 6"/>
            <p:cNvGrpSpPr>
              <a:grpSpLocks noChangeAspect="1"/>
            </p:cNvGrpSpPr>
            <p:nvPr/>
          </p:nvGrpSpPr>
          <p:grpSpPr bwMode="auto">
            <a:xfrm>
              <a:off x="6143857" y="4455298"/>
              <a:ext cx="437925" cy="439060"/>
              <a:chOff x="-705" y="1037"/>
              <a:chExt cx="385" cy="386"/>
            </a:xfrm>
            <a:grpFill/>
          </p:grpSpPr>
          <p:sp>
            <p:nvSpPr>
              <p:cNvPr id="21" name="Freeform 7"/>
              <p:cNvSpPr/>
              <p:nvPr/>
            </p:nvSpPr>
            <p:spPr bwMode="auto">
              <a:xfrm>
                <a:off x="-705" y="1037"/>
                <a:ext cx="385" cy="386"/>
              </a:xfrm>
              <a:custGeom>
                <a:avLst/>
                <a:gdLst>
                  <a:gd name="T0" fmla="*/ 139 w 163"/>
                  <a:gd name="T1" fmla="*/ 24 h 163"/>
                  <a:gd name="T2" fmla="*/ 163 w 163"/>
                  <a:gd name="T3" fmla="*/ 82 h 163"/>
                  <a:gd name="T4" fmla="*/ 139 w 163"/>
                  <a:gd name="T5" fmla="*/ 140 h 163"/>
                  <a:gd name="T6" fmla="*/ 82 w 163"/>
                  <a:gd name="T7" fmla="*/ 163 h 163"/>
                  <a:gd name="T8" fmla="*/ 24 w 163"/>
                  <a:gd name="T9" fmla="*/ 140 h 163"/>
                  <a:gd name="T10" fmla="*/ 0 w 163"/>
                  <a:gd name="T11" fmla="*/ 82 h 163"/>
                  <a:gd name="T12" fmla="*/ 24 w 163"/>
                  <a:gd name="T13" fmla="*/ 24 h 163"/>
                  <a:gd name="T14" fmla="*/ 82 w 163"/>
                  <a:gd name="T15" fmla="*/ 0 h 163"/>
                  <a:gd name="T16" fmla="*/ 139 w 163"/>
                  <a:gd name="T17" fmla="*/ 24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3" h="163">
                    <a:moveTo>
                      <a:pt x="139" y="24"/>
                    </a:moveTo>
                    <a:cubicBezTo>
                      <a:pt x="154" y="39"/>
                      <a:pt x="163" y="59"/>
                      <a:pt x="163" y="82"/>
                    </a:cubicBezTo>
                    <a:cubicBezTo>
                      <a:pt x="163" y="104"/>
                      <a:pt x="154" y="125"/>
                      <a:pt x="139" y="140"/>
                    </a:cubicBezTo>
                    <a:cubicBezTo>
                      <a:pt x="124" y="154"/>
                      <a:pt x="104" y="163"/>
                      <a:pt x="82" y="163"/>
                    </a:cubicBezTo>
                    <a:cubicBezTo>
                      <a:pt x="59" y="163"/>
                      <a:pt x="39" y="154"/>
                      <a:pt x="24" y="140"/>
                    </a:cubicBezTo>
                    <a:cubicBezTo>
                      <a:pt x="9" y="125"/>
                      <a:pt x="0" y="104"/>
                      <a:pt x="0" y="82"/>
                    </a:cubicBezTo>
                    <a:cubicBezTo>
                      <a:pt x="0" y="59"/>
                      <a:pt x="9" y="39"/>
                      <a:pt x="24" y="24"/>
                    </a:cubicBezTo>
                    <a:cubicBezTo>
                      <a:pt x="39" y="9"/>
                      <a:pt x="59" y="0"/>
                      <a:pt x="82" y="0"/>
                    </a:cubicBezTo>
                    <a:cubicBezTo>
                      <a:pt x="104" y="0"/>
                      <a:pt x="124" y="9"/>
                      <a:pt x="139" y="24"/>
                    </a:cubicBezTo>
                    <a:close/>
                  </a:path>
                </a:pathLst>
              </a:custGeom>
              <a:grpFill/>
              <a:ln>
                <a:noFill/>
              </a:ln>
            </p:spPr>
            <p:txBody>
              <a:bodyPr vert="horz" wrap="square" lIns="121920" tIns="60960" rIns="121920" bIns="60960" numCol="1" anchor="t" anchorCtr="0" compatLnSpc="1"/>
              <a:lstStyle/>
              <a:p>
                <a:endParaRPr lang="zh-CN" altLang="en-US" sz="2400"/>
              </a:p>
            </p:txBody>
          </p:sp>
          <p:sp>
            <p:nvSpPr>
              <p:cNvPr id="22" name="Freeform 8"/>
              <p:cNvSpPr/>
              <p:nvPr/>
            </p:nvSpPr>
            <p:spPr bwMode="auto">
              <a:xfrm>
                <a:off x="-592" y="1071"/>
                <a:ext cx="167" cy="319"/>
              </a:xfrm>
              <a:custGeom>
                <a:avLst/>
                <a:gdLst>
                  <a:gd name="T0" fmla="*/ 67 w 71"/>
                  <a:gd name="T1" fmla="*/ 43 h 135"/>
                  <a:gd name="T2" fmla="*/ 39 w 71"/>
                  <a:gd name="T3" fmla="*/ 43 h 135"/>
                  <a:gd name="T4" fmla="*/ 39 w 71"/>
                  <a:gd name="T5" fmla="*/ 38 h 135"/>
                  <a:gd name="T6" fmla="*/ 38 w 71"/>
                  <a:gd name="T7" fmla="*/ 29 h 135"/>
                  <a:gd name="T8" fmla="*/ 34 w 71"/>
                  <a:gd name="T9" fmla="*/ 26 h 135"/>
                  <a:gd name="T10" fmla="*/ 30 w 71"/>
                  <a:gd name="T11" fmla="*/ 28 h 135"/>
                  <a:gd name="T12" fmla="*/ 29 w 71"/>
                  <a:gd name="T13" fmla="*/ 34 h 135"/>
                  <a:gd name="T14" fmla="*/ 31 w 71"/>
                  <a:gd name="T15" fmla="*/ 44 h 135"/>
                  <a:gd name="T16" fmla="*/ 47 w 71"/>
                  <a:gd name="T17" fmla="*/ 54 h 135"/>
                  <a:gd name="T18" fmla="*/ 61 w 71"/>
                  <a:gd name="T19" fmla="*/ 64 h 135"/>
                  <a:gd name="T20" fmla="*/ 68 w 71"/>
                  <a:gd name="T21" fmla="*/ 74 h 135"/>
                  <a:gd name="T22" fmla="*/ 71 w 71"/>
                  <a:gd name="T23" fmla="*/ 90 h 135"/>
                  <a:gd name="T24" fmla="*/ 63 w 71"/>
                  <a:gd name="T25" fmla="*/ 113 h 135"/>
                  <a:gd name="T26" fmla="*/ 42 w 71"/>
                  <a:gd name="T27" fmla="*/ 124 h 135"/>
                  <a:gd name="T28" fmla="*/ 42 w 71"/>
                  <a:gd name="T29" fmla="*/ 135 h 135"/>
                  <a:gd name="T30" fmla="*/ 28 w 71"/>
                  <a:gd name="T31" fmla="*/ 135 h 135"/>
                  <a:gd name="T32" fmla="*/ 28 w 71"/>
                  <a:gd name="T33" fmla="*/ 124 h 135"/>
                  <a:gd name="T34" fmla="*/ 9 w 71"/>
                  <a:gd name="T35" fmla="*/ 115 h 135"/>
                  <a:gd name="T36" fmla="*/ 0 w 71"/>
                  <a:gd name="T37" fmla="*/ 88 h 135"/>
                  <a:gd name="T38" fmla="*/ 0 w 71"/>
                  <a:gd name="T39" fmla="*/ 83 h 135"/>
                  <a:gd name="T40" fmla="*/ 28 w 71"/>
                  <a:gd name="T41" fmla="*/ 83 h 135"/>
                  <a:gd name="T42" fmla="*/ 28 w 71"/>
                  <a:gd name="T43" fmla="*/ 90 h 135"/>
                  <a:gd name="T44" fmla="*/ 29 w 71"/>
                  <a:gd name="T45" fmla="*/ 104 h 135"/>
                  <a:gd name="T46" fmla="*/ 34 w 71"/>
                  <a:gd name="T47" fmla="*/ 107 h 135"/>
                  <a:gd name="T48" fmla="*/ 38 w 71"/>
                  <a:gd name="T49" fmla="*/ 105 h 135"/>
                  <a:gd name="T50" fmla="*/ 39 w 71"/>
                  <a:gd name="T51" fmla="*/ 99 h 135"/>
                  <a:gd name="T52" fmla="*/ 38 w 71"/>
                  <a:gd name="T53" fmla="*/ 86 h 135"/>
                  <a:gd name="T54" fmla="*/ 29 w 71"/>
                  <a:gd name="T55" fmla="*/ 77 h 135"/>
                  <a:gd name="T56" fmla="*/ 11 w 71"/>
                  <a:gd name="T57" fmla="*/ 65 h 135"/>
                  <a:gd name="T58" fmla="*/ 3 w 71"/>
                  <a:gd name="T59" fmla="*/ 54 h 135"/>
                  <a:gd name="T60" fmla="*/ 0 w 71"/>
                  <a:gd name="T61" fmla="*/ 38 h 135"/>
                  <a:gd name="T62" fmla="*/ 7 w 71"/>
                  <a:gd name="T63" fmla="*/ 18 h 135"/>
                  <a:gd name="T64" fmla="*/ 28 w 71"/>
                  <a:gd name="T65" fmla="*/ 9 h 135"/>
                  <a:gd name="T66" fmla="*/ 28 w 71"/>
                  <a:gd name="T67" fmla="*/ 0 h 135"/>
                  <a:gd name="T68" fmla="*/ 42 w 71"/>
                  <a:gd name="T69" fmla="*/ 0 h 135"/>
                  <a:gd name="T70" fmla="*/ 42 w 71"/>
                  <a:gd name="T71" fmla="*/ 9 h 135"/>
                  <a:gd name="T72" fmla="*/ 61 w 71"/>
                  <a:gd name="T73" fmla="*/ 18 h 135"/>
                  <a:gd name="T74" fmla="*/ 68 w 71"/>
                  <a:gd name="T75" fmla="*/ 38 h 135"/>
                  <a:gd name="T76" fmla="*/ 67 w 71"/>
                  <a:gd name="T77" fmla="*/ 43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 h="135">
                    <a:moveTo>
                      <a:pt x="67" y="43"/>
                    </a:moveTo>
                    <a:cubicBezTo>
                      <a:pt x="39" y="43"/>
                      <a:pt x="39" y="43"/>
                      <a:pt x="39" y="43"/>
                    </a:cubicBezTo>
                    <a:cubicBezTo>
                      <a:pt x="39" y="38"/>
                      <a:pt x="39" y="38"/>
                      <a:pt x="39" y="38"/>
                    </a:cubicBezTo>
                    <a:cubicBezTo>
                      <a:pt x="39" y="33"/>
                      <a:pt x="39" y="30"/>
                      <a:pt x="38" y="29"/>
                    </a:cubicBezTo>
                    <a:cubicBezTo>
                      <a:pt x="37" y="27"/>
                      <a:pt x="36" y="26"/>
                      <a:pt x="34" y="26"/>
                    </a:cubicBezTo>
                    <a:cubicBezTo>
                      <a:pt x="32" y="26"/>
                      <a:pt x="31" y="27"/>
                      <a:pt x="30" y="28"/>
                    </a:cubicBezTo>
                    <a:cubicBezTo>
                      <a:pt x="29" y="30"/>
                      <a:pt x="29" y="32"/>
                      <a:pt x="29" y="34"/>
                    </a:cubicBezTo>
                    <a:cubicBezTo>
                      <a:pt x="29" y="39"/>
                      <a:pt x="30" y="42"/>
                      <a:pt x="31" y="44"/>
                    </a:cubicBezTo>
                    <a:cubicBezTo>
                      <a:pt x="33" y="45"/>
                      <a:pt x="38" y="49"/>
                      <a:pt x="47" y="54"/>
                    </a:cubicBezTo>
                    <a:cubicBezTo>
                      <a:pt x="54" y="58"/>
                      <a:pt x="59" y="62"/>
                      <a:pt x="61" y="64"/>
                    </a:cubicBezTo>
                    <a:cubicBezTo>
                      <a:pt x="64" y="66"/>
                      <a:pt x="66" y="70"/>
                      <a:pt x="68" y="74"/>
                    </a:cubicBezTo>
                    <a:cubicBezTo>
                      <a:pt x="70" y="78"/>
                      <a:pt x="71" y="83"/>
                      <a:pt x="71" y="90"/>
                    </a:cubicBezTo>
                    <a:cubicBezTo>
                      <a:pt x="71" y="100"/>
                      <a:pt x="68" y="108"/>
                      <a:pt x="63" y="113"/>
                    </a:cubicBezTo>
                    <a:cubicBezTo>
                      <a:pt x="59" y="119"/>
                      <a:pt x="51" y="123"/>
                      <a:pt x="42" y="124"/>
                    </a:cubicBezTo>
                    <a:cubicBezTo>
                      <a:pt x="42" y="135"/>
                      <a:pt x="42" y="135"/>
                      <a:pt x="42" y="135"/>
                    </a:cubicBezTo>
                    <a:cubicBezTo>
                      <a:pt x="28" y="135"/>
                      <a:pt x="28" y="135"/>
                      <a:pt x="28" y="135"/>
                    </a:cubicBezTo>
                    <a:cubicBezTo>
                      <a:pt x="28" y="124"/>
                      <a:pt x="28" y="124"/>
                      <a:pt x="28" y="124"/>
                    </a:cubicBezTo>
                    <a:cubicBezTo>
                      <a:pt x="21" y="123"/>
                      <a:pt x="14" y="120"/>
                      <a:pt x="9" y="115"/>
                    </a:cubicBezTo>
                    <a:cubicBezTo>
                      <a:pt x="3" y="110"/>
                      <a:pt x="0" y="101"/>
                      <a:pt x="0" y="88"/>
                    </a:cubicBezTo>
                    <a:cubicBezTo>
                      <a:pt x="0" y="83"/>
                      <a:pt x="0" y="83"/>
                      <a:pt x="0" y="83"/>
                    </a:cubicBezTo>
                    <a:cubicBezTo>
                      <a:pt x="28" y="83"/>
                      <a:pt x="28" y="83"/>
                      <a:pt x="28" y="83"/>
                    </a:cubicBezTo>
                    <a:cubicBezTo>
                      <a:pt x="28" y="90"/>
                      <a:pt x="28" y="90"/>
                      <a:pt x="28" y="90"/>
                    </a:cubicBezTo>
                    <a:cubicBezTo>
                      <a:pt x="28" y="97"/>
                      <a:pt x="29" y="102"/>
                      <a:pt x="29" y="104"/>
                    </a:cubicBezTo>
                    <a:cubicBezTo>
                      <a:pt x="30" y="106"/>
                      <a:pt x="31" y="107"/>
                      <a:pt x="34" y="107"/>
                    </a:cubicBezTo>
                    <a:cubicBezTo>
                      <a:pt x="35" y="107"/>
                      <a:pt x="37" y="106"/>
                      <a:pt x="38" y="105"/>
                    </a:cubicBezTo>
                    <a:cubicBezTo>
                      <a:pt x="39" y="104"/>
                      <a:pt x="39" y="102"/>
                      <a:pt x="39" y="99"/>
                    </a:cubicBezTo>
                    <a:cubicBezTo>
                      <a:pt x="39" y="93"/>
                      <a:pt x="39" y="88"/>
                      <a:pt x="38" y="86"/>
                    </a:cubicBezTo>
                    <a:cubicBezTo>
                      <a:pt x="37" y="83"/>
                      <a:pt x="34" y="80"/>
                      <a:pt x="29" y="77"/>
                    </a:cubicBezTo>
                    <a:cubicBezTo>
                      <a:pt x="20" y="71"/>
                      <a:pt x="14" y="67"/>
                      <a:pt x="11" y="65"/>
                    </a:cubicBezTo>
                    <a:cubicBezTo>
                      <a:pt x="8" y="62"/>
                      <a:pt x="5" y="59"/>
                      <a:pt x="3" y="54"/>
                    </a:cubicBezTo>
                    <a:cubicBezTo>
                      <a:pt x="1" y="49"/>
                      <a:pt x="0" y="44"/>
                      <a:pt x="0" y="38"/>
                    </a:cubicBezTo>
                    <a:cubicBezTo>
                      <a:pt x="0" y="30"/>
                      <a:pt x="2" y="23"/>
                      <a:pt x="7" y="18"/>
                    </a:cubicBezTo>
                    <a:cubicBezTo>
                      <a:pt x="12" y="13"/>
                      <a:pt x="19" y="11"/>
                      <a:pt x="28" y="9"/>
                    </a:cubicBezTo>
                    <a:cubicBezTo>
                      <a:pt x="28" y="0"/>
                      <a:pt x="28" y="0"/>
                      <a:pt x="28" y="0"/>
                    </a:cubicBezTo>
                    <a:cubicBezTo>
                      <a:pt x="42" y="0"/>
                      <a:pt x="42" y="0"/>
                      <a:pt x="42" y="0"/>
                    </a:cubicBezTo>
                    <a:cubicBezTo>
                      <a:pt x="42" y="9"/>
                      <a:pt x="42" y="9"/>
                      <a:pt x="42" y="9"/>
                    </a:cubicBezTo>
                    <a:cubicBezTo>
                      <a:pt x="50" y="11"/>
                      <a:pt x="57" y="13"/>
                      <a:pt x="61" y="18"/>
                    </a:cubicBezTo>
                    <a:cubicBezTo>
                      <a:pt x="66" y="23"/>
                      <a:pt x="68" y="30"/>
                      <a:pt x="68" y="38"/>
                    </a:cubicBezTo>
                    <a:cubicBezTo>
                      <a:pt x="68" y="39"/>
                      <a:pt x="68" y="41"/>
                      <a:pt x="67" y="4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18" name="TextBox 46"/>
            <p:cNvSpPr txBox="1"/>
            <p:nvPr/>
          </p:nvSpPr>
          <p:spPr bwMode="auto">
            <a:xfrm>
              <a:off x="6334365" y="2489549"/>
              <a:ext cx="1066800" cy="315278"/>
            </a:xfrm>
            <a:prstGeom prst="rect">
              <a:avLst/>
            </a:prstGeom>
            <a:grpFill/>
          </p:spPr>
          <p:txBody>
            <a:bodyPr wrap="non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135" b="1" dirty="0">
                  <a:solidFill>
                    <a:schemeClr val="bg1"/>
                  </a:solidFill>
                </a:rPr>
                <a:t>游客模式</a:t>
              </a:r>
              <a:endParaRPr lang="zh-CN" altLang="en-US" sz="2135" b="1" dirty="0">
                <a:solidFill>
                  <a:schemeClr val="bg1"/>
                </a:solidFill>
              </a:endParaRPr>
            </a:p>
          </p:txBody>
        </p:sp>
      </p:grpSp>
      <p:sp>
        <p:nvSpPr>
          <p:cNvPr id="3" name="文本框 2"/>
          <p:cNvSpPr txBox="1"/>
          <p:nvPr/>
        </p:nvSpPr>
        <p:spPr>
          <a:xfrm>
            <a:off x="1572895" y="2052955"/>
            <a:ext cx="3384550" cy="645160"/>
          </a:xfrm>
          <a:prstGeom prst="rect">
            <a:avLst/>
          </a:prstGeom>
          <a:noFill/>
        </p:spPr>
        <p:txBody>
          <a:bodyPr wrap="square" rtlCol="0">
            <a:spAutoFit/>
          </a:bodyPr>
          <a:p>
            <a:r>
              <a:rPr lang="zh-CN" altLang="en-US" dirty="0">
                <a:solidFill>
                  <a:schemeClr val="tx1">
                    <a:lumMod val="95000"/>
                    <a:lumOff val="5000"/>
                  </a:schemeClr>
                </a:solidFill>
                <a:ea typeface="+mn-lt"/>
                <a:sym typeface="+mn-ea"/>
              </a:rPr>
              <a:t>用户未登录前即为游客身份</a:t>
            </a:r>
            <a:endParaRPr lang="en-US" altLang="zh-CN" dirty="0">
              <a:solidFill>
                <a:schemeClr val="tx1">
                  <a:lumMod val="95000"/>
                  <a:lumOff val="5000"/>
                </a:schemeClr>
              </a:solidFill>
              <a:latin typeface="等线 Light" panose="02010600030101010101" charset="-122"/>
              <a:ea typeface="等线 Light" panose="02010600030101010101" charset="-122"/>
            </a:endParaRPr>
          </a:p>
          <a:p>
            <a:endParaRPr lang="zh-CN" altLang="en-US">
              <a:latin typeface="等线 Light" panose="02010600030101010101" charset="-122"/>
              <a:ea typeface="等线 Light" panose="02010600030101010101" charset="-122"/>
            </a:endParaRPr>
          </a:p>
        </p:txBody>
      </p:sp>
      <p:sp>
        <p:nvSpPr>
          <p:cNvPr id="6" name="文本框 5"/>
          <p:cNvSpPr txBox="1"/>
          <p:nvPr/>
        </p:nvSpPr>
        <p:spPr>
          <a:xfrm>
            <a:off x="1572895" y="2860675"/>
            <a:ext cx="4765040" cy="368300"/>
          </a:xfrm>
          <a:prstGeom prst="rect">
            <a:avLst/>
          </a:prstGeom>
          <a:noFill/>
        </p:spPr>
        <p:txBody>
          <a:bodyPr wrap="square" rtlCol="0">
            <a:spAutoFit/>
          </a:bodyPr>
          <a:p>
            <a:r>
              <a:rPr lang="zh-CN" altLang="en-US">
                <a:latin typeface="等线" panose="02010600030101010101" charset="-122"/>
                <a:ea typeface="等线" panose="02010600030101010101" charset="-122"/>
              </a:rPr>
              <a:t>在游客身份下只能浏览别人发表的帖子</a:t>
            </a:r>
            <a:endParaRPr lang="zh-CN" altLang="en-US">
              <a:latin typeface="等线" panose="02010600030101010101" charset="-122"/>
              <a:ea typeface="等线" panose="02010600030101010101" charset="-122"/>
            </a:endParaRPr>
          </a:p>
        </p:txBody>
      </p:sp>
      <p:sp>
        <p:nvSpPr>
          <p:cNvPr id="13" name="文本框 12"/>
          <p:cNvSpPr txBox="1"/>
          <p:nvPr/>
        </p:nvSpPr>
        <p:spPr>
          <a:xfrm>
            <a:off x="1691640" y="4237355"/>
            <a:ext cx="3600450" cy="1087755"/>
          </a:xfrm>
          <a:prstGeom prst="rect">
            <a:avLst/>
          </a:prstGeom>
          <a:noFill/>
        </p:spPr>
        <p:txBody>
          <a:bodyPr wrap="square" rtlCol="0">
            <a:spAutoFit/>
          </a:bodyPr>
          <a:p>
            <a:pPr>
              <a:lnSpc>
                <a:spcPct val="130000"/>
              </a:lnSpc>
            </a:pPr>
            <a:r>
              <a:rPr lang="zh-CN" altLang="en-US" dirty="0">
                <a:solidFill>
                  <a:schemeClr val="tx1">
                    <a:lumMod val="95000"/>
                    <a:lumOff val="5000"/>
                  </a:schemeClr>
                </a:solidFill>
                <a:latin typeface="等线" panose="02010600030101010101" charset="-122"/>
                <a:ea typeface="等线" panose="02010600030101010101" charset="-122"/>
                <a:sym typeface="+mn-ea"/>
              </a:rPr>
              <a:t>游客可进行登录或注册，</a:t>
            </a:r>
            <a:endParaRPr lang="en-US" altLang="zh-CN" dirty="0">
              <a:solidFill>
                <a:schemeClr val="tx1">
                  <a:lumMod val="95000"/>
                  <a:lumOff val="5000"/>
                </a:schemeClr>
              </a:solidFill>
              <a:latin typeface="等线" panose="02010600030101010101" charset="-122"/>
              <a:ea typeface="等线" panose="02010600030101010101" charset="-122"/>
            </a:endParaRPr>
          </a:p>
          <a:p>
            <a:pPr>
              <a:lnSpc>
                <a:spcPct val="130000"/>
              </a:lnSpc>
            </a:pPr>
            <a:r>
              <a:rPr lang="zh-CN" altLang="en-US" dirty="0">
                <a:solidFill>
                  <a:schemeClr val="tx1">
                    <a:lumMod val="95000"/>
                    <a:lumOff val="5000"/>
                  </a:schemeClr>
                </a:solidFill>
                <a:latin typeface="等线" panose="02010600030101010101" charset="-122"/>
                <a:ea typeface="等线" panose="02010600030101010101" charset="-122"/>
                <a:sym typeface="+mn-ea"/>
              </a:rPr>
              <a:t>登录后可使用平台提供的功能</a:t>
            </a:r>
            <a:endParaRPr lang="en-US" altLang="zh-CN" dirty="0">
              <a:solidFill>
                <a:schemeClr val="tx1">
                  <a:lumMod val="95000"/>
                  <a:lumOff val="5000"/>
                </a:schemeClr>
              </a:solidFill>
              <a:latin typeface="等线" panose="02010600030101010101" charset="-122"/>
              <a:ea typeface="等线" panose="02010600030101010101" charset="-122"/>
            </a:endParaRPr>
          </a:p>
          <a:p>
            <a:endParaRPr lang="zh-CN" altLang="en-US">
              <a:latin typeface="等线" panose="02010600030101010101" charset="-122"/>
              <a:ea typeface="等线" panose="02010600030101010101" charset="-122"/>
            </a:endParaRPr>
          </a:p>
        </p:txBody>
      </p:sp>
      <p:sp>
        <p:nvSpPr>
          <p:cNvPr id="14" name="文本框 13"/>
          <p:cNvSpPr txBox="1"/>
          <p:nvPr/>
        </p:nvSpPr>
        <p:spPr>
          <a:xfrm>
            <a:off x="1572895" y="5516880"/>
            <a:ext cx="3718560" cy="1087755"/>
          </a:xfrm>
          <a:prstGeom prst="rect">
            <a:avLst/>
          </a:prstGeom>
          <a:noFill/>
        </p:spPr>
        <p:txBody>
          <a:bodyPr wrap="square" rtlCol="0">
            <a:spAutoFit/>
          </a:bodyPr>
          <a:p>
            <a:pPr>
              <a:lnSpc>
                <a:spcPct val="130000"/>
              </a:lnSpc>
            </a:pPr>
            <a:r>
              <a:rPr lang="zh-CN" altLang="en-US" dirty="0">
                <a:solidFill>
                  <a:schemeClr val="tx1">
                    <a:lumMod val="95000"/>
                    <a:lumOff val="5000"/>
                  </a:schemeClr>
                </a:solidFill>
                <a:latin typeface="等线" panose="02010600030101010101" charset="-122"/>
                <a:ea typeface="等线" panose="02010600030101010101" charset="-122"/>
                <a:sym typeface="+mn-ea"/>
              </a:rPr>
              <a:t>游客注册需提供一定的个人信息，</a:t>
            </a:r>
            <a:endParaRPr lang="en-US" altLang="zh-CN" dirty="0">
              <a:solidFill>
                <a:schemeClr val="tx1">
                  <a:lumMod val="95000"/>
                  <a:lumOff val="5000"/>
                </a:schemeClr>
              </a:solidFill>
              <a:latin typeface="等线" panose="02010600030101010101" charset="-122"/>
              <a:ea typeface="等线" panose="02010600030101010101" charset="-122"/>
            </a:endParaRPr>
          </a:p>
          <a:p>
            <a:pPr>
              <a:lnSpc>
                <a:spcPct val="130000"/>
              </a:lnSpc>
            </a:pPr>
            <a:r>
              <a:rPr lang="zh-CN" altLang="en-US" dirty="0">
                <a:solidFill>
                  <a:schemeClr val="tx1">
                    <a:lumMod val="95000"/>
                    <a:lumOff val="5000"/>
                  </a:schemeClr>
                </a:solidFill>
                <a:latin typeface="等线" panose="02010600030101010101" charset="-122"/>
                <a:ea typeface="等线" panose="02010600030101010101" charset="-122"/>
                <a:sym typeface="+mn-ea"/>
              </a:rPr>
              <a:t>平台保障用户的信息安全</a:t>
            </a:r>
            <a:endParaRPr lang="en-US" altLang="zh-CN" dirty="0">
              <a:solidFill>
                <a:schemeClr val="tx1">
                  <a:lumMod val="95000"/>
                  <a:lumOff val="5000"/>
                </a:schemeClr>
              </a:solidFill>
              <a:latin typeface="等线" panose="02010600030101010101" charset="-122"/>
              <a:ea typeface="等线" panose="02010600030101010101" charset="-122"/>
            </a:endParaRPr>
          </a:p>
          <a:p>
            <a:endParaRPr lang="zh-CN" altLang="en-US">
              <a:latin typeface="等线" panose="02010600030101010101" charset="-122"/>
              <a:ea typeface="等线" panose="02010600030101010101" charset="-122"/>
            </a:endParaRPr>
          </a:p>
        </p:txBody>
      </p:sp>
      <p:sp>
        <p:nvSpPr>
          <p:cNvPr id="27" name="任意多边形 26"/>
          <p:cNvSpPr/>
          <p:nvPr/>
        </p:nvSpPr>
        <p:spPr>
          <a:xfrm>
            <a:off x="1460500" y="2416175"/>
            <a:ext cx="8906510" cy="448945"/>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29" name="任意多边形 28"/>
          <p:cNvSpPr/>
          <p:nvPr/>
        </p:nvSpPr>
        <p:spPr>
          <a:xfrm>
            <a:off x="1460413" y="5062382"/>
            <a:ext cx="8818651" cy="62328"/>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400"/>
          </a:p>
        </p:txBody>
      </p:sp>
      <p:sp>
        <p:nvSpPr>
          <p:cNvPr id="15" name="任意多边形 14"/>
          <p:cNvSpPr/>
          <p:nvPr/>
        </p:nvSpPr>
        <p:spPr>
          <a:xfrm>
            <a:off x="1460413" y="3696497"/>
            <a:ext cx="8818651" cy="62328"/>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9" name="任意多边形 18"/>
          <p:cNvSpPr/>
          <p:nvPr/>
        </p:nvSpPr>
        <p:spPr>
          <a:xfrm>
            <a:off x="1460413" y="6327937"/>
            <a:ext cx="8818651" cy="62328"/>
          </a:xfrm>
          <a:custGeom>
            <a:avLst/>
            <a:gdLst>
              <a:gd name="connsiteX0" fmla="*/ 4397828 w 4397828"/>
              <a:gd name="connsiteY0" fmla="*/ 0 h 0"/>
              <a:gd name="connsiteX1" fmla="*/ 4397828 w 4397828"/>
              <a:gd name="connsiteY1" fmla="*/ 0 h 0"/>
              <a:gd name="connsiteX2" fmla="*/ 0 w 4397828"/>
              <a:gd name="connsiteY2" fmla="*/ 0 h 0"/>
            </a:gdLst>
            <a:ahLst/>
            <a:cxnLst>
              <a:cxn ang="0">
                <a:pos x="connsiteX0" y="connsiteY0"/>
              </a:cxn>
              <a:cxn ang="0">
                <a:pos x="connsiteX1" y="connsiteY1"/>
              </a:cxn>
              <a:cxn ang="0">
                <a:pos x="connsiteX2" y="connsiteY2"/>
              </a:cxn>
            </a:cxnLst>
            <a:rect l="l" t="t" r="r" b="b"/>
            <a:pathLst>
              <a:path w="4397828">
                <a:moveTo>
                  <a:pt x="4397828" y="0"/>
                </a:moveTo>
                <a:lnTo>
                  <a:pt x="4397828" y="0"/>
                </a:lnTo>
                <a:lnTo>
                  <a:pt x="0" y="0"/>
                </a:lnTo>
              </a:path>
            </a:pathLst>
          </a:custGeom>
          <a:noFill/>
          <a:ln w="12700">
            <a:solidFill>
              <a:schemeClr val="tx1">
                <a:lumMod val="50000"/>
                <a:lumOff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right)">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right)">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right)">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righ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ldLvl="0" animBg="1"/>
      <p:bldP spid="29" grpId="0" bldLvl="0" animBg="1"/>
      <p:bldP spid="15" grpId="0" bldLvl="0" animBg="1"/>
      <p:bldP spid="1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1970"/>
          </a:xfrm>
        </p:spPr>
        <p:txBody>
          <a:bodyPr/>
          <a:lstStyle/>
          <a:p>
            <a:r>
              <a:rPr lang="zh-CN" altLang="en-US" sz="2800"/>
              <a:t>普通用户</a:t>
            </a:r>
            <a:r>
              <a:rPr lang="zh-CN" altLang="en-US" sz="2800"/>
              <a:t>功能</a:t>
            </a:r>
            <a:endParaRPr lang="zh-CN" altLang="en-US" sz="2800"/>
          </a:p>
        </p:txBody>
      </p:sp>
      <p:sp>
        <p:nvSpPr>
          <p:cNvPr id="156" name="文本框 155"/>
          <p:cNvSpPr txBox="1"/>
          <p:nvPr/>
        </p:nvSpPr>
        <p:spPr>
          <a:xfrm>
            <a:off x="7517130" y="4245610"/>
            <a:ext cx="1804035" cy="306705"/>
          </a:xfrm>
          <a:prstGeom prst="rect">
            <a:avLst/>
          </a:prstGeom>
          <a:noFill/>
        </p:spPr>
        <p:txBody>
          <a:bodyPr wrap="square" rtlCol="0">
            <a:spAutoFit/>
          </a:bodyPr>
          <a:lstStyle/>
          <a:p>
            <a:pPr algn="ctr"/>
            <a:r>
              <a:rPr lang="en-US" altLang="zh-CN" sz="1400">
                <a:solidFill>
                  <a:schemeClr val="bg1"/>
                </a:solidFill>
                <a:latin typeface="+mj-ea"/>
                <a:ea typeface="+mj-ea"/>
              </a:rPr>
              <a:t>TITLE HERE</a:t>
            </a:r>
            <a:endParaRPr lang="en-US" altLang="zh-CN" sz="1400">
              <a:solidFill>
                <a:schemeClr val="bg1"/>
              </a:solidFill>
              <a:latin typeface="+mj-ea"/>
              <a:ea typeface="+mj-ea"/>
            </a:endParaRPr>
          </a:p>
        </p:txBody>
      </p:sp>
      <p:cxnSp>
        <p:nvCxnSpPr>
          <p:cNvPr id="157" name="直接连接符 156"/>
          <p:cNvCxnSpPr/>
          <p:nvPr/>
        </p:nvCxnSpPr>
        <p:spPr>
          <a:xfrm>
            <a:off x="7590784" y="4719170"/>
            <a:ext cx="1628140" cy="0"/>
          </a:xfrm>
          <a:prstGeom prst="line">
            <a:avLst/>
          </a:prstGeom>
          <a:ln>
            <a:gradFill flip="none" rotWithShape="1">
              <a:gsLst>
                <a:gs pos="50400">
                  <a:schemeClr val="bg1"/>
                </a:gs>
                <a:gs pos="0">
                  <a:schemeClr val="bg1">
                    <a:alpha val="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58" name="文本框 157"/>
          <p:cNvSpPr txBox="1"/>
          <p:nvPr/>
        </p:nvSpPr>
        <p:spPr>
          <a:xfrm>
            <a:off x="7534910" y="4598035"/>
            <a:ext cx="1762125" cy="245110"/>
          </a:xfrm>
          <a:prstGeom prst="rect">
            <a:avLst/>
          </a:prstGeom>
          <a:noFill/>
        </p:spPr>
        <p:txBody>
          <a:bodyPr wrap="square" rtlCol="0">
            <a:spAutoFit/>
          </a:bodyPr>
          <a:lstStyle/>
          <a:p>
            <a:pPr algn="ctr"/>
            <a:r>
              <a:rPr lang="en-US" altLang="zh-CN" sz="500" dirty="0">
                <a:solidFill>
                  <a:schemeClr val="bg1"/>
                </a:solidFill>
                <a:latin typeface="+mj-ea"/>
                <a:ea typeface="+mj-ea"/>
              </a:rPr>
              <a:t>Lorem ipsum dolor sit amet, consectetuer adipiscing elit</a:t>
            </a:r>
            <a:r>
              <a:rPr lang="en-US" altLang="zh-CN" sz="500">
                <a:solidFill>
                  <a:schemeClr val="bg1"/>
                </a:solidFill>
                <a:latin typeface="+mj-ea"/>
                <a:ea typeface="+mj-ea"/>
              </a:rPr>
              <a:t>. Maecenas</a:t>
            </a:r>
            <a:endParaRPr lang="en-US" altLang="zh-CN" sz="500">
              <a:solidFill>
                <a:schemeClr val="bg1"/>
              </a:solidFill>
              <a:latin typeface="+mj-ea"/>
              <a:ea typeface="+mj-ea"/>
            </a:endParaRPr>
          </a:p>
        </p:txBody>
      </p:sp>
      <p:cxnSp>
        <p:nvCxnSpPr>
          <p:cNvPr id="163" name="直接连接符 162"/>
          <p:cNvCxnSpPr/>
          <p:nvPr/>
        </p:nvCxnSpPr>
        <p:spPr>
          <a:xfrm>
            <a:off x="5232504" y="2803294"/>
            <a:ext cx="1628140" cy="0"/>
          </a:xfrm>
          <a:prstGeom prst="line">
            <a:avLst/>
          </a:prstGeom>
          <a:ln>
            <a:gradFill flip="none" rotWithShape="1">
              <a:gsLst>
                <a:gs pos="50400">
                  <a:schemeClr val="bg1"/>
                </a:gs>
                <a:gs pos="0">
                  <a:schemeClr val="bg1">
                    <a:alpha val="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9790314" y="2821709"/>
            <a:ext cx="1628140" cy="0"/>
          </a:xfrm>
          <a:prstGeom prst="line">
            <a:avLst/>
          </a:prstGeom>
          <a:ln>
            <a:gradFill flip="none" rotWithShape="1">
              <a:gsLst>
                <a:gs pos="50400">
                  <a:schemeClr val="bg1"/>
                </a:gs>
                <a:gs pos="0">
                  <a:schemeClr val="bg1">
                    <a:alpha val="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65" name="文本框 164"/>
          <p:cNvSpPr txBox="1"/>
          <p:nvPr/>
        </p:nvSpPr>
        <p:spPr>
          <a:xfrm>
            <a:off x="9734550" y="2700655"/>
            <a:ext cx="1762125" cy="245110"/>
          </a:xfrm>
          <a:prstGeom prst="rect">
            <a:avLst/>
          </a:prstGeom>
          <a:noFill/>
        </p:spPr>
        <p:txBody>
          <a:bodyPr wrap="square" rtlCol="0">
            <a:spAutoFit/>
          </a:bodyPr>
          <a:lstStyle/>
          <a:p>
            <a:pPr algn="ctr"/>
            <a:r>
              <a:rPr lang="en-US" altLang="zh-CN" sz="500" dirty="0">
                <a:solidFill>
                  <a:schemeClr val="bg1"/>
                </a:solidFill>
                <a:latin typeface="+mj-ea"/>
                <a:ea typeface="+mj-ea"/>
              </a:rPr>
              <a:t>Lorem ipsum dolor sit amet, consectetuer adipiscing elit</a:t>
            </a:r>
            <a:r>
              <a:rPr lang="en-US" altLang="zh-CN" sz="500">
                <a:solidFill>
                  <a:schemeClr val="bg1"/>
                </a:solidFill>
                <a:latin typeface="+mj-ea"/>
                <a:ea typeface="+mj-ea"/>
              </a:rPr>
              <a:t>. Maecenas</a:t>
            </a:r>
            <a:endParaRPr lang="en-US" altLang="zh-CN" sz="500">
              <a:solidFill>
                <a:schemeClr val="bg1"/>
              </a:solidFill>
              <a:latin typeface="+mj-ea"/>
              <a:ea typeface="+mj-ea"/>
            </a:endParaRPr>
          </a:p>
        </p:txBody>
      </p:sp>
      <p:sp>
        <p:nvSpPr>
          <p:cNvPr id="170" name="椭圆 169"/>
          <p:cNvSpPr/>
          <p:nvPr/>
        </p:nvSpPr>
        <p:spPr>
          <a:xfrm>
            <a:off x="3563620" y="2345055"/>
            <a:ext cx="704850" cy="72263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1" name="椭圆 170"/>
          <p:cNvSpPr/>
          <p:nvPr/>
        </p:nvSpPr>
        <p:spPr>
          <a:xfrm>
            <a:off x="8213725" y="2583180"/>
            <a:ext cx="704850" cy="72263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2" name="椭圆 171"/>
          <p:cNvSpPr/>
          <p:nvPr/>
        </p:nvSpPr>
        <p:spPr>
          <a:xfrm>
            <a:off x="1421130" y="4242435"/>
            <a:ext cx="704850" cy="72263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3" name="椭圆 172"/>
          <p:cNvSpPr/>
          <p:nvPr/>
        </p:nvSpPr>
        <p:spPr>
          <a:xfrm>
            <a:off x="5779770" y="4242435"/>
            <a:ext cx="704850" cy="72263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74" name="椭圆 173"/>
          <p:cNvSpPr/>
          <p:nvPr/>
        </p:nvSpPr>
        <p:spPr>
          <a:xfrm>
            <a:off x="9957435" y="3996690"/>
            <a:ext cx="704850" cy="72263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grpSp>
        <p:nvGrpSpPr>
          <p:cNvPr id="180" name="组合 179"/>
          <p:cNvGrpSpPr/>
          <p:nvPr/>
        </p:nvGrpSpPr>
        <p:grpSpPr>
          <a:xfrm rot="0">
            <a:off x="554990" y="1099185"/>
            <a:ext cx="2503805" cy="2567940"/>
            <a:chOff x="4920080" y="2562737"/>
            <a:chExt cx="2260598" cy="2260598"/>
          </a:xfrm>
        </p:grpSpPr>
        <p:sp>
          <p:nvSpPr>
            <p:cNvPr id="181" name="椭圆 180"/>
            <p:cNvSpPr/>
            <p:nvPr/>
          </p:nvSpPr>
          <p:spPr>
            <a:xfrm>
              <a:off x="5125079" y="2767735"/>
              <a:ext cx="1850602" cy="1850602"/>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文本框 181"/>
            <p:cNvSpPr txBox="1"/>
            <p:nvPr/>
          </p:nvSpPr>
          <p:spPr>
            <a:xfrm>
              <a:off x="5128760" y="3155373"/>
              <a:ext cx="1848842" cy="242606"/>
            </a:xfrm>
            <a:prstGeom prst="rect">
              <a:avLst/>
            </a:prstGeom>
            <a:noFill/>
          </p:spPr>
          <p:txBody>
            <a:bodyPr wrap="square" rtlCol="0">
              <a:spAutoFit/>
            </a:bodyPr>
            <a:lstStyle/>
            <a:p>
              <a:pPr algn="ctr"/>
              <a:r>
                <a:rPr lang="zh-CN" altLang="en-US" sz="1200">
                  <a:solidFill>
                    <a:schemeClr val="bg1"/>
                  </a:solidFill>
                  <a:latin typeface="微软雅黑" panose="020B0503020204020204" pitchFamily="34" charset="-122"/>
                  <a:ea typeface="微软雅黑" panose="020B0503020204020204" pitchFamily="34" charset="-122"/>
                </a:rPr>
                <a:t>查看个人</a:t>
              </a:r>
              <a:r>
                <a:rPr lang="zh-CN" altLang="en-US" sz="1200">
                  <a:solidFill>
                    <a:schemeClr val="bg1"/>
                  </a:solidFill>
                  <a:latin typeface="微软雅黑" panose="020B0503020204020204" pitchFamily="34" charset="-122"/>
                  <a:ea typeface="微软雅黑" panose="020B0503020204020204" pitchFamily="34" charset="-122"/>
                </a:rPr>
                <a:t>信息</a:t>
              </a:r>
              <a:endParaRPr lang="zh-CN" altLang="en-US" sz="1200">
                <a:solidFill>
                  <a:schemeClr val="bg1"/>
                </a:solidFill>
                <a:latin typeface="微软雅黑" panose="020B0503020204020204" pitchFamily="34" charset="-122"/>
                <a:ea typeface="微软雅黑" panose="020B0503020204020204" pitchFamily="34" charset="-122"/>
              </a:endParaRPr>
            </a:p>
          </p:txBody>
        </p:sp>
        <p:cxnSp>
          <p:nvCxnSpPr>
            <p:cNvPr id="183" name="直接连接符 182"/>
            <p:cNvCxnSpPr/>
            <p:nvPr/>
          </p:nvCxnSpPr>
          <p:spPr>
            <a:xfrm>
              <a:off x="5472016" y="3465580"/>
              <a:ext cx="1301204" cy="0"/>
            </a:xfrm>
            <a:prstGeom prst="line">
              <a:avLst/>
            </a:prstGeom>
            <a:ln>
              <a:gradFill flip="none" rotWithShape="1">
                <a:gsLst>
                  <a:gs pos="50400">
                    <a:schemeClr val="bg1"/>
                  </a:gs>
                  <a:gs pos="0">
                    <a:schemeClr val="bg1">
                      <a:alpha val="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84" name="文本框 183"/>
            <p:cNvSpPr txBox="1"/>
            <p:nvPr/>
          </p:nvSpPr>
          <p:spPr>
            <a:xfrm>
              <a:off x="5529110" y="2804273"/>
              <a:ext cx="1446426" cy="351052"/>
            </a:xfrm>
            <a:prstGeom prst="rect">
              <a:avLst/>
            </a:prstGeom>
            <a:noFill/>
          </p:spPr>
          <p:txBody>
            <a:bodyPr wrap="square" rtlCol="0">
              <a:spAutoFit/>
            </a:bodyPr>
            <a:lstStyle/>
            <a:p>
              <a:pPr algn="ctr"/>
              <a:endParaRPr lang="en-US" altLang="zh-CN" sz="2000">
                <a:solidFill>
                  <a:schemeClr val="bg1"/>
                </a:solidFill>
                <a:latin typeface="微软雅黑" panose="020B0503020204020204" pitchFamily="34" charset="-122"/>
                <a:ea typeface="微软雅黑" panose="020B0503020204020204" pitchFamily="34" charset="-122"/>
              </a:endParaRPr>
            </a:p>
          </p:txBody>
        </p:sp>
        <p:sp>
          <p:nvSpPr>
            <p:cNvPr id="185" name="椭圆 184"/>
            <p:cNvSpPr/>
            <p:nvPr/>
          </p:nvSpPr>
          <p:spPr>
            <a:xfrm>
              <a:off x="4920080" y="2562737"/>
              <a:ext cx="2260598" cy="2260598"/>
            </a:xfrm>
            <a:prstGeom prst="ellipse">
              <a:avLst/>
            </a:prstGeom>
            <a:noFill/>
            <a:ln>
              <a:gradFill>
                <a:gsLst>
                  <a:gs pos="0">
                    <a:schemeClr val="accent3"/>
                  </a:gs>
                  <a:gs pos="100000">
                    <a:schemeClr val="accent4"/>
                  </a:gs>
                </a:gsLst>
                <a:lin ang="5400000" scaled="1"/>
              </a:gra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p>
          </p:txBody>
        </p:sp>
      </p:grpSp>
      <p:grpSp>
        <p:nvGrpSpPr>
          <p:cNvPr id="186" name="组合 185"/>
          <p:cNvGrpSpPr/>
          <p:nvPr/>
        </p:nvGrpSpPr>
        <p:grpSpPr>
          <a:xfrm rot="0">
            <a:off x="2766060" y="3604260"/>
            <a:ext cx="2503805" cy="2567940"/>
            <a:chOff x="4920080" y="2562737"/>
            <a:chExt cx="2260598" cy="2260598"/>
          </a:xfrm>
        </p:grpSpPr>
        <p:sp>
          <p:nvSpPr>
            <p:cNvPr id="187" name="椭圆 186"/>
            <p:cNvSpPr/>
            <p:nvPr/>
          </p:nvSpPr>
          <p:spPr>
            <a:xfrm>
              <a:off x="5124506" y="2731959"/>
              <a:ext cx="1850602" cy="1850602"/>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文本框 187"/>
            <p:cNvSpPr txBox="1"/>
            <p:nvPr/>
          </p:nvSpPr>
          <p:spPr>
            <a:xfrm>
              <a:off x="5329918" y="2992504"/>
              <a:ext cx="1440921" cy="324220"/>
            </a:xfrm>
            <a:prstGeom prst="rect">
              <a:avLst/>
            </a:prstGeom>
            <a:noFill/>
          </p:spPr>
          <p:txBody>
            <a:bodyPr wrap="square" rtlCol="0">
              <a:spAutoFit/>
            </a:bodyPr>
            <a:lstStyle/>
            <a:p>
              <a:pPr algn="ctr"/>
              <a:r>
                <a:rPr lang="zh-CN" altLang="en-US">
                  <a:solidFill>
                    <a:schemeClr val="bg1"/>
                  </a:solidFill>
                  <a:latin typeface="微软雅黑" panose="020B0503020204020204" pitchFamily="34" charset="-122"/>
                  <a:ea typeface="微软雅黑" panose="020B0503020204020204" pitchFamily="34" charset="-122"/>
                </a:rPr>
                <a:t>浏览记录</a:t>
              </a: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189" name="直接连接符 188"/>
            <p:cNvCxnSpPr/>
            <p:nvPr/>
          </p:nvCxnSpPr>
          <p:spPr>
            <a:xfrm>
              <a:off x="5398631" y="3397382"/>
              <a:ext cx="1301204" cy="0"/>
            </a:xfrm>
            <a:prstGeom prst="line">
              <a:avLst/>
            </a:prstGeom>
            <a:ln>
              <a:gradFill flip="none" rotWithShape="1">
                <a:gsLst>
                  <a:gs pos="50400">
                    <a:schemeClr val="bg1"/>
                  </a:gs>
                  <a:gs pos="0">
                    <a:schemeClr val="bg1">
                      <a:alpha val="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5329772" y="3418663"/>
              <a:ext cx="1446426" cy="1163839"/>
            </a:xfrm>
            <a:prstGeom prst="rect">
              <a:avLst/>
            </a:prstGeom>
            <a:noFill/>
          </p:spPr>
          <p:txBody>
            <a:bodyPr wrap="square" rtlCol="0">
              <a:spAutoFit/>
            </a:bodyPr>
            <a:lstStyle/>
            <a:p>
              <a:pPr algn="ctr"/>
              <a:r>
                <a:rPr lang="zh-CN" altLang="en-US" sz="2000">
                  <a:solidFill>
                    <a:schemeClr val="tx1"/>
                  </a:solidFill>
                  <a:latin typeface="微软雅黑" panose="020B0503020204020204" pitchFamily="34" charset="-122"/>
                  <a:ea typeface="微软雅黑" panose="020B0503020204020204" pitchFamily="34" charset="-122"/>
                </a:rPr>
                <a:t>用户可以浏览本校的帖子或者全部学校的帖子</a:t>
              </a:r>
              <a:endParaRPr lang="zh-CN" altLang="en-US" sz="2000">
                <a:solidFill>
                  <a:schemeClr val="tx1"/>
                </a:solidFill>
                <a:latin typeface="微软雅黑" panose="020B0503020204020204" pitchFamily="34" charset="-122"/>
                <a:ea typeface="微软雅黑" panose="020B0503020204020204" pitchFamily="34" charset="-122"/>
              </a:endParaRPr>
            </a:p>
          </p:txBody>
        </p:sp>
        <p:sp>
          <p:nvSpPr>
            <p:cNvPr id="191" name="椭圆 190"/>
            <p:cNvSpPr/>
            <p:nvPr/>
          </p:nvSpPr>
          <p:spPr>
            <a:xfrm>
              <a:off x="4920080" y="2562737"/>
              <a:ext cx="2260598" cy="2260598"/>
            </a:xfrm>
            <a:prstGeom prst="ellipse">
              <a:avLst/>
            </a:prstGeom>
            <a:noFill/>
            <a:ln>
              <a:gradFill>
                <a:gsLst>
                  <a:gs pos="0">
                    <a:schemeClr val="accent3"/>
                  </a:gs>
                  <a:gs pos="100000">
                    <a:schemeClr val="accent4"/>
                  </a:gs>
                </a:gsLst>
                <a:lin ang="5400000" scaled="1"/>
              </a:gra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p>
          </p:txBody>
        </p:sp>
      </p:grpSp>
      <p:grpSp>
        <p:nvGrpSpPr>
          <p:cNvPr id="192" name="组合 191"/>
          <p:cNvGrpSpPr/>
          <p:nvPr/>
        </p:nvGrpSpPr>
        <p:grpSpPr>
          <a:xfrm rot="0">
            <a:off x="5051425" y="1233170"/>
            <a:ext cx="2503805" cy="2567940"/>
            <a:chOff x="4920080" y="2562737"/>
            <a:chExt cx="2260598" cy="2260598"/>
          </a:xfrm>
        </p:grpSpPr>
        <p:sp>
          <p:nvSpPr>
            <p:cNvPr id="193" name="椭圆 192"/>
            <p:cNvSpPr/>
            <p:nvPr/>
          </p:nvSpPr>
          <p:spPr>
            <a:xfrm>
              <a:off x="5142852" y="2792890"/>
              <a:ext cx="1850602" cy="1850602"/>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文本框 193"/>
            <p:cNvSpPr txBox="1"/>
            <p:nvPr/>
          </p:nvSpPr>
          <p:spPr>
            <a:xfrm>
              <a:off x="5347691" y="2975175"/>
              <a:ext cx="1440921" cy="296829"/>
            </a:xfrm>
            <a:prstGeom prst="rect">
              <a:avLst/>
            </a:prstGeom>
            <a:noFill/>
          </p:spPr>
          <p:txBody>
            <a:bodyPr wrap="square" rtlCol="0">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发帖</a:t>
              </a:r>
              <a:endParaRPr lang="zh-CN" altLang="en-US" sz="1600">
                <a:solidFill>
                  <a:schemeClr val="bg1"/>
                </a:solidFill>
                <a:latin typeface="微软雅黑" panose="020B0503020204020204" pitchFamily="34" charset="-122"/>
                <a:ea typeface="微软雅黑" panose="020B0503020204020204" pitchFamily="34" charset="-122"/>
              </a:endParaRPr>
            </a:p>
          </p:txBody>
        </p:sp>
        <p:cxnSp>
          <p:nvCxnSpPr>
            <p:cNvPr id="195" name="直接连接符 194"/>
            <p:cNvCxnSpPr/>
            <p:nvPr/>
          </p:nvCxnSpPr>
          <p:spPr>
            <a:xfrm>
              <a:off x="5399778" y="3718807"/>
              <a:ext cx="1301204" cy="0"/>
            </a:xfrm>
            <a:prstGeom prst="line">
              <a:avLst/>
            </a:prstGeom>
            <a:ln>
              <a:gradFill flip="none" rotWithShape="1">
                <a:gsLst>
                  <a:gs pos="50400">
                    <a:schemeClr val="bg1"/>
                  </a:gs>
                  <a:gs pos="0">
                    <a:schemeClr val="bg1">
                      <a:alpha val="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96" name="文本框 195"/>
            <p:cNvSpPr txBox="1"/>
            <p:nvPr/>
          </p:nvSpPr>
          <p:spPr>
            <a:xfrm>
              <a:off x="5400113" y="3422017"/>
              <a:ext cx="1446426" cy="324220"/>
            </a:xfrm>
            <a:prstGeom prst="rect">
              <a:avLst/>
            </a:prstGeom>
            <a:noFill/>
          </p:spPr>
          <p:txBody>
            <a:bodyPr wrap="square" rtlCol="0">
              <a:spAutoFit/>
            </a:bodyPr>
            <a:lstStyle/>
            <a:p>
              <a:pPr algn="ct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97" name="椭圆 196"/>
            <p:cNvSpPr/>
            <p:nvPr/>
          </p:nvSpPr>
          <p:spPr>
            <a:xfrm>
              <a:off x="4920080" y="2562737"/>
              <a:ext cx="2260598" cy="2260598"/>
            </a:xfrm>
            <a:prstGeom prst="ellipse">
              <a:avLst/>
            </a:prstGeom>
            <a:noFill/>
            <a:ln>
              <a:gradFill>
                <a:gsLst>
                  <a:gs pos="0">
                    <a:schemeClr val="accent3"/>
                  </a:gs>
                  <a:gs pos="100000">
                    <a:schemeClr val="accent4"/>
                  </a:gs>
                </a:gsLst>
                <a:lin ang="5400000" scaled="1"/>
              </a:gra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p>
          </p:txBody>
        </p:sp>
      </p:grpSp>
      <p:grpSp>
        <p:nvGrpSpPr>
          <p:cNvPr id="198" name="组合 197"/>
          <p:cNvGrpSpPr/>
          <p:nvPr/>
        </p:nvGrpSpPr>
        <p:grpSpPr>
          <a:xfrm rot="0">
            <a:off x="7315200" y="3496310"/>
            <a:ext cx="2531745" cy="2680335"/>
            <a:chOff x="4920080" y="2562737"/>
            <a:chExt cx="2260598" cy="2260598"/>
          </a:xfrm>
        </p:grpSpPr>
        <p:sp>
          <p:nvSpPr>
            <p:cNvPr id="199" name="椭圆 198"/>
            <p:cNvSpPr/>
            <p:nvPr/>
          </p:nvSpPr>
          <p:spPr>
            <a:xfrm>
              <a:off x="5125079" y="2767735"/>
              <a:ext cx="1850602" cy="1850602"/>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0" name="文本框 199"/>
            <p:cNvSpPr txBox="1"/>
            <p:nvPr/>
          </p:nvSpPr>
          <p:spPr>
            <a:xfrm>
              <a:off x="5327051" y="2965113"/>
              <a:ext cx="1440921" cy="544129"/>
            </a:xfrm>
            <a:prstGeom prst="rect">
              <a:avLst/>
            </a:prstGeom>
            <a:noFill/>
          </p:spPr>
          <p:txBody>
            <a:bodyPr wrap="square" rtlCol="0">
              <a:spAutoFit/>
            </a:bodyPr>
            <a:lstStyle/>
            <a:p>
              <a:pPr algn="ctr"/>
              <a:r>
                <a:rPr lang="zh-CN" altLang="en-US">
                  <a:solidFill>
                    <a:schemeClr val="bg1"/>
                  </a:solidFill>
                  <a:latin typeface="微软雅黑" panose="020B0503020204020204" pitchFamily="34" charset="-122"/>
                  <a:ea typeface="微软雅黑" panose="020B0503020204020204" pitchFamily="34" charset="-122"/>
                </a:rPr>
                <a:t>发表评论与点赞</a:t>
              </a:r>
              <a:endParaRPr lang="zh-CN" altLang="en-US">
                <a:solidFill>
                  <a:schemeClr val="bg1"/>
                </a:solidFill>
                <a:latin typeface="微软雅黑" panose="020B0503020204020204" pitchFamily="34" charset="-122"/>
                <a:ea typeface="微软雅黑" panose="020B0503020204020204" pitchFamily="34" charset="-122"/>
              </a:endParaRPr>
            </a:p>
          </p:txBody>
        </p:sp>
        <p:cxnSp>
          <p:nvCxnSpPr>
            <p:cNvPr id="201" name="直接连接符 200"/>
            <p:cNvCxnSpPr/>
            <p:nvPr/>
          </p:nvCxnSpPr>
          <p:spPr>
            <a:xfrm>
              <a:off x="5472017" y="3207881"/>
              <a:ext cx="1301204" cy="0"/>
            </a:xfrm>
            <a:prstGeom prst="line">
              <a:avLst/>
            </a:prstGeom>
            <a:ln>
              <a:gradFill flip="none" rotWithShape="1">
                <a:gsLst>
                  <a:gs pos="50400">
                    <a:schemeClr val="bg1"/>
                  </a:gs>
                  <a:gs pos="0">
                    <a:schemeClr val="bg1">
                      <a:alpha val="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02" name="文本框 201"/>
            <p:cNvSpPr txBox="1"/>
            <p:nvPr/>
          </p:nvSpPr>
          <p:spPr>
            <a:xfrm>
              <a:off x="5327167" y="3262702"/>
              <a:ext cx="1446426" cy="1115036"/>
            </a:xfrm>
            <a:prstGeom prst="rect">
              <a:avLst/>
            </a:prstGeom>
            <a:noFill/>
          </p:spPr>
          <p:txBody>
            <a:bodyPr wrap="square" rtlCol="0">
              <a:spAutoFit/>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用户在其他用户发表的帖子下可以进行评论也可对其文章进行点赞以示认可</a:t>
              </a:r>
              <a:endParaRPr lang="zh-CN" altLang="en-US" sz="1600" dirty="0">
                <a:solidFill>
                  <a:schemeClr val="tx1"/>
                </a:solidFill>
                <a:latin typeface="微软雅黑" panose="020B0503020204020204" pitchFamily="34" charset="-122"/>
                <a:ea typeface="微软雅黑" panose="020B0503020204020204" pitchFamily="34" charset="-122"/>
              </a:endParaRPr>
            </a:p>
          </p:txBody>
        </p:sp>
        <p:sp>
          <p:nvSpPr>
            <p:cNvPr id="203" name="椭圆 202"/>
            <p:cNvSpPr/>
            <p:nvPr/>
          </p:nvSpPr>
          <p:spPr>
            <a:xfrm>
              <a:off x="4920080" y="2562737"/>
              <a:ext cx="2260598" cy="2260598"/>
            </a:xfrm>
            <a:prstGeom prst="ellipse">
              <a:avLst/>
            </a:prstGeom>
            <a:noFill/>
            <a:ln>
              <a:gradFill>
                <a:gsLst>
                  <a:gs pos="0">
                    <a:schemeClr val="accent3"/>
                  </a:gs>
                  <a:gs pos="100000">
                    <a:schemeClr val="accent4"/>
                  </a:gs>
                </a:gsLst>
                <a:lin ang="5400000" scaled="1"/>
              </a:gra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p>
          </p:txBody>
        </p:sp>
      </p:grpSp>
      <p:grpSp>
        <p:nvGrpSpPr>
          <p:cNvPr id="204" name="组合 203"/>
          <p:cNvGrpSpPr/>
          <p:nvPr/>
        </p:nvGrpSpPr>
        <p:grpSpPr>
          <a:xfrm rot="0">
            <a:off x="9503410" y="1273810"/>
            <a:ext cx="2503805" cy="2567940"/>
            <a:chOff x="4920080" y="2562737"/>
            <a:chExt cx="2260598" cy="2260598"/>
          </a:xfrm>
        </p:grpSpPr>
        <p:sp>
          <p:nvSpPr>
            <p:cNvPr id="205" name="椭圆 204"/>
            <p:cNvSpPr/>
            <p:nvPr/>
          </p:nvSpPr>
          <p:spPr>
            <a:xfrm>
              <a:off x="5125079" y="2767735"/>
              <a:ext cx="1850602" cy="1850602"/>
            </a:xfrm>
            <a:prstGeom prst="ellipse">
              <a:avLst/>
            </a:prstGeom>
            <a:gradFill flip="none" rotWithShape="1">
              <a:gsLst>
                <a:gs pos="0">
                  <a:schemeClr val="accent3"/>
                </a:gs>
                <a:gs pos="71000">
                  <a:schemeClr val="accent4"/>
                </a:gs>
                <a:gs pos="100000">
                  <a:schemeClr val="accent5"/>
                </a:gs>
              </a:gsLst>
              <a:lin ang="8100000" scaled="1"/>
              <a:tileRect/>
            </a:gradFill>
            <a:ln>
              <a:noFill/>
            </a:ln>
            <a:effectLst>
              <a:outerShdw blurRad="368300" sx="103000" sy="103000" algn="ctr"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文本框 205"/>
            <p:cNvSpPr txBox="1"/>
            <p:nvPr/>
          </p:nvSpPr>
          <p:spPr>
            <a:xfrm>
              <a:off x="5376357" y="2955610"/>
              <a:ext cx="1440921" cy="296829"/>
            </a:xfrm>
            <a:prstGeom prst="rect">
              <a:avLst/>
            </a:prstGeom>
            <a:noFill/>
          </p:spPr>
          <p:txBody>
            <a:bodyPr wrap="square" rtlCol="0">
              <a:spAutoFit/>
            </a:bodyPr>
            <a:lstStyle/>
            <a:p>
              <a:pPr algn="ctr"/>
              <a:r>
                <a:rPr lang="zh-CN" altLang="en-US" sz="1600">
                  <a:solidFill>
                    <a:schemeClr val="bg1"/>
                  </a:solidFill>
                  <a:latin typeface="微软雅黑" panose="020B0503020204020204" pitchFamily="34" charset="-122"/>
                  <a:ea typeface="微软雅黑" panose="020B0503020204020204" pitchFamily="34" charset="-122"/>
                </a:rPr>
                <a:t>匹配交友</a:t>
              </a:r>
              <a:endParaRPr lang="zh-CN" altLang="en-US" sz="1600">
                <a:solidFill>
                  <a:schemeClr val="bg1"/>
                </a:solidFill>
                <a:latin typeface="微软雅黑" panose="020B0503020204020204" pitchFamily="34" charset="-122"/>
                <a:ea typeface="微软雅黑" panose="020B0503020204020204" pitchFamily="34" charset="-122"/>
              </a:endParaRPr>
            </a:p>
          </p:txBody>
        </p:sp>
        <p:cxnSp>
          <p:nvCxnSpPr>
            <p:cNvPr id="207" name="直接连接符 206"/>
            <p:cNvCxnSpPr/>
            <p:nvPr/>
          </p:nvCxnSpPr>
          <p:spPr>
            <a:xfrm>
              <a:off x="5445644" y="3219061"/>
              <a:ext cx="1301204" cy="0"/>
            </a:xfrm>
            <a:prstGeom prst="line">
              <a:avLst/>
            </a:prstGeom>
            <a:ln>
              <a:gradFill flip="none" rotWithShape="1">
                <a:gsLst>
                  <a:gs pos="50400">
                    <a:schemeClr val="bg1"/>
                  </a:gs>
                  <a:gs pos="0">
                    <a:schemeClr val="bg1">
                      <a:alpha val="0"/>
                    </a:schemeClr>
                  </a:gs>
                  <a:gs pos="100000">
                    <a:schemeClr val="bg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08" name="文本框 207"/>
            <p:cNvSpPr txBox="1"/>
            <p:nvPr/>
          </p:nvSpPr>
          <p:spPr>
            <a:xfrm>
              <a:off x="5330034" y="3269410"/>
              <a:ext cx="1446426" cy="1543400"/>
            </a:xfrm>
            <a:prstGeom prst="rect">
              <a:avLst/>
            </a:prstGeom>
            <a:noFill/>
          </p:spPr>
          <p:txBody>
            <a:bodyPr wrap="square" rtlCol="0">
              <a:spAutoFit/>
            </a:bodyPr>
            <a:lstStyle/>
            <a:p>
              <a:pPr algn="ctr"/>
              <a:r>
                <a:rPr lang="zh-CN" altLang="en-US">
                  <a:solidFill>
                    <a:schemeClr val="tx1"/>
                  </a:solidFill>
                  <a:latin typeface="微软雅黑" panose="020B0503020204020204" pitchFamily="34" charset="-122"/>
                  <a:ea typeface="微软雅黑" panose="020B0503020204020204" pitchFamily="34" charset="-122"/>
                </a:rPr>
                <a:t>可以筛选条件找到志同道合的大学生朋友，既可以是本校的，也可以是别的学校的</a:t>
              </a: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209" name="椭圆 208"/>
            <p:cNvSpPr/>
            <p:nvPr/>
          </p:nvSpPr>
          <p:spPr>
            <a:xfrm>
              <a:off x="4920080" y="2562737"/>
              <a:ext cx="2260598" cy="2260598"/>
            </a:xfrm>
            <a:prstGeom prst="ellipse">
              <a:avLst/>
            </a:prstGeom>
            <a:noFill/>
            <a:ln>
              <a:gradFill>
                <a:gsLst>
                  <a:gs pos="0">
                    <a:schemeClr val="accent3"/>
                  </a:gs>
                  <a:gs pos="100000">
                    <a:schemeClr val="accent4"/>
                  </a:gs>
                </a:gsLst>
                <a:lin ang="5400000" scaled="1"/>
              </a:grad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200"/>
            </a:p>
          </p:txBody>
        </p:sp>
      </p:grpSp>
      <p:sp>
        <p:nvSpPr>
          <p:cNvPr id="54" name="rocket" title="Icon of a rocket"/>
          <p:cNvSpPr>
            <a:spLocks noChangeAspect="1" noEditPoints="1"/>
          </p:cNvSpPr>
          <p:nvPr/>
        </p:nvSpPr>
        <p:spPr bwMode="auto">
          <a:xfrm>
            <a:off x="1546225" y="4480560"/>
            <a:ext cx="370840" cy="362585"/>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9525" cap="flat">
            <a:solidFill>
              <a:schemeClr val="accent3"/>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solidFill>
                <a:schemeClr val="accent3"/>
              </a:solidFill>
            </a:endParaRPr>
          </a:p>
        </p:txBody>
      </p:sp>
      <p:sp>
        <p:nvSpPr>
          <p:cNvPr id="55" name="Broadcasting_F1B5" title="Icon of a communication dish with signal lines"/>
          <p:cNvSpPr>
            <a:spLocks noChangeAspect="1" noEditPoints="1"/>
          </p:cNvSpPr>
          <p:nvPr/>
        </p:nvSpPr>
        <p:spPr bwMode="auto">
          <a:xfrm flipH="1">
            <a:off x="10086340" y="4234815"/>
            <a:ext cx="362585" cy="362585"/>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9525" cap="flat">
            <a:solidFill>
              <a:schemeClr val="accent3"/>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accent3"/>
              </a:solidFill>
            </a:endParaRPr>
          </a:p>
        </p:txBody>
      </p:sp>
      <p:sp>
        <p:nvSpPr>
          <p:cNvPr id="56" name="signal_3" title="Icon of a communication tower with signal lines"/>
          <p:cNvSpPr>
            <a:spLocks noChangeAspect="1" noEditPoints="1"/>
          </p:cNvSpPr>
          <p:nvPr/>
        </p:nvSpPr>
        <p:spPr bwMode="auto">
          <a:xfrm>
            <a:off x="3737610" y="2583180"/>
            <a:ext cx="264160" cy="362585"/>
          </a:xfrm>
          <a:custGeom>
            <a:avLst/>
            <a:gdLst>
              <a:gd name="T0" fmla="*/ 96 w 253"/>
              <a:gd name="T1" fmla="*/ 87 h 347"/>
              <a:gd name="T2" fmla="*/ 126 w 253"/>
              <a:gd name="T3" fmla="*/ 57 h 347"/>
              <a:gd name="T4" fmla="*/ 156 w 253"/>
              <a:gd name="T5" fmla="*/ 87 h 347"/>
              <a:gd name="T6" fmla="*/ 126 w 253"/>
              <a:gd name="T7" fmla="*/ 117 h 347"/>
              <a:gd name="T8" fmla="*/ 96 w 253"/>
              <a:gd name="T9" fmla="*/ 87 h 347"/>
              <a:gd name="T10" fmla="*/ 38 w 253"/>
              <a:gd name="T11" fmla="*/ 347 h 347"/>
              <a:gd name="T12" fmla="*/ 116 w 253"/>
              <a:gd name="T13" fmla="*/ 115 h 347"/>
              <a:gd name="T14" fmla="*/ 213 w 253"/>
              <a:gd name="T15" fmla="*/ 347 h 347"/>
              <a:gd name="T16" fmla="*/ 135 w 253"/>
              <a:gd name="T17" fmla="*/ 116 h 347"/>
              <a:gd name="T18" fmla="*/ 85 w 253"/>
              <a:gd name="T19" fmla="*/ 209 h 347"/>
              <a:gd name="T20" fmla="*/ 167 w 253"/>
              <a:gd name="T21" fmla="*/ 209 h 347"/>
              <a:gd name="T22" fmla="*/ 59 w 253"/>
              <a:gd name="T23" fmla="*/ 283 h 347"/>
              <a:gd name="T24" fmla="*/ 192 w 253"/>
              <a:gd name="T25" fmla="*/ 283 h 347"/>
              <a:gd name="T26" fmla="*/ 35 w 253"/>
              <a:gd name="T27" fmla="*/ 0 h 347"/>
              <a:gd name="T28" fmla="*/ 0 w 253"/>
              <a:gd name="T29" fmla="*/ 86 h 347"/>
              <a:gd name="T30" fmla="*/ 36 w 253"/>
              <a:gd name="T31" fmla="*/ 173 h 347"/>
              <a:gd name="T32" fmla="*/ 72 w 253"/>
              <a:gd name="T33" fmla="*/ 38 h 347"/>
              <a:gd name="T34" fmla="*/ 52 w 253"/>
              <a:gd name="T35" fmla="*/ 87 h 347"/>
              <a:gd name="T36" fmla="*/ 72 w 253"/>
              <a:gd name="T37" fmla="*/ 135 h 347"/>
              <a:gd name="T38" fmla="*/ 216 w 253"/>
              <a:gd name="T39" fmla="*/ 173 h 347"/>
              <a:gd name="T40" fmla="*/ 253 w 253"/>
              <a:gd name="T41" fmla="*/ 86 h 347"/>
              <a:gd name="T42" fmla="*/ 217 w 253"/>
              <a:gd name="T43" fmla="*/ 0 h 347"/>
              <a:gd name="T44" fmla="*/ 180 w 253"/>
              <a:gd name="T45" fmla="*/ 135 h 347"/>
              <a:gd name="T46" fmla="*/ 200 w 253"/>
              <a:gd name="T47" fmla="*/ 87 h 347"/>
              <a:gd name="T48" fmla="*/ 180 w 253"/>
              <a:gd name="T49" fmla="*/ 3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3" h="347">
                <a:moveTo>
                  <a:pt x="96" y="87"/>
                </a:moveTo>
                <a:cubicBezTo>
                  <a:pt x="96" y="70"/>
                  <a:pt x="109" y="57"/>
                  <a:pt x="126" y="57"/>
                </a:cubicBezTo>
                <a:cubicBezTo>
                  <a:pt x="143" y="57"/>
                  <a:pt x="156" y="70"/>
                  <a:pt x="156" y="87"/>
                </a:cubicBezTo>
                <a:cubicBezTo>
                  <a:pt x="156" y="104"/>
                  <a:pt x="143" y="117"/>
                  <a:pt x="126" y="117"/>
                </a:cubicBezTo>
                <a:cubicBezTo>
                  <a:pt x="109" y="117"/>
                  <a:pt x="96" y="104"/>
                  <a:pt x="96" y="87"/>
                </a:cubicBezTo>
                <a:close/>
                <a:moveTo>
                  <a:pt x="38" y="347"/>
                </a:moveTo>
                <a:cubicBezTo>
                  <a:pt x="116" y="115"/>
                  <a:pt x="116" y="115"/>
                  <a:pt x="116" y="115"/>
                </a:cubicBezTo>
                <a:moveTo>
                  <a:pt x="213" y="347"/>
                </a:moveTo>
                <a:cubicBezTo>
                  <a:pt x="135" y="116"/>
                  <a:pt x="135" y="116"/>
                  <a:pt x="135" y="116"/>
                </a:cubicBezTo>
                <a:moveTo>
                  <a:pt x="85" y="209"/>
                </a:moveTo>
                <a:cubicBezTo>
                  <a:pt x="167" y="209"/>
                  <a:pt x="167" y="209"/>
                  <a:pt x="167" y="209"/>
                </a:cubicBezTo>
                <a:moveTo>
                  <a:pt x="59" y="283"/>
                </a:moveTo>
                <a:cubicBezTo>
                  <a:pt x="192" y="283"/>
                  <a:pt x="192" y="283"/>
                  <a:pt x="192" y="283"/>
                </a:cubicBezTo>
                <a:moveTo>
                  <a:pt x="35" y="0"/>
                </a:moveTo>
                <a:cubicBezTo>
                  <a:pt x="13" y="22"/>
                  <a:pt x="0" y="52"/>
                  <a:pt x="0" y="86"/>
                </a:cubicBezTo>
                <a:cubicBezTo>
                  <a:pt x="0" y="120"/>
                  <a:pt x="13" y="151"/>
                  <a:pt x="36" y="173"/>
                </a:cubicBezTo>
                <a:moveTo>
                  <a:pt x="72" y="38"/>
                </a:moveTo>
                <a:cubicBezTo>
                  <a:pt x="60" y="50"/>
                  <a:pt x="52" y="68"/>
                  <a:pt x="52" y="87"/>
                </a:cubicBezTo>
                <a:cubicBezTo>
                  <a:pt x="52" y="105"/>
                  <a:pt x="60" y="122"/>
                  <a:pt x="72" y="135"/>
                </a:cubicBezTo>
                <a:moveTo>
                  <a:pt x="216" y="173"/>
                </a:moveTo>
                <a:cubicBezTo>
                  <a:pt x="239" y="151"/>
                  <a:pt x="253" y="120"/>
                  <a:pt x="253" y="86"/>
                </a:cubicBezTo>
                <a:cubicBezTo>
                  <a:pt x="253" y="52"/>
                  <a:pt x="239" y="22"/>
                  <a:pt x="217" y="0"/>
                </a:cubicBezTo>
                <a:moveTo>
                  <a:pt x="180" y="135"/>
                </a:moveTo>
                <a:cubicBezTo>
                  <a:pt x="192" y="122"/>
                  <a:pt x="200" y="105"/>
                  <a:pt x="200" y="87"/>
                </a:cubicBezTo>
                <a:cubicBezTo>
                  <a:pt x="200" y="68"/>
                  <a:pt x="192" y="50"/>
                  <a:pt x="180" y="38"/>
                </a:cubicBezTo>
              </a:path>
            </a:pathLst>
          </a:custGeom>
          <a:noFill/>
          <a:ln w="9525" cap="flat">
            <a:solidFill>
              <a:schemeClr val="accent3"/>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solidFill>
                <a:schemeClr val="accent3"/>
              </a:solidFill>
            </a:endParaRPr>
          </a:p>
        </p:txBody>
      </p:sp>
      <p:sp>
        <p:nvSpPr>
          <p:cNvPr id="57" name="IoT" title="Icon of five circles that all connect to a center circle"/>
          <p:cNvSpPr>
            <a:spLocks noChangeAspect="1" noEditPoints="1"/>
          </p:cNvSpPr>
          <p:nvPr/>
        </p:nvSpPr>
        <p:spPr bwMode="auto">
          <a:xfrm>
            <a:off x="5908675" y="4480560"/>
            <a:ext cx="362585" cy="362585"/>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9525" cap="flat">
            <a:solidFill>
              <a:schemeClr val="accent3"/>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accent3"/>
              </a:solidFill>
            </a:endParaRPr>
          </a:p>
        </p:txBody>
      </p:sp>
      <p:sp>
        <p:nvSpPr>
          <p:cNvPr id="58" name="speedometer" title="Icon of a spedometer showing medium speed"/>
          <p:cNvSpPr>
            <a:spLocks noChangeAspect="1" noEditPoints="1"/>
          </p:cNvSpPr>
          <p:nvPr/>
        </p:nvSpPr>
        <p:spPr bwMode="auto">
          <a:xfrm>
            <a:off x="8384540" y="2763520"/>
            <a:ext cx="362585" cy="362585"/>
          </a:xfrm>
          <a:custGeom>
            <a:avLst/>
            <a:gdLst>
              <a:gd name="T0" fmla="*/ 161 w 281"/>
              <a:gd name="T1" fmla="*/ 141 h 281"/>
              <a:gd name="T2" fmla="*/ 140 w 281"/>
              <a:gd name="T3" fmla="*/ 162 h 281"/>
              <a:gd name="T4" fmla="*/ 120 w 281"/>
              <a:gd name="T5" fmla="*/ 141 h 281"/>
              <a:gd name="T6" fmla="*/ 140 w 281"/>
              <a:gd name="T7" fmla="*/ 120 h 281"/>
              <a:gd name="T8" fmla="*/ 161 w 281"/>
              <a:gd name="T9" fmla="*/ 141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177 w 281"/>
              <a:gd name="T25" fmla="*/ 46 h 281"/>
              <a:gd name="T26" fmla="*/ 104 w 281"/>
              <a:gd name="T27" fmla="*/ 46 h 281"/>
              <a:gd name="T28" fmla="*/ 40 w 281"/>
              <a:gd name="T29" fmla="*/ 141 h 281"/>
              <a:gd name="T30" fmla="*/ 67 w 281"/>
              <a:gd name="T31" fmla="*/ 210 h 281"/>
              <a:gd name="T32" fmla="*/ 140 w 281"/>
              <a:gd name="T33" fmla="*/ 39 h 281"/>
              <a:gd name="T34" fmla="*/ 140 w 281"/>
              <a:gd name="T35" fmla="*/ 117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1" h="281">
                <a:moveTo>
                  <a:pt x="161" y="141"/>
                </a:moveTo>
                <a:cubicBezTo>
                  <a:pt x="161" y="152"/>
                  <a:pt x="152" y="162"/>
                  <a:pt x="140" y="162"/>
                </a:cubicBezTo>
                <a:cubicBezTo>
                  <a:pt x="129" y="162"/>
                  <a:pt x="120" y="152"/>
                  <a:pt x="120" y="141"/>
                </a:cubicBezTo>
                <a:cubicBezTo>
                  <a:pt x="120" y="129"/>
                  <a:pt x="129" y="120"/>
                  <a:pt x="140" y="120"/>
                </a:cubicBezTo>
                <a:cubicBezTo>
                  <a:pt x="152" y="120"/>
                  <a:pt x="161" y="129"/>
                  <a:pt x="161" y="141"/>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98"/>
                  <a:pt x="215" y="61"/>
                  <a:pt x="177" y="46"/>
                </a:cubicBezTo>
                <a:moveTo>
                  <a:pt x="104" y="46"/>
                </a:moveTo>
                <a:cubicBezTo>
                  <a:pt x="66" y="61"/>
                  <a:pt x="40" y="98"/>
                  <a:pt x="40" y="141"/>
                </a:cubicBezTo>
                <a:cubicBezTo>
                  <a:pt x="40" y="168"/>
                  <a:pt x="50" y="192"/>
                  <a:pt x="67" y="210"/>
                </a:cubicBezTo>
                <a:moveTo>
                  <a:pt x="140" y="39"/>
                </a:moveTo>
                <a:cubicBezTo>
                  <a:pt x="140" y="117"/>
                  <a:pt x="140" y="117"/>
                  <a:pt x="140" y="117"/>
                </a:cubicBezTo>
              </a:path>
            </a:pathLst>
          </a:custGeom>
          <a:noFill/>
          <a:ln w="9525" cap="sq">
            <a:solidFill>
              <a:schemeClr val="accent3"/>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accent3"/>
              </a:solidFill>
            </a:endParaRPr>
          </a:p>
        </p:txBody>
      </p:sp>
      <p:sp>
        <p:nvSpPr>
          <p:cNvPr id="2" name="文本框 1"/>
          <p:cNvSpPr txBox="1"/>
          <p:nvPr/>
        </p:nvSpPr>
        <p:spPr>
          <a:xfrm>
            <a:off x="1177290" y="2296160"/>
            <a:ext cx="1401445" cy="922020"/>
          </a:xfrm>
          <a:prstGeom prst="rect">
            <a:avLst/>
          </a:prstGeom>
          <a:noFill/>
        </p:spPr>
        <p:txBody>
          <a:bodyPr wrap="square" rtlCol="0">
            <a:spAutoFit/>
          </a:bodyPr>
          <a:p>
            <a:r>
              <a:rPr lang="zh-CN" altLang="en-US"/>
              <a:t>查看个人基本信息，修改密码等</a:t>
            </a:r>
            <a:endParaRPr lang="zh-CN" altLang="en-US"/>
          </a:p>
        </p:txBody>
      </p:sp>
      <p:sp>
        <p:nvSpPr>
          <p:cNvPr id="3" name="文本框 2"/>
          <p:cNvSpPr txBox="1"/>
          <p:nvPr/>
        </p:nvSpPr>
        <p:spPr>
          <a:xfrm>
            <a:off x="5665470" y="2000885"/>
            <a:ext cx="1455420" cy="1476375"/>
          </a:xfrm>
          <a:prstGeom prst="rect">
            <a:avLst/>
          </a:prstGeom>
          <a:noFill/>
        </p:spPr>
        <p:txBody>
          <a:bodyPr wrap="square" rtlCol="0">
            <a:spAutoFit/>
          </a:bodyPr>
          <a:p>
            <a:r>
              <a:rPr lang="zh-CN" altLang="en-US"/>
              <a:t>发布自己的在大学的所见所闻，分享一些喜闻乐见的事情</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83565"/>
          </a:xfrm>
        </p:spPr>
        <p:txBody>
          <a:bodyPr/>
          <a:lstStyle/>
          <a:p>
            <a:r>
              <a:rPr lang="zh-CN" altLang="en-US"/>
              <a:t>管理员</a:t>
            </a:r>
            <a:r>
              <a:rPr lang="zh-CN" altLang="en-US"/>
              <a:t>功能</a:t>
            </a:r>
            <a:endParaRPr lang="zh-CN" altLang="en-US"/>
          </a:p>
        </p:txBody>
      </p:sp>
      <p:sp>
        <p:nvSpPr>
          <p:cNvPr id="45" name="矩形: 圆角 44"/>
          <p:cNvSpPr/>
          <p:nvPr/>
        </p:nvSpPr>
        <p:spPr>
          <a:xfrm>
            <a:off x="1538197" y="2201348"/>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solidFill>
                <a:schemeClr val="lt1"/>
              </a:solidFill>
            </a:endParaRPr>
          </a:p>
        </p:txBody>
      </p:sp>
      <p:cxnSp>
        <p:nvCxnSpPr>
          <p:cNvPr id="74" name="直接连接符 73"/>
          <p:cNvCxnSpPr/>
          <p:nvPr/>
        </p:nvCxnSpPr>
        <p:spPr>
          <a:xfrm>
            <a:off x="1882022" y="3622377"/>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46" name="矩形: 圆角 45"/>
          <p:cNvSpPr/>
          <p:nvPr/>
        </p:nvSpPr>
        <p:spPr>
          <a:xfrm>
            <a:off x="4970945" y="2201348"/>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cxnSp>
        <p:nvCxnSpPr>
          <p:cNvPr id="75" name="直接连接符 74"/>
          <p:cNvCxnSpPr/>
          <p:nvPr/>
        </p:nvCxnSpPr>
        <p:spPr>
          <a:xfrm>
            <a:off x="5250635" y="3617932"/>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56" name="矩形: 圆角 55"/>
          <p:cNvSpPr/>
          <p:nvPr/>
        </p:nvSpPr>
        <p:spPr>
          <a:xfrm>
            <a:off x="8404328" y="2201348"/>
            <a:ext cx="2247224" cy="3400064"/>
          </a:xfrm>
          <a:prstGeom prst="roundRect">
            <a:avLst>
              <a:gd name="adj" fmla="val 7707"/>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solidFill>
                <a:schemeClr val="lt1"/>
              </a:solidFill>
            </a:endParaRPr>
          </a:p>
        </p:txBody>
      </p:sp>
      <p:cxnSp>
        <p:nvCxnSpPr>
          <p:cNvPr id="76" name="直接连接符 75"/>
          <p:cNvCxnSpPr/>
          <p:nvPr/>
        </p:nvCxnSpPr>
        <p:spPr>
          <a:xfrm>
            <a:off x="8682748" y="3532207"/>
            <a:ext cx="1687845"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1608455" y="3918585"/>
            <a:ext cx="2106930" cy="398780"/>
          </a:xfrm>
          <a:prstGeom prst="rect">
            <a:avLst/>
          </a:prstGeom>
          <a:noFill/>
        </p:spPr>
        <p:txBody>
          <a:bodyPr wrap="square" rtlCol="0">
            <a:spAutoFit/>
          </a:bodyPr>
          <a:lstStyle/>
          <a:p>
            <a:pPr algn="ctr"/>
            <a:r>
              <a:rPr lang="zh-CN" altLang="en-US" sz="2000">
                <a:solidFill>
                  <a:schemeClr val="tx2"/>
                </a:solidFill>
                <a:latin typeface="微软雅黑" panose="020B0503020204020204" pitchFamily="34" charset="-122"/>
                <a:ea typeface="微软雅黑" panose="020B0503020204020204" pitchFamily="34" charset="-122"/>
              </a:rPr>
              <a:t>查看用户</a:t>
            </a:r>
            <a:r>
              <a:rPr lang="zh-CN" altLang="en-US" sz="2000">
                <a:solidFill>
                  <a:schemeClr val="tx2"/>
                </a:solidFill>
                <a:latin typeface="微软雅黑" panose="020B0503020204020204" pitchFamily="34" charset="-122"/>
                <a:ea typeface="微软雅黑" panose="020B0503020204020204" pitchFamily="34" charset="-122"/>
              </a:rPr>
              <a:t>信息</a:t>
            </a:r>
            <a:endParaRPr lang="zh-CN" altLang="en-US" sz="2000">
              <a:solidFill>
                <a:schemeClr val="tx2"/>
              </a:solidFill>
              <a:latin typeface="微软雅黑" panose="020B0503020204020204" pitchFamily="34" charset="-122"/>
              <a:ea typeface="微软雅黑" panose="020B0503020204020204" pitchFamily="34" charset="-122"/>
            </a:endParaRPr>
          </a:p>
        </p:txBody>
      </p:sp>
      <p:sp>
        <p:nvSpPr>
          <p:cNvPr id="82" name="文本框 81"/>
          <p:cNvSpPr txBox="1"/>
          <p:nvPr/>
        </p:nvSpPr>
        <p:spPr>
          <a:xfrm>
            <a:off x="5041265" y="3910330"/>
            <a:ext cx="2106930" cy="1322070"/>
          </a:xfrm>
          <a:prstGeom prst="rect">
            <a:avLst/>
          </a:prstGeom>
          <a:noFill/>
        </p:spPr>
        <p:txBody>
          <a:bodyPr wrap="square" rtlCol="0">
            <a:spAutoFit/>
          </a:bodyPr>
          <a:lstStyle/>
          <a:p>
            <a:pPr algn="ctr"/>
            <a:r>
              <a:rPr lang="zh-CN" altLang="en-US" sz="2000">
                <a:solidFill>
                  <a:schemeClr val="tx2"/>
                </a:solidFill>
                <a:latin typeface="微软雅黑" panose="020B0503020204020204" pitchFamily="34" charset="-122"/>
                <a:ea typeface="微软雅黑" panose="020B0503020204020204" pitchFamily="34" charset="-122"/>
              </a:rPr>
              <a:t>对发表文章或评论进行审核，管制不良信息与恶意</a:t>
            </a:r>
            <a:r>
              <a:rPr lang="zh-CN" altLang="en-US" sz="2000">
                <a:solidFill>
                  <a:schemeClr val="tx2"/>
                </a:solidFill>
                <a:latin typeface="微软雅黑" panose="020B0503020204020204" pitchFamily="34" charset="-122"/>
                <a:ea typeface="微软雅黑" panose="020B0503020204020204" pitchFamily="34" charset="-122"/>
              </a:rPr>
              <a:t>评论</a:t>
            </a:r>
            <a:endParaRPr lang="zh-CN" altLang="en-US" sz="2000">
              <a:solidFill>
                <a:schemeClr val="tx2"/>
              </a:solidFill>
              <a:latin typeface="微软雅黑" panose="020B0503020204020204" pitchFamily="34" charset="-122"/>
              <a:ea typeface="微软雅黑" panose="020B0503020204020204" pitchFamily="34" charset="-122"/>
            </a:endParaRPr>
          </a:p>
        </p:txBody>
      </p:sp>
      <p:sp>
        <p:nvSpPr>
          <p:cNvPr id="85" name="文本框 84"/>
          <p:cNvSpPr txBox="1"/>
          <p:nvPr/>
        </p:nvSpPr>
        <p:spPr>
          <a:xfrm>
            <a:off x="8473440" y="3824605"/>
            <a:ext cx="2106930" cy="398780"/>
          </a:xfrm>
          <a:prstGeom prst="rect">
            <a:avLst/>
          </a:prstGeom>
          <a:noFill/>
        </p:spPr>
        <p:txBody>
          <a:bodyPr wrap="square" rtlCol="0">
            <a:spAutoFit/>
          </a:bodyPr>
          <a:lstStyle/>
          <a:p>
            <a:pPr algn="ctr"/>
            <a:r>
              <a:rPr lang="zh-CN" altLang="en-US" sz="2000">
                <a:solidFill>
                  <a:schemeClr val="tx2"/>
                </a:solidFill>
                <a:latin typeface="微软雅黑" panose="020B0503020204020204" pitchFamily="34" charset="-122"/>
                <a:ea typeface="微软雅黑" panose="020B0503020204020204" pitchFamily="34" charset="-122"/>
              </a:rPr>
              <a:t>注销</a:t>
            </a:r>
            <a:r>
              <a:rPr lang="zh-CN" altLang="en-US" sz="2000">
                <a:solidFill>
                  <a:schemeClr val="tx2"/>
                </a:solidFill>
                <a:latin typeface="微软雅黑" panose="020B0503020204020204" pitchFamily="34" charset="-122"/>
                <a:ea typeface="微软雅黑" panose="020B0503020204020204" pitchFamily="34" charset="-122"/>
              </a:rPr>
              <a:t>不良用户</a:t>
            </a:r>
            <a:endParaRPr lang="zh-CN" altLang="en-US" sz="2000">
              <a:solidFill>
                <a:schemeClr val="tx2"/>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2265672" y="2533880"/>
            <a:ext cx="792274" cy="792274"/>
            <a:chOff x="1374664" y="2533519"/>
            <a:chExt cx="792274" cy="792274"/>
          </a:xfrm>
        </p:grpSpPr>
        <p:sp>
          <p:nvSpPr>
            <p:cNvPr id="27" name="rocket" title="Icon of a rocket"/>
            <p:cNvSpPr>
              <a:spLocks noChangeAspect="1" noEditPoints="1"/>
            </p:cNvSpPr>
            <p:nvPr/>
          </p:nvSpPr>
          <p:spPr bwMode="auto">
            <a:xfrm>
              <a:off x="1541302" y="2704656"/>
              <a:ext cx="458998" cy="45000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flat">
              <a:solidFill>
                <a:schemeClr val="tx2"/>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solidFill>
                  <a:schemeClr val="accent3"/>
                </a:solidFill>
              </a:endParaRPr>
            </a:p>
          </p:txBody>
        </p:sp>
        <p:sp>
          <p:nvSpPr>
            <p:cNvPr id="2" name="椭圆 1"/>
            <p:cNvSpPr/>
            <p:nvPr/>
          </p:nvSpPr>
          <p:spPr>
            <a:xfrm>
              <a:off x="1374664" y="2533519"/>
              <a:ext cx="792274" cy="79227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5698420" y="2533880"/>
            <a:ext cx="792274" cy="792274"/>
            <a:chOff x="4175863" y="2533519"/>
            <a:chExt cx="792274" cy="792274"/>
          </a:xfrm>
        </p:grpSpPr>
        <p:sp>
          <p:nvSpPr>
            <p:cNvPr id="30" name="Intelligence" title="Icon of circles connected by crossing lines"/>
            <p:cNvSpPr>
              <a:spLocks noChangeAspect="1" noEditPoints="1"/>
            </p:cNvSpPr>
            <p:nvPr/>
          </p:nvSpPr>
          <p:spPr bwMode="auto">
            <a:xfrm>
              <a:off x="4337848" y="2704656"/>
              <a:ext cx="468305" cy="450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2700" cap="sq">
              <a:solidFill>
                <a:schemeClr val="tx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sz="900">
                <a:gradFill>
                  <a:gsLst>
                    <a:gs pos="0">
                      <a:srgbClr val="505050"/>
                    </a:gs>
                    <a:gs pos="100000">
                      <a:srgbClr val="505050"/>
                    </a:gs>
                  </a:gsLst>
                  <a:lin ang="5400000" scaled="1"/>
                </a:gradFill>
              </a:endParaRPr>
            </a:p>
          </p:txBody>
        </p:sp>
        <p:sp>
          <p:nvSpPr>
            <p:cNvPr id="32" name="椭圆 31"/>
            <p:cNvSpPr/>
            <p:nvPr/>
          </p:nvSpPr>
          <p:spPr>
            <a:xfrm>
              <a:off x="4175863" y="2533519"/>
              <a:ext cx="792274" cy="79227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9103228" y="2448790"/>
            <a:ext cx="792274" cy="792274"/>
            <a:chOff x="7167953" y="2515192"/>
            <a:chExt cx="792274" cy="792274"/>
          </a:xfrm>
        </p:grpSpPr>
        <p:sp>
          <p:nvSpPr>
            <p:cNvPr id="33" name="椭圆 32"/>
            <p:cNvSpPr/>
            <p:nvPr/>
          </p:nvSpPr>
          <p:spPr>
            <a:xfrm>
              <a:off x="7167953" y="2515192"/>
              <a:ext cx="792274" cy="792274"/>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IoT" title="Icon of five circles that all connect to a center circle"/>
            <p:cNvSpPr>
              <a:spLocks noChangeAspect="1" noEditPoints="1"/>
            </p:cNvSpPr>
            <p:nvPr/>
          </p:nvSpPr>
          <p:spPr bwMode="auto">
            <a:xfrm>
              <a:off x="7339451" y="2686329"/>
              <a:ext cx="449278" cy="450000"/>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9525" cap="flat">
              <a:solidFill>
                <a:schemeClr val="tx2"/>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accent3"/>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p:txBody>
          <a:bodyPr/>
          <a:lstStyle/>
          <a:p>
            <a:r>
              <a:rPr lang="en-US" altLang="zh-CN"/>
              <a:t>04</a:t>
            </a:r>
            <a:endParaRPr lang="zh-CN" altLang="en-US"/>
          </a:p>
        </p:txBody>
      </p:sp>
      <p:sp>
        <p:nvSpPr>
          <p:cNvPr id="24" name="文本占位符 23"/>
          <p:cNvSpPr txBox="1">
            <a:spLocks noGrp="1"/>
          </p:cNvSpPr>
          <p:nvPr>
            <p:ph type="body" sz="quarter" idx="11"/>
          </p:nvPr>
        </p:nvSpPr>
        <p:spPr>
          <a:xfrm>
            <a:off x="2662237" y="3727855"/>
            <a:ext cx="6867526" cy="1106805"/>
          </a:xfrm>
        </p:spPr>
        <p:txBody>
          <a:bodyPr/>
          <a:lstStyle/>
          <a:p>
            <a:r>
              <a:rPr lang="zh-CN" altLang="en-US"/>
              <a:t>推广</a:t>
            </a:r>
            <a:r>
              <a:rPr lang="zh-CN" altLang="en-US"/>
              <a:t>运营</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图片占位符 42" descr="图片包含 蓝色, 物体, 户外&#10;&#10;描述已自动生成"/>
          <p:cNvPicPr>
            <a:picLocks noGrp="1" noChangeAspect="1"/>
          </p:cNvPicPr>
          <p:nvPr>
            <p:ph type="pic" sz="quarter" idx="12"/>
          </p:nvPr>
        </p:nvPicPr>
        <p:blipFill>
          <a:blip r:embed="rId1">
            <a:grayscl/>
            <a:extLst>
              <a:ext uri="{28A0092B-C50C-407E-A947-70E740481C1C}">
                <a14:useLocalDpi xmlns:a14="http://schemas.microsoft.com/office/drawing/2010/main" val="0"/>
              </a:ext>
            </a:extLst>
          </a:blip>
          <a:srcRect l="8161" r="8161"/>
          <a:stretch>
            <a:fillRect/>
          </a:stretch>
        </p:blipFill>
        <p:spPr>
          <a:xfrm>
            <a:off x="2656840" y="3816985"/>
            <a:ext cx="3440787" cy="2570400"/>
          </a:xfrm>
        </p:spPr>
      </p:pic>
      <p:pic>
        <p:nvPicPr>
          <p:cNvPr id="45" name="图片占位符 44" descr="图片包含 蓝色, 物体, 户外&#10;&#10;描述已自动生成"/>
          <p:cNvPicPr>
            <a:picLocks noGrp="1" noChangeAspect="1"/>
          </p:cNvPicPr>
          <p:nvPr>
            <p:ph type="pic" sz="quarter" idx="13"/>
          </p:nvPr>
        </p:nvPicPr>
        <p:blipFill>
          <a:blip r:embed="rId1">
            <a:grayscl/>
            <a:extLst>
              <a:ext uri="{28A0092B-C50C-407E-A947-70E740481C1C}">
                <a14:useLocalDpi xmlns:a14="http://schemas.microsoft.com/office/drawing/2010/main" val="0"/>
              </a:ext>
            </a:extLst>
          </a:blip>
          <a:srcRect l="8161" r="8161"/>
          <a:stretch>
            <a:fillRect/>
          </a:stretch>
        </p:blipFill>
        <p:spPr>
          <a:xfrm>
            <a:off x="6096000" y="1246505"/>
            <a:ext cx="3441065" cy="2570480"/>
          </a:xfrm>
        </p:spPr>
      </p:pic>
      <p:sp>
        <p:nvSpPr>
          <p:cNvPr id="13" name="文本占位符 12"/>
          <p:cNvSpPr>
            <a:spLocks noGrp="1"/>
          </p:cNvSpPr>
          <p:nvPr>
            <p:ph type="body" sz="quarter" idx="10"/>
          </p:nvPr>
        </p:nvSpPr>
        <p:spPr>
          <a:xfrm>
            <a:off x="4572000" y="513833"/>
            <a:ext cx="3048000" cy="583565"/>
          </a:xfrm>
        </p:spPr>
        <p:txBody>
          <a:bodyPr/>
          <a:lstStyle/>
          <a:p>
            <a:r>
              <a:rPr lang="en-US" altLang="zh-CN"/>
              <a:t>推广方案</a:t>
            </a:r>
            <a:endParaRPr lang="en-US" altLang="zh-CN"/>
          </a:p>
        </p:txBody>
      </p:sp>
      <p:sp>
        <p:nvSpPr>
          <p:cNvPr id="35" name="矩形: 圆角 34"/>
          <p:cNvSpPr/>
          <p:nvPr/>
        </p:nvSpPr>
        <p:spPr>
          <a:xfrm>
            <a:off x="1445895" y="1232535"/>
            <a:ext cx="4652010" cy="2584450"/>
          </a:xfrm>
          <a:prstGeom prst="roundRect">
            <a:avLst>
              <a:gd name="adj" fmla="val 1056"/>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36" name="矩形: 圆角 35"/>
          <p:cNvSpPr/>
          <p:nvPr/>
        </p:nvSpPr>
        <p:spPr>
          <a:xfrm>
            <a:off x="6096000" y="3816985"/>
            <a:ext cx="4651200" cy="2584800"/>
          </a:xfrm>
          <a:prstGeom prst="roundRect">
            <a:avLst>
              <a:gd name="adj" fmla="val 0"/>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grpSp>
        <p:nvGrpSpPr>
          <p:cNvPr id="2" name="组合 1"/>
          <p:cNvGrpSpPr/>
          <p:nvPr/>
        </p:nvGrpSpPr>
        <p:grpSpPr>
          <a:xfrm>
            <a:off x="1498601" y="1570985"/>
            <a:ext cx="4202429" cy="2066137"/>
            <a:chOff x="3640586" y="2323032"/>
            <a:chExt cx="2127322" cy="192592"/>
          </a:xfrm>
        </p:grpSpPr>
        <p:grpSp>
          <p:nvGrpSpPr>
            <p:cNvPr id="38" name="组合 37"/>
            <p:cNvGrpSpPr/>
            <p:nvPr/>
          </p:nvGrpSpPr>
          <p:grpSpPr>
            <a:xfrm>
              <a:off x="3640586" y="2323032"/>
              <a:ext cx="2127322" cy="192592"/>
              <a:chOff x="1035925" y="4309281"/>
              <a:chExt cx="2153382" cy="192592"/>
            </a:xfrm>
          </p:grpSpPr>
          <p:sp>
            <p:nvSpPr>
              <p:cNvPr id="39" name="文本框 38"/>
              <p:cNvSpPr txBox="1"/>
              <p:nvPr/>
            </p:nvSpPr>
            <p:spPr>
              <a:xfrm>
                <a:off x="1035925" y="4309281"/>
                <a:ext cx="2106815" cy="37172"/>
              </a:xfrm>
              <a:prstGeom prst="rect">
                <a:avLst/>
              </a:prstGeom>
              <a:noFill/>
            </p:spPr>
            <p:txBody>
              <a:bodyPr wrap="square" rtlCol="0">
                <a:spAutoFit/>
              </a:bodyPr>
              <a:lstStyle/>
              <a:p>
                <a:pPr algn="ctr"/>
                <a:r>
                  <a:rPr lang="zh-CN" altLang="en-US" sz="2000">
                    <a:solidFill>
                      <a:schemeClr val="tx2"/>
                    </a:solidFill>
                    <a:latin typeface="微软雅黑" panose="020B0503020204020204" pitchFamily="34" charset="-122"/>
                    <a:ea typeface="微软雅黑" panose="020B0503020204020204" pitchFamily="34" charset="-122"/>
                  </a:rPr>
                  <a:t>线上</a:t>
                </a:r>
                <a:r>
                  <a:rPr lang="en-US" altLang="zh-CN" sz="2000">
                    <a:solidFill>
                      <a:schemeClr val="tx2"/>
                    </a:solidFill>
                    <a:latin typeface="微软雅黑" panose="020B0503020204020204" pitchFamily="34" charset="-122"/>
                    <a:ea typeface="微软雅黑" panose="020B0503020204020204" pitchFamily="34" charset="-122"/>
                  </a:rPr>
                  <a:t>平台推广</a:t>
                </a:r>
                <a:endParaRPr lang="en-US" altLang="zh-CN" sz="2000">
                  <a:solidFill>
                    <a:schemeClr val="tx2"/>
                  </a:solidFill>
                  <a:latin typeface="微软雅黑" panose="020B0503020204020204" pitchFamily="34" charset="-122"/>
                  <a:ea typeface="微软雅黑" panose="020B0503020204020204" pitchFamily="34" charset="-122"/>
                </a:endParaRPr>
              </a:p>
            </p:txBody>
          </p:sp>
          <p:sp>
            <p:nvSpPr>
              <p:cNvPr id="40" name="文本框 39"/>
              <p:cNvSpPr txBox="1"/>
              <p:nvPr/>
            </p:nvSpPr>
            <p:spPr>
              <a:xfrm>
                <a:off x="1082492" y="4363071"/>
                <a:ext cx="2106815" cy="138802"/>
              </a:xfrm>
              <a:prstGeom prst="rect">
                <a:avLst/>
              </a:prstGeom>
              <a:noFill/>
            </p:spPr>
            <p:txBody>
              <a:bodyPr wrap="square" rtlCol="0">
                <a:spAutoFit/>
              </a:bodyPr>
              <a:lstStyle/>
              <a:p>
                <a:pPr algn="ctr">
                  <a:lnSpc>
                    <a:spcPct val="130000"/>
                  </a:lnSpc>
                </a:pPr>
                <a:r>
                  <a:rPr lang="zh-CN" altLang="en-US" sz="1400" dirty="0">
                    <a:solidFill>
                      <a:schemeClr val="tx2"/>
                    </a:solidFill>
                    <a:latin typeface="微软雅黑" panose="020B0503020204020204" pitchFamily="34" charset="-122"/>
                    <a:ea typeface="微软雅黑" panose="020B0503020204020204" pitchFamily="34" charset="-122"/>
                  </a:rPr>
                  <a:t>可以在一些应用商店上架</a:t>
                </a:r>
                <a:r>
                  <a:rPr lang="en-US" altLang="zh-CN" sz="1400" dirty="0">
                    <a:solidFill>
                      <a:schemeClr val="tx2"/>
                    </a:solidFill>
                    <a:latin typeface="微软雅黑" panose="020B0503020204020204" pitchFamily="34" charset="-122"/>
                    <a:ea typeface="微软雅黑" panose="020B0503020204020204" pitchFamily="34" charset="-122"/>
                  </a:rPr>
                  <a:t>app</a:t>
                </a:r>
                <a:r>
                  <a:rPr lang="zh-CN" altLang="en-US" sz="1400" dirty="0">
                    <a:solidFill>
                      <a:schemeClr val="tx2"/>
                    </a:solidFill>
                    <a:latin typeface="微软雅黑" panose="020B0503020204020204" pitchFamily="34" charset="-122"/>
                    <a:ea typeface="微软雅黑" panose="020B0503020204020204" pitchFamily="34" charset="-122"/>
                  </a:rPr>
                  <a:t>，QQ、微信、微博等社交平台是很好的推广渠道，可以以可以讲故事、互动、互推、转发活动对</a:t>
                </a:r>
                <a:r>
                  <a:rPr lang="en-US" altLang="zh-CN" sz="1400" dirty="0">
                    <a:solidFill>
                      <a:schemeClr val="tx2"/>
                    </a:solidFill>
                    <a:latin typeface="微软雅黑" panose="020B0503020204020204" pitchFamily="34" charset="-122"/>
                    <a:ea typeface="微软雅黑" panose="020B0503020204020204" pitchFamily="34" charset="-122"/>
                  </a:rPr>
                  <a:t>qpp</a:t>
                </a:r>
                <a:r>
                  <a:rPr lang="zh-CN" altLang="en-US" sz="1400" dirty="0">
                    <a:solidFill>
                      <a:schemeClr val="tx2"/>
                    </a:solidFill>
                    <a:latin typeface="微软雅黑" panose="020B0503020204020204" pitchFamily="34" charset="-122"/>
                    <a:ea typeface="微软雅黑" panose="020B0503020204020204" pitchFamily="34" charset="-122"/>
                  </a:rPr>
                  <a:t>进行推广，软件上线后可以开发服务号、小程序等方式推广积累用户，用互推发奖励等方式激励用户推广</a:t>
                </a:r>
                <a:endParaRPr lang="zh-CN" altLang="en-US" sz="1400" dirty="0">
                  <a:solidFill>
                    <a:schemeClr val="tx2"/>
                  </a:solidFill>
                  <a:latin typeface="微软雅黑" panose="020B0503020204020204" pitchFamily="34" charset="-122"/>
                  <a:ea typeface="微软雅黑" panose="020B0503020204020204" pitchFamily="34" charset="-122"/>
                </a:endParaRPr>
              </a:p>
            </p:txBody>
          </p:sp>
        </p:grpSp>
        <p:cxnSp>
          <p:nvCxnSpPr>
            <p:cNvPr id="26" name="直接连接符 25"/>
            <p:cNvCxnSpPr/>
            <p:nvPr/>
          </p:nvCxnSpPr>
          <p:spPr>
            <a:xfrm>
              <a:off x="3732599" y="2373238"/>
              <a:ext cx="1989300"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231890" y="4404995"/>
            <a:ext cx="4286885" cy="1860140"/>
            <a:chOff x="9106787" y="2324749"/>
            <a:chExt cx="2127324" cy="708189"/>
          </a:xfrm>
        </p:grpSpPr>
        <p:grpSp>
          <p:nvGrpSpPr>
            <p:cNvPr id="50" name="组合 49"/>
            <p:cNvGrpSpPr/>
            <p:nvPr/>
          </p:nvGrpSpPr>
          <p:grpSpPr>
            <a:xfrm>
              <a:off x="9106787" y="2324749"/>
              <a:ext cx="2127324" cy="708189"/>
              <a:chOff x="1035559" y="4310998"/>
              <a:chExt cx="2153385" cy="708189"/>
            </a:xfrm>
          </p:grpSpPr>
          <p:sp>
            <p:nvSpPr>
              <p:cNvPr id="52" name="文本框 51"/>
              <p:cNvSpPr txBox="1"/>
              <p:nvPr/>
            </p:nvSpPr>
            <p:spPr>
              <a:xfrm>
                <a:off x="1082129" y="4310998"/>
                <a:ext cx="2106815" cy="151823"/>
              </a:xfrm>
              <a:prstGeom prst="rect">
                <a:avLst/>
              </a:prstGeom>
              <a:noFill/>
            </p:spPr>
            <p:txBody>
              <a:bodyPr wrap="square" rtlCol="0">
                <a:spAutoFit/>
              </a:bodyPr>
              <a:lstStyle/>
              <a:p>
                <a:pPr algn="ctr"/>
                <a:r>
                  <a:rPr lang="zh-CN" altLang="en-US" sz="2000">
                    <a:solidFill>
                      <a:schemeClr val="tx2"/>
                    </a:solidFill>
                    <a:latin typeface="微软雅黑" panose="020B0503020204020204" pitchFamily="34" charset="-122"/>
                    <a:ea typeface="微软雅黑" panose="020B0503020204020204" pitchFamily="34" charset="-122"/>
                    <a:sym typeface="+mn-ea"/>
                  </a:rPr>
                  <a:t>线下</a:t>
                </a:r>
                <a:r>
                  <a:rPr lang="en-US" altLang="zh-CN" sz="2000">
                    <a:solidFill>
                      <a:schemeClr val="tx2"/>
                    </a:solidFill>
                    <a:latin typeface="微软雅黑" panose="020B0503020204020204" pitchFamily="34" charset="-122"/>
                    <a:ea typeface="微软雅黑" panose="020B0503020204020204" pitchFamily="34" charset="-122"/>
                  </a:rPr>
                  <a:t>校园推广</a:t>
                </a:r>
                <a:endParaRPr lang="en-US" altLang="zh-CN" sz="2000">
                  <a:solidFill>
                    <a:schemeClr val="tx2"/>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1035559" y="4497236"/>
                <a:ext cx="2106815" cy="521951"/>
              </a:xfrm>
              <a:prstGeom prst="rect">
                <a:avLst/>
              </a:prstGeom>
              <a:noFill/>
            </p:spPr>
            <p:txBody>
              <a:bodyPr wrap="square" rtlCol="0">
                <a:spAutoFit/>
              </a:bodyPr>
              <a:lstStyle/>
              <a:p>
                <a:pPr algn="ctr">
                  <a:lnSpc>
                    <a:spcPct val="130000"/>
                  </a:lnSpc>
                </a:pPr>
                <a:r>
                  <a:rPr lang="zh-CN" altLang="en-US" sz="1600">
                    <a:solidFill>
                      <a:schemeClr val="tx2"/>
                    </a:solidFill>
                    <a:latin typeface="微软雅黑" panose="020B0503020204020204" pitchFamily="34" charset="-122"/>
                    <a:ea typeface="微软雅黑" panose="020B0503020204020204" pitchFamily="34" charset="-122"/>
                  </a:rPr>
                  <a:t>该产品主要受众是大学生，采取校内互推模式，依靠强大的同学关系网渗透推广。线下校园推广可以进行扫楼，班级推广等方式获取许多学生用户，以及社团赞助模式。</a:t>
                </a:r>
                <a:endParaRPr lang="en-US" altLang="zh-CN" sz="1600">
                  <a:solidFill>
                    <a:schemeClr val="tx2"/>
                  </a:solidFill>
                  <a:latin typeface="微软雅黑" panose="020B0503020204020204" pitchFamily="34" charset="-122"/>
                  <a:ea typeface="微软雅黑" panose="020B0503020204020204" pitchFamily="34" charset="-122"/>
                </a:endParaRPr>
              </a:p>
            </p:txBody>
          </p:sp>
        </p:grpSp>
        <p:cxnSp>
          <p:nvCxnSpPr>
            <p:cNvPr id="51" name="直接连接符 50"/>
            <p:cNvCxnSpPr/>
            <p:nvPr/>
          </p:nvCxnSpPr>
          <p:spPr>
            <a:xfrm>
              <a:off x="9198802" y="2476619"/>
              <a:ext cx="1989300"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图片占位符 47" descr="图片包含 蓝色, 物体, 户外&#10;&#10;描述已自动生成"/>
          <p:cNvPicPr>
            <a:picLocks noGrp="1" noChangeAspect="1"/>
          </p:cNvPicPr>
          <p:nvPr>
            <p:ph type="pic" sz="quarter" idx="12"/>
          </p:nvPr>
        </p:nvPicPr>
        <p:blipFill>
          <a:blip r:embed="rId1">
            <a:grayscl/>
            <a:extLst>
              <a:ext uri="{28A0092B-C50C-407E-A947-70E740481C1C}">
                <a14:useLocalDpi xmlns:a14="http://schemas.microsoft.com/office/drawing/2010/main" val="0"/>
              </a:ext>
            </a:extLst>
          </a:blip>
          <a:srcRect l="191" r="191"/>
          <a:stretch>
            <a:fillRect/>
          </a:stretch>
        </p:blipFill>
        <p:spPr/>
      </p:pic>
      <p:pic>
        <p:nvPicPr>
          <p:cNvPr id="50" name="图片占位符 49" descr="图片包含 蓝色, 物体, 户外&#10;&#10;描述已自动生成"/>
          <p:cNvPicPr>
            <a:picLocks noGrp="1" noChangeAspect="1"/>
          </p:cNvPicPr>
          <p:nvPr>
            <p:ph type="pic" sz="quarter" idx="13"/>
          </p:nvPr>
        </p:nvPicPr>
        <p:blipFill>
          <a:blip r:embed="rId1">
            <a:grayscl/>
            <a:extLst>
              <a:ext uri="{28A0092B-C50C-407E-A947-70E740481C1C}">
                <a14:useLocalDpi xmlns:a14="http://schemas.microsoft.com/office/drawing/2010/main" val="0"/>
              </a:ext>
            </a:extLst>
          </a:blip>
          <a:srcRect l="191" r="191"/>
          <a:stretch>
            <a:fillRect/>
          </a:stretch>
        </p:blipFill>
        <p:spPr/>
      </p:pic>
      <p:sp>
        <p:nvSpPr>
          <p:cNvPr id="13" name="文本占位符 12"/>
          <p:cNvSpPr>
            <a:spLocks noGrp="1"/>
          </p:cNvSpPr>
          <p:nvPr>
            <p:ph type="body" sz="quarter" idx="10"/>
          </p:nvPr>
        </p:nvSpPr>
        <p:spPr>
          <a:xfrm>
            <a:off x="4572000" y="513833"/>
            <a:ext cx="3048000" cy="521970"/>
          </a:xfrm>
        </p:spPr>
        <p:txBody>
          <a:bodyPr/>
          <a:lstStyle/>
          <a:p>
            <a:r>
              <a:rPr lang="en-US" altLang="zh-CN" sz="2800"/>
              <a:t>运营规划书</a:t>
            </a:r>
            <a:endParaRPr lang="en-US" altLang="zh-CN" sz="2800"/>
          </a:p>
        </p:txBody>
      </p:sp>
      <p:pic>
        <p:nvPicPr>
          <p:cNvPr id="46" name="图片占位符 45" descr="图片包含 蓝色, 物体, 户外&#10;&#10;描述已自动生成"/>
          <p:cNvPicPr>
            <a:picLocks noGrp="1" noChangeAspect="1"/>
          </p:cNvPicPr>
          <p:nvPr>
            <p:ph type="pic" sz="quarter" idx="11"/>
          </p:nvPr>
        </p:nvPicPr>
        <p:blipFill>
          <a:blip r:embed="rId1">
            <a:grayscl/>
            <a:extLst>
              <a:ext uri="{28A0092B-C50C-407E-A947-70E740481C1C}">
                <a14:useLocalDpi xmlns:a14="http://schemas.microsoft.com/office/drawing/2010/main" val="0"/>
              </a:ext>
            </a:extLst>
          </a:blip>
          <a:srcRect l="191" r="191"/>
          <a:stretch>
            <a:fillRect/>
          </a:stretch>
        </p:blipFill>
        <p:spPr/>
      </p:pic>
      <p:sp>
        <p:nvSpPr>
          <p:cNvPr id="6" name="矩形: 圆角 5"/>
          <p:cNvSpPr/>
          <p:nvPr/>
        </p:nvSpPr>
        <p:spPr>
          <a:xfrm>
            <a:off x="965201" y="3150307"/>
            <a:ext cx="2666999" cy="3047293"/>
          </a:xfrm>
          <a:prstGeom prst="roundRect">
            <a:avLst>
              <a:gd name="adj" fmla="val 3988"/>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0" name="矩形: 圆角 9"/>
          <p:cNvSpPr/>
          <p:nvPr/>
        </p:nvSpPr>
        <p:spPr>
          <a:xfrm>
            <a:off x="4762501" y="3150307"/>
            <a:ext cx="2666999" cy="3047293"/>
          </a:xfrm>
          <a:prstGeom prst="roundRect">
            <a:avLst>
              <a:gd name="adj" fmla="val 3988"/>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4" name="矩形: 圆角 13"/>
          <p:cNvSpPr/>
          <p:nvPr/>
        </p:nvSpPr>
        <p:spPr>
          <a:xfrm>
            <a:off x="8559801" y="3150307"/>
            <a:ext cx="2666999" cy="3047293"/>
          </a:xfrm>
          <a:prstGeom prst="roundRect">
            <a:avLst>
              <a:gd name="adj" fmla="val 3988"/>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grpSp>
        <p:nvGrpSpPr>
          <p:cNvPr id="19" name="组合 18"/>
          <p:cNvGrpSpPr/>
          <p:nvPr/>
        </p:nvGrpSpPr>
        <p:grpSpPr>
          <a:xfrm>
            <a:off x="1245293" y="4356370"/>
            <a:ext cx="2106815" cy="722830"/>
            <a:chOff x="994331" y="2209387"/>
            <a:chExt cx="2106815" cy="722830"/>
          </a:xfrm>
        </p:grpSpPr>
        <p:sp>
          <p:nvSpPr>
            <p:cNvPr id="20" name="文本框 19"/>
            <p:cNvSpPr txBox="1"/>
            <p:nvPr/>
          </p:nvSpPr>
          <p:spPr>
            <a:xfrm>
              <a:off x="994331" y="2209387"/>
              <a:ext cx="2106815" cy="398780"/>
            </a:xfrm>
            <a:prstGeom prst="rect">
              <a:avLst/>
            </a:prstGeom>
            <a:noFill/>
          </p:spPr>
          <p:txBody>
            <a:bodyPr wrap="square" rtlCol="0">
              <a:spAutoFit/>
            </a:bodyPr>
            <a:lstStyle/>
            <a:p>
              <a:pPr algn="ctr"/>
              <a:r>
                <a:rPr lang="en-US" altLang="zh-CN" sz="2000">
                  <a:solidFill>
                    <a:schemeClr val="tx2"/>
                  </a:solidFill>
                  <a:latin typeface="微软雅黑" panose="020B0503020204020204" pitchFamily="34" charset="-122"/>
                  <a:ea typeface="微软雅黑" panose="020B0503020204020204" pitchFamily="34" charset="-122"/>
                </a:rPr>
                <a:t>前期准备</a:t>
              </a:r>
              <a:endParaRPr lang="en-US" altLang="zh-CN" sz="2000">
                <a:solidFill>
                  <a:schemeClr val="tx2"/>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994331" y="2640752"/>
              <a:ext cx="2106815" cy="291465"/>
            </a:xfrm>
            <a:prstGeom prst="rect">
              <a:avLst/>
            </a:prstGeom>
            <a:noFill/>
          </p:spPr>
          <p:txBody>
            <a:bodyPr wrap="square" rtlCol="0">
              <a:spAutoFit/>
            </a:bodyPr>
            <a:lstStyle/>
            <a:p>
              <a:pPr algn="ctr">
                <a:lnSpc>
                  <a:spcPct val="130000"/>
                </a:lnSpc>
              </a:pPr>
              <a:r>
                <a:rPr lang="en-US" altLang="zh-CN" sz="1000">
                  <a:solidFill>
                    <a:schemeClr val="tx2"/>
                  </a:solidFill>
                  <a:latin typeface="微软雅黑" panose="020B0503020204020204" pitchFamily="34" charset="-122"/>
                  <a:ea typeface="微软雅黑" panose="020B0503020204020204" pitchFamily="34" charset="-122"/>
                </a:rPr>
                <a:t>制作软件，确认软件的可运行性</a:t>
              </a:r>
              <a:endParaRPr lang="en-US" altLang="zh-CN" sz="1000">
                <a:solidFill>
                  <a:schemeClr val="tx2"/>
                </a:solidFill>
                <a:latin typeface="微软雅黑" panose="020B0503020204020204" pitchFamily="34" charset="-122"/>
                <a:ea typeface="微软雅黑" panose="020B0503020204020204" pitchFamily="34" charset="-122"/>
              </a:endParaRPr>
            </a:p>
          </p:txBody>
        </p:sp>
        <p:cxnSp>
          <p:nvCxnSpPr>
            <p:cNvPr id="22" name="直接连接符 21"/>
            <p:cNvCxnSpPr/>
            <p:nvPr/>
          </p:nvCxnSpPr>
          <p:spPr>
            <a:xfrm>
              <a:off x="1093667" y="2640752"/>
              <a:ext cx="1908143" cy="1"/>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23" name="rocket" title="Icon of a rocket"/>
          <p:cNvSpPr>
            <a:spLocks noChangeAspect="1" noEditPoints="1"/>
          </p:cNvSpPr>
          <p:nvPr/>
        </p:nvSpPr>
        <p:spPr bwMode="auto">
          <a:xfrm>
            <a:off x="2115101" y="3738990"/>
            <a:ext cx="367199" cy="360000"/>
          </a:xfrm>
          <a:custGeom>
            <a:avLst/>
            <a:gdLst>
              <a:gd name="T0" fmla="*/ 352 w 352"/>
              <a:gd name="T1" fmla="*/ 3 h 346"/>
              <a:gd name="T2" fmla="*/ 305 w 352"/>
              <a:gd name="T3" fmla="*/ 142 h 346"/>
              <a:gd name="T4" fmla="*/ 118 w 352"/>
              <a:gd name="T5" fmla="*/ 326 h 346"/>
              <a:gd name="T6" fmla="*/ 50 w 352"/>
              <a:gd name="T7" fmla="*/ 346 h 346"/>
              <a:gd name="T8" fmla="*/ 0 w 352"/>
              <a:gd name="T9" fmla="*/ 295 h 346"/>
              <a:gd name="T10" fmla="*/ 30 w 352"/>
              <a:gd name="T11" fmla="*/ 227 h 346"/>
              <a:gd name="T12" fmla="*/ 203 w 352"/>
              <a:gd name="T13" fmla="*/ 54 h 346"/>
              <a:gd name="T14" fmla="*/ 352 w 352"/>
              <a:gd name="T15" fmla="*/ 3 h 346"/>
              <a:gd name="T16" fmla="*/ 203 w 352"/>
              <a:gd name="T17" fmla="*/ 55 h 346"/>
              <a:gd name="T18" fmla="*/ 301 w 352"/>
              <a:gd name="T19" fmla="*/ 146 h 346"/>
              <a:gd name="T20" fmla="*/ 144 w 352"/>
              <a:gd name="T21" fmla="*/ 113 h 346"/>
              <a:gd name="T22" fmla="*/ 0 w 352"/>
              <a:gd name="T23" fmla="*/ 113 h 346"/>
              <a:gd name="T24" fmla="*/ 0 w 352"/>
              <a:gd name="T25" fmla="*/ 197 h 346"/>
              <a:gd name="T26" fmla="*/ 30 w 352"/>
              <a:gd name="T27" fmla="*/ 227 h 346"/>
              <a:gd name="T28" fmla="*/ 30 w 352"/>
              <a:gd name="T29" fmla="*/ 227 h 346"/>
              <a:gd name="T30" fmla="*/ 120 w 352"/>
              <a:gd name="T31" fmla="*/ 324 h 346"/>
              <a:gd name="T32" fmla="*/ 141 w 352"/>
              <a:gd name="T33" fmla="*/ 346 h 346"/>
              <a:gd name="T34" fmla="*/ 232 w 352"/>
              <a:gd name="T35" fmla="*/ 346 h 346"/>
              <a:gd name="T36" fmla="*/ 232 w 352"/>
              <a:gd name="T37" fmla="*/ 214 h 346"/>
              <a:gd name="T38" fmla="*/ 176 w 352"/>
              <a:gd name="T39" fmla="*/ 159 h 346"/>
              <a:gd name="T40" fmla="*/ 194 w 352"/>
              <a:gd name="T41" fmla="*/ 177 h 346"/>
              <a:gd name="T42" fmla="*/ 211 w 352"/>
              <a:gd name="T43" fmla="*/ 159 h 346"/>
              <a:gd name="T44" fmla="*/ 194 w 352"/>
              <a:gd name="T45" fmla="*/ 141 h 346"/>
              <a:gd name="T46" fmla="*/ 176 w 352"/>
              <a:gd name="T47" fmla="*/ 159 h 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52" h="346">
                <a:moveTo>
                  <a:pt x="352" y="3"/>
                </a:moveTo>
                <a:cubicBezTo>
                  <a:pt x="346" y="85"/>
                  <a:pt x="305" y="142"/>
                  <a:pt x="305" y="142"/>
                </a:cubicBezTo>
                <a:cubicBezTo>
                  <a:pt x="305" y="142"/>
                  <a:pt x="305" y="142"/>
                  <a:pt x="118" y="326"/>
                </a:cubicBezTo>
                <a:cubicBezTo>
                  <a:pt x="118" y="326"/>
                  <a:pt x="118" y="326"/>
                  <a:pt x="50" y="346"/>
                </a:cubicBezTo>
                <a:cubicBezTo>
                  <a:pt x="50" y="346"/>
                  <a:pt x="50" y="346"/>
                  <a:pt x="0" y="295"/>
                </a:cubicBezTo>
                <a:cubicBezTo>
                  <a:pt x="0" y="295"/>
                  <a:pt x="0" y="295"/>
                  <a:pt x="30" y="227"/>
                </a:cubicBezTo>
                <a:cubicBezTo>
                  <a:pt x="30" y="227"/>
                  <a:pt x="149" y="109"/>
                  <a:pt x="203" y="54"/>
                </a:cubicBezTo>
                <a:cubicBezTo>
                  <a:pt x="257" y="0"/>
                  <a:pt x="352" y="3"/>
                  <a:pt x="352" y="3"/>
                </a:cubicBezTo>
                <a:close/>
                <a:moveTo>
                  <a:pt x="203" y="55"/>
                </a:moveTo>
                <a:cubicBezTo>
                  <a:pt x="301" y="146"/>
                  <a:pt x="301" y="146"/>
                  <a:pt x="301" y="146"/>
                </a:cubicBezTo>
                <a:moveTo>
                  <a:pt x="144" y="113"/>
                </a:moveTo>
                <a:cubicBezTo>
                  <a:pt x="0" y="113"/>
                  <a:pt x="0" y="113"/>
                  <a:pt x="0" y="113"/>
                </a:cubicBezTo>
                <a:cubicBezTo>
                  <a:pt x="0" y="197"/>
                  <a:pt x="0" y="197"/>
                  <a:pt x="0" y="197"/>
                </a:cubicBezTo>
                <a:cubicBezTo>
                  <a:pt x="30" y="227"/>
                  <a:pt x="30" y="227"/>
                  <a:pt x="30" y="227"/>
                </a:cubicBezTo>
                <a:moveTo>
                  <a:pt x="30" y="227"/>
                </a:moveTo>
                <a:cubicBezTo>
                  <a:pt x="120" y="324"/>
                  <a:pt x="120" y="324"/>
                  <a:pt x="120" y="324"/>
                </a:cubicBezTo>
                <a:cubicBezTo>
                  <a:pt x="141" y="346"/>
                  <a:pt x="141" y="346"/>
                  <a:pt x="141" y="346"/>
                </a:cubicBezTo>
                <a:cubicBezTo>
                  <a:pt x="232" y="346"/>
                  <a:pt x="232" y="346"/>
                  <a:pt x="232" y="346"/>
                </a:cubicBezTo>
                <a:cubicBezTo>
                  <a:pt x="232" y="214"/>
                  <a:pt x="232" y="214"/>
                  <a:pt x="232" y="214"/>
                </a:cubicBezTo>
                <a:moveTo>
                  <a:pt x="176" y="159"/>
                </a:moveTo>
                <a:cubicBezTo>
                  <a:pt x="176" y="169"/>
                  <a:pt x="184" y="177"/>
                  <a:pt x="194" y="177"/>
                </a:cubicBezTo>
                <a:cubicBezTo>
                  <a:pt x="203" y="177"/>
                  <a:pt x="211" y="169"/>
                  <a:pt x="211" y="159"/>
                </a:cubicBezTo>
                <a:cubicBezTo>
                  <a:pt x="211" y="149"/>
                  <a:pt x="203" y="141"/>
                  <a:pt x="194" y="141"/>
                </a:cubicBezTo>
                <a:cubicBezTo>
                  <a:pt x="184" y="141"/>
                  <a:pt x="176" y="149"/>
                  <a:pt x="176" y="159"/>
                </a:cubicBezTo>
                <a:close/>
              </a:path>
            </a:pathLst>
          </a:custGeom>
          <a:noFill/>
          <a:ln w="12700" cap="flat">
            <a:solidFill>
              <a:schemeClr val="tx2"/>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dirty="0">
              <a:solidFill>
                <a:schemeClr val="accent3"/>
              </a:solidFill>
            </a:endParaRPr>
          </a:p>
        </p:txBody>
      </p:sp>
      <p:sp>
        <p:nvSpPr>
          <p:cNvPr id="24" name="Intelligence" title="Icon of circles connected by crossing lines"/>
          <p:cNvSpPr>
            <a:spLocks noChangeAspect="1" noEditPoints="1"/>
          </p:cNvSpPr>
          <p:nvPr/>
        </p:nvSpPr>
        <p:spPr bwMode="auto">
          <a:xfrm>
            <a:off x="5908678" y="3738990"/>
            <a:ext cx="374644" cy="360000"/>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2700" cap="sq">
            <a:solidFill>
              <a:schemeClr val="tx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sz="900">
              <a:gradFill>
                <a:gsLst>
                  <a:gs pos="0">
                    <a:srgbClr val="505050"/>
                  </a:gs>
                  <a:gs pos="100000">
                    <a:srgbClr val="505050"/>
                  </a:gs>
                </a:gsLst>
                <a:lin ang="5400000" scaled="1"/>
              </a:gradFill>
            </a:endParaRPr>
          </a:p>
        </p:txBody>
      </p:sp>
      <p:grpSp>
        <p:nvGrpSpPr>
          <p:cNvPr id="25" name="组合 24"/>
          <p:cNvGrpSpPr/>
          <p:nvPr/>
        </p:nvGrpSpPr>
        <p:grpSpPr>
          <a:xfrm>
            <a:off x="5042593" y="4388250"/>
            <a:ext cx="2106815" cy="1122880"/>
            <a:chOff x="994331" y="2209387"/>
            <a:chExt cx="2106815" cy="1122880"/>
          </a:xfrm>
        </p:grpSpPr>
        <p:sp>
          <p:nvSpPr>
            <p:cNvPr id="26" name="文本框 25"/>
            <p:cNvSpPr txBox="1"/>
            <p:nvPr/>
          </p:nvSpPr>
          <p:spPr>
            <a:xfrm>
              <a:off x="994331" y="2209387"/>
              <a:ext cx="2106815" cy="398780"/>
            </a:xfrm>
            <a:prstGeom prst="rect">
              <a:avLst/>
            </a:prstGeom>
            <a:noFill/>
          </p:spPr>
          <p:txBody>
            <a:bodyPr wrap="square" rtlCol="0">
              <a:spAutoFit/>
            </a:bodyPr>
            <a:lstStyle/>
            <a:p>
              <a:pPr algn="ctr"/>
              <a:r>
                <a:rPr lang="en-US" altLang="zh-CN" sz="2000">
                  <a:solidFill>
                    <a:schemeClr val="tx2"/>
                  </a:solidFill>
                  <a:latin typeface="微软雅黑" panose="020B0503020204020204" pitchFamily="34" charset="-122"/>
                  <a:ea typeface="微软雅黑" panose="020B0503020204020204" pitchFamily="34" charset="-122"/>
                </a:rPr>
                <a:t>初期上线</a:t>
              </a:r>
              <a:endParaRPr lang="en-US" altLang="zh-CN" sz="2000">
                <a:solidFill>
                  <a:schemeClr val="tx2"/>
                </a:solidFill>
                <a:latin typeface="微软雅黑" panose="020B0503020204020204" pitchFamily="34" charset="-122"/>
                <a:ea typeface="微软雅黑" panose="020B0503020204020204" pitchFamily="34" charset="-122"/>
              </a:endParaRPr>
            </a:p>
          </p:txBody>
        </p:sp>
        <p:sp>
          <p:nvSpPr>
            <p:cNvPr id="27" name="文本框 26"/>
            <p:cNvSpPr txBox="1"/>
            <p:nvPr/>
          </p:nvSpPr>
          <p:spPr>
            <a:xfrm>
              <a:off x="994331" y="2640752"/>
              <a:ext cx="2106815" cy="691515"/>
            </a:xfrm>
            <a:prstGeom prst="rect">
              <a:avLst/>
            </a:prstGeom>
            <a:noFill/>
          </p:spPr>
          <p:txBody>
            <a:bodyPr wrap="square" rtlCol="0">
              <a:spAutoFit/>
            </a:bodyPr>
            <a:lstStyle/>
            <a:p>
              <a:pPr algn="ctr">
                <a:lnSpc>
                  <a:spcPct val="130000"/>
                </a:lnSpc>
              </a:pPr>
              <a:r>
                <a:rPr lang="en-US" altLang="zh-CN" sz="1000">
                  <a:solidFill>
                    <a:schemeClr val="tx2"/>
                  </a:solidFill>
                  <a:latin typeface="微软雅黑" panose="020B0503020204020204" pitchFamily="34" charset="-122"/>
                  <a:ea typeface="微软雅黑" panose="020B0503020204020204" pitchFamily="34" charset="-122"/>
                </a:rPr>
                <a:t>对软件进行推广计划</a:t>
              </a:r>
              <a:endParaRPr lang="en-US" altLang="zh-CN" sz="1000">
                <a:solidFill>
                  <a:schemeClr val="tx2"/>
                </a:solidFill>
                <a:latin typeface="微软雅黑" panose="020B0503020204020204" pitchFamily="34" charset="-122"/>
                <a:ea typeface="微软雅黑" panose="020B0503020204020204" pitchFamily="34" charset="-122"/>
              </a:endParaRPr>
            </a:p>
            <a:p>
              <a:pPr algn="ctr">
                <a:lnSpc>
                  <a:spcPct val="130000"/>
                </a:lnSpc>
              </a:pPr>
              <a:r>
                <a:rPr lang="en-US" altLang="zh-CN" sz="1000">
                  <a:solidFill>
                    <a:schemeClr val="tx2"/>
                  </a:solidFill>
                  <a:latin typeface="微软雅黑" panose="020B0503020204020204" pitchFamily="34" charset="-122"/>
                  <a:ea typeface="微软雅黑" panose="020B0503020204020204" pitchFamily="34" charset="-122"/>
                </a:rPr>
                <a:t>保障软件能正常工作，对用户提出的问题进行优化</a:t>
              </a:r>
              <a:endParaRPr lang="en-US" altLang="zh-CN" sz="1000">
                <a:solidFill>
                  <a:schemeClr val="tx2"/>
                </a:solidFill>
                <a:latin typeface="微软雅黑" panose="020B0503020204020204" pitchFamily="34" charset="-122"/>
                <a:ea typeface="微软雅黑" panose="020B0503020204020204" pitchFamily="34" charset="-122"/>
              </a:endParaRPr>
            </a:p>
          </p:txBody>
        </p:sp>
        <p:cxnSp>
          <p:nvCxnSpPr>
            <p:cNvPr id="28" name="直接连接符 27"/>
            <p:cNvCxnSpPr/>
            <p:nvPr/>
          </p:nvCxnSpPr>
          <p:spPr>
            <a:xfrm>
              <a:off x="1093667" y="2640752"/>
              <a:ext cx="1908143" cy="1"/>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34" name="Broadcasting_F1B5" title="Icon of a communication dish with signal lines"/>
          <p:cNvSpPr>
            <a:spLocks noChangeAspect="1" noEditPoints="1"/>
          </p:cNvSpPr>
          <p:nvPr/>
        </p:nvSpPr>
        <p:spPr bwMode="auto">
          <a:xfrm flipH="1">
            <a:off x="9713385" y="3738990"/>
            <a:ext cx="359831" cy="360000"/>
          </a:xfrm>
          <a:custGeom>
            <a:avLst/>
            <a:gdLst>
              <a:gd name="T0" fmla="*/ 1786 w 3913"/>
              <a:gd name="T1" fmla="*/ 2127 h 3913"/>
              <a:gd name="T2" fmla="*/ 2198 w 3913"/>
              <a:gd name="T3" fmla="*/ 1715 h 3913"/>
              <a:gd name="T4" fmla="*/ 2286 w 3913"/>
              <a:gd name="T5" fmla="*/ 1502 h 3913"/>
              <a:gd name="T6" fmla="*/ 2161 w 3913"/>
              <a:gd name="T7" fmla="*/ 1627 h 3913"/>
              <a:gd name="T8" fmla="*/ 2286 w 3913"/>
              <a:gd name="T9" fmla="*/ 1752 h 3913"/>
              <a:gd name="T10" fmla="*/ 2411 w 3913"/>
              <a:gd name="T11" fmla="*/ 1627 h 3913"/>
              <a:gd name="T12" fmla="*/ 2286 w 3913"/>
              <a:gd name="T13" fmla="*/ 1502 h 3913"/>
              <a:gd name="T14" fmla="*/ 3162 w 3913"/>
              <a:gd name="T15" fmla="*/ 1877 h 3913"/>
              <a:gd name="T16" fmla="*/ 2036 w 3913"/>
              <a:gd name="T17" fmla="*/ 751 h 3913"/>
              <a:gd name="T18" fmla="*/ 3913 w 3913"/>
              <a:gd name="T19" fmla="*/ 1877 h 3913"/>
              <a:gd name="T20" fmla="*/ 2036 w 3913"/>
              <a:gd name="T21" fmla="*/ 0 h 3913"/>
              <a:gd name="T22" fmla="*/ 636 w 3913"/>
              <a:gd name="T23" fmla="*/ 977 h 3913"/>
              <a:gd name="T24" fmla="*/ 636 w 3913"/>
              <a:gd name="T25" fmla="*/ 3277 h 3913"/>
              <a:gd name="T26" fmla="*/ 2936 w 3913"/>
              <a:gd name="T27" fmla="*/ 3277 h 3913"/>
              <a:gd name="T28" fmla="*/ 636 w 3913"/>
              <a:gd name="T29" fmla="*/ 977 h 3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913" h="3913">
                <a:moveTo>
                  <a:pt x="1786" y="2127"/>
                </a:moveTo>
                <a:cubicBezTo>
                  <a:pt x="2198" y="1715"/>
                  <a:pt x="2198" y="1715"/>
                  <a:pt x="2198" y="1715"/>
                </a:cubicBezTo>
                <a:moveTo>
                  <a:pt x="2286" y="1502"/>
                </a:moveTo>
                <a:cubicBezTo>
                  <a:pt x="2217" y="1502"/>
                  <a:pt x="2161" y="1558"/>
                  <a:pt x="2161" y="1627"/>
                </a:cubicBezTo>
                <a:cubicBezTo>
                  <a:pt x="2161" y="1696"/>
                  <a:pt x="2217" y="1752"/>
                  <a:pt x="2286" y="1752"/>
                </a:cubicBezTo>
                <a:cubicBezTo>
                  <a:pt x="2355" y="1752"/>
                  <a:pt x="2411" y="1696"/>
                  <a:pt x="2411" y="1627"/>
                </a:cubicBezTo>
                <a:cubicBezTo>
                  <a:pt x="2411" y="1558"/>
                  <a:pt x="2355" y="1502"/>
                  <a:pt x="2286" y="1502"/>
                </a:cubicBezTo>
                <a:close/>
                <a:moveTo>
                  <a:pt x="3162" y="1877"/>
                </a:moveTo>
                <a:cubicBezTo>
                  <a:pt x="3162" y="1255"/>
                  <a:pt x="2658" y="751"/>
                  <a:pt x="2036" y="751"/>
                </a:cubicBezTo>
                <a:moveTo>
                  <a:pt x="3913" y="1877"/>
                </a:moveTo>
                <a:cubicBezTo>
                  <a:pt x="3913" y="840"/>
                  <a:pt x="3073" y="0"/>
                  <a:pt x="2036" y="0"/>
                </a:cubicBezTo>
                <a:moveTo>
                  <a:pt x="636" y="977"/>
                </a:moveTo>
                <a:cubicBezTo>
                  <a:pt x="0" y="1612"/>
                  <a:pt x="0" y="2642"/>
                  <a:pt x="636" y="3277"/>
                </a:cubicBezTo>
                <a:cubicBezTo>
                  <a:pt x="1271" y="3913"/>
                  <a:pt x="2301" y="3913"/>
                  <a:pt x="2936" y="3277"/>
                </a:cubicBezTo>
                <a:lnTo>
                  <a:pt x="636" y="977"/>
                </a:lnTo>
                <a:close/>
              </a:path>
            </a:pathLst>
          </a:custGeom>
          <a:noFill/>
          <a:ln w="12700" cap="flat">
            <a:solidFill>
              <a:schemeClr val="tx2"/>
            </a:solidFill>
            <a:prstDash val="solid"/>
            <a:miter lim="800000"/>
          </a:ln>
          <a:effectLst/>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solidFill>
                <a:schemeClr val="accent3"/>
              </a:solidFill>
            </a:endParaRPr>
          </a:p>
        </p:txBody>
      </p:sp>
      <p:grpSp>
        <p:nvGrpSpPr>
          <p:cNvPr id="35" name="组合 34"/>
          <p:cNvGrpSpPr/>
          <p:nvPr/>
        </p:nvGrpSpPr>
        <p:grpSpPr>
          <a:xfrm>
            <a:off x="8839893" y="4452010"/>
            <a:ext cx="2106815" cy="922855"/>
            <a:chOff x="994331" y="2209387"/>
            <a:chExt cx="2106815" cy="922855"/>
          </a:xfrm>
        </p:grpSpPr>
        <p:sp>
          <p:nvSpPr>
            <p:cNvPr id="36" name="文本框 35"/>
            <p:cNvSpPr txBox="1"/>
            <p:nvPr/>
          </p:nvSpPr>
          <p:spPr>
            <a:xfrm>
              <a:off x="994331" y="2209387"/>
              <a:ext cx="2106815" cy="398780"/>
            </a:xfrm>
            <a:prstGeom prst="rect">
              <a:avLst/>
            </a:prstGeom>
            <a:noFill/>
          </p:spPr>
          <p:txBody>
            <a:bodyPr wrap="square" rtlCol="0">
              <a:spAutoFit/>
            </a:bodyPr>
            <a:lstStyle/>
            <a:p>
              <a:pPr algn="ctr"/>
              <a:r>
                <a:rPr lang="en-US" altLang="zh-CN" sz="2000">
                  <a:solidFill>
                    <a:schemeClr val="tx2"/>
                  </a:solidFill>
                  <a:latin typeface="微软雅黑" panose="020B0503020204020204" pitchFamily="34" charset="-122"/>
                  <a:ea typeface="微软雅黑" panose="020B0503020204020204" pitchFamily="34" charset="-122"/>
                </a:rPr>
                <a:t>后期推进</a:t>
              </a:r>
              <a:endParaRPr lang="en-US" altLang="zh-CN" sz="2000">
                <a:solidFill>
                  <a:schemeClr val="tx2"/>
                </a:solidFill>
                <a:latin typeface="微软雅黑" panose="020B0503020204020204" pitchFamily="34" charset="-122"/>
                <a:ea typeface="微软雅黑" panose="020B0503020204020204" pitchFamily="34" charset="-122"/>
              </a:endParaRPr>
            </a:p>
          </p:txBody>
        </p:sp>
        <p:sp>
          <p:nvSpPr>
            <p:cNvPr id="37" name="文本框 36"/>
            <p:cNvSpPr txBox="1"/>
            <p:nvPr/>
          </p:nvSpPr>
          <p:spPr>
            <a:xfrm>
              <a:off x="994331" y="2640752"/>
              <a:ext cx="2106815" cy="491490"/>
            </a:xfrm>
            <a:prstGeom prst="rect">
              <a:avLst/>
            </a:prstGeom>
            <a:noFill/>
          </p:spPr>
          <p:txBody>
            <a:bodyPr wrap="square" rtlCol="0">
              <a:spAutoFit/>
            </a:bodyPr>
            <a:lstStyle/>
            <a:p>
              <a:pPr algn="ctr">
                <a:lnSpc>
                  <a:spcPct val="130000"/>
                </a:lnSpc>
              </a:pPr>
              <a:r>
                <a:rPr lang="en-US" altLang="zh-CN" sz="1000">
                  <a:solidFill>
                    <a:schemeClr val="tx2"/>
                  </a:solidFill>
                  <a:latin typeface="微软雅黑" panose="020B0503020204020204" pitchFamily="34" charset="-122"/>
                  <a:ea typeface="微软雅黑" panose="020B0503020204020204" pitchFamily="34" charset="-122"/>
                </a:rPr>
                <a:t>收集用户使用数据与用户的建议对软件进行跟新，适应用户的需求</a:t>
              </a:r>
              <a:endParaRPr lang="en-US" altLang="zh-CN" sz="1000">
                <a:solidFill>
                  <a:schemeClr val="tx2"/>
                </a:solidFill>
                <a:latin typeface="微软雅黑" panose="020B0503020204020204" pitchFamily="34" charset="-122"/>
                <a:ea typeface="微软雅黑" panose="020B0503020204020204" pitchFamily="34" charset="-122"/>
              </a:endParaRPr>
            </a:p>
          </p:txBody>
        </p:sp>
        <p:cxnSp>
          <p:nvCxnSpPr>
            <p:cNvPr id="38" name="直接连接符 37"/>
            <p:cNvCxnSpPr/>
            <p:nvPr/>
          </p:nvCxnSpPr>
          <p:spPr>
            <a:xfrm>
              <a:off x="1093667" y="2640752"/>
              <a:ext cx="1908143" cy="1"/>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sz="quarter" idx="10"/>
          </p:nvPr>
        </p:nvSpPr>
        <p:spPr/>
        <p:txBody>
          <a:bodyPr/>
          <a:lstStyle/>
          <a:p>
            <a:r>
              <a:rPr lang="zh-CN" altLang="en-US"/>
              <a:t>谢谢</a:t>
            </a:r>
            <a:endParaRPr lang="zh-CN" altLang="en-US"/>
          </a:p>
        </p:txBody>
      </p:sp>
      <p:sp>
        <p:nvSpPr>
          <p:cNvPr id="16" name="文本占位符 15"/>
          <p:cNvSpPr>
            <a:spLocks noGrp="1"/>
          </p:cNvSpPr>
          <p:nvPr>
            <p:ph type="body" sz="quarter" idx="11"/>
          </p:nvPr>
        </p:nvSpPr>
        <p:spPr>
          <a:xfrm>
            <a:off x="6973019" y="3309407"/>
            <a:ext cx="3924300" cy="369570"/>
          </a:xfrm>
        </p:spPr>
        <p:txBody>
          <a:bodyPr/>
          <a:lstStyle/>
          <a:p>
            <a:r>
              <a:rPr lang="zh-CN" altLang="en-US"/>
              <a:t>汇报人：赵宗毅</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sz="quarter" idx="11"/>
          </p:nvPr>
        </p:nvSpPr>
        <p:spPr>
          <a:xfrm>
            <a:off x="2733762" y="2736124"/>
            <a:ext cx="2329673" cy="953135"/>
          </a:xfrm>
        </p:spPr>
        <p:txBody>
          <a:bodyPr/>
          <a:lstStyle/>
          <a:p>
            <a:r>
              <a:rPr lang="en-US" altLang="zh-CN">
                <a:solidFill>
                  <a:schemeClr val="tx2"/>
                </a:solidFill>
                <a:latin typeface="微软雅黑" panose="020B0503020204020204" pitchFamily="34" charset="-122"/>
                <a:ea typeface="微软雅黑" panose="020B0503020204020204" pitchFamily="34" charset="-122"/>
              </a:rPr>
              <a:t>APP</a:t>
            </a:r>
            <a:r>
              <a:rPr lang="zh-CN" altLang="en-US">
                <a:solidFill>
                  <a:schemeClr val="tx2"/>
                </a:solidFill>
                <a:latin typeface="微软雅黑" panose="020B0503020204020204" pitchFamily="34" charset="-122"/>
                <a:ea typeface="微软雅黑" panose="020B0503020204020204" pitchFamily="34" charset="-122"/>
              </a:rPr>
              <a:t>主题设计与</a:t>
            </a:r>
            <a:r>
              <a:rPr lang="zh-CN" altLang="en-US">
                <a:solidFill>
                  <a:schemeClr val="tx2"/>
                </a:solidFill>
                <a:latin typeface="微软雅黑" panose="020B0503020204020204" pitchFamily="34" charset="-122"/>
                <a:ea typeface="微软雅黑" panose="020B0503020204020204" pitchFamily="34" charset="-122"/>
              </a:rPr>
              <a:t>创意性</a:t>
            </a: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4" name="文本占位符 3"/>
          <p:cNvSpPr>
            <a:spLocks noGrp="1"/>
          </p:cNvSpPr>
          <p:nvPr>
            <p:ph type="body" sz="quarter" idx="12"/>
          </p:nvPr>
        </p:nvSpPr>
        <p:spPr>
          <a:xfrm>
            <a:off x="2728820" y="4267992"/>
            <a:ext cx="2329673" cy="521970"/>
          </a:xfrm>
        </p:spPr>
        <p:txBody>
          <a:bodyPr/>
          <a:lstStyle/>
          <a:p>
            <a:r>
              <a:rPr lang="zh-CN" altLang="en-US">
                <a:solidFill>
                  <a:schemeClr val="tx2"/>
                </a:solidFill>
                <a:latin typeface="微软雅黑" panose="020B0503020204020204" pitchFamily="34" charset="-122"/>
                <a:ea typeface="微软雅黑" panose="020B0503020204020204" pitchFamily="34" charset="-122"/>
              </a:rPr>
              <a:t>功能</a:t>
            </a:r>
            <a:r>
              <a:rPr lang="zh-CN" altLang="en-US">
                <a:solidFill>
                  <a:schemeClr val="tx2"/>
                </a:solidFill>
                <a:latin typeface="微软雅黑" panose="020B0503020204020204" pitchFamily="34" charset="-122"/>
                <a:ea typeface="微软雅黑" panose="020B0503020204020204" pitchFamily="34" charset="-122"/>
              </a:rPr>
              <a:t>设计</a:t>
            </a: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5" name="文本占位符 4"/>
          <p:cNvSpPr>
            <a:spLocks noGrp="1"/>
          </p:cNvSpPr>
          <p:nvPr>
            <p:ph type="body" sz="quarter" idx="13"/>
          </p:nvPr>
        </p:nvSpPr>
        <p:spPr>
          <a:xfrm>
            <a:off x="8083901" y="2737643"/>
            <a:ext cx="2329673" cy="953135"/>
          </a:xfrm>
        </p:spPr>
        <p:txBody>
          <a:bodyPr/>
          <a:lstStyle/>
          <a:p>
            <a:r>
              <a:rPr lang="zh-CN" altLang="en-US">
                <a:solidFill>
                  <a:schemeClr val="tx2"/>
                </a:solidFill>
                <a:latin typeface="微软雅黑" panose="020B0503020204020204" pitchFamily="34" charset="-122"/>
                <a:ea typeface="微软雅黑" panose="020B0503020204020204" pitchFamily="34" charset="-122"/>
              </a:rPr>
              <a:t>产品定位与市场</a:t>
            </a:r>
            <a:r>
              <a:rPr lang="zh-CN" altLang="en-US">
                <a:solidFill>
                  <a:schemeClr val="tx2"/>
                </a:solidFill>
                <a:latin typeface="微软雅黑" panose="020B0503020204020204" pitchFamily="34" charset="-122"/>
                <a:ea typeface="微软雅黑" panose="020B0503020204020204" pitchFamily="34" charset="-122"/>
              </a:rPr>
              <a:t>分析</a:t>
            </a: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6" name="文本占位符 5"/>
          <p:cNvSpPr>
            <a:spLocks noGrp="1"/>
          </p:cNvSpPr>
          <p:nvPr>
            <p:ph type="body" sz="quarter" idx="14"/>
          </p:nvPr>
        </p:nvSpPr>
        <p:spPr>
          <a:xfrm>
            <a:off x="8078959" y="4269511"/>
            <a:ext cx="2329673" cy="521970"/>
          </a:xfrm>
        </p:spPr>
        <p:txBody>
          <a:bodyPr/>
          <a:lstStyle/>
          <a:p>
            <a:r>
              <a:rPr lang="zh-CN" altLang="en-US">
                <a:solidFill>
                  <a:schemeClr val="tx2"/>
                </a:solidFill>
                <a:latin typeface="微软雅黑" panose="020B0503020204020204" pitchFamily="34" charset="-122"/>
                <a:ea typeface="微软雅黑" panose="020B0503020204020204" pitchFamily="34" charset="-122"/>
              </a:rPr>
              <a:t>推广</a:t>
            </a:r>
            <a:r>
              <a:rPr lang="zh-CN" altLang="en-US">
                <a:solidFill>
                  <a:schemeClr val="tx2"/>
                </a:solidFill>
                <a:latin typeface="微软雅黑" panose="020B0503020204020204" pitchFamily="34" charset="-122"/>
                <a:ea typeface="微软雅黑" panose="020B0503020204020204" pitchFamily="34" charset="-122"/>
              </a:rPr>
              <a:t>运营</a:t>
            </a:r>
            <a:endParaRPr lang="zh-CN" altLang="en-US">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p:txBody>
          <a:bodyPr/>
          <a:lstStyle/>
          <a:p>
            <a:r>
              <a:rPr lang="en-US" altLang="zh-CN"/>
              <a:t>01</a:t>
            </a:r>
            <a:endParaRPr lang="zh-CN" altLang="en-US"/>
          </a:p>
        </p:txBody>
      </p:sp>
      <p:sp>
        <p:nvSpPr>
          <p:cNvPr id="24" name="文本占位符 23"/>
          <p:cNvSpPr txBox="1">
            <a:spLocks noGrp="1"/>
          </p:cNvSpPr>
          <p:nvPr>
            <p:ph type="body" sz="quarter" idx="11"/>
          </p:nvPr>
        </p:nvSpPr>
        <p:spPr>
          <a:xfrm>
            <a:off x="2662237" y="3727855"/>
            <a:ext cx="6867526" cy="3138170"/>
          </a:xfrm>
        </p:spPr>
        <p:txBody>
          <a:bodyPr/>
          <a:lstStyle/>
          <a:p>
            <a:r>
              <a:rPr>
                <a:sym typeface="+mn-ea"/>
              </a:rPr>
              <a:t>APP</a:t>
            </a:r>
            <a:r>
              <a:rPr lang="zh-CN" altLang="en-US">
                <a:sym typeface="+mn-ea"/>
              </a:rPr>
              <a:t>主题设计与创意性</a:t>
            </a:r>
            <a:endParaRPr lang="zh-CN" altLang="en-US">
              <a:solidFill>
                <a:schemeClr val="tx2"/>
              </a:solidFill>
              <a:latin typeface="微软雅黑" panose="020B0503020204020204" pitchFamily="34" charset="-122"/>
              <a:ea typeface="微软雅黑" panose="020B0503020204020204" pitchFamily="34" charset="-122"/>
            </a:endParaRPr>
          </a:p>
          <a:p>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21970"/>
          </a:xfrm>
        </p:spPr>
        <p:txBody>
          <a:bodyPr/>
          <a:lstStyle/>
          <a:p>
            <a:r>
              <a:rPr lang="en-US" altLang="zh-CN" sz="2800"/>
              <a:t>APP</a:t>
            </a:r>
            <a:r>
              <a:rPr lang="zh-CN" altLang="en-US" sz="2800"/>
              <a:t>主题</a:t>
            </a:r>
            <a:r>
              <a:rPr lang="zh-CN" altLang="en-US" sz="2800"/>
              <a:t>设计</a:t>
            </a:r>
            <a:endParaRPr lang="zh-CN" altLang="en-US" sz="2800"/>
          </a:p>
        </p:txBody>
      </p:sp>
      <p:grpSp>
        <p:nvGrpSpPr>
          <p:cNvPr id="28" name="组合 27"/>
          <p:cNvGrpSpPr/>
          <p:nvPr/>
        </p:nvGrpSpPr>
        <p:grpSpPr>
          <a:xfrm>
            <a:off x="2660650" y="1694180"/>
            <a:ext cx="2633345" cy="4092575"/>
            <a:chOff x="1170305" y="1725911"/>
            <a:chExt cx="2461895" cy="4051028"/>
          </a:xfrm>
        </p:grpSpPr>
        <p:sp>
          <p:nvSpPr>
            <p:cNvPr id="29" name="矩形: 圆角 28"/>
            <p:cNvSpPr/>
            <p:nvPr/>
          </p:nvSpPr>
          <p:spPr>
            <a:xfrm>
              <a:off x="1170305" y="1725911"/>
              <a:ext cx="2461895" cy="4051028"/>
            </a:xfrm>
            <a:prstGeom prst="roundRect">
              <a:avLst>
                <a:gd name="adj" fmla="val 3988"/>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1400"/>
                <a:t>das</a:t>
              </a:r>
              <a:endParaRPr lang="en-US" altLang="zh-CN" sz="1400"/>
            </a:p>
          </p:txBody>
        </p:sp>
        <p:cxnSp>
          <p:nvCxnSpPr>
            <p:cNvPr id="30" name="直接连接符 29"/>
            <p:cNvCxnSpPr/>
            <p:nvPr/>
          </p:nvCxnSpPr>
          <p:spPr>
            <a:xfrm>
              <a:off x="1373203" y="1809328"/>
              <a:ext cx="1908143" cy="1"/>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1476284" y="2019872"/>
              <a:ext cx="1850571" cy="3650639"/>
            </a:xfrm>
            <a:prstGeom prst="rect">
              <a:avLst/>
            </a:prstGeom>
            <a:noFill/>
          </p:spPr>
          <p:txBody>
            <a:bodyPr wrap="square" rtlCol="0">
              <a:spAutoFit/>
            </a:bodyPr>
            <a:lstStyle/>
            <a:p>
              <a:pPr algn="ctr">
                <a:lnSpc>
                  <a:spcPct val="130000"/>
                </a:lnSpc>
              </a:pPr>
              <a:r>
                <a:rPr lang="zh-CN" altLang="en-US">
                  <a:solidFill>
                    <a:schemeClr val="tx2"/>
                  </a:solidFill>
                  <a:latin typeface="楷体" panose="02010609060101010101" charset="-122"/>
                  <a:ea typeface="楷体" panose="02010609060101010101" charset="-122"/>
                </a:rPr>
                <a:t>大学生是当下最朝气蓬勃的群体，有着大量的时间和精力，急需一个平台凝聚大学生的力量。但市面的为大学生创建的平台云龙混杂，各有各的缺点和优点。</a:t>
              </a:r>
              <a:endParaRPr lang="zh-CN" altLang="en-US">
                <a:solidFill>
                  <a:schemeClr val="tx2"/>
                </a:solidFill>
                <a:latin typeface="楷体" panose="02010609060101010101" charset="-122"/>
                <a:ea typeface="楷体" panose="02010609060101010101" charset="-122"/>
              </a:endParaRPr>
            </a:p>
          </p:txBody>
        </p:sp>
        <p:sp>
          <p:nvSpPr>
            <p:cNvPr id="34" name="矩形: 圆角 33"/>
            <p:cNvSpPr/>
            <p:nvPr/>
          </p:nvSpPr>
          <p:spPr>
            <a:xfrm>
              <a:off x="1905836" y="5472688"/>
              <a:ext cx="785727" cy="155651"/>
            </a:xfrm>
            <a:prstGeom prst="roundRect">
              <a:avLst/>
            </a:prstGeom>
            <a:gradFill>
              <a:gsLst>
                <a:gs pos="0">
                  <a:schemeClr val="accent3"/>
                </a:gs>
                <a:gs pos="100000">
                  <a:schemeClr val="accent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p>
          </p:txBody>
        </p:sp>
      </p:grpSp>
      <p:grpSp>
        <p:nvGrpSpPr>
          <p:cNvPr id="35" name="组合 34"/>
          <p:cNvGrpSpPr/>
          <p:nvPr/>
        </p:nvGrpSpPr>
        <p:grpSpPr>
          <a:xfrm>
            <a:off x="6711315" y="1694180"/>
            <a:ext cx="2720975" cy="4092575"/>
            <a:chOff x="965200" y="1684364"/>
            <a:chExt cx="2666999" cy="4092310"/>
          </a:xfrm>
        </p:grpSpPr>
        <p:sp>
          <p:nvSpPr>
            <p:cNvPr id="36" name="矩形: 圆角 35"/>
            <p:cNvSpPr/>
            <p:nvPr/>
          </p:nvSpPr>
          <p:spPr>
            <a:xfrm>
              <a:off x="965200" y="1684364"/>
              <a:ext cx="2666999" cy="4092310"/>
            </a:xfrm>
            <a:prstGeom prst="roundRect">
              <a:avLst>
                <a:gd name="adj" fmla="val 3988"/>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cxnSp>
          <p:nvCxnSpPr>
            <p:cNvPr id="37" name="直接连接符 36"/>
            <p:cNvCxnSpPr/>
            <p:nvPr/>
          </p:nvCxnSpPr>
          <p:spPr>
            <a:xfrm>
              <a:off x="1344628" y="3387303"/>
              <a:ext cx="1908143" cy="1"/>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1344557" y="1684365"/>
              <a:ext cx="1850571" cy="3610376"/>
            </a:xfrm>
            <a:prstGeom prst="rect">
              <a:avLst/>
            </a:prstGeom>
            <a:noFill/>
          </p:spPr>
          <p:txBody>
            <a:bodyPr wrap="square" rtlCol="0">
              <a:spAutoFit/>
            </a:bodyPr>
            <a:lstStyle/>
            <a:p>
              <a:pPr algn="ctr">
                <a:lnSpc>
                  <a:spcPct val="130000"/>
                </a:lnSpc>
              </a:pPr>
              <a:r>
                <a:rPr lang="zh-CN" altLang="en-US" sz="1600" dirty="0">
                  <a:solidFill>
                    <a:schemeClr val="tx2"/>
                  </a:solidFill>
                  <a:latin typeface="楷体" panose="02010609060101010101" charset="-122"/>
                  <a:ea typeface="楷体" panose="02010609060101010101" charset="-122"/>
                  <a:cs typeface="楷体" panose="02010609060101010101" charset="-122"/>
                </a:rPr>
                <a:t>本</a:t>
              </a:r>
              <a:r>
                <a:rPr lang="en-US" altLang="zh-CN" sz="1600" dirty="0">
                  <a:solidFill>
                    <a:schemeClr val="tx2"/>
                  </a:solidFill>
                  <a:latin typeface="楷体" panose="02010609060101010101" charset="-122"/>
                  <a:ea typeface="楷体" panose="02010609060101010101" charset="-122"/>
                  <a:cs typeface="楷体" panose="02010609060101010101" charset="-122"/>
                </a:rPr>
                <a:t>APP主要推出</a:t>
              </a:r>
              <a:r>
                <a:rPr lang="zh-CN" altLang="en-US" sz="1600" dirty="0">
                  <a:solidFill>
                    <a:schemeClr val="tx2"/>
                  </a:solidFill>
                  <a:latin typeface="楷体" panose="02010609060101010101" charset="-122"/>
                  <a:ea typeface="楷体" panose="02010609060101010101" charset="-122"/>
                  <a:cs typeface="楷体" panose="02010609060101010101" charset="-122"/>
                </a:rPr>
                <a:t>发帖和交友匹配的</a:t>
              </a:r>
              <a:r>
                <a:rPr lang="en-US" altLang="zh-CN" sz="1600" dirty="0">
                  <a:solidFill>
                    <a:schemeClr val="tx2"/>
                  </a:solidFill>
                  <a:latin typeface="楷体" panose="02010609060101010101" charset="-122"/>
                  <a:ea typeface="楷体" panose="02010609060101010101" charset="-122"/>
                  <a:cs typeface="楷体" panose="02010609060101010101" charset="-122"/>
                </a:rPr>
                <a:t>功能，提供给广大</a:t>
              </a:r>
              <a:r>
                <a:rPr lang="zh-CN" altLang="en-US" sz="1600" dirty="0">
                  <a:solidFill>
                    <a:schemeClr val="tx2"/>
                  </a:solidFill>
                  <a:latin typeface="楷体" panose="02010609060101010101" charset="-122"/>
                  <a:ea typeface="楷体" panose="02010609060101010101" charset="-122"/>
                  <a:cs typeface="楷体" panose="02010609060101010101" charset="-122"/>
                </a:rPr>
                <a:t>大学生</a:t>
              </a:r>
              <a:r>
                <a:rPr lang="en-US" altLang="zh-CN" sz="1600" dirty="0">
                  <a:solidFill>
                    <a:schemeClr val="tx2"/>
                  </a:solidFill>
                  <a:latin typeface="楷体" panose="02010609060101010101" charset="-122"/>
                  <a:ea typeface="楷体" panose="02010609060101010101" charset="-122"/>
                  <a:cs typeface="楷体" panose="02010609060101010101" charset="-122"/>
                </a:rPr>
                <a:t>一个交流和探讨</a:t>
              </a:r>
              <a:r>
                <a:rPr lang="zh-CN" altLang="en-US" sz="1600" dirty="0">
                  <a:solidFill>
                    <a:schemeClr val="tx2"/>
                  </a:solidFill>
                  <a:latin typeface="楷体" panose="02010609060101010101" charset="-122"/>
                  <a:ea typeface="楷体" panose="02010609060101010101" charset="-122"/>
                  <a:cs typeface="楷体" panose="02010609060101010101" charset="-122"/>
                </a:rPr>
                <a:t>的空间</a:t>
              </a:r>
              <a:r>
                <a:rPr lang="en-US" altLang="zh-CN" sz="1600" dirty="0">
                  <a:solidFill>
                    <a:schemeClr val="tx2"/>
                  </a:solidFill>
                  <a:latin typeface="楷体" panose="02010609060101010101" charset="-122"/>
                  <a:ea typeface="楷体" panose="02010609060101010101" charset="-122"/>
                  <a:cs typeface="楷体" panose="02010609060101010101" charset="-122"/>
                </a:rPr>
                <a:t>，</a:t>
              </a:r>
              <a:r>
                <a:rPr lang="zh-CN" altLang="en-US" sz="1600" dirty="0">
                  <a:solidFill>
                    <a:schemeClr val="tx2"/>
                  </a:solidFill>
                  <a:latin typeface="楷体" panose="02010609060101010101" charset="-122"/>
                  <a:ea typeface="楷体" panose="02010609060101010101" charset="-122"/>
                  <a:cs typeface="楷体" panose="02010609060101010101" charset="-122"/>
                </a:rPr>
                <a:t>能够发帖交流大学的所见所闻，更重要的是能够不断结交新朋友，有好友匹配的功能，强化社交属性，结交更多朋友。</a:t>
              </a:r>
              <a:endParaRPr lang="zh-CN" altLang="en-US" sz="1600" dirty="0">
                <a:solidFill>
                  <a:schemeClr val="tx2"/>
                </a:solidFill>
                <a:latin typeface="楷体" panose="02010609060101010101" charset="-122"/>
                <a:ea typeface="楷体" panose="02010609060101010101" charset="-122"/>
                <a:cs typeface="楷体" panose="02010609060101010101" charset="-122"/>
              </a:endParaRPr>
            </a:p>
          </p:txBody>
        </p:sp>
        <p:sp>
          <p:nvSpPr>
            <p:cNvPr id="41" name="矩形: 圆角 40"/>
            <p:cNvSpPr/>
            <p:nvPr/>
          </p:nvSpPr>
          <p:spPr>
            <a:xfrm>
              <a:off x="1905836" y="5472688"/>
              <a:ext cx="785727" cy="155651"/>
            </a:xfrm>
            <a:prstGeom prst="roundRect">
              <a:avLst/>
            </a:prstGeom>
            <a:gradFill>
              <a:gsLst>
                <a:gs pos="0">
                  <a:schemeClr val="accent3"/>
                </a:gs>
                <a:gs pos="100000">
                  <a:schemeClr val="accent4"/>
                </a:gs>
              </a:gsLst>
              <a:lin ang="540000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6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83565"/>
          </a:xfrm>
        </p:spPr>
        <p:txBody>
          <a:bodyPr/>
          <a:lstStyle/>
          <a:p>
            <a:r>
              <a:rPr lang="zh-CN" altLang="en-US"/>
              <a:t>主题</a:t>
            </a:r>
            <a:r>
              <a:rPr lang="zh-CN" altLang="en-US"/>
              <a:t>创意</a:t>
            </a:r>
            <a:endParaRPr lang="zh-CN" altLang="en-US"/>
          </a:p>
        </p:txBody>
      </p:sp>
      <p:sp>
        <p:nvSpPr>
          <p:cNvPr id="14" name="椭圆 13"/>
          <p:cNvSpPr/>
          <p:nvPr/>
        </p:nvSpPr>
        <p:spPr>
          <a:xfrm>
            <a:off x="4368800" y="2090057"/>
            <a:ext cx="3454400" cy="3454400"/>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solidFill>
                <a:schemeClr val="lt1"/>
              </a:solidFill>
            </a:endParaRPr>
          </a:p>
        </p:txBody>
      </p:sp>
      <p:sp>
        <p:nvSpPr>
          <p:cNvPr id="16" name="椭圆 15"/>
          <p:cNvSpPr/>
          <p:nvPr/>
        </p:nvSpPr>
        <p:spPr>
          <a:xfrm>
            <a:off x="8531860" y="2418715"/>
            <a:ext cx="2700655" cy="2742565"/>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5" name="椭圆 14"/>
          <p:cNvSpPr/>
          <p:nvPr/>
        </p:nvSpPr>
        <p:spPr>
          <a:xfrm>
            <a:off x="995045" y="2418715"/>
            <a:ext cx="2776220" cy="2818765"/>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18" name="文本框 17"/>
          <p:cNvSpPr txBox="1"/>
          <p:nvPr/>
        </p:nvSpPr>
        <p:spPr>
          <a:xfrm>
            <a:off x="1284605" y="2592070"/>
            <a:ext cx="2197735" cy="706755"/>
          </a:xfrm>
          <a:prstGeom prst="rect">
            <a:avLst/>
          </a:prstGeom>
          <a:noFill/>
        </p:spPr>
        <p:txBody>
          <a:bodyPr wrap="square" rtlCol="0">
            <a:spAutoFit/>
          </a:bodyPr>
          <a:lstStyle/>
          <a:p>
            <a:pPr algn="ctr"/>
            <a:r>
              <a:rPr lang="zh-CN" altLang="en-US" sz="2000">
                <a:solidFill>
                  <a:schemeClr val="tx2"/>
                </a:solidFill>
                <a:latin typeface="楷体" panose="02010609060101010101" charset="-122"/>
                <a:ea typeface="楷体" panose="02010609060101010101" charset="-122"/>
              </a:rPr>
              <a:t>社交与发帖的结合</a:t>
            </a:r>
            <a:endParaRPr lang="zh-CN" altLang="en-US" sz="2000">
              <a:solidFill>
                <a:schemeClr val="tx2"/>
              </a:solidFill>
              <a:latin typeface="楷体" panose="02010609060101010101" charset="-122"/>
              <a:ea typeface="楷体" panose="02010609060101010101" charset="-122"/>
            </a:endParaRPr>
          </a:p>
        </p:txBody>
      </p:sp>
      <p:sp>
        <p:nvSpPr>
          <p:cNvPr id="19" name="文本框 18"/>
          <p:cNvSpPr txBox="1"/>
          <p:nvPr/>
        </p:nvSpPr>
        <p:spPr>
          <a:xfrm>
            <a:off x="1169035" y="3237230"/>
            <a:ext cx="2536825" cy="1691005"/>
          </a:xfrm>
          <a:prstGeom prst="rect">
            <a:avLst/>
          </a:prstGeom>
          <a:noFill/>
        </p:spPr>
        <p:txBody>
          <a:bodyPr wrap="square" rtlCol="0">
            <a:spAutoFit/>
          </a:bodyPr>
          <a:lstStyle/>
          <a:p>
            <a:pPr algn="ctr">
              <a:lnSpc>
                <a:spcPct val="130000"/>
              </a:lnSpc>
            </a:pPr>
            <a:r>
              <a:rPr lang="zh-CN" altLang="en-US" sz="1600">
                <a:solidFill>
                  <a:schemeClr val="tx2"/>
                </a:solidFill>
                <a:latin typeface="楷体" panose="02010609060101010101" charset="-122"/>
                <a:ea typeface="楷体" panose="02010609060101010101" charset="-122"/>
              </a:rPr>
              <a:t>在发帖中结识更多的同学，结识更多志同道合，有共同兴趣爱好的同学，强化社交属性，辅助以发帖的形式。</a:t>
            </a:r>
            <a:endParaRPr lang="zh-CN" altLang="en-US" sz="1600">
              <a:solidFill>
                <a:schemeClr val="tx2"/>
              </a:solidFill>
              <a:latin typeface="楷体" panose="02010609060101010101" charset="-122"/>
              <a:ea typeface="楷体" panose="02010609060101010101" charset="-122"/>
            </a:endParaRPr>
          </a:p>
        </p:txBody>
      </p:sp>
      <p:cxnSp>
        <p:nvCxnSpPr>
          <p:cNvPr id="21" name="直接连接符 20"/>
          <p:cNvCxnSpPr/>
          <p:nvPr/>
        </p:nvCxnSpPr>
        <p:spPr>
          <a:xfrm>
            <a:off x="1365762" y="3697317"/>
            <a:ext cx="1927563"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4716038" y="2960169"/>
            <a:ext cx="2784054" cy="2083905"/>
            <a:chOff x="1276135" y="2914760"/>
            <a:chExt cx="2123281" cy="2083905"/>
          </a:xfrm>
        </p:grpSpPr>
        <p:sp>
          <p:nvSpPr>
            <p:cNvPr id="26" name="文本框 25"/>
            <p:cNvSpPr txBox="1"/>
            <p:nvPr/>
          </p:nvSpPr>
          <p:spPr>
            <a:xfrm>
              <a:off x="1276135" y="2914760"/>
              <a:ext cx="2106815" cy="583565"/>
            </a:xfrm>
            <a:prstGeom prst="rect">
              <a:avLst/>
            </a:prstGeom>
            <a:noFill/>
          </p:spPr>
          <p:txBody>
            <a:bodyPr wrap="square" rtlCol="0">
              <a:spAutoFit/>
            </a:bodyPr>
            <a:lstStyle/>
            <a:p>
              <a:pPr algn="ctr"/>
              <a:endParaRPr lang="en-US" altLang="zh-CN" sz="3200">
                <a:latin typeface="微软雅黑" panose="020B0503020204020204" pitchFamily="34" charset="-122"/>
                <a:ea typeface="微软雅黑" panose="020B0503020204020204" pitchFamily="34" charset="-122"/>
              </a:endParaRPr>
            </a:p>
          </p:txBody>
        </p:sp>
        <p:sp>
          <p:nvSpPr>
            <p:cNvPr id="27" name="文本框 26"/>
            <p:cNvSpPr txBox="1"/>
            <p:nvPr/>
          </p:nvSpPr>
          <p:spPr>
            <a:xfrm>
              <a:off x="1292601" y="3307660"/>
              <a:ext cx="2106815" cy="1691005"/>
            </a:xfrm>
            <a:prstGeom prst="rect">
              <a:avLst/>
            </a:prstGeom>
            <a:noFill/>
          </p:spPr>
          <p:txBody>
            <a:bodyPr wrap="square" rtlCol="0">
              <a:spAutoFit/>
            </a:bodyPr>
            <a:lstStyle/>
            <a:p>
              <a:pPr algn="ctr">
                <a:lnSpc>
                  <a:spcPct val="130000"/>
                </a:lnSpc>
              </a:pPr>
              <a:r>
                <a:rPr lang="zh-CN" sz="1600">
                  <a:latin typeface="楷体" panose="02010609060101010101" charset="-122"/>
                  <a:ea typeface="楷体" panose="02010609060101010101" charset="-122"/>
                  <a:cs typeface="楷体" panose="02010609060101010101" charset="-122"/>
                </a:rPr>
                <a:t>大学生人群数量庞大，每个学校的学生巨大，同一个学校在同一片天空下总有说不完的共同语言。一个</a:t>
              </a:r>
              <a:r>
                <a:rPr lang="en-US" altLang="zh-CN" sz="1600">
                  <a:latin typeface="楷体" panose="02010609060101010101" charset="-122"/>
                  <a:ea typeface="楷体" panose="02010609060101010101" charset="-122"/>
                  <a:cs typeface="楷体" panose="02010609060101010101" charset="-122"/>
                </a:rPr>
                <a:t>“</a:t>
              </a:r>
              <a:r>
                <a:rPr lang="zh-CN" altLang="en-US" sz="1600">
                  <a:latin typeface="楷体" panose="02010609060101010101" charset="-122"/>
                  <a:ea typeface="楷体" panose="02010609060101010101" charset="-122"/>
                  <a:cs typeface="楷体" panose="02010609060101010101" charset="-122"/>
                </a:rPr>
                <a:t>聚集地</a:t>
              </a:r>
              <a:r>
                <a:rPr lang="en-US" altLang="zh-CN" sz="1600">
                  <a:latin typeface="楷体" panose="02010609060101010101" charset="-122"/>
                  <a:ea typeface="楷体" panose="02010609060101010101" charset="-122"/>
                  <a:cs typeface="楷体" panose="02010609060101010101" charset="-122"/>
                </a:rPr>
                <a:t>”</a:t>
              </a:r>
              <a:r>
                <a:rPr lang="zh-CN" altLang="en-US" sz="1600">
                  <a:latin typeface="楷体" panose="02010609060101010101" charset="-122"/>
                  <a:ea typeface="楷体" panose="02010609060101010101" charset="-122"/>
                  <a:cs typeface="楷体" panose="02010609060101010101" charset="-122"/>
                </a:rPr>
                <a:t>能够更好的凝聚起来</a:t>
              </a:r>
              <a:endParaRPr lang="zh-CN" altLang="en-US" sz="1600">
                <a:latin typeface="楷体" panose="02010609060101010101" charset="-122"/>
                <a:ea typeface="楷体" panose="02010609060101010101" charset="-122"/>
                <a:cs typeface="楷体" panose="02010609060101010101" charset="-122"/>
              </a:endParaRPr>
            </a:p>
          </p:txBody>
        </p:sp>
        <p:cxnSp>
          <p:nvCxnSpPr>
            <p:cNvPr id="28" name="直接连接符 27"/>
            <p:cNvCxnSpPr/>
            <p:nvPr/>
          </p:nvCxnSpPr>
          <p:spPr>
            <a:xfrm>
              <a:off x="1365761" y="3595717"/>
              <a:ext cx="1927563"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grpSp>
      <p:sp>
        <p:nvSpPr>
          <p:cNvPr id="30" name="文本框 29"/>
          <p:cNvSpPr txBox="1"/>
          <p:nvPr/>
        </p:nvSpPr>
        <p:spPr>
          <a:xfrm>
            <a:off x="8835084" y="2413923"/>
            <a:ext cx="2106815" cy="645160"/>
          </a:xfrm>
          <a:prstGeom prst="rect">
            <a:avLst/>
          </a:prstGeom>
          <a:noFill/>
        </p:spPr>
        <p:txBody>
          <a:bodyPr wrap="square" rtlCol="0">
            <a:spAutoFit/>
          </a:bodyPr>
          <a:lstStyle/>
          <a:p>
            <a:pPr algn="ctr"/>
            <a:r>
              <a:rPr lang="zh-CN" altLang="en-US">
                <a:solidFill>
                  <a:schemeClr val="tx2"/>
                </a:solidFill>
                <a:latin typeface="楷体" panose="02010609060101010101" charset="-122"/>
                <a:ea typeface="楷体" panose="02010609060101010101" charset="-122"/>
                <a:cs typeface="楷体" panose="02010609060101010101" charset="-122"/>
              </a:rPr>
              <a:t>解决大学生的</a:t>
            </a:r>
            <a:r>
              <a:rPr lang="en-US" altLang="zh-CN">
                <a:solidFill>
                  <a:schemeClr val="tx2"/>
                </a:solidFill>
                <a:latin typeface="楷体" panose="02010609060101010101" charset="-122"/>
                <a:ea typeface="楷体" panose="02010609060101010101" charset="-122"/>
                <a:cs typeface="楷体" panose="02010609060101010101" charset="-122"/>
              </a:rPr>
              <a:t>“</a:t>
            </a:r>
            <a:r>
              <a:rPr lang="zh-CN" altLang="en-US">
                <a:solidFill>
                  <a:schemeClr val="tx2"/>
                </a:solidFill>
                <a:latin typeface="楷体" panose="02010609060101010101" charset="-122"/>
                <a:ea typeface="楷体" panose="02010609060101010101" charset="-122"/>
                <a:cs typeface="楷体" panose="02010609060101010101" charset="-122"/>
              </a:rPr>
              <a:t>社恐</a:t>
            </a:r>
            <a:r>
              <a:rPr lang="en-US" altLang="zh-CN">
                <a:solidFill>
                  <a:schemeClr val="tx2"/>
                </a:solidFill>
                <a:latin typeface="楷体" panose="02010609060101010101" charset="-122"/>
                <a:ea typeface="楷体" panose="02010609060101010101" charset="-122"/>
                <a:cs typeface="楷体" panose="02010609060101010101" charset="-122"/>
              </a:rPr>
              <a:t>”</a:t>
            </a:r>
            <a:r>
              <a:rPr lang="zh-CN" altLang="en-US">
                <a:solidFill>
                  <a:schemeClr val="tx2"/>
                </a:solidFill>
                <a:latin typeface="楷体" panose="02010609060101010101" charset="-122"/>
                <a:ea typeface="楷体" panose="02010609060101010101" charset="-122"/>
                <a:cs typeface="楷体" panose="02010609060101010101" charset="-122"/>
              </a:rPr>
              <a:t>症</a:t>
            </a:r>
            <a:endParaRPr lang="zh-CN" altLang="en-US">
              <a:solidFill>
                <a:schemeClr val="tx2"/>
              </a:solidFill>
              <a:latin typeface="楷体" panose="02010609060101010101" charset="-122"/>
              <a:ea typeface="楷体" panose="02010609060101010101" charset="-122"/>
              <a:cs typeface="楷体" panose="02010609060101010101" charset="-122"/>
            </a:endParaRPr>
          </a:p>
        </p:txBody>
      </p:sp>
      <p:sp>
        <p:nvSpPr>
          <p:cNvPr id="31" name="文本框 30"/>
          <p:cNvSpPr txBox="1"/>
          <p:nvPr/>
        </p:nvSpPr>
        <p:spPr>
          <a:xfrm>
            <a:off x="8751264" y="3032705"/>
            <a:ext cx="2106815" cy="2331085"/>
          </a:xfrm>
          <a:prstGeom prst="rect">
            <a:avLst/>
          </a:prstGeom>
          <a:noFill/>
        </p:spPr>
        <p:txBody>
          <a:bodyPr wrap="square" rtlCol="0">
            <a:spAutoFit/>
          </a:bodyPr>
          <a:lstStyle/>
          <a:p>
            <a:pPr algn="ctr">
              <a:lnSpc>
                <a:spcPct val="130000"/>
              </a:lnSpc>
            </a:pPr>
            <a:r>
              <a:rPr lang="zh-CN" altLang="en-US" sz="1600">
                <a:solidFill>
                  <a:schemeClr val="tx2"/>
                </a:solidFill>
                <a:latin typeface="楷体" panose="02010609060101010101" charset="-122"/>
                <a:ea typeface="楷体" panose="02010609060101010101" charset="-122"/>
                <a:cs typeface="楷体" panose="02010609060101010101" charset="-122"/>
              </a:rPr>
              <a:t>大学不同于初中高中，大家上课的时间点和地点不尽相同，有时候连同班同学都认不全，朋友很少。需要一个</a:t>
            </a:r>
            <a:r>
              <a:rPr lang="en-US" altLang="zh-CN" sz="1600">
                <a:solidFill>
                  <a:schemeClr val="tx2"/>
                </a:solidFill>
                <a:latin typeface="楷体" panose="02010609060101010101" charset="-122"/>
                <a:ea typeface="楷体" panose="02010609060101010101" charset="-122"/>
                <a:cs typeface="楷体" panose="02010609060101010101" charset="-122"/>
              </a:rPr>
              <a:t>APP</a:t>
            </a:r>
            <a:r>
              <a:rPr lang="zh-CN" altLang="en-US" sz="1600">
                <a:solidFill>
                  <a:schemeClr val="tx2"/>
                </a:solidFill>
                <a:latin typeface="楷体" panose="02010609060101010101" charset="-122"/>
                <a:ea typeface="楷体" panose="02010609060101010101" charset="-122"/>
                <a:cs typeface="楷体" panose="02010609060101010101" charset="-122"/>
              </a:rPr>
              <a:t>认识更多的同校同学</a:t>
            </a:r>
            <a:endParaRPr lang="zh-CN" altLang="en-US" sz="1600">
              <a:solidFill>
                <a:schemeClr val="tx2"/>
              </a:solidFill>
              <a:latin typeface="楷体" panose="02010609060101010101" charset="-122"/>
              <a:ea typeface="楷体" panose="02010609060101010101" charset="-122"/>
              <a:cs typeface="楷体" panose="02010609060101010101" charset="-122"/>
            </a:endParaRPr>
          </a:p>
        </p:txBody>
      </p:sp>
      <p:cxnSp>
        <p:nvCxnSpPr>
          <p:cNvPr id="32" name="直接连接符 31"/>
          <p:cNvCxnSpPr/>
          <p:nvPr/>
        </p:nvCxnSpPr>
        <p:spPr>
          <a:xfrm>
            <a:off x="8931060" y="3432522"/>
            <a:ext cx="1927563" cy="0"/>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23815" y="2592070"/>
            <a:ext cx="2091055" cy="645160"/>
          </a:xfrm>
          <a:prstGeom prst="rect">
            <a:avLst/>
          </a:prstGeom>
          <a:noFill/>
        </p:spPr>
        <p:txBody>
          <a:bodyPr wrap="square" rtlCol="0">
            <a:spAutoFit/>
          </a:bodyPr>
          <a:p>
            <a:pPr algn="ctr"/>
            <a:r>
              <a:rPr lang="zh-CN" altLang="en-US">
                <a:latin typeface="楷体" panose="02010609060101010101" charset="-122"/>
                <a:ea typeface="楷体" panose="02010609060101010101" charset="-122"/>
              </a:rPr>
              <a:t>强化同在一个学校的归属感</a:t>
            </a:r>
            <a:endParaRPr lang="zh-CN" altLang="en-US">
              <a:latin typeface="楷体" panose="02010609060101010101" charset="-122"/>
              <a:ea typeface="楷体" panose="0201060906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p:txBody>
          <a:bodyPr/>
          <a:lstStyle/>
          <a:p>
            <a:r>
              <a:rPr lang="en-US" altLang="zh-CN"/>
              <a:t>02</a:t>
            </a:r>
            <a:endParaRPr lang="zh-CN" altLang="en-US"/>
          </a:p>
        </p:txBody>
      </p:sp>
      <p:sp>
        <p:nvSpPr>
          <p:cNvPr id="24" name="文本占位符 23"/>
          <p:cNvSpPr txBox="1">
            <a:spLocks noGrp="1"/>
          </p:cNvSpPr>
          <p:nvPr>
            <p:ph type="body" sz="quarter" idx="11"/>
          </p:nvPr>
        </p:nvSpPr>
        <p:spPr>
          <a:xfrm>
            <a:off x="2662237" y="3727855"/>
            <a:ext cx="6867526" cy="2122805"/>
          </a:xfrm>
        </p:spPr>
        <p:txBody>
          <a:bodyPr/>
          <a:lstStyle/>
          <a:p>
            <a:r>
              <a:rPr lang="zh-CN" altLang="en-US"/>
              <a:t>产品定位与市场</a:t>
            </a:r>
            <a:r>
              <a:rPr lang="zh-CN" altLang="en-US"/>
              <a:t>分析</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H="1" flipV="1">
            <a:off x="7637750" y="4863541"/>
            <a:ext cx="3603746" cy="19775"/>
          </a:xfrm>
          <a:prstGeom prst="line">
            <a:avLst/>
          </a:prstGeom>
          <a:ln w="34925">
            <a:solidFill>
              <a:schemeClr val="bg1"/>
            </a:solidFill>
          </a:ln>
          <a:effectLst>
            <a:outerShdw blurRad="63500" sx="102000" sy="102000" algn="ctr" rotWithShape="0">
              <a:prstClr val="black">
                <a:alpha val="21000"/>
              </a:prstClr>
            </a:outerShdw>
          </a:effectLst>
        </p:spPr>
        <p:style>
          <a:lnRef idx="1">
            <a:schemeClr val="accent1"/>
          </a:lnRef>
          <a:fillRef idx="0">
            <a:schemeClr val="accent1"/>
          </a:fillRef>
          <a:effectRef idx="0">
            <a:schemeClr val="accent1"/>
          </a:effectRef>
          <a:fontRef idx="minor">
            <a:schemeClr val="tx1"/>
          </a:fontRef>
        </p:style>
      </p:cxnSp>
      <p:sp>
        <p:nvSpPr>
          <p:cNvPr id="30" name="圆: 空心 29"/>
          <p:cNvSpPr/>
          <p:nvPr/>
        </p:nvSpPr>
        <p:spPr>
          <a:xfrm>
            <a:off x="4148489" y="1309733"/>
            <a:ext cx="4168768" cy="4168768"/>
          </a:xfrm>
          <a:prstGeom prst="donut">
            <a:avLst>
              <a:gd name="adj" fmla="val 10720"/>
            </a:avLst>
          </a:prstGeom>
          <a:solidFill>
            <a:schemeClr val="bg1"/>
          </a:solidFill>
          <a:ln>
            <a:noFill/>
          </a:ln>
          <a:effectLst>
            <a:outerShdw blurRad="355600" sx="104000" sy="104000" algn="ctr" rotWithShape="0">
              <a:prstClr val="black">
                <a:alpha val="1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graphicFrame>
        <p:nvGraphicFramePr>
          <p:cNvPr id="5" name="图表 4"/>
          <p:cNvGraphicFramePr/>
          <p:nvPr/>
        </p:nvGraphicFramePr>
        <p:xfrm>
          <a:off x="3026123" y="1159110"/>
          <a:ext cx="6413500" cy="4470014"/>
        </p:xfrm>
        <a:graphic>
          <a:graphicData uri="http://schemas.openxmlformats.org/drawingml/2006/chart">
            <c:chart xmlns:c="http://schemas.openxmlformats.org/drawingml/2006/chart" xmlns:r="http://schemas.openxmlformats.org/officeDocument/2006/relationships" r:id="rId1"/>
          </a:graphicData>
        </a:graphic>
      </p:graphicFrame>
      <p:sp>
        <p:nvSpPr>
          <p:cNvPr id="7" name="Intelligence" title="Icon of circles connected by crossing lines"/>
          <p:cNvSpPr>
            <a:spLocks noChangeAspect="1" noEditPoints="1"/>
          </p:cNvSpPr>
          <p:nvPr/>
        </p:nvSpPr>
        <p:spPr bwMode="auto">
          <a:xfrm>
            <a:off x="5891675" y="2299710"/>
            <a:ext cx="682397" cy="655724"/>
          </a:xfrm>
          <a:custGeom>
            <a:avLst/>
            <a:gdLst>
              <a:gd name="T0" fmla="*/ 90 w 347"/>
              <a:gd name="T1" fmla="*/ 24 h 333"/>
              <a:gd name="T2" fmla="*/ 114 w 347"/>
              <a:gd name="T3" fmla="*/ 0 h 333"/>
              <a:gd name="T4" fmla="*/ 138 w 347"/>
              <a:gd name="T5" fmla="*/ 24 h 333"/>
              <a:gd name="T6" fmla="*/ 114 w 347"/>
              <a:gd name="T7" fmla="*/ 49 h 333"/>
              <a:gd name="T8" fmla="*/ 90 w 347"/>
              <a:gd name="T9" fmla="*/ 24 h 333"/>
              <a:gd name="T10" fmla="*/ 0 w 347"/>
              <a:gd name="T11" fmla="*/ 146 h 333"/>
              <a:gd name="T12" fmla="*/ 37 w 347"/>
              <a:gd name="T13" fmla="*/ 183 h 333"/>
              <a:gd name="T14" fmla="*/ 75 w 347"/>
              <a:gd name="T15" fmla="*/ 146 h 333"/>
              <a:gd name="T16" fmla="*/ 37 w 347"/>
              <a:gd name="T17" fmla="*/ 108 h 333"/>
              <a:gd name="T18" fmla="*/ 0 w 347"/>
              <a:gd name="T19" fmla="*/ 146 h 333"/>
              <a:gd name="T20" fmla="*/ 60 w 347"/>
              <a:gd name="T21" fmla="*/ 273 h 333"/>
              <a:gd name="T22" fmla="*/ 119 w 347"/>
              <a:gd name="T23" fmla="*/ 333 h 333"/>
              <a:gd name="T24" fmla="*/ 179 w 347"/>
              <a:gd name="T25" fmla="*/ 273 h 333"/>
              <a:gd name="T26" fmla="*/ 119 w 347"/>
              <a:gd name="T27" fmla="*/ 213 h 333"/>
              <a:gd name="T28" fmla="*/ 60 w 347"/>
              <a:gd name="T29" fmla="*/ 273 h 333"/>
              <a:gd name="T30" fmla="*/ 134 w 347"/>
              <a:gd name="T31" fmla="*/ 110 h 333"/>
              <a:gd name="T32" fmla="*/ 174 w 347"/>
              <a:gd name="T33" fmla="*/ 149 h 333"/>
              <a:gd name="T34" fmla="*/ 213 w 347"/>
              <a:gd name="T35" fmla="*/ 110 h 333"/>
              <a:gd name="T36" fmla="*/ 174 w 347"/>
              <a:gd name="T37" fmla="*/ 71 h 333"/>
              <a:gd name="T38" fmla="*/ 134 w 347"/>
              <a:gd name="T39" fmla="*/ 110 h 333"/>
              <a:gd name="T40" fmla="*/ 228 w 347"/>
              <a:gd name="T41" fmla="*/ 241 h 333"/>
              <a:gd name="T42" fmla="*/ 287 w 347"/>
              <a:gd name="T43" fmla="*/ 303 h 333"/>
              <a:gd name="T44" fmla="*/ 347 w 347"/>
              <a:gd name="T45" fmla="*/ 241 h 333"/>
              <a:gd name="T46" fmla="*/ 287 w 347"/>
              <a:gd name="T47" fmla="*/ 179 h 333"/>
              <a:gd name="T48" fmla="*/ 228 w 347"/>
              <a:gd name="T49" fmla="*/ 241 h 333"/>
              <a:gd name="T50" fmla="*/ 228 w 347"/>
              <a:gd name="T51" fmla="*/ 250 h 333"/>
              <a:gd name="T52" fmla="*/ 178 w 347"/>
              <a:gd name="T53" fmla="*/ 262 h 333"/>
              <a:gd name="T54" fmla="*/ 74 w 347"/>
              <a:gd name="T55" fmla="*/ 139 h 333"/>
              <a:gd name="T56" fmla="*/ 136 w 347"/>
              <a:gd name="T57" fmla="*/ 120 h 333"/>
              <a:gd name="T58" fmla="*/ 137 w 347"/>
              <a:gd name="T59" fmla="*/ 216 h 333"/>
              <a:gd name="T60" fmla="*/ 162 w 347"/>
              <a:gd name="T61" fmla="*/ 148 h 333"/>
              <a:gd name="T62" fmla="*/ 86 w 347"/>
              <a:gd name="T63" fmla="*/ 223 h 333"/>
              <a:gd name="T64" fmla="*/ 57 w 347"/>
              <a:gd name="T65" fmla="*/ 177 h 333"/>
              <a:gd name="T66" fmla="*/ 232 w 347"/>
              <a:gd name="T67" fmla="*/ 217 h 333"/>
              <a:gd name="T68" fmla="*/ 71 w 347"/>
              <a:gd name="T69" fmla="*/ 161 h 333"/>
              <a:gd name="T70" fmla="*/ 102 w 347"/>
              <a:gd name="T71" fmla="*/ 46 h 333"/>
              <a:gd name="T72" fmla="*/ 58 w 347"/>
              <a:gd name="T73" fmla="*/ 115 h 333"/>
              <a:gd name="T74" fmla="*/ 249 w 347"/>
              <a:gd name="T75" fmla="*/ 194 h 333"/>
              <a:gd name="T76" fmla="*/ 200 w 347"/>
              <a:gd name="T77" fmla="*/ 139 h 333"/>
              <a:gd name="T78" fmla="*/ 112 w 347"/>
              <a:gd name="T79" fmla="*/ 213 h 333"/>
              <a:gd name="T80" fmla="*/ 114 w 347"/>
              <a:gd name="T81" fmla="*/ 49 h 333"/>
              <a:gd name="T82" fmla="*/ 126 w 347"/>
              <a:gd name="T83" fmla="*/ 45 h 333"/>
              <a:gd name="T84" fmla="*/ 151 w 347"/>
              <a:gd name="T85" fmla="*/ 78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47" h="333">
                <a:moveTo>
                  <a:pt x="90" y="24"/>
                </a:moveTo>
                <a:cubicBezTo>
                  <a:pt x="90" y="11"/>
                  <a:pt x="100" y="0"/>
                  <a:pt x="114" y="0"/>
                </a:cubicBezTo>
                <a:cubicBezTo>
                  <a:pt x="127" y="0"/>
                  <a:pt x="138" y="11"/>
                  <a:pt x="138" y="24"/>
                </a:cubicBezTo>
                <a:cubicBezTo>
                  <a:pt x="138" y="38"/>
                  <a:pt x="127" y="49"/>
                  <a:pt x="114" y="49"/>
                </a:cubicBezTo>
                <a:cubicBezTo>
                  <a:pt x="100" y="49"/>
                  <a:pt x="90" y="38"/>
                  <a:pt x="90" y="24"/>
                </a:cubicBezTo>
                <a:close/>
                <a:moveTo>
                  <a:pt x="0" y="146"/>
                </a:moveTo>
                <a:cubicBezTo>
                  <a:pt x="0" y="166"/>
                  <a:pt x="17" y="183"/>
                  <a:pt x="37" y="183"/>
                </a:cubicBezTo>
                <a:cubicBezTo>
                  <a:pt x="58" y="183"/>
                  <a:pt x="75" y="166"/>
                  <a:pt x="75" y="146"/>
                </a:cubicBezTo>
                <a:cubicBezTo>
                  <a:pt x="75" y="125"/>
                  <a:pt x="58" y="108"/>
                  <a:pt x="37" y="108"/>
                </a:cubicBezTo>
                <a:cubicBezTo>
                  <a:pt x="17" y="108"/>
                  <a:pt x="0" y="125"/>
                  <a:pt x="0" y="146"/>
                </a:cubicBezTo>
                <a:close/>
                <a:moveTo>
                  <a:pt x="60" y="273"/>
                </a:moveTo>
                <a:cubicBezTo>
                  <a:pt x="60" y="306"/>
                  <a:pt x="86" y="333"/>
                  <a:pt x="119" y="333"/>
                </a:cubicBezTo>
                <a:cubicBezTo>
                  <a:pt x="152" y="333"/>
                  <a:pt x="179" y="306"/>
                  <a:pt x="179" y="273"/>
                </a:cubicBezTo>
                <a:cubicBezTo>
                  <a:pt x="179" y="240"/>
                  <a:pt x="152" y="213"/>
                  <a:pt x="119" y="213"/>
                </a:cubicBezTo>
                <a:cubicBezTo>
                  <a:pt x="86" y="213"/>
                  <a:pt x="60" y="240"/>
                  <a:pt x="60" y="273"/>
                </a:cubicBezTo>
                <a:close/>
                <a:moveTo>
                  <a:pt x="134" y="110"/>
                </a:moveTo>
                <a:cubicBezTo>
                  <a:pt x="134" y="132"/>
                  <a:pt x="152" y="149"/>
                  <a:pt x="174" y="149"/>
                </a:cubicBezTo>
                <a:cubicBezTo>
                  <a:pt x="195" y="149"/>
                  <a:pt x="213" y="132"/>
                  <a:pt x="213" y="110"/>
                </a:cubicBezTo>
                <a:cubicBezTo>
                  <a:pt x="213" y="89"/>
                  <a:pt x="195" y="71"/>
                  <a:pt x="174" y="71"/>
                </a:cubicBezTo>
                <a:cubicBezTo>
                  <a:pt x="152" y="71"/>
                  <a:pt x="134" y="89"/>
                  <a:pt x="134" y="110"/>
                </a:cubicBezTo>
                <a:close/>
                <a:moveTo>
                  <a:pt x="228" y="241"/>
                </a:moveTo>
                <a:cubicBezTo>
                  <a:pt x="228" y="275"/>
                  <a:pt x="254" y="303"/>
                  <a:pt x="287" y="303"/>
                </a:cubicBezTo>
                <a:cubicBezTo>
                  <a:pt x="320" y="303"/>
                  <a:pt x="347" y="275"/>
                  <a:pt x="347" y="241"/>
                </a:cubicBezTo>
                <a:cubicBezTo>
                  <a:pt x="347" y="207"/>
                  <a:pt x="320" y="179"/>
                  <a:pt x="287" y="179"/>
                </a:cubicBezTo>
                <a:cubicBezTo>
                  <a:pt x="254" y="179"/>
                  <a:pt x="228" y="207"/>
                  <a:pt x="228" y="241"/>
                </a:cubicBezTo>
                <a:close/>
                <a:moveTo>
                  <a:pt x="228" y="250"/>
                </a:moveTo>
                <a:cubicBezTo>
                  <a:pt x="178" y="262"/>
                  <a:pt x="178" y="262"/>
                  <a:pt x="178" y="262"/>
                </a:cubicBezTo>
                <a:moveTo>
                  <a:pt x="74" y="139"/>
                </a:moveTo>
                <a:cubicBezTo>
                  <a:pt x="136" y="120"/>
                  <a:pt x="136" y="120"/>
                  <a:pt x="136" y="120"/>
                </a:cubicBezTo>
                <a:moveTo>
                  <a:pt x="137" y="216"/>
                </a:moveTo>
                <a:cubicBezTo>
                  <a:pt x="162" y="148"/>
                  <a:pt x="162" y="148"/>
                  <a:pt x="162" y="148"/>
                </a:cubicBezTo>
                <a:moveTo>
                  <a:pt x="86" y="223"/>
                </a:moveTo>
                <a:cubicBezTo>
                  <a:pt x="57" y="177"/>
                  <a:pt x="57" y="177"/>
                  <a:pt x="57" y="177"/>
                </a:cubicBezTo>
                <a:moveTo>
                  <a:pt x="232" y="217"/>
                </a:moveTo>
                <a:cubicBezTo>
                  <a:pt x="71" y="161"/>
                  <a:pt x="71" y="161"/>
                  <a:pt x="71" y="161"/>
                </a:cubicBezTo>
                <a:moveTo>
                  <a:pt x="102" y="46"/>
                </a:moveTo>
                <a:cubicBezTo>
                  <a:pt x="58" y="115"/>
                  <a:pt x="58" y="115"/>
                  <a:pt x="58" y="115"/>
                </a:cubicBezTo>
                <a:moveTo>
                  <a:pt x="249" y="194"/>
                </a:moveTo>
                <a:cubicBezTo>
                  <a:pt x="200" y="139"/>
                  <a:pt x="200" y="139"/>
                  <a:pt x="200" y="139"/>
                </a:cubicBezTo>
                <a:moveTo>
                  <a:pt x="112" y="213"/>
                </a:moveTo>
                <a:cubicBezTo>
                  <a:pt x="114" y="49"/>
                  <a:pt x="114" y="49"/>
                  <a:pt x="114" y="49"/>
                </a:cubicBezTo>
                <a:moveTo>
                  <a:pt x="126" y="45"/>
                </a:moveTo>
                <a:cubicBezTo>
                  <a:pt x="151" y="78"/>
                  <a:pt x="151" y="78"/>
                  <a:pt x="151" y="78"/>
                </a:cubicBezTo>
              </a:path>
            </a:pathLst>
          </a:custGeom>
          <a:noFill/>
          <a:ln w="12700" cap="sq">
            <a:solidFill>
              <a:schemeClr val="tx2"/>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sz="900">
              <a:gradFill>
                <a:gsLst>
                  <a:gs pos="0">
                    <a:srgbClr val="505050"/>
                  </a:gs>
                  <a:gs pos="100000">
                    <a:srgbClr val="505050"/>
                  </a:gs>
                </a:gsLst>
                <a:lin ang="5400000" scaled="1"/>
              </a:gradFill>
            </a:endParaRPr>
          </a:p>
        </p:txBody>
      </p:sp>
      <p:sp>
        <p:nvSpPr>
          <p:cNvPr id="6" name="文本框 5"/>
          <p:cNvSpPr txBox="1"/>
          <p:nvPr/>
        </p:nvSpPr>
        <p:spPr>
          <a:xfrm>
            <a:off x="5121623" y="3102667"/>
            <a:ext cx="2222500" cy="645160"/>
          </a:xfrm>
          <a:prstGeom prst="rect">
            <a:avLst/>
          </a:prstGeom>
          <a:noFill/>
        </p:spPr>
        <p:txBody>
          <a:bodyPr wrap="square" rtlCol="0">
            <a:spAutoFit/>
          </a:bodyPr>
          <a:lstStyle/>
          <a:p>
            <a:pPr algn="ctr"/>
            <a:r>
              <a:rPr lang="zh-CN" altLang="en-US" sz="3600" spc="300">
                <a:gradFill>
                  <a:gsLst>
                    <a:gs pos="0">
                      <a:schemeClr val="accent3"/>
                    </a:gs>
                    <a:gs pos="98000">
                      <a:schemeClr val="accent4"/>
                    </a:gs>
                  </a:gsLst>
                  <a:lin ang="10800000" scaled="1"/>
                </a:gradFill>
                <a:latin typeface="微软雅黑" panose="020B0503020204020204" pitchFamily="34" charset="-122"/>
                <a:ea typeface="微软雅黑" panose="020B0503020204020204" pitchFamily="34" charset="-122"/>
              </a:rPr>
              <a:t>产品</a:t>
            </a:r>
            <a:r>
              <a:rPr lang="zh-CN" altLang="en-US" sz="3600" spc="300">
                <a:gradFill>
                  <a:gsLst>
                    <a:gs pos="0">
                      <a:schemeClr val="accent3"/>
                    </a:gs>
                    <a:gs pos="98000">
                      <a:schemeClr val="accent4"/>
                    </a:gs>
                  </a:gsLst>
                  <a:lin ang="10800000" scaled="1"/>
                </a:gradFill>
                <a:latin typeface="微软雅黑" panose="020B0503020204020204" pitchFamily="34" charset="-122"/>
                <a:ea typeface="微软雅黑" panose="020B0503020204020204" pitchFamily="34" charset="-122"/>
              </a:rPr>
              <a:t>定位</a:t>
            </a:r>
            <a:endParaRPr lang="zh-CN" altLang="en-US" sz="3600" spc="300">
              <a:gradFill>
                <a:gsLst>
                  <a:gs pos="0">
                    <a:schemeClr val="accent3"/>
                  </a:gs>
                  <a:gs pos="98000">
                    <a:schemeClr val="accent4"/>
                  </a:gs>
                </a:gsLst>
                <a:lin ang="10800000" scaled="1"/>
              </a:gra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5278802" y="3118757"/>
            <a:ext cx="1908143" cy="1"/>
          </a:xfrm>
          <a:prstGeom prst="line">
            <a:avLst/>
          </a:prstGeom>
          <a:ln w="12700">
            <a:gradFill flip="none" rotWithShape="1">
              <a:gsLst>
                <a:gs pos="0">
                  <a:schemeClr val="accent4">
                    <a:alpha val="0"/>
                  </a:schemeClr>
                </a:gs>
                <a:gs pos="50000">
                  <a:schemeClr val="accent3"/>
                </a:gs>
                <a:gs pos="100000">
                  <a:schemeClr val="accent4">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179466" y="3727616"/>
            <a:ext cx="2106815" cy="450850"/>
          </a:xfrm>
          <a:prstGeom prst="rect">
            <a:avLst/>
          </a:prstGeom>
          <a:noFill/>
        </p:spPr>
        <p:txBody>
          <a:bodyPr wrap="square" rtlCol="0">
            <a:spAutoFit/>
          </a:bodyPr>
          <a:lstStyle/>
          <a:p>
            <a:pPr algn="ctr">
              <a:lnSpc>
                <a:spcPct val="130000"/>
              </a:lnSpc>
            </a:pPr>
            <a:r>
              <a:rPr lang="zh-CN" altLang="en-US">
                <a:solidFill>
                  <a:schemeClr val="tx2"/>
                </a:solidFill>
                <a:latin typeface="微软雅黑" panose="020B0503020204020204" pitchFamily="34" charset="-122"/>
                <a:ea typeface="微软雅黑" panose="020B0503020204020204" pitchFamily="34" charset="-122"/>
              </a:rPr>
              <a:t>本产品适合大学生</a:t>
            </a:r>
            <a:endParaRPr lang="zh-CN" altLang="en-US">
              <a:solidFill>
                <a:schemeClr val="tx2"/>
              </a:solidFill>
              <a:latin typeface="微软雅黑" panose="020B0503020204020204" pitchFamily="34" charset="-122"/>
              <a:ea typeface="微软雅黑" panose="020B0503020204020204" pitchFamily="34" charset="-122"/>
            </a:endParaRPr>
          </a:p>
        </p:txBody>
      </p:sp>
      <p:cxnSp>
        <p:nvCxnSpPr>
          <p:cNvPr id="12" name="直接连接符 11"/>
          <p:cNvCxnSpPr/>
          <p:nvPr/>
        </p:nvCxnSpPr>
        <p:spPr>
          <a:xfrm flipH="1" flipV="1">
            <a:off x="1067072" y="2008559"/>
            <a:ext cx="3603746" cy="19775"/>
          </a:xfrm>
          <a:prstGeom prst="line">
            <a:avLst/>
          </a:prstGeom>
          <a:ln w="34925">
            <a:gradFill flip="none" rotWithShape="1">
              <a:gsLst>
                <a:gs pos="0">
                  <a:schemeClr val="accent3"/>
                </a:gs>
                <a:gs pos="100000">
                  <a:schemeClr val="accent4"/>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447800" y="2152650"/>
            <a:ext cx="2106930" cy="3476625"/>
          </a:xfrm>
          <a:prstGeom prst="rect">
            <a:avLst/>
          </a:prstGeom>
          <a:noFill/>
        </p:spPr>
        <p:txBody>
          <a:bodyPr wrap="square" rtlCol="0">
            <a:spAutoFit/>
          </a:bodyPr>
          <a:lstStyle/>
          <a:p>
            <a:r>
              <a:rPr lang="zh-CN" altLang="en-US" sz="2000">
                <a:solidFill>
                  <a:schemeClr val="tx2"/>
                </a:solidFill>
                <a:latin typeface="楷体" panose="02010609060101010101" charset="-122"/>
                <a:ea typeface="楷体" panose="02010609060101010101" charset="-122"/>
              </a:rPr>
              <a:t>适合对结交志同道合的朋友有需求大学生，既可以是目前在读的，也可以是已经毕业的，以高校为纽带，可以发帖分析自己的所见所闻，也能根据兴趣爱好结交更好好友</a:t>
            </a:r>
            <a:endParaRPr lang="zh-CN" altLang="en-US" sz="2000">
              <a:solidFill>
                <a:schemeClr val="tx2"/>
              </a:solidFill>
              <a:latin typeface="楷体" panose="02010609060101010101" charset="-122"/>
              <a:ea typeface="楷体" panose="02010609060101010101" charset="-122"/>
            </a:endParaRPr>
          </a:p>
        </p:txBody>
      </p:sp>
      <p:sp>
        <p:nvSpPr>
          <p:cNvPr id="44" name="文本框 43"/>
          <p:cNvSpPr txBox="1"/>
          <p:nvPr/>
        </p:nvSpPr>
        <p:spPr>
          <a:xfrm flipH="1">
            <a:off x="8910955" y="2443480"/>
            <a:ext cx="2330450" cy="1476375"/>
          </a:xfrm>
          <a:prstGeom prst="rect">
            <a:avLst/>
          </a:prstGeom>
          <a:noFill/>
        </p:spPr>
        <p:txBody>
          <a:bodyPr wrap="square" rtlCol="0">
            <a:spAutoFit/>
          </a:bodyPr>
          <a:lstStyle/>
          <a:p>
            <a:pPr algn="l"/>
            <a:r>
              <a:rPr lang="zh-CN" altLang="en-US">
                <a:solidFill>
                  <a:schemeClr val="tx2"/>
                </a:solidFill>
                <a:latin typeface="楷体" panose="02010609060101010101" charset="-122"/>
                <a:ea typeface="楷体" panose="02010609060101010101" charset="-122"/>
              </a:rPr>
              <a:t>想了解学校发生的事情；对学校的一些措施有想法，有意见，想发表自己的看法的同学</a:t>
            </a:r>
            <a:endParaRPr lang="zh-CN" altLang="en-US">
              <a:solidFill>
                <a:schemeClr val="tx2"/>
              </a:solidFill>
              <a:latin typeface="楷体" panose="02010609060101010101" charset="-122"/>
              <a:ea typeface="楷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占位符 12"/>
          <p:cNvSpPr>
            <a:spLocks noGrp="1"/>
          </p:cNvSpPr>
          <p:nvPr>
            <p:ph type="body" sz="quarter" idx="10"/>
          </p:nvPr>
        </p:nvSpPr>
        <p:spPr>
          <a:xfrm>
            <a:off x="4572000" y="513833"/>
            <a:ext cx="3048000" cy="584775"/>
          </a:xfrm>
        </p:spPr>
        <p:txBody>
          <a:bodyPr/>
          <a:lstStyle/>
          <a:p>
            <a:r>
              <a:rPr lang="en-US" altLang="zh-CN"/>
              <a:t>TITLE HERE</a:t>
            </a:r>
            <a:endParaRPr lang="en-US" altLang="zh-CN"/>
          </a:p>
        </p:txBody>
      </p:sp>
      <p:sp>
        <p:nvSpPr>
          <p:cNvPr id="28" name="空心弧 27"/>
          <p:cNvSpPr/>
          <p:nvPr/>
        </p:nvSpPr>
        <p:spPr>
          <a:xfrm rot="10800000">
            <a:off x="4505549" y="2139950"/>
            <a:ext cx="3213100" cy="3213100"/>
          </a:xfrm>
          <a:prstGeom prst="blockArc">
            <a:avLst>
              <a:gd name="adj1" fmla="val 10797665"/>
              <a:gd name="adj2" fmla="val 16200000"/>
              <a:gd name="adj3" fmla="val 10000"/>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29" name="空心弧 28"/>
          <p:cNvSpPr/>
          <p:nvPr/>
        </p:nvSpPr>
        <p:spPr>
          <a:xfrm>
            <a:off x="4505549" y="2139950"/>
            <a:ext cx="3213100" cy="3213100"/>
          </a:xfrm>
          <a:prstGeom prst="blockArc">
            <a:avLst>
              <a:gd name="adj1" fmla="val 10797665"/>
              <a:gd name="adj2" fmla="val 16200000"/>
              <a:gd name="adj3" fmla="val 10000"/>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30" name="空心弧 29"/>
          <p:cNvSpPr/>
          <p:nvPr/>
        </p:nvSpPr>
        <p:spPr>
          <a:xfrm rot="16200000">
            <a:off x="4505549" y="2139950"/>
            <a:ext cx="3213100" cy="3213100"/>
          </a:xfrm>
          <a:prstGeom prst="blockArc">
            <a:avLst>
              <a:gd name="adj1" fmla="val 10797665"/>
              <a:gd name="adj2" fmla="val 16199994"/>
              <a:gd name="adj3" fmla="val 15930"/>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45" name="空心弧 44"/>
          <p:cNvSpPr/>
          <p:nvPr/>
        </p:nvSpPr>
        <p:spPr>
          <a:xfrm rot="5400000">
            <a:off x="4505549" y="2139950"/>
            <a:ext cx="3213100" cy="3213100"/>
          </a:xfrm>
          <a:prstGeom prst="blockArc">
            <a:avLst>
              <a:gd name="adj1" fmla="val 10797665"/>
              <a:gd name="adj2" fmla="val 16240347"/>
              <a:gd name="adj3" fmla="val 16322"/>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46" name="椭圆 45"/>
          <p:cNvSpPr/>
          <p:nvPr/>
        </p:nvSpPr>
        <p:spPr>
          <a:xfrm>
            <a:off x="4264236" y="2238586"/>
            <a:ext cx="660400" cy="660400"/>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56" name="椭圆 55"/>
          <p:cNvSpPr/>
          <p:nvPr/>
        </p:nvSpPr>
        <p:spPr>
          <a:xfrm>
            <a:off x="7244094" y="2238586"/>
            <a:ext cx="660400" cy="660400"/>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57" name="椭圆 56"/>
          <p:cNvSpPr/>
          <p:nvPr/>
        </p:nvSpPr>
        <p:spPr>
          <a:xfrm>
            <a:off x="4292811" y="4643771"/>
            <a:ext cx="660400" cy="660400"/>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58" name="椭圆 57"/>
          <p:cNvSpPr/>
          <p:nvPr/>
        </p:nvSpPr>
        <p:spPr>
          <a:xfrm>
            <a:off x="7244094" y="4643771"/>
            <a:ext cx="660400" cy="660400"/>
          </a:xfrm>
          <a:prstGeom prst="ellipse">
            <a:avLst/>
          </a:prstGeom>
          <a:solidFill>
            <a:schemeClr val="bg1"/>
          </a:solidFill>
          <a:ln>
            <a:gradFill>
              <a:gsLst>
                <a:gs pos="0">
                  <a:schemeClr val="accent3"/>
                </a:gs>
                <a:gs pos="100000">
                  <a:schemeClr val="accent4"/>
                </a:gs>
              </a:gsLst>
              <a:lin ang="5400000" scaled="1"/>
            </a:gradFill>
          </a:ln>
          <a:effectLst>
            <a:outerShdw blurRad="355600" sx="95000" sy="9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400"/>
          </a:p>
        </p:txBody>
      </p:sp>
      <p:sp>
        <p:nvSpPr>
          <p:cNvPr id="67" name="文本框 66"/>
          <p:cNvSpPr txBox="1"/>
          <p:nvPr/>
        </p:nvSpPr>
        <p:spPr>
          <a:xfrm>
            <a:off x="5344313" y="3076024"/>
            <a:ext cx="1535570" cy="1322070"/>
          </a:xfrm>
          <a:prstGeom prst="rect">
            <a:avLst/>
          </a:prstGeom>
          <a:noFill/>
        </p:spPr>
        <p:txBody>
          <a:bodyPr wrap="square" rtlCol="0">
            <a:spAutoFit/>
          </a:bodyPr>
          <a:lstStyle/>
          <a:p>
            <a:pPr algn="ctr"/>
            <a:r>
              <a:rPr lang="zh-CN" altLang="en-US" sz="40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市场</a:t>
            </a:r>
            <a:r>
              <a:rPr lang="zh-CN" altLang="en-US" sz="40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rPr>
              <a:t>分析</a:t>
            </a:r>
            <a:endParaRPr lang="zh-CN" altLang="en-US" sz="4000" b="1" dirty="0">
              <a:solidFill>
                <a:schemeClr val="tx2"/>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68" name="文本框 67"/>
          <p:cNvSpPr txBox="1"/>
          <p:nvPr/>
        </p:nvSpPr>
        <p:spPr>
          <a:xfrm>
            <a:off x="4333299" y="2337474"/>
            <a:ext cx="575721" cy="461665"/>
          </a:xfrm>
          <a:prstGeom prst="rect">
            <a:avLst/>
          </a:prstGeom>
          <a:noFill/>
        </p:spPr>
        <p:txBody>
          <a:bodyPr wrap="square" rtlCol="0">
            <a:spAutoFit/>
          </a:bodyPr>
          <a:lstStyle/>
          <a:p>
            <a:r>
              <a:rPr lang="en-US" altLang="zh-CN" sz="2400" b="1">
                <a:solidFill>
                  <a:schemeClr val="tx2"/>
                </a:solidFill>
              </a:rPr>
              <a:t>01</a:t>
            </a:r>
            <a:endParaRPr lang="zh-CN" altLang="en-US" sz="2400" b="1">
              <a:solidFill>
                <a:schemeClr val="tx2"/>
              </a:solidFill>
            </a:endParaRPr>
          </a:p>
        </p:txBody>
      </p:sp>
      <p:sp>
        <p:nvSpPr>
          <p:cNvPr id="69" name="文本框 68"/>
          <p:cNvSpPr txBox="1"/>
          <p:nvPr/>
        </p:nvSpPr>
        <p:spPr>
          <a:xfrm>
            <a:off x="7307008" y="2337474"/>
            <a:ext cx="575721" cy="461665"/>
          </a:xfrm>
          <a:prstGeom prst="rect">
            <a:avLst/>
          </a:prstGeom>
          <a:noFill/>
        </p:spPr>
        <p:txBody>
          <a:bodyPr wrap="square" rtlCol="0">
            <a:spAutoFit/>
          </a:bodyPr>
          <a:lstStyle/>
          <a:p>
            <a:r>
              <a:rPr lang="en-US" altLang="zh-CN" sz="2400" b="1">
                <a:solidFill>
                  <a:schemeClr val="tx2"/>
                </a:solidFill>
              </a:rPr>
              <a:t>02</a:t>
            </a:r>
            <a:endParaRPr lang="en-US" altLang="zh-CN" sz="2400" b="1">
              <a:solidFill>
                <a:schemeClr val="tx2"/>
              </a:solidFill>
            </a:endParaRPr>
          </a:p>
        </p:txBody>
      </p:sp>
      <p:sp>
        <p:nvSpPr>
          <p:cNvPr id="70" name="文本框 69"/>
          <p:cNvSpPr txBox="1"/>
          <p:nvPr/>
        </p:nvSpPr>
        <p:spPr>
          <a:xfrm>
            <a:off x="7318030" y="4771406"/>
            <a:ext cx="575721" cy="461665"/>
          </a:xfrm>
          <a:prstGeom prst="rect">
            <a:avLst/>
          </a:prstGeom>
          <a:noFill/>
        </p:spPr>
        <p:txBody>
          <a:bodyPr wrap="square" rtlCol="0">
            <a:spAutoFit/>
          </a:bodyPr>
          <a:lstStyle/>
          <a:p>
            <a:r>
              <a:rPr lang="en-US" altLang="zh-CN" sz="2400" b="1">
                <a:solidFill>
                  <a:schemeClr val="tx2"/>
                </a:solidFill>
              </a:rPr>
              <a:t>03</a:t>
            </a:r>
            <a:endParaRPr lang="zh-CN" altLang="en-US" sz="2400" b="1">
              <a:solidFill>
                <a:schemeClr val="tx2"/>
              </a:solidFill>
            </a:endParaRPr>
          </a:p>
        </p:txBody>
      </p:sp>
      <p:sp>
        <p:nvSpPr>
          <p:cNvPr id="71" name="文本框 70"/>
          <p:cNvSpPr txBox="1"/>
          <p:nvPr/>
        </p:nvSpPr>
        <p:spPr>
          <a:xfrm>
            <a:off x="4346536" y="4781238"/>
            <a:ext cx="575721" cy="461665"/>
          </a:xfrm>
          <a:prstGeom prst="rect">
            <a:avLst/>
          </a:prstGeom>
          <a:noFill/>
        </p:spPr>
        <p:txBody>
          <a:bodyPr wrap="square" rtlCol="0">
            <a:spAutoFit/>
          </a:bodyPr>
          <a:lstStyle/>
          <a:p>
            <a:r>
              <a:rPr lang="en-US" altLang="zh-CN" sz="2400" b="1">
                <a:solidFill>
                  <a:schemeClr val="tx2"/>
                </a:solidFill>
              </a:rPr>
              <a:t>04</a:t>
            </a:r>
            <a:endParaRPr lang="zh-CN" altLang="en-US" sz="2400" b="1">
              <a:solidFill>
                <a:schemeClr val="tx2"/>
              </a:solidFill>
            </a:endParaRPr>
          </a:p>
        </p:txBody>
      </p:sp>
      <p:grpSp>
        <p:nvGrpSpPr>
          <p:cNvPr id="72" name="组合 71"/>
          <p:cNvGrpSpPr/>
          <p:nvPr/>
        </p:nvGrpSpPr>
        <p:grpSpPr>
          <a:xfrm>
            <a:off x="8481991" y="1788814"/>
            <a:ext cx="3078637" cy="1979276"/>
            <a:chOff x="8481991" y="2207914"/>
            <a:chExt cx="3078637" cy="1979276"/>
          </a:xfrm>
        </p:grpSpPr>
        <p:sp>
          <p:nvSpPr>
            <p:cNvPr id="73" name="文本框 72"/>
            <p:cNvSpPr txBox="1"/>
            <p:nvPr/>
          </p:nvSpPr>
          <p:spPr>
            <a:xfrm>
              <a:off x="8481991" y="2207914"/>
              <a:ext cx="2472690" cy="398780"/>
            </a:xfrm>
            <a:prstGeom prst="rect">
              <a:avLst/>
            </a:prstGeom>
            <a:noFill/>
          </p:spPr>
          <p:txBody>
            <a:bodyPr wrap="square" rtlCol="0">
              <a:spAutoFit/>
            </a:bodyPr>
            <a:lstStyle/>
            <a:p>
              <a:pPr algn="ctr"/>
              <a:r>
                <a:rPr lang="zh-CN" altLang="en-US" sz="2000">
                  <a:solidFill>
                    <a:schemeClr val="tx2"/>
                  </a:solidFill>
                  <a:latin typeface="微软雅黑" panose="020B0503020204020204" pitchFamily="34" charset="-122"/>
                  <a:ea typeface="微软雅黑" panose="020B0503020204020204" pitchFamily="34" charset="-122"/>
                </a:rPr>
                <a:t>知乎删帖控评论严重</a:t>
              </a:r>
              <a:endParaRPr lang="zh-CN" altLang="en-US" sz="2000">
                <a:solidFill>
                  <a:schemeClr val="tx2"/>
                </a:solidFill>
                <a:latin typeface="微软雅黑" panose="020B0503020204020204" pitchFamily="34" charset="-122"/>
                <a:ea typeface="微软雅黑" panose="020B0503020204020204" pitchFamily="34" charset="-122"/>
              </a:endParaRPr>
            </a:p>
          </p:txBody>
        </p:sp>
        <p:sp>
          <p:nvSpPr>
            <p:cNvPr id="74" name="文本框 73"/>
            <p:cNvSpPr txBox="1"/>
            <p:nvPr/>
          </p:nvSpPr>
          <p:spPr>
            <a:xfrm>
              <a:off x="8520792" y="2657475"/>
              <a:ext cx="3039836" cy="1529715"/>
            </a:xfrm>
            <a:prstGeom prst="rect">
              <a:avLst/>
            </a:prstGeom>
            <a:noFill/>
          </p:spPr>
          <p:txBody>
            <a:bodyPr wrap="square" rtlCol="0">
              <a:spAutoFit/>
            </a:bodyPr>
            <a:lstStyle/>
            <a:p>
              <a:pPr>
                <a:lnSpc>
                  <a:spcPct val="130000"/>
                </a:lnSpc>
              </a:pPr>
              <a:r>
                <a:rPr lang="en-US" altLang="zh-CN">
                  <a:solidFill>
                    <a:schemeClr val="tx2"/>
                  </a:solidFill>
                  <a:latin typeface="微软雅黑" panose="020B0503020204020204" pitchFamily="34" charset="-122"/>
                  <a:ea typeface="微软雅黑" panose="020B0503020204020204" pitchFamily="34" charset="-122"/>
                </a:rPr>
                <a:t>“</a:t>
              </a:r>
              <a:r>
                <a:rPr lang="zh-CN" altLang="en-US">
                  <a:solidFill>
                    <a:schemeClr val="tx2"/>
                  </a:solidFill>
                  <a:latin typeface="微软雅黑" panose="020B0503020204020204" pitchFamily="34" charset="-122"/>
                  <a:ea typeface="微软雅黑" panose="020B0503020204020204" pitchFamily="34" charset="-122"/>
                </a:rPr>
                <a:t>知乎治校</a:t>
              </a:r>
              <a:r>
                <a:rPr lang="en-US" altLang="zh-CN">
                  <a:solidFill>
                    <a:schemeClr val="tx2"/>
                  </a:solidFill>
                  <a:latin typeface="微软雅黑" panose="020B0503020204020204" pitchFamily="34" charset="-122"/>
                  <a:ea typeface="微软雅黑" panose="020B0503020204020204" pitchFamily="34" charset="-122"/>
                </a:rPr>
                <a:t>”</a:t>
              </a:r>
              <a:r>
                <a:rPr lang="zh-CN" altLang="en-US">
                  <a:solidFill>
                    <a:schemeClr val="tx2"/>
                  </a:solidFill>
                  <a:latin typeface="微软雅黑" panose="020B0503020204020204" pitchFamily="34" charset="-122"/>
                  <a:ea typeface="微软雅黑" panose="020B0503020204020204" pitchFamily="34" charset="-122"/>
                </a:rPr>
                <a:t>已经是当代很多大学生现状，但大学生在上面发帖容易受到官方的监控和清扫，受到严格的管控</a:t>
              </a:r>
              <a:endParaRPr lang="zh-CN" altLang="en-US">
                <a:solidFill>
                  <a:schemeClr val="tx2"/>
                </a:solidFill>
                <a:latin typeface="微软雅黑" panose="020B0503020204020204" pitchFamily="34" charset="-122"/>
                <a:ea typeface="微软雅黑" panose="020B0503020204020204" pitchFamily="34" charset="-122"/>
              </a:endParaRPr>
            </a:p>
          </p:txBody>
        </p:sp>
        <p:sp>
          <p:nvSpPr>
            <p:cNvPr id="75" name="矩形: 圆角 74"/>
            <p:cNvSpPr/>
            <p:nvPr/>
          </p:nvSpPr>
          <p:spPr>
            <a:xfrm>
              <a:off x="8615741" y="2609890"/>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latin typeface="微软雅黑" panose="020B0503020204020204" pitchFamily="34" charset="-122"/>
                <a:ea typeface="微软雅黑" panose="020B0503020204020204" pitchFamily="34" charset="-122"/>
              </a:endParaRPr>
            </a:p>
          </p:txBody>
        </p:sp>
      </p:grpSp>
      <p:sp>
        <p:nvSpPr>
          <p:cNvPr id="76" name="文本框 75"/>
          <p:cNvSpPr txBox="1"/>
          <p:nvPr/>
        </p:nvSpPr>
        <p:spPr>
          <a:xfrm>
            <a:off x="8521065" y="4434840"/>
            <a:ext cx="2633980" cy="706755"/>
          </a:xfrm>
          <a:prstGeom prst="rect">
            <a:avLst/>
          </a:prstGeom>
          <a:noFill/>
        </p:spPr>
        <p:txBody>
          <a:bodyPr wrap="square" rtlCol="0">
            <a:spAutoFit/>
          </a:bodyPr>
          <a:lstStyle/>
          <a:p>
            <a:pPr algn="ctr"/>
            <a:r>
              <a:rPr lang="zh-CN" altLang="en-US" sz="2000">
                <a:solidFill>
                  <a:schemeClr val="tx2"/>
                </a:solidFill>
                <a:latin typeface="微软雅黑" panose="020B0503020204020204" pitchFamily="34" charset="-122"/>
                <a:ea typeface="微软雅黑" panose="020B0503020204020204" pitchFamily="34" charset="-122"/>
              </a:rPr>
              <a:t>大学生急需扩充朋友圈</a:t>
            </a:r>
            <a:endParaRPr lang="zh-CN" altLang="en-US" sz="2000">
              <a:solidFill>
                <a:schemeClr val="tx2"/>
              </a:solidFill>
              <a:latin typeface="微软雅黑" panose="020B0503020204020204" pitchFamily="34" charset="-122"/>
              <a:ea typeface="微软雅黑" panose="020B0503020204020204" pitchFamily="34" charset="-122"/>
            </a:endParaRPr>
          </a:p>
        </p:txBody>
      </p:sp>
      <p:sp>
        <p:nvSpPr>
          <p:cNvPr id="79" name="矩形: 圆角 78"/>
          <p:cNvSpPr/>
          <p:nvPr/>
        </p:nvSpPr>
        <p:spPr>
          <a:xfrm>
            <a:off x="8615457" y="4834781"/>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solidFill>
            </a:endParaRPr>
          </a:p>
        </p:txBody>
      </p:sp>
      <p:sp>
        <p:nvSpPr>
          <p:cNvPr id="80" name="文本框 79"/>
          <p:cNvSpPr txBox="1"/>
          <p:nvPr/>
        </p:nvSpPr>
        <p:spPr>
          <a:xfrm>
            <a:off x="434975" y="2094865"/>
            <a:ext cx="3061335" cy="398780"/>
          </a:xfrm>
          <a:prstGeom prst="rect">
            <a:avLst/>
          </a:prstGeom>
          <a:noFill/>
        </p:spPr>
        <p:txBody>
          <a:bodyPr wrap="square" rtlCol="0">
            <a:spAutoFit/>
          </a:bodyPr>
          <a:lstStyle/>
          <a:p>
            <a:pPr algn="ctr"/>
            <a:r>
              <a:rPr lang="zh-CN" altLang="en-US" sz="2000">
                <a:solidFill>
                  <a:schemeClr val="tx2"/>
                </a:solidFill>
                <a:latin typeface="微软雅黑" panose="020B0503020204020204" pitchFamily="34" charset="-122"/>
                <a:ea typeface="微软雅黑" panose="020B0503020204020204" pitchFamily="34" charset="-122"/>
              </a:rPr>
              <a:t>贴吧功能单一</a:t>
            </a:r>
            <a:endParaRPr lang="zh-CN" altLang="en-US" sz="2000">
              <a:solidFill>
                <a:schemeClr val="tx2"/>
              </a:solidFill>
              <a:latin typeface="微软雅黑" panose="020B0503020204020204" pitchFamily="34" charset="-122"/>
              <a:ea typeface="微软雅黑" panose="020B0503020204020204" pitchFamily="34" charset="-122"/>
            </a:endParaRPr>
          </a:p>
        </p:txBody>
      </p:sp>
      <p:sp>
        <p:nvSpPr>
          <p:cNvPr id="81" name="文本框 80"/>
          <p:cNvSpPr txBox="1"/>
          <p:nvPr/>
        </p:nvSpPr>
        <p:spPr>
          <a:xfrm>
            <a:off x="435281" y="2543103"/>
            <a:ext cx="3039836" cy="1529715"/>
          </a:xfrm>
          <a:prstGeom prst="rect">
            <a:avLst/>
          </a:prstGeom>
          <a:noFill/>
        </p:spPr>
        <p:txBody>
          <a:bodyPr wrap="square" rtlCol="0">
            <a:spAutoFit/>
          </a:bodyPr>
          <a:lstStyle/>
          <a:p>
            <a:pPr algn="l">
              <a:lnSpc>
                <a:spcPct val="130000"/>
              </a:lnSpc>
            </a:pPr>
            <a:r>
              <a:rPr lang="zh-CN" altLang="en-US">
                <a:solidFill>
                  <a:schemeClr val="tx2"/>
                </a:solidFill>
                <a:latin typeface="微软雅黑" panose="020B0503020204020204" pitchFamily="34" charset="-122"/>
                <a:ea typeface="微软雅黑" panose="020B0503020204020204" pitchFamily="34" charset="-122"/>
                <a:sym typeface="+mn-ea"/>
              </a:rPr>
              <a:t>百度贴吧诞生至今十余年，只能发帖和回复的功能，缺少社交交友属性，难以适应时代的发展</a:t>
            </a:r>
            <a:endParaRPr lang="zh-CN" altLang="en-US">
              <a:solidFill>
                <a:schemeClr val="tx2"/>
              </a:solidFill>
              <a:latin typeface="微软雅黑" panose="020B0503020204020204" pitchFamily="34" charset="-122"/>
              <a:ea typeface="微软雅黑" panose="020B0503020204020204" pitchFamily="34" charset="-122"/>
              <a:sym typeface="+mn-ea"/>
            </a:endParaRPr>
          </a:p>
        </p:txBody>
      </p:sp>
      <p:sp>
        <p:nvSpPr>
          <p:cNvPr id="82" name="矩形: 圆角 81"/>
          <p:cNvSpPr/>
          <p:nvPr/>
        </p:nvSpPr>
        <p:spPr>
          <a:xfrm>
            <a:off x="2843931" y="2495518"/>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2"/>
              </a:solidFill>
            </a:endParaRPr>
          </a:p>
        </p:txBody>
      </p:sp>
      <p:sp>
        <p:nvSpPr>
          <p:cNvPr id="83" name="文本框 82"/>
          <p:cNvSpPr txBox="1"/>
          <p:nvPr/>
        </p:nvSpPr>
        <p:spPr>
          <a:xfrm>
            <a:off x="123825" y="4540250"/>
            <a:ext cx="3353435" cy="398780"/>
          </a:xfrm>
          <a:prstGeom prst="rect">
            <a:avLst/>
          </a:prstGeom>
          <a:noFill/>
        </p:spPr>
        <p:txBody>
          <a:bodyPr wrap="square" rtlCol="0">
            <a:spAutoFit/>
          </a:bodyPr>
          <a:lstStyle/>
          <a:p>
            <a:pPr algn="ctr"/>
            <a:r>
              <a:rPr lang="zh-CN" altLang="en-US" sz="2000">
                <a:solidFill>
                  <a:schemeClr val="tx2"/>
                </a:solidFill>
                <a:latin typeface="微软雅黑" panose="020B0503020204020204" pitchFamily="34" charset="-122"/>
                <a:ea typeface="微软雅黑" panose="020B0503020204020204" pitchFamily="34" charset="-122"/>
              </a:rPr>
              <a:t>贴吧管理混乱</a:t>
            </a:r>
            <a:endParaRPr lang="zh-CN" altLang="en-US" sz="2000">
              <a:solidFill>
                <a:schemeClr val="tx2"/>
              </a:solidFill>
              <a:latin typeface="微软雅黑" panose="020B0503020204020204" pitchFamily="34" charset="-122"/>
              <a:ea typeface="微软雅黑" panose="020B0503020204020204" pitchFamily="34" charset="-122"/>
            </a:endParaRPr>
          </a:p>
        </p:txBody>
      </p:sp>
      <p:sp>
        <p:nvSpPr>
          <p:cNvPr id="85" name="矩形: 圆角 84"/>
          <p:cNvSpPr/>
          <p:nvPr/>
        </p:nvSpPr>
        <p:spPr>
          <a:xfrm>
            <a:off x="2824307" y="4942175"/>
            <a:ext cx="548556" cy="45719"/>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a:solidFill>
                <a:schemeClr val="tx2"/>
              </a:solidFill>
            </a:endParaRPr>
          </a:p>
        </p:txBody>
      </p:sp>
      <p:sp>
        <p:nvSpPr>
          <p:cNvPr id="2" name="文本框 1"/>
          <p:cNvSpPr txBox="1"/>
          <p:nvPr/>
        </p:nvSpPr>
        <p:spPr>
          <a:xfrm>
            <a:off x="635635" y="5055870"/>
            <a:ext cx="2856230" cy="1198880"/>
          </a:xfrm>
          <a:prstGeom prst="rect">
            <a:avLst/>
          </a:prstGeom>
          <a:noFill/>
        </p:spPr>
        <p:txBody>
          <a:bodyPr wrap="square" rtlCol="0">
            <a:spAutoFit/>
          </a:bodyPr>
          <a:p>
            <a:r>
              <a:rPr lang="zh-CN"/>
              <a:t>贴吧存在</a:t>
            </a:r>
            <a:r>
              <a:rPr lang="en-US" altLang="zh-CN"/>
              <a:t>“</a:t>
            </a:r>
            <a:r>
              <a:rPr lang="zh-CN" altLang="en-US"/>
              <a:t>买卖吧</a:t>
            </a:r>
            <a:r>
              <a:rPr lang="en-US" altLang="zh-CN"/>
              <a:t>”</a:t>
            </a:r>
            <a:r>
              <a:rPr lang="zh-CN" altLang="en-US"/>
              <a:t>行为，而且广告横行，管理混乱，不良信息充斥其中，已经不适合发帖和浏览了</a:t>
            </a:r>
            <a:endParaRPr lang="zh-CN" altLang="en-US"/>
          </a:p>
        </p:txBody>
      </p:sp>
      <p:sp>
        <p:nvSpPr>
          <p:cNvPr id="3" name="文本框 2"/>
          <p:cNvSpPr txBox="1"/>
          <p:nvPr/>
        </p:nvSpPr>
        <p:spPr>
          <a:xfrm>
            <a:off x="8615680" y="5170805"/>
            <a:ext cx="2633980" cy="1198880"/>
          </a:xfrm>
          <a:prstGeom prst="rect">
            <a:avLst/>
          </a:prstGeom>
          <a:noFill/>
        </p:spPr>
        <p:txBody>
          <a:bodyPr wrap="square" rtlCol="0">
            <a:spAutoFit/>
          </a:bodyPr>
          <a:p>
            <a:r>
              <a:rPr lang="zh-CN" altLang="en-US">
                <a:solidFill>
                  <a:schemeClr val="tx2"/>
                </a:solidFill>
                <a:latin typeface="微软雅黑" panose="020B0503020204020204" pitchFamily="34" charset="-122"/>
                <a:ea typeface="微软雅黑" panose="020B0503020204020204" pitchFamily="34" charset="-122"/>
              </a:rPr>
              <a:t>大学生的社交面普遍较窄，缺少交友的渠道，急需平台结交更多的朋友</a:t>
            </a:r>
            <a:endParaRPr lang="zh-CN" altLang="en-US">
              <a:solidFill>
                <a:schemeClr val="tx2"/>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占位符 21"/>
          <p:cNvSpPr>
            <a:spLocks noGrp="1"/>
          </p:cNvSpPr>
          <p:nvPr>
            <p:ph type="body" sz="quarter" idx="10"/>
          </p:nvPr>
        </p:nvSpPr>
        <p:spPr/>
        <p:txBody>
          <a:bodyPr/>
          <a:lstStyle/>
          <a:p>
            <a:r>
              <a:rPr lang="en-US" altLang="zh-CN"/>
              <a:t>03</a:t>
            </a:r>
            <a:endParaRPr lang="zh-CN" altLang="en-US"/>
          </a:p>
        </p:txBody>
      </p:sp>
      <p:sp>
        <p:nvSpPr>
          <p:cNvPr id="24" name="文本占位符 23"/>
          <p:cNvSpPr txBox="1">
            <a:spLocks noGrp="1"/>
          </p:cNvSpPr>
          <p:nvPr>
            <p:ph type="body" sz="quarter" idx="11"/>
          </p:nvPr>
        </p:nvSpPr>
        <p:spPr>
          <a:xfrm>
            <a:off x="1853882" y="3706265"/>
            <a:ext cx="6867526" cy="1106805"/>
          </a:xfrm>
        </p:spPr>
        <p:txBody>
          <a:bodyPr/>
          <a:lstStyle/>
          <a:p>
            <a:r>
              <a:rPr lang="zh-CN" altLang="en-US"/>
              <a:t>功能</a:t>
            </a:r>
            <a:r>
              <a:rPr lang="zh-CN" altLang="en-US"/>
              <a:t>设计</a:t>
            </a:r>
            <a:endParaRPr lang="zh-CN" altLang="en-US"/>
          </a:p>
        </p:txBody>
      </p:sp>
      <p:sp>
        <p:nvSpPr>
          <p:cNvPr id="6" name="文本占位符 5"/>
          <p:cNvSpPr>
            <a:spLocks noGrp="1"/>
          </p:cNvSpPr>
          <p:nvPr/>
        </p:nvSpPr>
        <p:spPr>
          <a:xfrm>
            <a:off x="7462913" y="3706191"/>
            <a:ext cx="2473957" cy="1961373"/>
          </a:xfrm>
          <a:prstGeom prst="rect">
            <a:avLst/>
          </a:prstGeom>
        </p:spPr>
        <p:txBody>
          <a:bodyPr/>
          <a:lstStyle>
            <a:lvl1pPr marL="285750" indent="-285750" algn="l" defTabSz="914400" rtl="0" eaLnBrk="1" latinLnBrk="0" hangingPunct="1">
              <a:spcBef>
                <a:spcPct val="20000"/>
              </a:spcBef>
              <a:buFont typeface="Wingdings" panose="05000000000000000000" pitchFamily="2" charset="2"/>
              <a:buChar char="p"/>
              <a:defRPr sz="1600" kern="1200">
                <a:solidFill>
                  <a:schemeClr val="tx1">
                    <a:lumMod val="65000"/>
                    <a:lumOff val="35000"/>
                  </a:schemeClr>
                </a:solidFill>
                <a:latin typeface="微软雅黑" panose="020B0503020204020204" pitchFamily="34" charset="-122"/>
                <a:ea typeface="微软雅黑" panose="020B0503020204020204" pitchFamily="34"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4630" indent="-214630"/>
            <a:r>
              <a:rPr lang="zh-CN" altLang="en-US" dirty="0"/>
              <a:t>游客</a:t>
            </a:r>
            <a:endParaRPr lang="zh-CN" altLang="en-US" dirty="0"/>
          </a:p>
          <a:p>
            <a:pPr marL="214630" indent="-214630"/>
            <a:r>
              <a:rPr lang="zh-CN" altLang="en-US" dirty="0"/>
              <a:t>普通用户</a:t>
            </a:r>
            <a:endParaRPr lang="en-US" altLang="zh-CN" dirty="0"/>
          </a:p>
          <a:p>
            <a:pPr marL="214630" indent="-214630"/>
            <a:r>
              <a:rPr lang="zh-CN" altLang="en-US" dirty="0"/>
              <a:t>管理工作人员</a:t>
            </a:r>
            <a:endParaRPr lang="en-US" altLang="zh-CN" dirty="0"/>
          </a:p>
          <a:p>
            <a:pPr marL="0" indent="0">
              <a:buNone/>
            </a:pPr>
            <a:endParaRPr lang="zh-CN" altLang="en-US" dirty="0"/>
          </a:p>
          <a:p>
            <a:pPr marL="214630" indent="-214630"/>
            <a:endParaRPr lang="zh-CN" altLang="en-US" dirty="0"/>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1553</Words>
  <Application>WPS 演示</Application>
  <PresentationFormat>宽屏</PresentationFormat>
  <Paragraphs>178</Paragraphs>
  <Slides>16</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微软雅黑</vt:lpstr>
      <vt:lpstr>Wingdings</vt:lpstr>
      <vt:lpstr>楷体</vt:lpstr>
      <vt:lpstr>等线 Light</vt:lpstr>
      <vt:lpstr>等线</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6688</cp:lastModifiedBy>
  <cp:revision>207</cp:revision>
  <dcterms:created xsi:type="dcterms:W3CDTF">2019-06-19T02:08:00Z</dcterms:created>
  <dcterms:modified xsi:type="dcterms:W3CDTF">2021-10-27T13:11:11Z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D14368A16162429489114648E1FE0197</vt:lpwstr>
  </property>
</Properties>
</file>