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63" r:id="rId5"/>
    <p:sldId id="259" r:id="rId6"/>
    <p:sldId id="285" r:id="rId7"/>
    <p:sldId id="286" r:id="rId8"/>
    <p:sldId id="275" r:id="rId9"/>
    <p:sldId id="287" r:id="rId10"/>
    <p:sldId id="292" r:id="rId11"/>
    <p:sldId id="265" r:id="rId12"/>
    <p:sldId id="288" r:id="rId13"/>
    <p:sldId id="276" r:id="rId14"/>
    <p:sldId id="289" r:id="rId15"/>
    <p:sldId id="291" r:id="rId16"/>
    <p:sldId id="290" r:id="rId17"/>
    <p:sldId id="301" r:id="rId18"/>
  </p:sldIdLst>
  <p:sldSz cx="12192000" cy="6858000"/>
  <p:notesSz cx="6858000" cy="9144000"/>
  <p:embeddedFontLst>
    <p:embeddedFont>
      <p:font typeface="微软雅黑" panose="020B0503020204020204" pitchFamily="34" charset="-122"/>
      <p:regular r:id="rId23"/>
    </p:embeddedFont>
    <p:embeddedFont>
      <p:font typeface="方正粗倩简体" panose="03000509000000000000" pitchFamily="65" charset="-122"/>
      <p:regular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  <p:embeddedFont>
      <p:font typeface="Calibri Light" panose="020F0302020204030204" charset="0"/>
      <p:regular r:id="rId29"/>
      <p: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02" autoAdjust="0"/>
  </p:normalViewPr>
  <p:slideViewPr>
    <p:cSldViewPr snapToGrid="0" showGuides="1">
      <p:cViewPr varScale="1">
        <p:scale>
          <a:sx n="75" d="100"/>
          <a:sy n="75" d="100"/>
        </p:scale>
        <p:origin x="300" y="44"/>
      </p:cViewPr>
      <p:guideLst>
        <p:guide orient="horz" pos="2104"/>
        <p:guide orient="horz" pos="3861"/>
        <p:guide pos="3842"/>
        <p:guide pos="5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666BB71-F246-48FE-8120-52F9D03CA88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DB12F21-99BD-4F85-A7AE-95BD87BF11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方正兰亭细黑_GBK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16.wdp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4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7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6400" y="3664397"/>
            <a:ext cx="377117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移动智能应用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开发第一阶段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    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65" y="4543586"/>
            <a:ext cx="588341" cy="8446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4938" y="1767433"/>
            <a:ext cx="503872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放松宝</a:t>
            </a:r>
            <a:r>
              <a:rPr lang="en-US" altLang="zh-CN" sz="8000" dirty="0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App</a:t>
            </a:r>
            <a:endParaRPr lang="en-US" altLang="zh-CN" sz="80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31425" y="6197600"/>
            <a:ext cx="206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组长</a:t>
            </a:r>
            <a:r>
              <a:rPr lang="en-US" altLang="zh-CN"/>
              <a:t>&amp;</a:t>
            </a:r>
            <a:r>
              <a:rPr lang="zh-CN" altLang="en-US"/>
              <a:t>组员：</a:t>
            </a:r>
            <a:r>
              <a:rPr lang="zh-CN" altLang="en-US"/>
              <a:t>张帆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47665" y="46431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汇报：22组</a:t>
            </a:r>
            <a:endParaRPr lang="zh-CN" altLang="en-US"/>
          </a:p>
          <a:p>
            <a:r>
              <a:rPr lang="zh-CN" altLang="en-US"/>
              <a:t>2021/10/22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3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812800" y="1332230"/>
            <a:ext cx="3061335" cy="5107305"/>
            <a:chOff x="1668749" y="1908980"/>
            <a:chExt cx="2248829" cy="4122623"/>
          </a:xfrm>
        </p:grpSpPr>
        <p:grpSp>
          <p:nvGrpSpPr>
            <p:cNvPr id="40" name="组合 39"/>
            <p:cNvGrpSpPr/>
            <p:nvPr/>
          </p:nvGrpSpPr>
          <p:grpSpPr>
            <a:xfrm>
              <a:off x="1668749" y="1908980"/>
              <a:ext cx="2248829" cy="4122623"/>
              <a:chOff x="1668749" y="1908980"/>
              <a:chExt cx="2248829" cy="4122623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8749" y="1908980"/>
                <a:ext cx="2248829" cy="4122623"/>
              </a:xfrm>
              <a:prstGeom prst="rect">
                <a:avLst/>
              </a:prstGeom>
            </p:spPr>
          </p:pic>
          <p:sp>
            <p:nvSpPr>
              <p:cNvPr id="39" name="椭圆 38"/>
              <p:cNvSpPr/>
              <p:nvPr/>
            </p:nvSpPr>
            <p:spPr>
              <a:xfrm>
                <a:off x="2526793" y="5393467"/>
                <a:ext cx="532739" cy="53273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7" b="1589"/>
            <a:stretch>
              <a:fillRect/>
            </a:stretch>
          </p:blipFill>
          <p:spPr>
            <a:xfrm>
              <a:off x="1799899" y="2616445"/>
              <a:ext cx="1970457" cy="2799760"/>
            </a:xfrm>
            <a:prstGeom prst="rect">
              <a:avLst/>
            </a:prstGeom>
          </p:spPr>
        </p:pic>
      </p:grpSp>
      <p:sp>
        <p:nvSpPr>
          <p:cNvPr id="9" name="椭圆 8"/>
          <p:cNvSpPr/>
          <p:nvPr/>
        </p:nvSpPr>
        <p:spPr>
          <a:xfrm>
            <a:off x="3022475" y="376632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54395" y="4131996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65631" y="4793799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13" name="直接连接符 12"/>
          <p:cNvCxnSpPr>
            <a:stCxn id="9" idx="7"/>
            <a:endCxn id="15" idx="2"/>
          </p:cNvCxnSpPr>
          <p:nvPr/>
        </p:nvCxnSpPr>
        <p:spPr>
          <a:xfrm flipV="1">
            <a:off x="3114659" y="2392762"/>
            <a:ext cx="1659255" cy="1389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6"/>
            <a:endCxn id="25" idx="2"/>
          </p:cNvCxnSpPr>
          <p:nvPr/>
        </p:nvCxnSpPr>
        <p:spPr>
          <a:xfrm flipV="1">
            <a:off x="2198395" y="3820456"/>
            <a:ext cx="6331585" cy="384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6"/>
            <a:endCxn id="32" idx="2"/>
          </p:cNvCxnSpPr>
          <p:nvPr/>
        </p:nvCxnSpPr>
        <p:spPr>
          <a:xfrm>
            <a:off x="3481631" y="4901799"/>
            <a:ext cx="1204595" cy="695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773930" y="1005205"/>
            <a:ext cx="3014980" cy="2774315"/>
            <a:chOff x="5987591" y="1647788"/>
            <a:chExt cx="2220619" cy="2220619"/>
          </a:xfrm>
        </p:grpSpPr>
        <p:grpSp>
          <p:nvGrpSpPr>
            <p:cNvPr id="16" name="组合 15"/>
            <p:cNvGrpSpPr/>
            <p:nvPr/>
          </p:nvGrpSpPr>
          <p:grpSpPr>
            <a:xfrm>
              <a:off x="5987591" y="1647788"/>
              <a:ext cx="2220619" cy="2220619"/>
              <a:chOff x="5938887" y="1794331"/>
              <a:chExt cx="1885360" cy="188536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354297" y="2104370"/>
              <a:ext cx="1585162" cy="118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新闻模块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通过新闻接口的URL获取返回的JSON数据，将JSON数据转换为News对象，将数据显示在页面上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86300" y="4011295"/>
            <a:ext cx="3423285" cy="3170555"/>
            <a:chOff x="5370287" y="4079360"/>
            <a:chExt cx="2322286" cy="2322286"/>
          </a:xfrm>
        </p:grpSpPr>
        <p:grpSp>
          <p:nvGrpSpPr>
            <p:cNvPr id="30" name="组合 29"/>
            <p:cNvGrpSpPr/>
            <p:nvPr/>
          </p:nvGrpSpPr>
          <p:grpSpPr>
            <a:xfrm>
              <a:off x="5370287" y="4079360"/>
              <a:ext cx="2322286" cy="2322286"/>
              <a:chOff x="5938887" y="1794331"/>
              <a:chExt cx="1885360" cy="188536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773901" y="4360443"/>
              <a:ext cx="1585162" cy="1689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智能聊天机器人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将语音数据转换为文本数据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通过图灵接口的URL获取返回的JSON数据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将JSON数据转换为TalkBean对象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获取对象中的内容，再将其转换为语音输出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29955" y="2120265"/>
            <a:ext cx="3266440" cy="3399790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8879729" y="2618691"/>
              <a:ext cx="2053476" cy="2256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天气模块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通过城市URL获取城市JSON数据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将JSON数据转换为城市对象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通过天气URL获取天气JSON数据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将天气JSON数据转换为天气对象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在页面显示天气信息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034206" y="259773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开发日程表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475865" y="1485265"/>
          <a:ext cx="7378700" cy="3963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9350"/>
                <a:gridCol w="3689350"/>
              </a:tblGrid>
              <a:tr h="76581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UI设计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第4-7周</a:t>
                      </a: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宋体" panose="02010600030101010101" pitchFamily="2" charset="-122"/>
                        </a:rPr>
                        <a:t> </a:t>
                      </a: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26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交互设计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866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功能实现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第8-13周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3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整体测试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第14-15周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61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细节优化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第16周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04263" y="1219201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60565" y="2894330"/>
            <a:ext cx="1847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产品推广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及运营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192" y="2894243"/>
            <a:ext cx="3036071" cy="999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1115" y="1443990"/>
            <a:ext cx="101276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1.服务器成本:应用的制作及维护，随着应用的成长在逐步升级。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2.研发成本:由于软件的目标是集合用户常用功能，研发此平台的费用不会太高，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我们的项目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团队保证软件的研发和维护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3.营销成本:在线推广的广告费用。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4.人力资源成本：人员数目根据项目的大小而定。需要的项目团队包含软件研发、测试及维护团队。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1115" y="1443990"/>
            <a:ext cx="101276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1. 社区论坛 ：即基于网络论坛所进行的口碑性营销。强调互动，与用户进行充分信息互换，不露痕迹地抓住用户的心，而绝非简单的信息发布和广告帖。 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2.通讯工具：微信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、QQ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3.广告：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投放线上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吸引眼球的广告。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.校园推广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大学生对新鲜事物喜闻乐见，另外所使用的手机大多比较新，支持相关软件，在大学生群体中推广的潜在价值比较大，校园推广时主要采用宣传单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盈利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1115" y="1443990"/>
            <a:ext cx="101276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1.广告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在保证软件正常运作、满足用户体验感的同时，植入广告，利用广告获取所需的资金。同时与本应用合作的商家可以竞价排名，在软件开屏界面提供广告位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应用内购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本应用发展到一定阶段时，可以根据用户需求，不定期发售一批官方纪念品，包括摆件，挂件，衣物，贴图，文具等多种产品，每次发售品都各不相同，并且限量发售，以扩大影响力。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3.社会捐赠:用户在获得良好体验的同时，可以根据自己的满意程度进行相应金额的打赏，以感谢平台的帮助和付出。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15768" y="2601596"/>
            <a:ext cx="5160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endParaRPr lang="zh-CN" altLang="en-US" sz="8000" spc="6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造字工房尚雅准宋 G0v1 常规体" pitchFamily="2" charset="-122"/>
              <a:cs typeface="Open Sans" panose="020B0606030504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6617" y="2372999"/>
            <a:ext cx="5578764" cy="17806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23"/>
          <p:cNvSpPr/>
          <p:nvPr/>
        </p:nvSpPr>
        <p:spPr>
          <a:xfrm>
            <a:off x="3928676" y="4375594"/>
            <a:ext cx="4334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00" noProof="1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elit. Nulla imperdiet volutpat dui at fermentum </a:t>
            </a:r>
            <a:r>
              <a:rPr lang="en-US" altLang="zh-CN" sz="800" noProof="1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amet</a:t>
            </a:r>
            <a:endParaRPr lang="en-US" sz="800" noProof="1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754255" y="6262253"/>
            <a:ext cx="683490" cy="138546"/>
            <a:chOff x="5754255" y="6262253"/>
            <a:chExt cx="683490" cy="138546"/>
          </a:xfrm>
        </p:grpSpPr>
        <p:sp>
          <p:nvSpPr>
            <p:cNvPr id="19" name="椭圆 18"/>
            <p:cNvSpPr/>
            <p:nvPr/>
          </p:nvSpPr>
          <p:spPr>
            <a:xfrm>
              <a:off x="5754255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6727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299199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91889" y="925501"/>
            <a:ext cx="3362038" cy="1"/>
            <a:chOff x="4391889" y="925501"/>
            <a:chExt cx="3362038" cy="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4391889" y="925502"/>
              <a:ext cx="406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347527" y="925501"/>
              <a:ext cx="406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4618181" y="756224"/>
            <a:ext cx="290945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知心</a:t>
            </a:r>
            <a:r>
              <a:rPr lang="en-US" altLang="zh-CN" sz="16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App</a:t>
            </a:r>
            <a:endParaRPr lang="en-US" altLang="zh-CN" sz="1600" spc="3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2469">
        <p15:prstTrans prst="drape"/>
      </p:transition>
    </mc:Choice>
    <mc:Fallback>
      <p:transition spd="slow" advTm="24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5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75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75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75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75"/>
                            </p:stCondLst>
                            <p:childTnLst>
                              <p:par>
                                <p:cTn id="3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ldLvl="0" animBg="1"/>
      <p:bldP spid="17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7939314" cy="6858000"/>
            <a:chOff x="0" y="0"/>
            <a:chExt cx="7939314" cy="6858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1" r="10708"/>
            <a:stretch>
              <a:fillRect/>
            </a:stretch>
          </p:blipFill>
          <p:spPr>
            <a:xfrm>
              <a:off x="0" y="0"/>
              <a:ext cx="7939314" cy="6858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0"/>
              <a:ext cx="793931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277257" y="2166257"/>
            <a:ext cx="5384800" cy="25254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18491" y="3524090"/>
            <a:ext cx="450233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知心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34396" y="2021398"/>
            <a:ext cx="306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市场分析与用户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58540" y="3456517"/>
            <a:ext cx="306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产品功能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4397" y="4712060"/>
            <a:ext cx="306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产品推广与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40" y="2572426"/>
            <a:ext cx="4419983" cy="11766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170" y="1586856"/>
            <a:ext cx="1609483" cy="5364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540" y="2967683"/>
            <a:ext cx="1682642" cy="5364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540" y="4270885"/>
            <a:ext cx="1688738" cy="536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04263" y="1219201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04990" y="2963545"/>
            <a:ext cx="2016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市场分析与用户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477" y="2870906"/>
            <a:ext cx="2901948" cy="999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项目立意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69720" y="1342390"/>
            <a:ext cx="919162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近年来，互联网产业飞速发展，大量App也如同雨后春笋般冒出来，诸如餐饮类的美团、饿了没，通讯类的QQ、微信，视频类的腾讯视频、爱奇艺视频等，但应用市场上缺乏集中用户常用功能的App，基于以上原则，本项目的目的就是设计一个集中部分用户常用功能的App—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放松宝。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这是一款以便利用户、服务用户为原则的手机应用软件，将部分用户常用的功能集中起来，同时顺应时代潮流，加入新时代人工智能元素，让用户能够使用与以前有所不同的App。是一款基于Android开发的聊天机器人新闻天气的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2960" y="1103630"/>
            <a:ext cx="103765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目前市场上主流的手机操作系统有两种，那就是Android和IOS。Android系统是谷歌开发的并且最重要的是开放源代码，而IOS则是苹果公司研发的，不开放源代码。就当今用户使用手机情况来看，安卓手机占据大约60%的手机市场，而苹果手机大约占30%的市场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很多App提供的功能较为单一，不能一次性满足用户几种不同的要求，本项目一次集成了新闻浏览模块、天气预报模块，开发的App的用户市场存量客观。目前处于人工智能和大数据飞速发展的时代，为了让用户体会到大数据与人工智能的魅力，感受新时代的气息，项目在应用中还添加了图灵机器人以及语音识别等功能模块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人群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10030" y="2048510"/>
            <a:ext cx="9191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本用户主要针对想要集中多功能的应用的用户。本应用能便利用户，在用户使用App的时候帮助用户节省时间，同时提供多种功能，例如浏览新闻、查询天气、与智能机器人对话等。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04263" y="1219201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38390" y="2934335"/>
            <a:ext cx="1090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579" y="3070598"/>
            <a:ext cx="3029975" cy="999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80235" y="1750060"/>
            <a:ext cx="8616950" cy="1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8016" y="418523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1642110"/>
            <a:ext cx="10526395" cy="2856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058,&quot;width&quot;:9009}"/>
</p:tagLst>
</file>

<file path=ppt/tags/tag2.xml><?xml version="1.0" encoding="utf-8"?>
<p:tagLst xmlns:p="http://schemas.openxmlformats.org/presentationml/2006/main">
  <p:tag name="KSO_WM_UNIT_TABLE_BEAUTIFY" val="smartTable{708b8d89-3a49-43b0-a681-4dd3bc3d6f7c}"/>
  <p:tag name="TABLE_ENDDRAG_ORIGIN_RECT" val="581*312"/>
  <p:tag name="TABLE_ENDDRAG_RECT" val="242*153*581*31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1728</Words>
  <Application>WPS 演示</Application>
  <PresentationFormat>宽屏</PresentationFormat>
  <Paragraphs>121</Paragraphs>
  <Slides>16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方正兰亭细黑_GBK</vt:lpstr>
      <vt:lpstr>黑体</vt:lpstr>
      <vt:lpstr>微软雅黑</vt:lpstr>
      <vt:lpstr>方正粗倩简体</vt:lpstr>
      <vt:lpstr>Open Sans</vt:lpstr>
      <vt:lpstr>Segoe Print</vt:lpstr>
      <vt:lpstr>造字工房尚雅准宋 G0v1 常规体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wangqian</dc:creator>
  <cp:lastModifiedBy>とうふう清こい</cp:lastModifiedBy>
  <cp:revision>96</cp:revision>
  <dcterms:created xsi:type="dcterms:W3CDTF">2016-07-06T05:14:00Z</dcterms:created>
  <dcterms:modified xsi:type="dcterms:W3CDTF">2021-11-30T19:16:16Z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FA2EBF4BBC4B426294FC0594EFC5C1AC</vt:lpwstr>
  </property>
</Properties>
</file>