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</p:sldMasterIdLst>
  <p:notesMasterIdLst>
    <p:notesMasterId r:id="rId20"/>
  </p:notesMasterIdLst>
  <p:sldIdLst>
    <p:sldId id="263" r:id="rId3"/>
    <p:sldId id="258" r:id="rId4"/>
    <p:sldId id="259" r:id="rId5"/>
    <p:sldId id="264" r:id="rId6"/>
    <p:sldId id="260" r:id="rId7"/>
    <p:sldId id="676" r:id="rId8"/>
    <p:sldId id="261" r:id="rId9"/>
    <p:sldId id="904" r:id="rId10"/>
    <p:sldId id="912" r:id="rId11"/>
    <p:sldId id="905" r:id="rId12"/>
    <p:sldId id="908" r:id="rId13"/>
    <p:sldId id="907" r:id="rId14"/>
    <p:sldId id="906" r:id="rId15"/>
    <p:sldId id="910" r:id="rId16"/>
    <p:sldId id="911" r:id="rId17"/>
    <p:sldId id="913" r:id="rId18"/>
    <p:sldId id="25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AFA"/>
    <a:srgbClr val="F4E2D4"/>
    <a:srgbClr val="EDCAAD"/>
    <a:srgbClr val="DDC5B0"/>
    <a:srgbClr val="EFC8A7"/>
    <a:srgbClr val="8AA4B6"/>
    <a:srgbClr val="786449"/>
    <a:srgbClr val="93836D"/>
    <a:srgbClr val="8B7A63"/>
    <a:srgbClr val="EBB8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6314" autoAdjust="0"/>
  </p:normalViewPr>
  <p:slideViewPr>
    <p:cSldViewPr snapToGrid="0">
      <p:cViewPr varScale="1">
        <p:scale>
          <a:sx n="87" d="100"/>
          <a:sy n="87" d="100"/>
        </p:scale>
        <p:origin x="509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8CF96-EC30-4FFC-8224-2A4572F6B50E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EECA2-04B3-4D87-8746-324DA9A9C3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753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EECA2-04B3-4D87-8746-324DA9A9C30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713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D:\360安全浏览器下载\51miz-E1110527-718DE4BD-3840x2194.jpg51miz-E1110527-718DE4BD-3840x219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18181" t="21320" r="10267" b="14930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2021/12/3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830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823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D:\360安全浏览器下载\51miz-E1110527-718DE4BD-3840x2194.jpg51miz-E1110527-718DE4BD-3840x219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18181" t="21320" r="10267" b="14930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D:\360安全浏览器下载\51miz-E1110527-718DE4BD-3840x2194.jpg51miz-E1110527-718DE4BD-3840x219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18181" t="21320" r="10267" b="14930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6635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9614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6700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370677" y="66028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764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0550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2021/12/3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87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F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020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odao.cc/app/97b9183b1474ef454aebfd83870f45335a817ba3%20&#12298;&#23398;&#36164;&#22253;&#12299;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913322" y="1439377"/>
            <a:ext cx="5256567" cy="2400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0" dirty="0">
                <a:solidFill>
                  <a:srgbClr val="EEEAE7">
                    <a:alpha val="80000"/>
                  </a:srgbClr>
                </a:solidFill>
                <a:cs typeface="+mn-ea"/>
                <a:sym typeface="+mn-lt"/>
              </a:rPr>
              <a:t>Q</a:t>
            </a:r>
            <a:r>
              <a:rPr lang="zh-CN" altLang="en-US" sz="15000" dirty="0">
                <a:solidFill>
                  <a:srgbClr val="EEEAE7">
                    <a:alpha val="80000"/>
                  </a:srgbClr>
                </a:solidFill>
                <a:cs typeface="+mn-ea"/>
                <a:sym typeface="+mn-lt"/>
              </a:rPr>
              <a:t>uiet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621515" y="2164714"/>
            <a:ext cx="91406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spc="300" dirty="0">
                <a:solidFill>
                  <a:srgbClr val="7B664B"/>
                </a:solidFill>
                <a:cs typeface="+mn-ea"/>
                <a:sym typeface="+mn-lt"/>
              </a:rPr>
              <a:t>第二阶段</a:t>
            </a:r>
            <a:r>
              <a:rPr lang="en-US" altLang="zh-CN" sz="6000" spc="300" dirty="0">
                <a:solidFill>
                  <a:srgbClr val="7B664B"/>
                </a:solidFill>
                <a:cs typeface="+mn-ea"/>
                <a:sym typeface="+mn-lt"/>
              </a:rPr>
              <a:t>UI</a:t>
            </a:r>
            <a:r>
              <a:rPr lang="zh-CN" altLang="en-US" sz="6000" spc="300" dirty="0">
                <a:solidFill>
                  <a:srgbClr val="7B664B"/>
                </a:solidFill>
                <a:cs typeface="+mn-ea"/>
                <a:sym typeface="+mn-lt"/>
              </a:rPr>
              <a:t>设计工作汇报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4559190" y="5709883"/>
            <a:ext cx="3073616" cy="566861"/>
            <a:chOff x="4559188" y="5709883"/>
            <a:chExt cx="3073616" cy="566861"/>
          </a:xfrm>
        </p:grpSpPr>
        <p:sp>
          <p:nvSpPr>
            <p:cNvPr id="16" name="矩形 15"/>
            <p:cNvSpPr/>
            <p:nvPr/>
          </p:nvSpPr>
          <p:spPr>
            <a:xfrm>
              <a:off x="4559188" y="5968967"/>
              <a:ext cx="307361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400" dirty="0">
                  <a:solidFill>
                    <a:srgbClr val="786449">
                      <a:alpha val="50000"/>
                    </a:srgbClr>
                  </a:solidFill>
                  <a:cs typeface="+mn-ea"/>
                  <a:sym typeface="+mn-lt"/>
                </a:rPr>
                <a:t>SUMMARIES &amp; PLANNINGS</a:t>
              </a:r>
              <a:endParaRPr lang="zh-CN" altLang="en-US" sz="1400" dirty="0">
                <a:solidFill>
                  <a:srgbClr val="786449">
                    <a:alpha val="50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867003" y="5709883"/>
              <a:ext cx="245798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1400" dirty="0">
                  <a:solidFill>
                    <a:srgbClr val="786449">
                      <a:alpha val="50000"/>
                    </a:srgbClr>
                  </a:solidFill>
                  <a:cs typeface="+mn-ea"/>
                  <a:sym typeface="+mn-lt"/>
                </a:rPr>
                <a:t>MORANDI ELEGANT</a:t>
              </a:r>
              <a:r>
                <a:rPr lang="en-US" altLang="zh-CN" sz="1400" dirty="0">
                  <a:solidFill>
                    <a:srgbClr val="786449">
                      <a:alpha val="50000"/>
                    </a:srgbClr>
                  </a:solidFill>
                  <a:cs typeface="+mn-ea"/>
                  <a:sym typeface="+mn-lt"/>
                </a:rPr>
                <a:t>LY</a:t>
              </a:r>
              <a:endParaRPr lang="zh-CN" altLang="en-US" sz="1400" dirty="0">
                <a:solidFill>
                  <a:srgbClr val="786449">
                    <a:alpha val="50000"/>
                  </a:srgb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1" name="矩形: 圆角 12">
            <a:extLst>
              <a:ext uri="{FF2B5EF4-FFF2-40B4-BE49-F238E27FC236}">
                <a16:creationId xmlns:a16="http://schemas.microsoft.com/office/drawing/2014/main" id="{37F4E7A7-61FD-41EF-8CCA-4E7C1CFE450D}"/>
              </a:ext>
            </a:extLst>
          </p:cNvPr>
          <p:cNvSpPr/>
          <p:nvPr/>
        </p:nvSpPr>
        <p:spPr>
          <a:xfrm>
            <a:off x="4034386" y="4194047"/>
            <a:ext cx="4451245" cy="868969"/>
          </a:xfrm>
          <a:prstGeom prst="trapezoid">
            <a:avLst/>
          </a:prstGeom>
          <a:solidFill>
            <a:srgbClr val="EFC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cs typeface="+mn-ea"/>
                <a:sym typeface="+mn-lt"/>
              </a:rPr>
              <a:t>陈涵 欧阳盈盈 梁沛莹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8DFCE5D-D357-4B83-BCA4-3E81C189A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761" y="525230"/>
            <a:ext cx="3261643" cy="630990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8EDFADD-3143-4A49-81E2-BEAF0E600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808" y="479506"/>
            <a:ext cx="3261643" cy="635563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1AE15B4-0765-4D4B-9584-9A23F718BC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65" y="638901"/>
            <a:ext cx="3194389" cy="621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32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8A960AD4-0067-405A-AC26-CCA93B2D4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288" y="879231"/>
            <a:ext cx="3172661" cy="596118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CC6CFBE-BB4E-4E80-AF82-2C171950C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375" y="896815"/>
            <a:ext cx="3198337" cy="596118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00AC4FC-86B6-453A-8763-F9ACE22A3B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010" y="879233"/>
            <a:ext cx="3144990" cy="596118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E980368-F308-4163-B606-92D5383BB7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9" y="985370"/>
            <a:ext cx="2970158" cy="585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99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8714326A-5421-4D76-AF47-5D89671E3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480" y="931983"/>
            <a:ext cx="3081527" cy="592601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32C877F-0EAF-4C37-9D14-CB68795C2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31984"/>
            <a:ext cx="3006054" cy="592601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F75399D-47EC-4372-9D77-105067E4E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917" y="931983"/>
            <a:ext cx="3034752" cy="592601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6DADD85-0CB6-4040-AAB9-8556FC097D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283" y="931984"/>
            <a:ext cx="3066910" cy="592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96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CEDC7815-B284-4BB1-B665-4ABB88250978}"/>
              </a:ext>
            </a:extLst>
          </p:cNvPr>
          <p:cNvSpPr txBox="1"/>
          <p:nvPr/>
        </p:nvSpPr>
        <p:spPr>
          <a:xfrm>
            <a:off x="875676" y="1209261"/>
            <a:ext cx="808426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rgbClr val="786449"/>
                </a:solidFill>
                <a:cs typeface="+mn-ea"/>
                <a:sym typeface="+mn-lt"/>
              </a:rPr>
              <a:t>页面间逻辑跳转如下线框图所示</a:t>
            </a:r>
          </a:p>
          <a:p>
            <a:endParaRPr lang="zh-CN" altLang="en-US" sz="4400" dirty="0">
              <a:solidFill>
                <a:srgbClr val="786449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9038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56129BD-FFF2-408F-B48B-51499B45E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789"/>
            <a:ext cx="12191999" cy="689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426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0958FB3-0EEA-413D-A4DD-6B8750D8F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994" y="0"/>
            <a:ext cx="93920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41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39C7C52-2AE8-4F18-A915-07B063E9419F}"/>
              </a:ext>
            </a:extLst>
          </p:cNvPr>
          <p:cNvSpPr txBox="1"/>
          <p:nvPr/>
        </p:nvSpPr>
        <p:spPr>
          <a:xfrm>
            <a:off x="875676" y="1209261"/>
            <a:ext cx="1115495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786449"/>
                </a:solidFill>
                <a:cs typeface="+mn-ea"/>
                <a:sym typeface="+mn-lt"/>
              </a:rPr>
              <a:t>原型图跳转展示：</a:t>
            </a:r>
            <a:endParaRPr lang="en-US" altLang="zh-CN" sz="4400" dirty="0">
              <a:solidFill>
                <a:srgbClr val="786449"/>
              </a:solidFill>
              <a:cs typeface="+mn-ea"/>
              <a:sym typeface="+mn-lt"/>
            </a:endParaRPr>
          </a:p>
          <a:p>
            <a:endParaRPr lang="en-US" altLang="zh-CN" sz="4400" dirty="0">
              <a:solidFill>
                <a:srgbClr val="786449"/>
              </a:solidFill>
              <a:cs typeface="+mn-ea"/>
              <a:sym typeface="+mn-lt"/>
            </a:endParaRPr>
          </a:p>
          <a:p>
            <a:r>
              <a:rPr lang="en-US" altLang="zh-CN" sz="4400" dirty="0">
                <a:solidFill>
                  <a:srgbClr val="786449"/>
                </a:solidFill>
                <a:cs typeface="+mn-ea"/>
                <a:sym typeface="+mn-lt"/>
                <a:hlinkClick r:id="rId2"/>
              </a:rPr>
              <a:t>https://modao.cc/app/97b9183b1474ef454aebfd83870f45335a817ba3 《</a:t>
            </a:r>
            <a:r>
              <a:rPr lang="zh-CN" altLang="en-US" sz="4400" dirty="0">
                <a:solidFill>
                  <a:srgbClr val="786449"/>
                </a:solidFill>
                <a:cs typeface="+mn-ea"/>
                <a:sym typeface="+mn-lt"/>
                <a:hlinkClick r:id="rId2"/>
              </a:rPr>
              <a:t>学资园</a:t>
            </a:r>
            <a:r>
              <a:rPr lang="en-US" altLang="zh-CN" sz="4400" dirty="0">
                <a:solidFill>
                  <a:srgbClr val="786449"/>
                </a:solidFill>
                <a:cs typeface="+mn-ea"/>
                <a:sym typeface="+mn-lt"/>
                <a:hlinkClick r:id="rId2"/>
              </a:rPr>
              <a:t>》 </a:t>
            </a:r>
            <a:endParaRPr lang="en-US" altLang="zh-CN" sz="4400" dirty="0">
              <a:solidFill>
                <a:srgbClr val="786449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872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948344" y="1557984"/>
            <a:ext cx="5147563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dirty="0">
                <a:solidFill>
                  <a:srgbClr val="EEEAE7">
                    <a:alpha val="80000"/>
                  </a:srgbClr>
                </a:solidFill>
                <a:cs typeface="+mn-ea"/>
                <a:sym typeface="+mn-lt"/>
              </a:rPr>
              <a:t>Thanks</a:t>
            </a:r>
            <a:endParaRPr lang="zh-CN" altLang="en-US" sz="8800" dirty="0">
              <a:solidFill>
                <a:srgbClr val="EEEAE7">
                  <a:alpha val="8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18669" y="2164579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rgbClr val="7B664B"/>
                </a:solidFill>
                <a:cs typeface="+mn-ea"/>
                <a:sym typeface="+mn-lt"/>
              </a:rPr>
              <a:t>谢谢观看</a:t>
            </a:r>
          </a:p>
        </p:txBody>
      </p:sp>
      <p:sp>
        <p:nvSpPr>
          <p:cNvPr id="13" name="矩形: 圆角 12"/>
          <p:cNvSpPr/>
          <p:nvPr/>
        </p:nvSpPr>
        <p:spPr>
          <a:xfrm>
            <a:off x="4034386" y="4194047"/>
            <a:ext cx="4451245" cy="868969"/>
          </a:xfrm>
          <a:prstGeom prst="trapezoid">
            <a:avLst/>
          </a:prstGeom>
          <a:solidFill>
            <a:srgbClr val="EFC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cs typeface="+mn-ea"/>
                <a:sym typeface="+mn-lt"/>
              </a:rPr>
              <a:t>陈涵 欧阳盈盈 梁沛莹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4559190" y="5709883"/>
            <a:ext cx="3073616" cy="566861"/>
            <a:chOff x="4559188" y="5709883"/>
            <a:chExt cx="3073616" cy="566861"/>
          </a:xfrm>
        </p:grpSpPr>
        <p:sp>
          <p:nvSpPr>
            <p:cNvPr id="16" name="矩形 15"/>
            <p:cNvSpPr/>
            <p:nvPr/>
          </p:nvSpPr>
          <p:spPr>
            <a:xfrm>
              <a:off x="4559188" y="5968967"/>
              <a:ext cx="307361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400" dirty="0">
                  <a:solidFill>
                    <a:srgbClr val="786449">
                      <a:alpha val="50000"/>
                    </a:srgbClr>
                  </a:solidFill>
                  <a:cs typeface="+mn-ea"/>
                  <a:sym typeface="+mn-lt"/>
                </a:rPr>
                <a:t>SUMMARIES &amp; PLANNINGS</a:t>
              </a:r>
              <a:endParaRPr lang="zh-CN" altLang="en-US" sz="1400" dirty="0">
                <a:solidFill>
                  <a:srgbClr val="786449">
                    <a:alpha val="50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867003" y="5709883"/>
              <a:ext cx="245798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1400" dirty="0">
                  <a:solidFill>
                    <a:srgbClr val="786449">
                      <a:alpha val="50000"/>
                    </a:srgbClr>
                  </a:solidFill>
                  <a:cs typeface="+mn-ea"/>
                  <a:sym typeface="+mn-lt"/>
                </a:rPr>
                <a:t>MORANDI ELEGANT</a:t>
              </a:r>
              <a:r>
                <a:rPr lang="en-US" altLang="zh-CN" sz="1400" dirty="0">
                  <a:solidFill>
                    <a:srgbClr val="786449">
                      <a:alpha val="50000"/>
                    </a:srgbClr>
                  </a:solidFill>
                  <a:cs typeface="+mn-ea"/>
                  <a:sym typeface="+mn-lt"/>
                </a:rPr>
                <a:t>LY</a:t>
              </a:r>
              <a:endParaRPr lang="zh-CN" altLang="en-US" sz="1400" dirty="0">
                <a:solidFill>
                  <a:srgbClr val="786449">
                    <a:alpha val="50000"/>
                  </a:srgb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文本框 69"/>
          <p:cNvSpPr txBox="1"/>
          <p:nvPr/>
        </p:nvSpPr>
        <p:spPr>
          <a:xfrm>
            <a:off x="7300787" y="138863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786449"/>
                </a:solidFill>
                <a:cs typeface="+mn-ea"/>
                <a:sym typeface="+mn-lt"/>
              </a:rPr>
              <a:t>设计理念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7300787" y="251445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786449"/>
                </a:solidFill>
                <a:cs typeface="+mn-ea"/>
                <a:sym typeface="+mn-lt"/>
              </a:rPr>
              <a:t>工作过程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7300787" y="36690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786449"/>
                </a:solidFill>
                <a:cs typeface="+mn-ea"/>
                <a:sym typeface="+mn-lt"/>
              </a:rPr>
              <a:t>界面展示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6309727" y="1304263"/>
            <a:ext cx="802273" cy="3195666"/>
            <a:chOff x="6309727" y="1304263"/>
            <a:chExt cx="802273" cy="3195666"/>
          </a:xfrm>
        </p:grpSpPr>
        <p:sp>
          <p:nvSpPr>
            <p:cNvPr id="69" name="圆角矩形 68"/>
            <p:cNvSpPr/>
            <p:nvPr/>
          </p:nvSpPr>
          <p:spPr>
            <a:xfrm>
              <a:off x="6309727" y="1304263"/>
              <a:ext cx="802273" cy="802273"/>
            </a:xfrm>
            <a:prstGeom prst="roundRect">
              <a:avLst/>
            </a:prstGeom>
            <a:solidFill>
              <a:srgbClr val="8AA4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6309727" y="2461406"/>
              <a:ext cx="802273" cy="802273"/>
            </a:xfrm>
            <a:prstGeom prst="roundRect">
              <a:avLst/>
            </a:prstGeom>
            <a:solidFill>
              <a:srgbClr val="EFC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6309727" y="3618549"/>
              <a:ext cx="802273" cy="802273"/>
            </a:xfrm>
            <a:prstGeom prst="roundRect">
              <a:avLst/>
            </a:prstGeom>
            <a:solidFill>
              <a:srgbClr val="DDC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81" name="圆角矩形 80"/>
            <p:cNvSpPr/>
            <p:nvPr/>
          </p:nvSpPr>
          <p:spPr>
            <a:xfrm>
              <a:off x="6430979" y="1388639"/>
              <a:ext cx="537736" cy="755809"/>
            </a:xfrm>
            <a:prstGeom prst="round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sz="4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圆角矩形 81"/>
            <p:cNvSpPr/>
            <p:nvPr/>
          </p:nvSpPr>
          <p:spPr>
            <a:xfrm>
              <a:off x="6430979" y="2530393"/>
              <a:ext cx="537736" cy="755809"/>
            </a:xfrm>
            <a:prstGeom prst="round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sz="4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3" name="圆角矩形 82"/>
            <p:cNvSpPr/>
            <p:nvPr/>
          </p:nvSpPr>
          <p:spPr>
            <a:xfrm>
              <a:off x="6430979" y="3738524"/>
              <a:ext cx="559769" cy="761405"/>
            </a:xfrm>
            <a:prstGeom prst="round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sz="4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6" name="矩形 65"/>
          <p:cNvSpPr/>
          <p:nvPr/>
        </p:nvSpPr>
        <p:spPr>
          <a:xfrm>
            <a:off x="1958249" y="2137978"/>
            <a:ext cx="3017173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dirty="0">
                <a:solidFill>
                  <a:srgbClr val="EEEAE7">
                    <a:alpha val="80000"/>
                  </a:srgbClr>
                </a:solidFill>
                <a:cs typeface="+mn-ea"/>
                <a:sym typeface="+mn-lt"/>
              </a:rPr>
              <a:t>Con</a:t>
            </a:r>
            <a:endParaRPr lang="zh-CN" altLang="en-US" sz="9600" dirty="0">
              <a:solidFill>
                <a:srgbClr val="EEEAE7">
                  <a:alpha val="8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2641129" y="2551576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solidFill>
                  <a:srgbClr val="7B664B"/>
                </a:solidFill>
                <a:cs typeface="+mn-ea"/>
                <a:sym typeface="+mn-lt"/>
              </a:rPr>
              <a:t>目录</a:t>
            </a:r>
            <a:endParaRPr lang="zh-CN" altLang="en-US" sz="6000" dirty="0">
              <a:solidFill>
                <a:srgbClr val="7B664B"/>
              </a:solidFill>
              <a:cs typeface="+mn-ea"/>
              <a:sym typeface="+mn-lt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332538" y="3645058"/>
            <a:ext cx="2494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rgbClr val="7B664B"/>
                </a:solidFill>
                <a:cs typeface="+mn-ea"/>
                <a:sym typeface="+mn-lt"/>
              </a:rPr>
              <a:t>工作汇报</a:t>
            </a:r>
          </a:p>
        </p:txBody>
      </p:sp>
      <p:sp>
        <p:nvSpPr>
          <p:cNvPr id="85" name="矩形: 圆角 84"/>
          <p:cNvSpPr/>
          <p:nvPr/>
        </p:nvSpPr>
        <p:spPr>
          <a:xfrm>
            <a:off x="3222625" y="4327742"/>
            <a:ext cx="720725" cy="81319"/>
          </a:xfrm>
          <a:prstGeom prst="roundRect">
            <a:avLst>
              <a:gd name="adj" fmla="val 50000"/>
            </a:avLst>
          </a:prstGeom>
          <a:solidFill>
            <a:srgbClr val="EFC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373139" y="2955894"/>
            <a:ext cx="485203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600" dirty="0">
                <a:solidFill>
                  <a:srgbClr val="EEEAE7">
                    <a:alpha val="80000"/>
                  </a:srgbClr>
                </a:solidFill>
                <a:cs typeface="+mn-ea"/>
                <a:sym typeface="+mn-lt"/>
              </a:rPr>
              <a:t>Chapter</a:t>
            </a:r>
            <a:endParaRPr lang="zh-CN" altLang="en-US" sz="8800" dirty="0">
              <a:solidFill>
                <a:srgbClr val="EEEAE7">
                  <a:alpha val="80000"/>
                </a:srgbClr>
              </a:solidFill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391060" y="2011239"/>
            <a:ext cx="1409880" cy="1409880"/>
            <a:chOff x="5527949" y="1826778"/>
            <a:chExt cx="1136102" cy="1136102"/>
          </a:xfrm>
        </p:grpSpPr>
        <p:sp>
          <p:nvSpPr>
            <p:cNvPr id="2" name="圆角矩形 1"/>
            <p:cNvSpPr/>
            <p:nvPr/>
          </p:nvSpPr>
          <p:spPr>
            <a:xfrm>
              <a:off x="5527949" y="1826778"/>
              <a:ext cx="1136102" cy="1136102"/>
            </a:xfrm>
            <a:prstGeom prst="roundRect">
              <a:avLst/>
            </a:prstGeom>
            <a:solidFill>
              <a:srgbClr val="8AA4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5710435" y="2140989"/>
              <a:ext cx="740271" cy="685988"/>
            </a:xfrm>
            <a:prstGeom prst="round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969264" y="3791382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rgbClr val="786449"/>
                </a:solidFill>
                <a:cs typeface="+mn-ea"/>
                <a:sym typeface="+mn-lt"/>
              </a:rPr>
              <a:t>设计理念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989964" y="3246954"/>
            <a:ext cx="6528722" cy="1676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简洁轻快</a:t>
            </a:r>
            <a:endParaRPr lang="en-US" altLang="zh-CN" sz="3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2000"/>
              </a:lnSpc>
            </a:pPr>
            <a:endParaRPr lang="en-US" altLang="zh-CN" sz="3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2000"/>
              </a:lnSpc>
            </a:pPr>
            <a:endParaRPr lang="en-US" altLang="zh-CN" sz="3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2000"/>
              </a:lnSpc>
            </a:pPr>
            <a:endParaRPr lang="en-US" altLang="zh-CN" sz="3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2000"/>
              </a:lnSpc>
            </a:pPr>
            <a:endParaRPr lang="en-US" altLang="zh-CN" sz="3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2000"/>
              </a:lnSpc>
            </a:pP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选择清新的蓝白色作为主色调</a:t>
            </a:r>
            <a:endParaRPr lang="en-US" altLang="zh-CN" sz="3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447894" y="5067945"/>
            <a:ext cx="1453481" cy="482463"/>
            <a:chOff x="1142803" y="4753382"/>
            <a:chExt cx="1453481" cy="482463"/>
          </a:xfrm>
        </p:grpSpPr>
        <p:sp>
          <p:nvSpPr>
            <p:cNvPr id="21" name="矩形: 圆角 20"/>
            <p:cNvSpPr/>
            <p:nvPr/>
          </p:nvSpPr>
          <p:spPr>
            <a:xfrm flipH="1" flipV="1">
              <a:off x="1142803" y="4753382"/>
              <a:ext cx="1453481" cy="482463"/>
            </a:xfrm>
            <a:prstGeom prst="trapezoid">
              <a:avLst/>
            </a:prstGeom>
            <a:solidFill>
              <a:srgbClr val="EFC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172762" y="4804690"/>
              <a:ext cx="1261630" cy="419457"/>
            </a:xfrm>
            <a:prstGeom prst="trapezoid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Subtitle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366252" y="1244541"/>
            <a:ext cx="2441694" cy="1253973"/>
            <a:chOff x="1366252" y="1244541"/>
            <a:chExt cx="2441694" cy="1253973"/>
          </a:xfrm>
        </p:grpSpPr>
        <p:sp>
          <p:nvSpPr>
            <p:cNvPr id="13" name="文本框 12"/>
            <p:cNvSpPr txBox="1"/>
            <p:nvPr/>
          </p:nvSpPr>
          <p:spPr>
            <a:xfrm>
              <a:off x="1366252" y="1244541"/>
              <a:ext cx="244169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400" dirty="0">
                  <a:solidFill>
                    <a:srgbClr val="786449"/>
                  </a:solidFill>
                  <a:cs typeface="+mn-ea"/>
                  <a:sym typeface="+mn-lt"/>
                </a:rPr>
                <a:t>主要风格</a:t>
              </a: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514459" y="2389449"/>
              <a:ext cx="595641" cy="109065"/>
            </a:xfrm>
            <a:prstGeom prst="roundRect">
              <a:avLst>
                <a:gd name="adj" fmla="val 50000"/>
              </a:avLst>
            </a:prstGeom>
            <a:solidFill>
              <a:srgbClr val="EFC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DB06B864-266D-4838-85DB-A27035D05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249" y="315960"/>
            <a:ext cx="3116850" cy="62260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373139" y="2970408"/>
            <a:ext cx="485203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600" dirty="0">
                <a:solidFill>
                  <a:srgbClr val="EEEAE7">
                    <a:alpha val="80000"/>
                  </a:srgbClr>
                </a:solidFill>
                <a:cs typeface="+mn-ea"/>
                <a:sym typeface="+mn-lt"/>
              </a:rPr>
              <a:t>Chapter</a:t>
            </a:r>
            <a:endParaRPr lang="zh-CN" altLang="en-US" sz="8800" dirty="0">
              <a:solidFill>
                <a:srgbClr val="EEEAE7">
                  <a:alpha val="80000"/>
                </a:srgbClr>
              </a:solidFill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391060" y="2025753"/>
            <a:ext cx="1409880" cy="1409880"/>
            <a:chOff x="5527949" y="1826778"/>
            <a:chExt cx="1136102" cy="1136102"/>
          </a:xfrm>
        </p:grpSpPr>
        <p:sp>
          <p:nvSpPr>
            <p:cNvPr id="2" name="圆角矩形 1"/>
            <p:cNvSpPr/>
            <p:nvPr/>
          </p:nvSpPr>
          <p:spPr>
            <a:xfrm>
              <a:off x="5527949" y="1826778"/>
              <a:ext cx="1136102" cy="1136102"/>
            </a:xfrm>
            <a:prstGeom prst="roundRect">
              <a:avLst/>
            </a:prstGeom>
            <a:solidFill>
              <a:srgbClr val="EFC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5710435" y="2140989"/>
              <a:ext cx="740271" cy="685988"/>
            </a:xfrm>
            <a:prstGeom prst="round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711839" y="3821705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rgbClr val="786449"/>
                </a:solidFill>
                <a:cs typeface="+mn-ea"/>
                <a:sym typeface="+mn-lt"/>
              </a:rPr>
              <a:t>工作过程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6905" y="6486755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模板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心形 2"/>
          <p:cNvSpPr/>
          <p:nvPr/>
        </p:nvSpPr>
        <p:spPr>
          <a:xfrm>
            <a:off x="4724400" y="2674257"/>
            <a:ext cx="1509485" cy="1509485"/>
          </a:xfrm>
          <a:prstGeom prst="heart">
            <a:avLst/>
          </a:prstGeom>
          <a:solidFill>
            <a:srgbClr val="8AA4B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cs typeface="+mn-ea"/>
                <a:sym typeface="+mn-lt"/>
              </a:rPr>
              <a:t>01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4" name="心形 3"/>
          <p:cNvSpPr/>
          <p:nvPr/>
        </p:nvSpPr>
        <p:spPr>
          <a:xfrm>
            <a:off x="5994399" y="2674257"/>
            <a:ext cx="1509485" cy="1509485"/>
          </a:xfrm>
          <a:prstGeom prst="heart">
            <a:avLst/>
          </a:prstGeom>
          <a:solidFill>
            <a:srgbClr val="EDCAAD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cs typeface="+mn-ea"/>
                <a:sym typeface="+mn-lt"/>
              </a:rPr>
              <a:t>03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5" name="心形 4"/>
          <p:cNvSpPr/>
          <p:nvPr/>
        </p:nvSpPr>
        <p:spPr>
          <a:xfrm>
            <a:off x="4724400" y="3900714"/>
            <a:ext cx="1509485" cy="1509485"/>
          </a:xfrm>
          <a:prstGeom prst="heart">
            <a:avLst/>
          </a:prstGeom>
          <a:solidFill>
            <a:srgbClr val="EFC8A7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cs typeface="+mn-ea"/>
                <a:sym typeface="+mn-lt"/>
              </a:rPr>
              <a:t>02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682537" y="249872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85735B"/>
                </a:solidFill>
                <a:cs typeface="+mn-ea"/>
                <a:sym typeface="+mn-lt"/>
              </a:rPr>
              <a:t>绘制原型图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682537" y="4524714"/>
            <a:ext cx="20794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85735B"/>
                </a:solidFill>
                <a:cs typeface="+mn-ea"/>
                <a:sym typeface="+mn-lt"/>
              </a:rPr>
              <a:t>使用</a:t>
            </a:r>
            <a:r>
              <a:rPr lang="en-US" altLang="zh-CN" sz="2800" dirty="0">
                <a:solidFill>
                  <a:srgbClr val="85735B"/>
                </a:solidFill>
                <a:cs typeface="+mn-ea"/>
                <a:sym typeface="+mn-lt"/>
              </a:rPr>
              <a:t>git</a:t>
            </a:r>
            <a:r>
              <a:rPr lang="zh-CN" altLang="en-US" sz="2800" dirty="0">
                <a:solidFill>
                  <a:srgbClr val="85735B"/>
                </a:solidFill>
                <a:cs typeface="+mn-ea"/>
                <a:sym typeface="+mn-lt"/>
              </a:rPr>
              <a:t>进行</a:t>
            </a:r>
            <a:endParaRPr lang="en-US" altLang="zh-CN" sz="2800" dirty="0">
              <a:solidFill>
                <a:srgbClr val="85735B"/>
              </a:solidFill>
              <a:cs typeface="+mn-ea"/>
              <a:sym typeface="+mn-lt"/>
            </a:endParaRPr>
          </a:p>
          <a:p>
            <a:r>
              <a:rPr lang="zh-CN" altLang="en-US" sz="2800" dirty="0">
                <a:solidFill>
                  <a:srgbClr val="85735B"/>
                </a:solidFill>
                <a:cs typeface="+mn-ea"/>
                <a:sym typeface="+mn-lt"/>
              </a:rPr>
              <a:t>共同开发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999481" y="2498724"/>
            <a:ext cx="19944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85735B"/>
                </a:solidFill>
                <a:cs typeface="+mn-ea"/>
                <a:sym typeface="+mn-lt"/>
              </a:rPr>
              <a:t>分工合作</a:t>
            </a:r>
            <a:endParaRPr lang="en-US" altLang="zh-CN" sz="2800" dirty="0">
              <a:solidFill>
                <a:srgbClr val="85735B"/>
              </a:solidFill>
              <a:cs typeface="+mn-ea"/>
              <a:sym typeface="+mn-lt"/>
            </a:endParaRPr>
          </a:p>
          <a:p>
            <a:r>
              <a:rPr lang="zh-CN" altLang="en-US" sz="2800" dirty="0">
                <a:solidFill>
                  <a:srgbClr val="85735B"/>
                </a:solidFill>
                <a:cs typeface="+mn-ea"/>
                <a:sym typeface="+mn-lt"/>
              </a:rPr>
              <a:t>进行</a:t>
            </a:r>
            <a:r>
              <a:rPr lang="en-US" altLang="zh-CN" sz="2800" dirty="0">
                <a:solidFill>
                  <a:srgbClr val="85735B"/>
                </a:solidFill>
                <a:cs typeface="+mn-ea"/>
                <a:sym typeface="+mn-lt"/>
              </a:rPr>
              <a:t>UI</a:t>
            </a:r>
            <a:r>
              <a:rPr lang="zh-CN" altLang="en-US" sz="2800" dirty="0">
                <a:solidFill>
                  <a:srgbClr val="85735B"/>
                </a:solidFill>
                <a:cs typeface="+mn-ea"/>
                <a:sym typeface="+mn-lt"/>
              </a:rPr>
              <a:t>开发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999481" y="452471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85735B"/>
                </a:solidFill>
                <a:cs typeface="+mn-ea"/>
                <a:sym typeface="+mn-lt"/>
              </a:rPr>
              <a:t>整合工作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4881413" y="852914"/>
            <a:ext cx="2441694" cy="1253973"/>
            <a:chOff x="-1555117" y="641873"/>
            <a:chExt cx="2441694" cy="1253973"/>
          </a:xfrm>
        </p:grpSpPr>
        <p:sp>
          <p:nvSpPr>
            <p:cNvPr id="34" name="文本框 33"/>
            <p:cNvSpPr txBox="1"/>
            <p:nvPr/>
          </p:nvSpPr>
          <p:spPr>
            <a:xfrm>
              <a:off x="-1555117" y="641873"/>
              <a:ext cx="244169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400" dirty="0">
                  <a:solidFill>
                    <a:srgbClr val="786449"/>
                  </a:solidFill>
                  <a:cs typeface="+mn-ea"/>
                  <a:sym typeface="+mn-lt"/>
                </a:rPr>
                <a:t>工作过程</a:t>
              </a:r>
            </a:p>
          </p:txBody>
        </p:sp>
        <p:sp>
          <p:nvSpPr>
            <p:cNvPr id="36" name="矩形: 圆角 35"/>
            <p:cNvSpPr/>
            <p:nvPr/>
          </p:nvSpPr>
          <p:spPr>
            <a:xfrm>
              <a:off x="-632090" y="1786781"/>
              <a:ext cx="595641" cy="109065"/>
            </a:xfrm>
            <a:prstGeom prst="roundRect">
              <a:avLst>
                <a:gd name="adj" fmla="val 50000"/>
              </a:avLst>
            </a:prstGeom>
            <a:solidFill>
              <a:srgbClr val="EFC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7" name="心形 36"/>
          <p:cNvSpPr/>
          <p:nvPr/>
        </p:nvSpPr>
        <p:spPr>
          <a:xfrm>
            <a:off x="5994399" y="3893458"/>
            <a:ext cx="1509485" cy="1509485"/>
          </a:xfrm>
          <a:prstGeom prst="heart">
            <a:avLst/>
          </a:prstGeom>
          <a:solidFill>
            <a:srgbClr val="DDC5B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cs typeface="+mn-ea"/>
                <a:sym typeface="+mn-lt"/>
              </a:rPr>
              <a:t>04</a:t>
            </a:r>
            <a:endParaRPr lang="zh-CN" altLang="en-US" sz="3600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373139" y="2970408"/>
            <a:ext cx="485203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600" dirty="0">
                <a:solidFill>
                  <a:srgbClr val="EEEAE7">
                    <a:alpha val="80000"/>
                  </a:srgbClr>
                </a:solidFill>
                <a:cs typeface="+mn-ea"/>
                <a:sym typeface="+mn-lt"/>
              </a:rPr>
              <a:t>Chapter</a:t>
            </a:r>
            <a:endParaRPr lang="zh-CN" altLang="en-US" sz="8800" dirty="0">
              <a:solidFill>
                <a:srgbClr val="EEEAE7">
                  <a:alpha val="80000"/>
                </a:srgbClr>
              </a:solidFill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391060" y="2025753"/>
            <a:ext cx="1409880" cy="1409880"/>
            <a:chOff x="5527949" y="1826778"/>
            <a:chExt cx="1136102" cy="1136102"/>
          </a:xfrm>
        </p:grpSpPr>
        <p:sp>
          <p:nvSpPr>
            <p:cNvPr id="2" name="圆角矩形 1"/>
            <p:cNvSpPr/>
            <p:nvPr/>
          </p:nvSpPr>
          <p:spPr>
            <a:xfrm>
              <a:off x="5527949" y="1826778"/>
              <a:ext cx="1136102" cy="1136102"/>
            </a:xfrm>
            <a:prstGeom prst="roundRect">
              <a:avLst/>
            </a:prstGeom>
            <a:solidFill>
              <a:srgbClr val="DDC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5710435" y="2140989"/>
              <a:ext cx="740271" cy="685988"/>
            </a:xfrm>
            <a:prstGeom prst="round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856005" y="3755238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rgbClr val="786449"/>
                </a:solidFill>
                <a:cs typeface="+mn-ea"/>
                <a:sym typeface="+mn-lt"/>
              </a:rPr>
              <a:t>页面展示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A618CE3F-4DC1-4D5E-9EF8-7C69D8761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406" y="540473"/>
            <a:ext cx="3337849" cy="6317527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A54085E5-9461-4F47-B286-37DBBD384E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041" y="631920"/>
            <a:ext cx="3116850" cy="62260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1010C258-54D8-4698-B010-ECC3B3EFE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597" y="1052752"/>
            <a:ext cx="2881890" cy="580524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7D6A71F-920B-45D8-B646-E86752CD1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749" y="1052752"/>
            <a:ext cx="2962147" cy="580524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2B15BB9-FDFB-4CDA-BC9E-04F6ED044A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158" y="1052752"/>
            <a:ext cx="2968514" cy="580524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1950F01-BF8F-4466-9633-FCD41801C4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130" y="1052752"/>
            <a:ext cx="2964972" cy="580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85384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xdeofwu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133</Words>
  <Application>Microsoft Office PowerPoint</Application>
  <PresentationFormat>宽屏</PresentationFormat>
  <Paragraphs>53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淡雅水彩</dc:title>
  <dc:creator>第一PPT</dc:creator>
  <cp:keywords>www.1ppt.com</cp:keywords>
  <dc:description>www.1ppt.com</dc:description>
  <cp:lastModifiedBy>liang peiying</cp:lastModifiedBy>
  <cp:revision>181</cp:revision>
  <dcterms:created xsi:type="dcterms:W3CDTF">2020-10-26T01:57:00Z</dcterms:created>
  <dcterms:modified xsi:type="dcterms:W3CDTF">2021-12-03T01:18:50Z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