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8" r:id="rId4"/>
    <p:sldId id="259" r:id="rId5"/>
    <p:sldId id="260" r:id="rId6"/>
    <p:sldId id="297" r:id="rId7"/>
    <p:sldId id="301" r:id="rId8"/>
    <p:sldId id="302" r:id="rId9"/>
    <p:sldId id="304" r:id="rId10"/>
    <p:sldId id="305" r:id="rId11"/>
    <p:sldId id="306" r:id="rId12"/>
    <p:sldId id="307" r:id="rId13"/>
    <p:sldId id="298" r:id="rId14"/>
    <p:sldId id="308" r:id="rId15"/>
    <p:sldId id="310" r:id="rId16"/>
    <p:sldId id="299" r:id="rId17"/>
    <p:sldId id="262" r:id="rId18"/>
    <p:sldId id="284" r:id="rId19"/>
    <p:sldId id="30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8D3"/>
    <a:srgbClr val="A9A4D0"/>
    <a:srgbClr val="383987"/>
    <a:srgbClr val="A099CB"/>
    <a:srgbClr val="95C1C4"/>
    <a:srgbClr val="B9D6D8"/>
    <a:srgbClr val="4649AA"/>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9683" autoAdjust="0"/>
  </p:normalViewPr>
  <p:slideViewPr>
    <p:cSldViewPr snapToGrid="0">
      <p:cViewPr>
        <p:scale>
          <a:sx n="50" d="100"/>
          <a:sy n="50" d="100"/>
        </p:scale>
        <p:origin x="1128" y="41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589114" y="59358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948430" y="-144780"/>
            <a:ext cx="12060555" cy="8474075"/>
          </a:xfrm>
          <a:prstGeom prst="rect">
            <a:avLst/>
          </a:prstGeom>
        </p:spPr>
      </p:pic>
      <p:sp>
        <p:nvSpPr>
          <p:cNvPr id="17" name="文本框 16"/>
          <p:cNvSpPr txBox="1"/>
          <p:nvPr/>
        </p:nvSpPr>
        <p:spPr>
          <a:xfrm>
            <a:off x="799593" y="1703673"/>
            <a:ext cx="6759206" cy="1015663"/>
          </a:xfrm>
          <a:prstGeom prst="rect">
            <a:avLst/>
          </a:prstGeom>
          <a:noFill/>
        </p:spPr>
        <p:txBody>
          <a:bodyPr wrap="square" rtlCol="0">
            <a:spAutoFit/>
          </a:bodyPr>
          <a:lstStyle/>
          <a:p>
            <a:pPr lvl="0" algn="l"/>
            <a:r>
              <a:rPr lang="zh-CN" altLang="en-US" sz="6000" dirty="0">
                <a:solidFill>
                  <a:srgbClr val="383987"/>
                </a:solidFill>
                <a:latin typeface="Agency FB" panose="020B0503020202020204" charset="0"/>
                <a:sym typeface="+mn-ea"/>
              </a:rPr>
              <a:t>学资园</a:t>
            </a:r>
            <a:r>
              <a:rPr lang="en-US" altLang="zh-CN" sz="6000" dirty="0">
                <a:solidFill>
                  <a:srgbClr val="383987"/>
                </a:solidFill>
                <a:latin typeface="Agency FB" panose="020B0503020202020204" charset="0"/>
                <a:sym typeface="+mn-ea"/>
              </a:rPr>
              <a:t>APP</a:t>
            </a:r>
            <a:r>
              <a:rPr lang="zh-CN" altLang="en-US" sz="6000" dirty="0">
                <a:solidFill>
                  <a:srgbClr val="383987"/>
                </a:solidFill>
                <a:latin typeface="Agency FB" panose="020B0503020202020204" charset="0"/>
                <a:sym typeface="+mn-ea"/>
              </a:rPr>
              <a:t>项目汇报</a:t>
            </a:r>
            <a:endParaRPr lang="zh-CN" altLang="en-US" sz="11500" dirty="0">
              <a:solidFill>
                <a:srgbClr val="383987"/>
              </a:solidFill>
              <a:latin typeface="Agency FB" panose="020B0503020202020204" charset="0"/>
              <a:sym typeface="+mn-ea"/>
            </a:endParaRPr>
          </a:p>
        </p:txBody>
      </p:sp>
      <p:sp>
        <p:nvSpPr>
          <p:cNvPr id="8" name="文本框 7"/>
          <p:cNvSpPr txBox="1"/>
          <p:nvPr/>
        </p:nvSpPr>
        <p:spPr>
          <a:xfrm>
            <a:off x="2279640" y="3436374"/>
            <a:ext cx="2739923" cy="1200329"/>
          </a:xfrm>
          <a:prstGeom prst="rect">
            <a:avLst/>
          </a:prstGeom>
          <a:noFill/>
        </p:spPr>
        <p:txBody>
          <a:bodyPr wrap="square" rtlCol="0" anchor="t">
            <a:spAutoFit/>
          </a:bodyPr>
          <a:lstStyle/>
          <a:p>
            <a:pPr>
              <a:lnSpc>
                <a:spcPct val="150000"/>
              </a:lnSpc>
            </a:pPr>
            <a:r>
              <a:rPr lang="zh-CN" altLang="en-US" dirty="0">
                <a:solidFill>
                  <a:srgbClr val="383987"/>
                </a:solidFill>
                <a:latin typeface="微软雅黑" panose="020B0503020204020204" charset="-122"/>
                <a:ea typeface="微软雅黑" panose="020B0503020204020204" charset="-122"/>
                <a:sym typeface="+mn-ea"/>
              </a:rPr>
              <a:t>队长：陈涵</a:t>
            </a:r>
            <a:endParaRPr lang="en-US" altLang="zh-CN" dirty="0">
              <a:solidFill>
                <a:srgbClr val="383987"/>
              </a:solidFill>
              <a:latin typeface="微软雅黑" panose="020B0503020204020204" charset="-122"/>
              <a:ea typeface="微软雅黑" panose="020B0503020204020204" charset="-122"/>
              <a:sym typeface="+mn-ea"/>
            </a:endParaRPr>
          </a:p>
          <a:p>
            <a:pPr>
              <a:lnSpc>
                <a:spcPct val="150000"/>
              </a:lnSpc>
            </a:pPr>
            <a:r>
              <a:rPr lang="zh-CN" altLang="en-US" dirty="0">
                <a:solidFill>
                  <a:srgbClr val="383987"/>
                </a:solidFill>
                <a:latin typeface="微软雅黑" panose="020B0503020204020204" charset="-122"/>
                <a:ea typeface="微软雅黑" panose="020B0503020204020204" charset="-122"/>
                <a:sym typeface="+mn-ea"/>
              </a:rPr>
              <a:t>组员：梁沛莹  欧阳盈盈</a:t>
            </a:r>
            <a:endParaRPr lang="en-US" altLang="zh-CN" dirty="0">
              <a:solidFill>
                <a:srgbClr val="383987"/>
              </a:solidFill>
              <a:latin typeface="微软雅黑" panose="020B0503020204020204" charset="-122"/>
              <a:ea typeface="微软雅黑" panose="020B0503020204020204" charset="-122"/>
              <a:sym typeface="+mn-ea"/>
            </a:endParaRPr>
          </a:p>
          <a:p>
            <a:endParaRPr lang="zh-CN" altLang="en-US"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Part2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资源模块</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
        <p:nvSpPr>
          <p:cNvPr id="37" name="文本框 36"/>
          <p:cNvSpPr txBox="1"/>
          <p:nvPr/>
        </p:nvSpPr>
        <p:spPr>
          <a:xfrm>
            <a:off x="2184117" y="1043360"/>
            <a:ext cx="1723390" cy="523220"/>
          </a:xfrm>
          <a:prstGeom prst="rect">
            <a:avLst/>
          </a:prstGeom>
          <a:noFill/>
        </p:spPr>
        <p:txBody>
          <a:bodyPr wrap="square" rtlCol="0">
            <a:spAutoFit/>
          </a:bodyPr>
          <a:lstStyle/>
          <a:p>
            <a:pPr lvl="0" algn="l"/>
            <a:r>
              <a:rPr lang="zh-CN" altLang="en-US" sz="2800" dirty="0">
                <a:latin typeface="微软雅黑" panose="020B0503020204020204" charset="-122"/>
                <a:ea typeface="微软雅黑" panose="020B0503020204020204" charset="-122"/>
                <a:sym typeface="+mn-ea"/>
              </a:rPr>
              <a:t>上传文件</a:t>
            </a:r>
            <a:endParaRPr lang="zh-CN" altLang="en-US" sz="2800" noProof="0" dirty="0">
              <a:ln>
                <a:noFill/>
              </a:ln>
              <a:uLnTx/>
              <a:uFillTx/>
              <a:latin typeface="微软雅黑" panose="020B0503020204020204" charset="-122"/>
              <a:ea typeface="微软雅黑" panose="020B0503020204020204" charset="-122"/>
              <a:sym typeface="+mn-ea"/>
            </a:endParaRPr>
          </a:p>
        </p:txBody>
      </p:sp>
      <p:sp>
        <p:nvSpPr>
          <p:cNvPr id="50" name="文本框 49"/>
          <p:cNvSpPr txBox="1"/>
          <p:nvPr/>
        </p:nvSpPr>
        <p:spPr>
          <a:xfrm>
            <a:off x="7841220" y="1043360"/>
            <a:ext cx="1723390" cy="523220"/>
          </a:xfrm>
          <a:prstGeom prst="rect">
            <a:avLst/>
          </a:prstGeom>
          <a:noFill/>
        </p:spPr>
        <p:txBody>
          <a:bodyPr wrap="square" rtlCol="0">
            <a:spAutoFit/>
          </a:bodyPr>
          <a:lstStyle/>
          <a:p>
            <a:pPr lvl="0" algn="l"/>
            <a:r>
              <a:rPr lang="zh-CN" altLang="en-US" sz="2800" dirty="0">
                <a:latin typeface="微软雅黑" panose="020B0503020204020204" charset="-122"/>
                <a:ea typeface="微软雅黑" panose="020B0503020204020204" charset="-122"/>
                <a:sym typeface="+mn-ea"/>
              </a:rPr>
              <a:t>下载文件</a:t>
            </a:r>
            <a:endParaRPr lang="zh-CN" altLang="en-US" sz="2800" noProof="0" dirty="0">
              <a:ln>
                <a:noFill/>
              </a:ln>
              <a:uLnTx/>
              <a:uFillTx/>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1603151" y="1566580"/>
            <a:ext cx="2885322" cy="4934556"/>
          </a:xfrm>
          <a:prstGeom prst="rect">
            <a:avLst/>
          </a:prstGeom>
        </p:spPr>
      </p:pic>
      <p:pic>
        <p:nvPicPr>
          <p:cNvPr id="6" name="图片 5"/>
          <p:cNvPicPr>
            <a:picLocks noChangeAspect="1"/>
          </p:cNvPicPr>
          <p:nvPr/>
        </p:nvPicPr>
        <p:blipFill>
          <a:blip r:embed="rId2"/>
          <a:stretch>
            <a:fillRect/>
          </a:stretch>
        </p:blipFill>
        <p:spPr>
          <a:xfrm>
            <a:off x="7045333" y="1566580"/>
            <a:ext cx="3315163" cy="31341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Part2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用户模块</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4305977" y="874930"/>
            <a:ext cx="3580045" cy="56624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endParaRPr lang="en-US" altLang="zh-CN" sz="11500">
              <a:ln>
                <a:solidFill>
                  <a:srgbClr val="383987"/>
                </a:solidFill>
              </a:ln>
              <a:noFill/>
              <a:latin typeface="Agency FB" panose="020B0503020202020204" charset="0"/>
            </a:endParaRP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用 户 体 验</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Part3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用户体验</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graphicFrame>
        <p:nvGraphicFramePr>
          <p:cNvPr id="2" name="表格 3"/>
          <p:cNvGraphicFramePr>
            <a:graphicFrameLocks noGrp="1"/>
          </p:cNvGraphicFramePr>
          <p:nvPr/>
        </p:nvGraphicFramePr>
        <p:xfrm>
          <a:off x="1720850" y="1030506"/>
          <a:ext cx="8127999" cy="5559425"/>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zh-CN" altLang="en-US" dirty="0"/>
                        <a:t>用户编号</a:t>
                      </a:r>
                      <a:endParaRPr lang="zh-CN" altLang="en-US" dirty="0"/>
                    </a:p>
                  </a:txBody>
                  <a:tcPr anchor="ctr"/>
                </a:tc>
                <a:tc>
                  <a:txBody>
                    <a:bodyPr/>
                    <a:lstStyle/>
                    <a:p>
                      <a:pPr algn="ctr"/>
                      <a:r>
                        <a:rPr lang="zh-CN" altLang="en-US" dirty="0"/>
                        <a:t>满意项</a:t>
                      </a:r>
                      <a:endParaRPr lang="zh-CN" altLang="en-US" dirty="0"/>
                    </a:p>
                  </a:txBody>
                  <a:tcPr anchor="ctr"/>
                </a:tc>
                <a:tc>
                  <a:txBody>
                    <a:bodyPr/>
                    <a:lstStyle/>
                    <a:p>
                      <a:pPr algn="ctr"/>
                      <a:r>
                        <a:rPr lang="zh-CN" altLang="en-US" dirty="0"/>
                        <a:t>建议项</a:t>
                      </a:r>
                      <a:endParaRPr lang="zh-CN" altLang="en-US" dirty="0"/>
                    </a:p>
                  </a:txBody>
                  <a:tcPr anchor="ctr"/>
                </a:tc>
              </a:tr>
              <a:tr h="370840">
                <a:tc>
                  <a:txBody>
                    <a:bodyPr/>
                    <a:lstStyle/>
                    <a:p>
                      <a:pPr algn="ctr">
                        <a:lnSpc>
                          <a:spcPct val="125000"/>
                        </a:lnSpc>
                      </a:pPr>
                      <a:r>
                        <a:rPr lang="zh-CN" altLang="en-US" dirty="0"/>
                        <a:t>郭同学</a:t>
                      </a:r>
                      <a:endParaRPr lang="zh-CN" altLang="en-US" dirty="0"/>
                    </a:p>
                  </a:txBody>
                  <a:tcPr anchor="ctr"/>
                </a:tc>
                <a:tc>
                  <a:txBody>
                    <a:bodyPr/>
                    <a:lstStyle/>
                    <a:p>
                      <a:pPr>
                        <a:lnSpc>
                          <a:spcPct val="125000"/>
                        </a:lnSpc>
                      </a:pPr>
                      <a:r>
                        <a:rPr lang="en-US" altLang="zh-CN" dirty="0"/>
                        <a:t>1.</a:t>
                      </a:r>
                      <a:r>
                        <a:rPr lang="zh-CN" altLang="en-US" dirty="0"/>
                        <a:t>该</a:t>
                      </a:r>
                      <a:r>
                        <a:rPr lang="en-US" altLang="zh-CN" dirty="0"/>
                        <a:t>APP</a:t>
                      </a:r>
                      <a:r>
                        <a:rPr lang="zh-CN" altLang="en-US" dirty="0"/>
                        <a:t>很贴合当下大学生期末考试时资源匮乏的现状，实用性较强</a:t>
                      </a:r>
                      <a:endParaRPr lang="en-US" altLang="zh-CN" dirty="0"/>
                    </a:p>
                    <a:p>
                      <a:pPr>
                        <a:lnSpc>
                          <a:spcPct val="125000"/>
                        </a:lnSpc>
                      </a:pPr>
                      <a:r>
                        <a:rPr lang="en-US" altLang="zh-CN" dirty="0"/>
                        <a:t>2.</a:t>
                      </a:r>
                      <a:r>
                        <a:rPr lang="zh-CN" altLang="en-US" dirty="0"/>
                        <a:t>已实现基本功能，体验感较好</a:t>
                      </a:r>
                      <a:endParaRPr lang="zh-CN" altLang="en-US" dirty="0"/>
                    </a:p>
                  </a:txBody>
                  <a:tcPr anchor="ctr"/>
                </a:tc>
                <a:tc>
                  <a:txBody>
                    <a:bodyPr/>
                    <a:lstStyle/>
                    <a:p>
                      <a:pPr>
                        <a:lnSpc>
                          <a:spcPct val="125000"/>
                        </a:lnSpc>
                      </a:pPr>
                      <a:r>
                        <a:rPr lang="zh-CN" altLang="en-US" dirty="0"/>
                        <a:t>界面比较简约，一些细节需要改进</a:t>
                      </a:r>
                      <a:endParaRPr lang="zh-CN" altLang="en-US" dirty="0"/>
                    </a:p>
                  </a:txBody>
                  <a:tcPr anchor="ctr"/>
                </a:tc>
              </a:tr>
              <a:tr h="370840">
                <a:tc>
                  <a:txBody>
                    <a:bodyPr/>
                    <a:lstStyle/>
                    <a:p>
                      <a:pPr algn="ctr">
                        <a:lnSpc>
                          <a:spcPct val="125000"/>
                        </a:lnSpc>
                      </a:pPr>
                      <a:r>
                        <a:rPr lang="zh-CN" altLang="en-US" dirty="0"/>
                        <a:t>余同学</a:t>
                      </a:r>
                      <a:endParaRPr lang="zh-CN" altLang="en-US" dirty="0"/>
                    </a:p>
                  </a:txBody>
                  <a:tcPr anchor="ctr"/>
                </a:tc>
                <a:tc>
                  <a:txBody>
                    <a:bodyPr/>
                    <a:lstStyle/>
                    <a:p>
                      <a:pPr algn="l">
                        <a:lnSpc>
                          <a:spcPct val="125000"/>
                        </a:lnSpc>
                      </a:pPr>
                      <a:r>
                        <a:rPr lang="en-US" altLang="zh-CN" dirty="0"/>
                        <a:t>1.</a:t>
                      </a:r>
                      <a:r>
                        <a:rPr lang="zh-CN" altLang="en-US" dirty="0"/>
                        <a:t>体验流畅</a:t>
                      </a:r>
                      <a:endParaRPr lang="en-US" altLang="zh-CN" dirty="0"/>
                    </a:p>
                    <a:p>
                      <a:pPr algn="l">
                        <a:lnSpc>
                          <a:spcPct val="125000"/>
                        </a:lnSpc>
                      </a:pPr>
                      <a:r>
                        <a:rPr lang="en-US" altLang="zh-CN" dirty="0"/>
                        <a:t>2.</a:t>
                      </a:r>
                      <a:r>
                        <a:rPr lang="zh-CN" altLang="zh-CN" sz="1800" kern="100" dirty="0">
                          <a:effectLst/>
                          <a:latin typeface="宋体" panose="02010600030101010101" pitchFamily="2" charset="-122"/>
                          <a:ea typeface="+mn-ea"/>
                        </a:rPr>
                        <a:t>界面设计干净，即使是第一次使用，在没有引导的情况下也很容易上手</a:t>
                      </a:r>
                      <a:endParaRPr lang="zh-CN" altLang="en-US" dirty="0"/>
                    </a:p>
                  </a:txBody>
                  <a:tcPr anchor="ctr"/>
                </a:tc>
                <a:tc>
                  <a:txBody>
                    <a:bodyPr/>
                    <a:lstStyle/>
                    <a:p>
                      <a:pPr algn="l">
                        <a:lnSpc>
                          <a:spcPct val="125000"/>
                        </a:lnSpc>
                      </a:pPr>
                      <a:r>
                        <a:rPr lang="zh-CN" altLang="en-US" dirty="0"/>
                        <a:t>文件下载的功能还没实现，挺重要的一个功能</a:t>
                      </a:r>
                      <a:endParaRPr lang="zh-CN" altLang="en-US" dirty="0"/>
                    </a:p>
                  </a:txBody>
                  <a:tcPr anchor="ctr"/>
                </a:tc>
              </a:tr>
              <a:tr h="370840">
                <a:tc>
                  <a:txBody>
                    <a:bodyPr/>
                    <a:lstStyle/>
                    <a:p>
                      <a:pPr algn="ctr">
                        <a:lnSpc>
                          <a:spcPct val="125000"/>
                        </a:lnSpc>
                      </a:pPr>
                      <a:r>
                        <a:rPr lang="zh-CN" altLang="en-US" dirty="0"/>
                        <a:t>王同学</a:t>
                      </a:r>
                      <a:endParaRPr lang="zh-CN" altLang="en-US" dirty="0"/>
                    </a:p>
                  </a:txBody>
                  <a:tcPr anchor="ctr"/>
                </a:tc>
                <a:tc>
                  <a:txBody>
                    <a:bodyPr/>
                    <a:lstStyle/>
                    <a:p>
                      <a:pPr algn="just">
                        <a:spcAft>
                          <a:spcPts val="0"/>
                        </a:spcAft>
                      </a:pPr>
                      <a:r>
                        <a:rPr lang="en-US" altLang="zh-CN" sz="1800" kern="100" dirty="0">
                          <a:effectLst/>
                          <a:latin typeface="宋体" panose="02010600030101010101" pitchFamily="2" charset="-122"/>
                          <a:ea typeface="+mn-ea"/>
                        </a:rPr>
                        <a:t>1.</a:t>
                      </a:r>
                      <a:r>
                        <a:rPr lang="zh-CN" altLang="zh-CN" sz="1800" kern="100" dirty="0">
                          <a:effectLst/>
                          <a:latin typeface="宋体" panose="02010600030101010101" pitchFamily="2" charset="-122"/>
                          <a:ea typeface="+mn-ea"/>
                        </a:rPr>
                        <a:t>界面干净整洁，配色统一具有辨识度。</a:t>
                      </a:r>
                      <a:endParaRPr lang="zh-CN" altLang="zh-CN" sz="1800" kern="100" dirty="0">
                        <a:effectLst/>
                        <a:latin typeface="宋体" panose="02010600030101010101" pitchFamily="2" charset="-122"/>
                        <a:ea typeface="+mn-ea"/>
                      </a:endParaRPr>
                    </a:p>
                    <a:p>
                      <a:pPr algn="just">
                        <a:spcAft>
                          <a:spcPts val="0"/>
                        </a:spcAft>
                      </a:pPr>
                      <a:r>
                        <a:rPr lang="en-US" altLang="zh-CN" sz="1800" kern="100" dirty="0">
                          <a:effectLst/>
                          <a:latin typeface="宋体" panose="02010600030101010101" pitchFamily="2" charset="-122"/>
                          <a:ea typeface="+mn-ea"/>
                        </a:rPr>
                        <a:t>2.</a:t>
                      </a:r>
                      <a:r>
                        <a:rPr lang="zh-CN" altLang="zh-CN" sz="1800" kern="100" dirty="0">
                          <a:effectLst/>
                          <a:latin typeface="宋体" panose="02010600030101010101" pitchFamily="2" charset="-122"/>
                          <a:ea typeface="+mn-ea"/>
                        </a:rPr>
                        <a:t>已实现功能使用流畅</a:t>
                      </a:r>
                      <a:endParaRPr lang="zh-CN" altLang="zh-CN" sz="1800" kern="100" dirty="0">
                        <a:effectLst/>
                        <a:latin typeface="宋体" panose="02010600030101010101" pitchFamily="2" charset="-122"/>
                        <a:ea typeface="+mn-ea"/>
                        <a:cs typeface="Times New Roman" panose="02020603050405020304" pitchFamily="18" charset="0"/>
                      </a:endParaRPr>
                    </a:p>
                    <a:p>
                      <a:pPr algn="ctr">
                        <a:lnSpc>
                          <a:spcPct val="125000"/>
                        </a:lnSpc>
                      </a:pPr>
                      <a:endParaRPr lang="zh-CN" altLang="en-US" dirty="0"/>
                    </a:p>
                  </a:txBody>
                  <a:tcPr anchor="ctr"/>
                </a:tc>
                <a:tc>
                  <a:txBody>
                    <a:bodyPr/>
                    <a:lstStyle/>
                    <a:p>
                      <a:pPr algn="ctr">
                        <a:lnSpc>
                          <a:spcPct val="125000"/>
                        </a:lnSpc>
                      </a:pPr>
                      <a:r>
                        <a:rPr lang="zh-CN" altLang="en-US" dirty="0"/>
                        <a:t>如果使用邮箱登陆，是否需要检测邮箱的合理性？</a:t>
                      </a:r>
                      <a:endParaRPr lang="zh-CN" altLang="en-US" dirty="0"/>
                    </a:p>
                  </a:txBody>
                  <a:tcPr anchor="ctr"/>
                </a:tc>
              </a:tr>
              <a:tr h="438885">
                <a:tc>
                  <a:txBody>
                    <a:bodyPr/>
                    <a:lstStyle/>
                    <a:p>
                      <a:pPr algn="ctr">
                        <a:lnSpc>
                          <a:spcPct val="125000"/>
                        </a:lnSpc>
                      </a:pPr>
                      <a:r>
                        <a:rPr lang="zh-CN" altLang="en-US" dirty="0"/>
                        <a:t>陈同学</a:t>
                      </a:r>
                      <a:endParaRPr lang="zh-CN" altLang="en-US" dirty="0"/>
                    </a:p>
                  </a:txBody>
                  <a:tcPr anchor="ctr"/>
                </a:tc>
                <a:tc>
                  <a:txBody>
                    <a:bodyPr/>
                    <a:lstStyle/>
                    <a:p>
                      <a:pPr algn="l">
                        <a:lnSpc>
                          <a:spcPct val="125000"/>
                        </a:lnSpc>
                      </a:pPr>
                      <a:r>
                        <a:rPr lang="zh-CN" altLang="en-US" dirty="0"/>
                        <a:t>体验感还不错，界面也比较简洁友好</a:t>
                      </a:r>
                      <a:endParaRPr lang="zh-CN" altLang="en-US" dirty="0"/>
                    </a:p>
                  </a:txBody>
                  <a:tcPr anchor="ctr"/>
                </a:tc>
                <a:tc>
                  <a:txBody>
                    <a:bodyPr/>
                    <a:lstStyle/>
                    <a:p>
                      <a:pPr algn="l">
                        <a:lnSpc>
                          <a:spcPct val="125000"/>
                        </a:lnSpc>
                      </a:pPr>
                      <a:r>
                        <a:rPr lang="zh-CN" altLang="en-US" dirty="0"/>
                        <a:t>但界面有些地方设计的不是很好，还需完善</a:t>
                      </a:r>
                      <a:endParaRPr lang="zh-CN" altLang="en-US" dirty="0"/>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23580" y="1563543"/>
            <a:ext cx="2214880" cy="398780"/>
          </a:xfrm>
          <a:prstGeom prst="rect">
            <a:avLst/>
          </a:prstGeom>
          <a:noFill/>
        </p:spPr>
        <p:txBody>
          <a:bodyPr wrap="none" rtlCol="0">
            <a:spAutoFit/>
          </a:bodyPr>
          <a:lstStyle/>
          <a:p>
            <a:pPr algn="l"/>
            <a:r>
              <a:rPr lang="zh-CN" altLang="en-US" sz="2000" kern="0" dirty="0">
                <a:solidFill>
                  <a:schemeClr val="tx1">
                    <a:lumMod val="65000"/>
                    <a:lumOff val="35000"/>
                  </a:schemeClr>
                </a:solidFill>
                <a:latin typeface="Arial" panose="020B0604020202020204" pitchFamily="34" charset="0"/>
                <a:ea typeface="微软雅黑" panose="020B0503020204020204" charset="-122"/>
                <a:sym typeface="+mn-ea"/>
              </a:rPr>
              <a:t>智能推荐关联社区</a:t>
            </a:r>
            <a:endPar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3" name="文本框 12"/>
          <p:cNvSpPr txBox="1"/>
          <p:nvPr/>
        </p:nvSpPr>
        <p:spPr>
          <a:xfrm>
            <a:off x="7542530" y="4107353"/>
            <a:ext cx="3230880" cy="398780"/>
          </a:xfrm>
          <a:prstGeom prst="rect">
            <a:avLst/>
          </a:prstGeom>
          <a:noFill/>
        </p:spPr>
        <p:txBody>
          <a:bodyPr wrap="none" rtlCol="0">
            <a:spAutoFit/>
          </a:bodyPr>
          <a:lstStyle/>
          <a:p>
            <a:pPr algn="l"/>
            <a:r>
              <a:rPr lang="zh-CN" altLang="en-US" sz="2000" kern="0" dirty="0">
                <a:solidFill>
                  <a:schemeClr val="tx1">
                    <a:lumMod val="65000"/>
                    <a:lumOff val="35000"/>
                  </a:schemeClr>
                </a:solidFill>
                <a:latin typeface="Arial" panose="020B0604020202020204" pitchFamily="34" charset="0"/>
                <a:ea typeface="微软雅黑" panose="020B0503020204020204" charset="-122"/>
                <a:sym typeface="+mn-ea"/>
              </a:rPr>
              <a:t>增加动效，提高使用流畅度</a:t>
            </a:r>
            <a:endPar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6" name="文本框 15"/>
          <p:cNvSpPr txBox="1"/>
          <p:nvPr/>
        </p:nvSpPr>
        <p:spPr>
          <a:xfrm>
            <a:off x="1255733" y="4107250"/>
            <a:ext cx="3365500" cy="9607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20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界面整体简洁良好，但还有许多细节需要完善</a:t>
            </a:r>
            <a:endParaRPr lang="en-US" altLang="zh-CN" sz="20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1607174" y="1643697"/>
            <a:ext cx="2282991" cy="4991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20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实现文件下载功能</a:t>
            </a:r>
            <a:endParaRPr lang="en-US" altLang="zh-CN" sz="20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4" name="文本框 33"/>
          <p:cNvSpPr txBox="1"/>
          <p:nvPr/>
        </p:nvSpPr>
        <p:spPr>
          <a:xfrm>
            <a:off x="114300" y="228599"/>
            <a:ext cx="4407338"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Part3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用户体验分析</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
        <p:nvSpPr>
          <p:cNvPr id="35" name="文本框 34"/>
          <p:cNvSpPr txBox="1"/>
          <p:nvPr/>
        </p:nvSpPr>
        <p:spPr>
          <a:xfrm>
            <a:off x="4683881" y="615897"/>
            <a:ext cx="2772207" cy="646331"/>
          </a:xfrm>
          <a:prstGeom prst="rect">
            <a:avLst/>
          </a:prstGeom>
          <a:noFill/>
        </p:spPr>
        <p:txBody>
          <a:bodyPr wrap="square" rtlCol="0">
            <a:spAutoFit/>
          </a:bodyPr>
          <a:lstStyle/>
          <a:p>
            <a:pPr lvl="0" algn="l"/>
            <a:r>
              <a:rPr lang="zh-CN" altLang="en-US" sz="3600" dirty="0">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 改 进 方 向</a:t>
            </a:r>
            <a:endParaRPr lang="zh-CN" altLang="en-US" sz="360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endPar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04</a:t>
            </a:r>
            <a:endParaRPr lang="en-US" altLang="zh-CN" sz="11500">
              <a:ln>
                <a:solidFill>
                  <a:srgbClr val="383987"/>
                </a:solidFill>
              </a:ln>
              <a:noFill/>
              <a:latin typeface="Agency FB" panose="020B0503020202020204" charset="0"/>
            </a:endParaRP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团 队 分 工</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7559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原型图</a:t>
            </a:r>
            <a:endParaRPr lang="zh-CN" altLang="en-US"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229870"/>
          </a:xfrm>
          <a:prstGeom prst="rect">
            <a:avLst/>
          </a:prstGeom>
          <a:noFill/>
        </p:spPr>
        <p:txBody>
          <a:bodyPr wrap="square" rtlCol="0">
            <a:spAutoFit/>
          </a:bodyPr>
          <a:lstStyle/>
          <a:p>
            <a:pPr algn="ctr"/>
            <a:r>
              <a:rPr lang="zh-CN" altLang="en-US" sz="900" dirty="0">
                <a:solidFill>
                  <a:schemeClr val="bg1"/>
                </a:solidFill>
                <a:latin typeface="微软雅黑" panose="020B0503020204020204" charset="-122"/>
                <a:ea typeface="微软雅黑" panose="020B0503020204020204" charset="-122"/>
              </a:rPr>
              <a:t>欧阳盈盈</a:t>
            </a:r>
            <a:endParaRPr lang="zh-CN" altLang="en-US"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7559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前端</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229870"/>
          </a:xfrm>
          <a:prstGeom prst="rect">
            <a:avLst/>
          </a:prstGeom>
          <a:noFill/>
        </p:spPr>
        <p:txBody>
          <a:bodyPr wrap="square" rtlCol="0">
            <a:spAutoFit/>
          </a:bodyPr>
          <a:lstStyle/>
          <a:p>
            <a:pPr algn="ctr"/>
            <a:r>
              <a:rPr lang="zh-CN" altLang="en-US" sz="900" dirty="0">
                <a:solidFill>
                  <a:schemeClr val="bg1"/>
                </a:solidFill>
                <a:latin typeface="微软雅黑" panose="020B0503020204020204" charset="-122"/>
                <a:ea typeface="微软雅黑" panose="020B0503020204020204" charset="-122"/>
              </a:rPr>
              <a:t>梁沛莹</a:t>
            </a:r>
            <a:endParaRPr lang="zh-CN" altLang="en-US" sz="900" dirty="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7559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建立数据库</a:t>
            </a:r>
            <a:endParaRPr lang="zh-CN" altLang="en-US"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229870"/>
          </a:xfrm>
          <a:prstGeom prst="rect">
            <a:avLst/>
          </a:prstGeom>
          <a:noFill/>
        </p:spPr>
        <p:txBody>
          <a:bodyPr wrap="square" rtlCol="0">
            <a:spAutoFit/>
          </a:bodyPr>
          <a:lstStyle/>
          <a:p>
            <a:pPr algn="ctr"/>
            <a:r>
              <a:rPr lang="zh-CN" altLang="en-US" sz="900" dirty="0">
                <a:solidFill>
                  <a:schemeClr val="bg1"/>
                </a:solidFill>
                <a:latin typeface="微软雅黑" panose="020B0503020204020204" charset="-122"/>
                <a:ea typeface="微软雅黑" panose="020B0503020204020204" charset="-122"/>
              </a:rPr>
              <a:t>陈涵</a:t>
            </a:r>
            <a:endParaRPr lang="zh-CN" altLang="en-US" sz="900" dirty="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7559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后端</a:t>
            </a:r>
            <a:endParaRPr lang="zh-CN" altLang="en-US"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229870"/>
          </a:xfrm>
          <a:prstGeom prst="rect">
            <a:avLst/>
          </a:prstGeom>
          <a:noFill/>
        </p:spPr>
        <p:txBody>
          <a:bodyPr wrap="square" rtlCol="0">
            <a:spAutoFit/>
          </a:bodyPr>
          <a:lstStyle/>
          <a:p>
            <a:pPr algn="ctr"/>
            <a:r>
              <a:rPr lang="zh-CN" altLang="en-US" sz="900" dirty="0">
                <a:solidFill>
                  <a:schemeClr val="bg1"/>
                </a:solidFill>
                <a:latin typeface="微软雅黑" panose="020B0503020204020204" charset="-122"/>
                <a:ea typeface="微软雅黑" panose="020B0503020204020204" charset="-122"/>
              </a:rPr>
              <a:t>全体成员</a:t>
            </a:r>
            <a:endParaRPr lang="zh-CN" altLang="en-US" sz="900" dirty="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281045" y="4935855"/>
            <a:ext cx="5810250" cy="645160"/>
          </a:xfrm>
          <a:prstGeom prst="rect">
            <a:avLst/>
          </a:prstGeom>
          <a:noFill/>
        </p:spPr>
        <p:txBody>
          <a:bodyPr wrap="square" rtlCol="0">
            <a:spAutoFit/>
          </a:bodyPr>
          <a:p>
            <a:r>
              <a:rPr lang="zh-CN" altLang="en-US"/>
              <a:t>使用</a:t>
            </a:r>
            <a:r>
              <a:rPr lang="en-US" altLang="zh-CN"/>
              <a:t>git</a:t>
            </a:r>
            <a:r>
              <a:rPr lang="zh-CN" altLang="en-US"/>
              <a:t>进行协作开发，整体开发速度比较快，并且分工明确，能做到充分沟通，团队氛围良好。</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1" cstate="screen"/>
          <a:srcRect/>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kern="0" noProof="0" dirty="0">
                <a:ln>
                  <a:noFill/>
                </a:ln>
                <a:solidFill>
                  <a:schemeClr val="bg1"/>
                </a:solidFill>
                <a:uLnTx/>
                <a:uFillTx/>
                <a:latin typeface="Verdana" panose="020B0604030504040204" charset="0"/>
                <a:ea typeface="微软雅黑" panose="020B0503020204020204" charset="-122"/>
                <a:sym typeface="+mn-ea"/>
              </a:rPr>
              <a:t>使用</a:t>
            </a:r>
            <a:r>
              <a:rPr lang="en-US" altLang="zh-CN" sz="1000" kern="0" noProof="0" dirty="0">
                <a:ln>
                  <a:noFill/>
                </a:ln>
                <a:solidFill>
                  <a:schemeClr val="bg1"/>
                </a:solidFill>
                <a:uLnTx/>
                <a:uFillTx/>
                <a:latin typeface="Verdana" panose="020B0604030504040204" charset="0"/>
                <a:ea typeface="微软雅黑" panose="020B0503020204020204" charset="-122"/>
                <a:sym typeface="+mn-ea"/>
              </a:rPr>
              <a:t>bmob</a:t>
            </a:r>
            <a:r>
              <a:rPr lang="zh-CN" altLang="en-US" sz="1000" kern="0" noProof="0" dirty="0">
                <a:ln>
                  <a:noFill/>
                </a:ln>
                <a:solidFill>
                  <a:schemeClr val="bg1"/>
                </a:solidFill>
                <a:uLnTx/>
                <a:uFillTx/>
                <a:latin typeface="Verdana" panose="020B0604030504040204" charset="0"/>
                <a:ea typeface="微软雅黑" panose="020B0503020204020204" charset="-122"/>
                <a:sym typeface="+mn-ea"/>
              </a:rPr>
              <a:t>后端云，</a:t>
            </a:r>
            <a:r>
              <a:rPr lang="en-US" altLang="zh-CN" sz="1000" kern="0" noProof="0" dirty="0">
                <a:ln>
                  <a:noFill/>
                </a:ln>
                <a:solidFill>
                  <a:schemeClr val="bg1"/>
                </a:solidFill>
                <a:uLnTx/>
                <a:uFillTx/>
                <a:latin typeface="Verdana" panose="020B0604030504040204" charset="0"/>
                <a:ea typeface="微软雅黑" panose="020B0503020204020204" charset="-122"/>
                <a:sym typeface="+mn-ea"/>
              </a:rPr>
              <a:t>bmob</a:t>
            </a:r>
            <a:r>
              <a:rPr lang="zh-CN" altLang="en-US" sz="1000" kern="0" noProof="0" dirty="0">
                <a:ln>
                  <a:noFill/>
                </a:ln>
                <a:solidFill>
                  <a:schemeClr val="bg1"/>
                </a:solidFill>
                <a:uLnTx/>
                <a:uFillTx/>
                <a:latin typeface="Verdana" panose="020B0604030504040204" charset="0"/>
                <a:ea typeface="微软雅黑" panose="020B0503020204020204" charset="-122"/>
                <a:sym typeface="+mn-ea"/>
              </a:rPr>
              <a:t>上的文档较为简略，在搜集资料上花费了较多时间。</a:t>
            </a:r>
            <a:endParaRPr lang="en-US" altLang="zh-CN" sz="1000" kern="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zh-CN" altLang="en-US"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文件的上传和下载</a:t>
            </a:r>
            <a:endParaRPr lang="zh-CN" altLang="en-US"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endParaRPr>
          </a:p>
        </p:txBody>
      </p:sp>
      <p:sp>
        <p:nvSpPr>
          <p:cNvPr id="10" name="文本框 9"/>
          <p:cNvSpPr txBox="1"/>
          <p:nvPr/>
        </p:nvSpPr>
        <p:spPr>
          <a:xfrm>
            <a:off x="8067040" y="3107055"/>
            <a:ext cx="2117090" cy="1476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noProof="0" dirty="0">
                <a:ln>
                  <a:noFill/>
                </a:ln>
                <a:solidFill>
                  <a:schemeClr val="bg1"/>
                </a:solidFill>
                <a:uLnTx/>
                <a:uFillTx/>
                <a:latin typeface="Verdana" panose="020B0604030504040204" charset="0"/>
                <a:ea typeface="微软雅黑" panose="020B0503020204020204" charset="-122"/>
                <a:sym typeface="+mn-ea"/>
              </a:rPr>
              <a:t>手机上传的图片一开始难以显示到</a:t>
            </a:r>
            <a:r>
              <a:rPr lang="en-US" altLang="zh-CN" sz="1000" noProof="0" dirty="0">
                <a:ln>
                  <a:noFill/>
                </a:ln>
                <a:solidFill>
                  <a:schemeClr val="bg1"/>
                </a:solidFill>
                <a:uLnTx/>
                <a:uFillTx/>
                <a:latin typeface="Verdana" panose="020B0604030504040204" charset="0"/>
                <a:ea typeface="微软雅黑" panose="020B0503020204020204" charset="-122"/>
                <a:sym typeface="+mn-ea"/>
              </a:rPr>
              <a:t>APP</a:t>
            </a:r>
            <a:r>
              <a:rPr lang="zh-CN" altLang="en-US" sz="1000" noProof="0" dirty="0">
                <a:ln>
                  <a:noFill/>
                </a:ln>
                <a:solidFill>
                  <a:schemeClr val="bg1"/>
                </a:solidFill>
                <a:uLnTx/>
                <a:uFillTx/>
                <a:latin typeface="Verdana" panose="020B0604030504040204" charset="0"/>
                <a:ea typeface="微软雅黑" panose="020B0503020204020204" charset="-122"/>
                <a:sym typeface="+mn-ea"/>
              </a:rPr>
              <a:t>上面，后面发现是</a:t>
            </a:r>
            <a:r>
              <a:rPr lang="en-US" altLang="zh-CN" sz="1000" noProof="0" dirty="0">
                <a:ln>
                  <a:noFill/>
                </a:ln>
                <a:solidFill>
                  <a:schemeClr val="bg1"/>
                </a:solidFill>
                <a:uLnTx/>
                <a:uFillTx/>
                <a:latin typeface="Verdana" panose="020B0604030504040204" charset="0"/>
                <a:ea typeface="微软雅黑" panose="020B0503020204020204" charset="-122"/>
                <a:sym typeface="+mn-ea"/>
              </a:rPr>
              <a:t>http</a:t>
            </a:r>
            <a:r>
              <a:rPr lang="zh-CN" altLang="en-US" sz="1000" noProof="0" dirty="0">
                <a:ln>
                  <a:noFill/>
                </a:ln>
                <a:solidFill>
                  <a:schemeClr val="bg1"/>
                </a:solidFill>
                <a:uLnTx/>
                <a:uFillTx/>
                <a:latin typeface="Verdana" panose="020B0604030504040204" charset="0"/>
                <a:ea typeface="微软雅黑" panose="020B0503020204020204" charset="-122"/>
                <a:sym typeface="+mn-ea"/>
              </a:rPr>
              <a:t>协议的不安全性导致的，后面进行了字符串处理，问题得以解决</a:t>
            </a:r>
            <a:endParaRPr lang="en-US" altLang="zh-CN" sz="100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zh-CN" altLang="en-US"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图片的显示</a:t>
            </a:r>
            <a:endParaRPr lang="zh-CN" altLang="en-US"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endParaRPr>
          </a:p>
        </p:txBody>
      </p:sp>
      <p:sp>
        <p:nvSpPr>
          <p:cNvPr id="4" name="文本框 3"/>
          <p:cNvSpPr txBox="1"/>
          <p:nvPr/>
        </p:nvSpPr>
        <p:spPr>
          <a:xfrm>
            <a:off x="767080" y="655320"/>
            <a:ext cx="2868930" cy="521970"/>
          </a:xfrm>
          <a:prstGeom prst="rect">
            <a:avLst/>
          </a:prstGeom>
          <a:noFill/>
        </p:spPr>
        <p:txBody>
          <a:bodyPr wrap="square" rtlCol="0">
            <a:spAutoFit/>
          </a:bodyPr>
          <a:p>
            <a:r>
              <a:rPr lang="zh-CN" altLang="en-US" sz="2800"/>
              <a:t>技术难点</a:t>
            </a:r>
            <a:endParaRPr lang="zh-CN"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endParaRPr lang="en-US" altLang="zh-CN" sz="8800" dirty="0">
              <a:ln>
                <a:solidFill>
                  <a:srgbClr val="383987"/>
                </a:solidFill>
              </a:ln>
              <a:noFill/>
              <a:latin typeface="Agency FB" panose="020B0503020202020204" charset="0"/>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endParaRPr lang="zh-CN" altLang="en-US" sz="2400">
              <a:ln>
                <a:noFill/>
              </a:ln>
              <a:solidFill>
                <a:srgbClr val="383987"/>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960495" y="154622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成 果 展 示</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967355" y="171386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01</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8" name="文本框 7"/>
          <p:cNvSpPr txBox="1"/>
          <p:nvPr/>
        </p:nvSpPr>
        <p:spPr>
          <a:xfrm>
            <a:off x="2967355" y="270827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02</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28" name="文本框 27"/>
          <p:cNvSpPr txBox="1"/>
          <p:nvPr/>
        </p:nvSpPr>
        <p:spPr>
          <a:xfrm>
            <a:off x="2967355" y="368998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03</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30" name="文本框 29"/>
          <p:cNvSpPr txBox="1"/>
          <p:nvPr/>
        </p:nvSpPr>
        <p:spPr>
          <a:xfrm>
            <a:off x="2967355" y="46488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04</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6" name="文本框 15"/>
          <p:cNvSpPr txBox="1"/>
          <p:nvPr/>
        </p:nvSpPr>
        <p:spPr>
          <a:xfrm>
            <a:off x="3960495" y="260223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主 要 功 能</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960495" y="358521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用 户 体 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20" name="文本框 19"/>
          <p:cNvSpPr txBox="1"/>
          <p:nvPr/>
        </p:nvSpPr>
        <p:spPr>
          <a:xfrm>
            <a:off x="3960495" y="455422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团 队 分 工</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01</a:t>
            </a:r>
            <a:endParaRPr lang="en-US" altLang="zh-CN" sz="11500">
              <a:ln>
                <a:solidFill>
                  <a:srgbClr val="383987"/>
                </a:solidFill>
              </a:ln>
              <a:noFill/>
              <a:latin typeface="Agency FB" panose="020B0503020202020204" charset="0"/>
            </a:endParaRPr>
          </a:p>
        </p:txBody>
      </p:sp>
      <p:sp>
        <p:nvSpPr>
          <p:cNvPr id="6" name="文本框 5"/>
          <p:cNvSpPr txBox="1"/>
          <p:nvPr/>
        </p:nvSpPr>
        <p:spPr>
          <a:xfrm>
            <a:off x="1038225" y="3166110"/>
            <a:ext cx="4818380" cy="646331"/>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成 果 展 示</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effectLst>
                  <a:outerShdw blurRad="38100" dist="38100" dir="2700000" algn="tl">
                    <a:srgbClr val="000000">
                      <a:alpha val="43137"/>
                    </a:srgbClr>
                  </a:outerShdw>
                </a:effectLst>
              </a:rPr>
              <a:t>          请观看演示视频！</a:t>
            </a:r>
            <a:endParaRPr lang="zh-CN" altLang="en-US" sz="4000" dirty="0">
              <a:effectLst>
                <a:outerShdw blurRad="38100" dist="38100" dir="2700000" algn="tl">
                  <a:srgbClr val="000000">
                    <a:alpha val="43137"/>
                  </a:srgbClr>
                </a:outerShdw>
              </a:effectLst>
            </a:endParaRPr>
          </a:p>
        </p:txBody>
      </p:sp>
      <p:pic>
        <p:nvPicPr>
          <p:cNvPr id="5" name="图片 4" descr="67a8ba7c22f732fa65918b720007e969"/>
          <p:cNvPicPr>
            <a:picLocks noChangeAspect="1"/>
          </p:cNvPicPr>
          <p:nvPr/>
        </p:nvPicPr>
        <p:blipFill>
          <a:blip r:embed="rId1" cstate="screen"/>
          <a:stretch>
            <a:fillRect/>
          </a:stretch>
        </p:blipFill>
        <p:spPr>
          <a:xfrm>
            <a:off x="-1905" y="1308100"/>
            <a:ext cx="2440940" cy="2842260"/>
          </a:xfrm>
          <a:prstGeom prst="rect">
            <a:avLst/>
          </a:prstGeom>
        </p:spPr>
      </p:pic>
      <p:sp>
        <p:nvSpPr>
          <p:cNvPr id="2" name="文本框 1"/>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Part1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成果展示</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02</a:t>
            </a:r>
            <a:endParaRPr lang="en-US" altLang="zh-CN" sz="11500">
              <a:ln>
                <a:solidFill>
                  <a:srgbClr val="383987"/>
                </a:solidFill>
              </a:ln>
              <a:noFill/>
              <a:latin typeface="Agency FB" panose="020B0503020202020204" charset="0"/>
            </a:endParaRP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dirty="0">
                <a:solidFill>
                  <a:srgbClr val="383987"/>
                </a:solidFill>
                <a:latin typeface="微软雅黑" panose="020B0503020204020204" charset="-122"/>
                <a:ea typeface="微软雅黑" panose="020B0503020204020204" charset="-122"/>
                <a:sym typeface="+mn-ea"/>
              </a:rPr>
              <a:t>主 要 功 能</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7" name="文本框 6"/>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Part2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主要功能</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pic>
        <p:nvPicPr>
          <p:cNvPr id="10" name="图片 9"/>
          <p:cNvPicPr>
            <a:picLocks noChangeAspect="1"/>
          </p:cNvPicPr>
          <p:nvPr/>
        </p:nvPicPr>
        <p:blipFill>
          <a:blip r:embed="rId2"/>
          <a:stretch>
            <a:fillRect/>
          </a:stretch>
        </p:blipFill>
        <p:spPr>
          <a:xfrm>
            <a:off x="1155464" y="1296134"/>
            <a:ext cx="4940536" cy="42657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Part2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社区模块</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pic>
        <p:nvPicPr>
          <p:cNvPr id="19" name="图片 18"/>
          <p:cNvPicPr>
            <a:picLocks noChangeAspect="1"/>
          </p:cNvPicPr>
          <p:nvPr/>
        </p:nvPicPr>
        <p:blipFill>
          <a:blip r:embed="rId1"/>
          <a:stretch>
            <a:fillRect/>
          </a:stretch>
        </p:blipFill>
        <p:spPr>
          <a:xfrm>
            <a:off x="1583124" y="1736051"/>
            <a:ext cx="2925376" cy="4785441"/>
          </a:xfrm>
          <a:prstGeom prst="rect">
            <a:avLst/>
          </a:prstGeom>
        </p:spPr>
      </p:pic>
      <p:sp>
        <p:nvSpPr>
          <p:cNvPr id="37" name="文本框 36"/>
          <p:cNvSpPr txBox="1"/>
          <p:nvPr/>
        </p:nvSpPr>
        <p:spPr>
          <a:xfrm>
            <a:off x="2184117" y="1043360"/>
            <a:ext cx="1723390" cy="523220"/>
          </a:xfrm>
          <a:prstGeom prst="rect">
            <a:avLst/>
          </a:prstGeom>
          <a:noFill/>
        </p:spPr>
        <p:txBody>
          <a:bodyPr wrap="square" rtlCol="0">
            <a:spAutoFit/>
          </a:bodyPr>
          <a:lstStyle/>
          <a:p>
            <a:pPr lvl="0" algn="l"/>
            <a:r>
              <a:rPr lang="zh-CN" altLang="en-US" sz="2800" noProof="0" dirty="0">
                <a:ln>
                  <a:noFill/>
                </a:ln>
                <a:uLnTx/>
                <a:uFillTx/>
                <a:latin typeface="微软雅黑" panose="020B0503020204020204" charset="-122"/>
                <a:ea typeface="微软雅黑" panose="020B0503020204020204" charset="-122"/>
                <a:sym typeface="+mn-ea"/>
              </a:rPr>
              <a:t>推荐社区</a:t>
            </a:r>
            <a:endParaRPr lang="zh-CN" altLang="en-US" sz="2800" noProof="0" dirty="0">
              <a:ln>
                <a:noFill/>
              </a:ln>
              <a:uLnTx/>
              <a:uFillTx/>
              <a:latin typeface="微软雅黑" panose="020B0503020204020204" charset="-122"/>
              <a:ea typeface="微软雅黑" panose="020B0503020204020204" charset="-122"/>
              <a:sym typeface="+mn-ea"/>
            </a:endParaRPr>
          </a:p>
        </p:txBody>
      </p:sp>
      <p:pic>
        <p:nvPicPr>
          <p:cNvPr id="21" name="图片 20"/>
          <p:cNvPicPr>
            <a:picLocks noChangeAspect="1"/>
          </p:cNvPicPr>
          <p:nvPr/>
        </p:nvPicPr>
        <p:blipFill>
          <a:blip r:embed="rId2"/>
          <a:stretch>
            <a:fillRect/>
          </a:stretch>
        </p:blipFill>
        <p:spPr>
          <a:xfrm>
            <a:off x="7192731" y="1737092"/>
            <a:ext cx="3020368" cy="4784400"/>
          </a:xfrm>
          <a:prstGeom prst="rect">
            <a:avLst/>
          </a:prstGeom>
        </p:spPr>
      </p:pic>
      <p:sp>
        <p:nvSpPr>
          <p:cNvPr id="50" name="文本框 49"/>
          <p:cNvSpPr txBox="1"/>
          <p:nvPr/>
        </p:nvSpPr>
        <p:spPr>
          <a:xfrm>
            <a:off x="7841220" y="1043360"/>
            <a:ext cx="1723390" cy="523220"/>
          </a:xfrm>
          <a:prstGeom prst="rect">
            <a:avLst/>
          </a:prstGeom>
          <a:noFill/>
        </p:spPr>
        <p:txBody>
          <a:bodyPr wrap="square" rtlCol="0">
            <a:spAutoFit/>
          </a:bodyPr>
          <a:lstStyle/>
          <a:p>
            <a:pPr lvl="0" algn="l"/>
            <a:r>
              <a:rPr lang="zh-CN" altLang="en-US" sz="2800" dirty="0">
                <a:latin typeface="微软雅黑" panose="020B0503020204020204" charset="-122"/>
                <a:ea typeface="微软雅黑" panose="020B0503020204020204" charset="-122"/>
                <a:sym typeface="+mn-ea"/>
              </a:rPr>
              <a:t>创建</a:t>
            </a:r>
            <a:r>
              <a:rPr lang="zh-CN" altLang="en-US" sz="2800" noProof="0" dirty="0">
                <a:ln>
                  <a:noFill/>
                </a:ln>
                <a:uLnTx/>
                <a:uFillTx/>
                <a:latin typeface="微软雅黑" panose="020B0503020204020204" charset="-122"/>
                <a:ea typeface="微软雅黑" panose="020B0503020204020204" charset="-122"/>
                <a:sym typeface="+mn-ea"/>
              </a:rPr>
              <a:t>社区</a:t>
            </a:r>
            <a:endParaRPr lang="zh-CN" altLang="en-US" sz="2800" noProof="0" dirty="0">
              <a:ln>
                <a:noFill/>
              </a:ln>
              <a:uLnTx/>
              <a:uFillTx/>
              <a:latin typeface="微软雅黑" panose="020B0503020204020204" charset="-122"/>
              <a:ea typeface="微软雅黑" panose="020B0503020204020204" charset="-122"/>
              <a:sym typeface="+mn-ea"/>
            </a:endParaRPr>
          </a:p>
        </p:txBody>
      </p:sp>
      <p:cxnSp>
        <p:nvCxnSpPr>
          <p:cNvPr id="27" name="直接箭头连接符 26"/>
          <p:cNvCxnSpPr/>
          <p:nvPr/>
        </p:nvCxnSpPr>
        <p:spPr>
          <a:xfrm flipV="1">
            <a:off x="4406900" y="3784600"/>
            <a:ext cx="2785831" cy="2260601"/>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Part2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社区模块</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
        <p:nvSpPr>
          <p:cNvPr id="37" name="文本框 36"/>
          <p:cNvSpPr txBox="1"/>
          <p:nvPr/>
        </p:nvSpPr>
        <p:spPr>
          <a:xfrm>
            <a:off x="2184117" y="1043360"/>
            <a:ext cx="1723390" cy="523220"/>
          </a:xfrm>
          <a:prstGeom prst="rect">
            <a:avLst/>
          </a:prstGeom>
          <a:noFill/>
        </p:spPr>
        <p:txBody>
          <a:bodyPr wrap="square" rtlCol="0">
            <a:spAutoFit/>
          </a:bodyPr>
          <a:lstStyle/>
          <a:p>
            <a:pPr lvl="0" algn="l"/>
            <a:r>
              <a:rPr lang="zh-CN" altLang="en-US" sz="2800" noProof="0" dirty="0">
                <a:ln>
                  <a:noFill/>
                </a:ln>
                <a:uLnTx/>
                <a:uFillTx/>
                <a:latin typeface="微软雅黑" panose="020B0503020204020204" charset="-122"/>
                <a:ea typeface="微软雅黑" panose="020B0503020204020204" charset="-122"/>
                <a:sym typeface="+mn-ea"/>
              </a:rPr>
              <a:t>问题列表</a:t>
            </a:r>
            <a:endParaRPr lang="zh-CN" altLang="en-US" sz="2800" noProof="0" dirty="0">
              <a:ln>
                <a:noFill/>
              </a:ln>
              <a:uLnTx/>
              <a:uFillTx/>
              <a:latin typeface="微软雅黑" panose="020B0503020204020204" charset="-122"/>
              <a:ea typeface="微软雅黑" panose="020B0503020204020204" charset="-122"/>
              <a:sym typeface="+mn-ea"/>
            </a:endParaRPr>
          </a:p>
        </p:txBody>
      </p:sp>
      <p:sp>
        <p:nvSpPr>
          <p:cNvPr id="50" name="文本框 49"/>
          <p:cNvSpPr txBox="1"/>
          <p:nvPr/>
        </p:nvSpPr>
        <p:spPr>
          <a:xfrm>
            <a:off x="7841220" y="1043360"/>
            <a:ext cx="1723390" cy="523220"/>
          </a:xfrm>
          <a:prstGeom prst="rect">
            <a:avLst/>
          </a:prstGeom>
          <a:noFill/>
        </p:spPr>
        <p:txBody>
          <a:bodyPr wrap="square" rtlCol="0">
            <a:spAutoFit/>
          </a:bodyPr>
          <a:lstStyle/>
          <a:p>
            <a:pPr lvl="0" algn="l"/>
            <a:r>
              <a:rPr lang="zh-CN" altLang="en-US" sz="2800" noProof="0" dirty="0">
                <a:ln>
                  <a:noFill/>
                </a:ln>
                <a:uLnTx/>
                <a:uFillTx/>
                <a:latin typeface="微软雅黑" panose="020B0503020204020204" charset="-122"/>
                <a:ea typeface="微软雅黑" panose="020B0503020204020204" charset="-122"/>
                <a:sym typeface="+mn-ea"/>
              </a:rPr>
              <a:t>资源列表</a:t>
            </a:r>
            <a:endParaRPr lang="zh-CN" altLang="en-US" sz="2800" noProof="0" dirty="0">
              <a:ln>
                <a:noFill/>
              </a:ln>
              <a:uLnTx/>
              <a:uFillTx/>
              <a:latin typeface="微软雅黑" panose="020B0503020204020204" charset="-122"/>
              <a:ea typeface="微软雅黑" panose="020B0503020204020204" charset="-122"/>
              <a:sym typeface="+mn-ea"/>
            </a:endParaRPr>
          </a:p>
        </p:txBody>
      </p:sp>
      <p:cxnSp>
        <p:nvCxnSpPr>
          <p:cNvPr id="27" name="直接箭头连接符 26"/>
          <p:cNvCxnSpPr/>
          <p:nvPr/>
        </p:nvCxnSpPr>
        <p:spPr>
          <a:xfrm flipV="1">
            <a:off x="3907507" y="3060700"/>
            <a:ext cx="3077493" cy="1068593"/>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图片 2"/>
          <p:cNvPicPr>
            <a:picLocks noChangeAspect="1"/>
          </p:cNvPicPr>
          <p:nvPr/>
        </p:nvPicPr>
        <p:blipFill>
          <a:blip r:embed="rId1"/>
          <a:stretch>
            <a:fillRect/>
          </a:stretch>
        </p:blipFill>
        <p:spPr>
          <a:xfrm>
            <a:off x="1608518" y="1674489"/>
            <a:ext cx="2667433" cy="4954912"/>
          </a:xfrm>
          <a:prstGeom prst="rect">
            <a:avLst/>
          </a:prstGeom>
        </p:spPr>
      </p:pic>
      <p:pic>
        <p:nvPicPr>
          <p:cNvPr id="7" name="图片 6"/>
          <p:cNvPicPr>
            <a:picLocks noChangeAspect="1"/>
          </p:cNvPicPr>
          <p:nvPr/>
        </p:nvPicPr>
        <p:blipFill>
          <a:blip r:embed="rId2"/>
          <a:stretch>
            <a:fillRect/>
          </a:stretch>
        </p:blipFill>
        <p:spPr>
          <a:xfrm>
            <a:off x="7322037" y="1566580"/>
            <a:ext cx="2761755" cy="49549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4300" y="228599"/>
            <a:ext cx="3467100" cy="646331"/>
          </a:xfrm>
          <a:prstGeom prst="rect">
            <a:avLst/>
          </a:prstGeom>
          <a:noFill/>
        </p:spPr>
        <p:txBody>
          <a:bodyPr wrap="square" rtlCol="0">
            <a:spAutoFit/>
          </a:bodyPr>
          <a:lstStyle/>
          <a:p>
            <a:r>
              <a:rPr lang="en-US" altLang="zh-CN"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Part2 </a:t>
            </a:r>
            <a:r>
              <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问题模块</a:t>
            </a:r>
            <a:endParaRPr lang="zh-CN" altLang="en-US" sz="3600" dirty="0">
              <a:solidFill>
                <a:srgbClr val="AFA8D3"/>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
        <p:nvSpPr>
          <p:cNvPr id="37" name="文本框 36"/>
          <p:cNvSpPr txBox="1"/>
          <p:nvPr/>
        </p:nvSpPr>
        <p:spPr>
          <a:xfrm>
            <a:off x="5147203" y="919093"/>
            <a:ext cx="1723390" cy="523220"/>
          </a:xfrm>
          <a:prstGeom prst="rect">
            <a:avLst/>
          </a:prstGeom>
          <a:noFill/>
        </p:spPr>
        <p:txBody>
          <a:bodyPr wrap="square" rtlCol="0">
            <a:spAutoFit/>
          </a:bodyPr>
          <a:lstStyle/>
          <a:p>
            <a:pPr lvl="0" algn="l"/>
            <a:r>
              <a:rPr lang="zh-CN" altLang="en-US" sz="2800" noProof="0" dirty="0">
                <a:ln>
                  <a:noFill/>
                </a:ln>
                <a:uLnTx/>
                <a:uFillTx/>
                <a:latin typeface="微软雅黑" panose="020B0503020204020204" charset="-122"/>
                <a:ea typeface="微软雅黑" panose="020B0503020204020204" charset="-122"/>
                <a:sym typeface="+mn-ea"/>
              </a:rPr>
              <a:t>提出问题</a:t>
            </a:r>
            <a:endParaRPr lang="zh-CN" altLang="en-US" sz="2800" noProof="0" dirty="0">
              <a:ln>
                <a:noFill/>
              </a:ln>
              <a:uLnTx/>
              <a:uFillTx/>
              <a:latin typeface="微软雅黑" panose="020B0503020204020204" charset="-122"/>
              <a:ea typeface="微软雅黑" panose="020B0503020204020204" charset="-122"/>
              <a:sym typeface="+mn-ea"/>
            </a:endParaRPr>
          </a:p>
        </p:txBody>
      </p:sp>
      <p:sp>
        <p:nvSpPr>
          <p:cNvPr id="50" name="文本框 49"/>
          <p:cNvSpPr txBox="1"/>
          <p:nvPr/>
        </p:nvSpPr>
        <p:spPr>
          <a:xfrm>
            <a:off x="9187420" y="918466"/>
            <a:ext cx="1723390" cy="523220"/>
          </a:xfrm>
          <a:prstGeom prst="rect">
            <a:avLst/>
          </a:prstGeom>
          <a:noFill/>
        </p:spPr>
        <p:txBody>
          <a:bodyPr wrap="square" rtlCol="0">
            <a:spAutoFit/>
          </a:bodyPr>
          <a:lstStyle/>
          <a:p>
            <a:pPr lvl="0" algn="l"/>
            <a:r>
              <a:rPr lang="zh-CN" altLang="en-US" sz="2800" dirty="0">
                <a:latin typeface="微软雅黑" panose="020B0503020204020204" charset="-122"/>
                <a:ea typeface="微软雅黑" panose="020B0503020204020204" charset="-122"/>
                <a:sym typeface="+mn-ea"/>
              </a:rPr>
              <a:t>回答问题</a:t>
            </a:r>
            <a:endParaRPr lang="zh-CN" altLang="en-US" sz="2800" noProof="0" dirty="0">
              <a:ln>
                <a:noFill/>
              </a:ln>
              <a:uLnTx/>
              <a:uFillTx/>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4685427" y="1485849"/>
            <a:ext cx="2646941" cy="4911376"/>
          </a:xfrm>
          <a:prstGeom prst="rect">
            <a:avLst/>
          </a:prstGeom>
        </p:spPr>
      </p:pic>
      <p:pic>
        <p:nvPicPr>
          <p:cNvPr id="6" name="图片 5"/>
          <p:cNvPicPr>
            <a:picLocks noChangeAspect="1"/>
          </p:cNvPicPr>
          <p:nvPr/>
        </p:nvPicPr>
        <p:blipFill>
          <a:blip r:embed="rId2"/>
          <a:stretch>
            <a:fillRect/>
          </a:stretch>
        </p:blipFill>
        <p:spPr>
          <a:xfrm>
            <a:off x="8405823" y="1485222"/>
            <a:ext cx="3157702" cy="4933337"/>
          </a:xfrm>
          <a:prstGeom prst="rect">
            <a:avLst/>
          </a:prstGeom>
        </p:spPr>
      </p:pic>
      <p:sp>
        <p:nvSpPr>
          <p:cNvPr id="14" name="文本框 13"/>
          <p:cNvSpPr txBox="1"/>
          <p:nvPr/>
        </p:nvSpPr>
        <p:spPr>
          <a:xfrm>
            <a:off x="1188978" y="918466"/>
            <a:ext cx="1723390" cy="523220"/>
          </a:xfrm>
          <a:prstGeom prst="rect">
            <a:avLst/>
          </a:prstGeom>
          <a:noFill/>
        </p:spPr>
        <p:txBody>
          <a:bodyPr wrap="square" rtlCol="0">
            <a:spAutoFit/>
          </a:bodyPr>
          <a:lstStyle/>
          <a:p>
            <a:pPr lvl="0" algn="l"/>
            <a:r>
              <a:rPr lang="zh-CN" altLang="en-US" sz="2800" noProof="0" dirty="0">
                <a:ln>
                  <a:noFill/>
                </a:ln>
                <a:uLnTx/>
                <a:uFillTx/>
                <a:latin typeface="微软雅黑" panose="020B0503020204020204" charset="-122"/>
                <a:ea typeface="微软雅黑" panose="020B0503020204020204" charset="-122"/>
                <a:sym typeface="+mn-ea"/>
              </a:rPr>
              <a:t>问题详情</a:t>
            </a:r>
            <a:endParaRPr lang="zh-CN" altLang="en-US" sz="2800" noProof="0" dirty="0">
              <a:ln>
                <a:noFill/>
              </a:ln>
              <a:uLnTx/>
              <a:uFillTx/>
              <a:latin typeface="微软雅黑" panose="020B0503020204020204" charset="-122"/>
              <a:ea typeface="微软雅黑" panose="020B0503020204020204" charset="-122"/>
              <a:sym typeface="+mn-ea"/>
            </a:endParaRPr>
          </a:p>
        </p:txBody>
      </p:sp>
      <p:pic>
        <p:nvPicPr>
          <p:cNvPr id="9" name="图片 8"/>
          <p:cNvPicPr>
            <a:picLocks noChangeAspect="1"/>
          </p:cNvPicPr>
          <p:nvPr/>
        </p:nvPicPr>
        <p:blipFill>
          <a:blip r:embed="rId3"/>
          <a:stretch>
            <a:fillRect/>
          </a:stretch>
        </p:blipFill>
        <p:spPr>
          <a:xfrm>
            <a:off x="628475" y="1485222"/>
            <a:ext cx="2983498" cy="4830018"/>
          </a:xfrm>
          <a:prstGeom prst="rect">
            <a:avLst/>
          </a:prstGeom>
        </p:spPr>
      </p:pic>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Words>
  <Application>WPS 演示</Application>
  <PresentationFormat>宽屏</PresentationFormat>
  <Paragraphs>161</Paragraphs>
  <Slides>18</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宋体</vt:lpstr>
      <vt:lpstr>Wingdings</vt:lpstr>
      <vt:lpstr>Agency FB</vt:lpstr>
      <vt:lpstr>微软雅黑</vt:lpstr>
      <vt:lpstr>Arial Unicode MS</vt:lpstr>
      <vt:lpstr>Calibri Light</vt:lpstr>
      <vt:lpstr>Calibri</vt:lpstr>
      <vt:lpstr>Times New Roman</vt:lpstr>
      <vt:lpstr>Neris Thin</vt:lpstr>
      <vt:lpstr>Segoe Print</vt:lpstr>
      <vt:lpstr>Roboto Light</vt:lpstr>
      <vt:lpstr>Wide Latin</vt:lpstr>
      <vt:lpstr>Roboto Medium</vt:lpstr>
      <vt:lpstr>Open Sans</vt:lpstr>
      <vt:lpstr>Verdana</vt:lpstr>
      <vt:lpstr>Oswald Light</vt:lpstr>
      <vt:lpstr>Impact</vt:lpstr>
      <vt:lpstr>微软雅黑 Light</vt:lpstr>
      <vt:lpstr>FontAwesome</vt:lpstr>
      <vt:lpstr>Gill Sans</vt:lpstr>
      <vt:lpstr>ヒラギノ角ゴ ProN W3</vt:lpstr>
      <vt:lpstr>锐字工房云字库细圆GBK</vt:lpstr>
      <vt:lpstr>Gill Sans MT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水彩墨迹</dc:title>
  <dc:creator>第一PPT</dc:creator>
  <cp:keywords>www.1ppt.com</cp:keywords>
  <dc:description>第一PPT，www.1ppt.com</dc:description>
  <cp:lastModifiedBy>Penelope</cp:lastModifiedBy>
  <cp:revision>114</cp:revision>
  <dcterms:created xsi:type="dcterms:W3CDTF">2015-05-05T08:02:00Z</dcterms:created>
  <dcterms:modified xsi:type="dcterms:W3CDTF">2021-12-31T01:00:10Z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F0467498CC4D4ED1A1D4B0A2FF203C08</vt:lpwstr>
  </property>
</Properties>
</file>