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12192000" cy="6858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EA385-6EF4-017A-77BC-1726632163C4}">
  <a:tblStyle styleId="{31FEA385-6EF4-017A-77BC-1726632163C4}" styleName="中度样式 2 - 强调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4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页眉占位符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zh-CN"/>
          </a:p>
        </p:txBody>
      </p:sp>
      <p:sp>
        <p:nvSpPr>
          <p:cNvPr id="3" name="日期占位符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D2A48B96-639E-45A3-A0BA-2464DFDB1FAA}" type="datetimeFigureOut">
              <a:rPr lang="en-US"/>
              <a:t>10/22/2021</a:t>
            </a:fld>
            <a:endParaRPr lang="zh-CN"/>
          </a:p>
        </p:txBody>
      </p:sp>
      <p:sp>
        <p:nvSpPr>
          <p:cNvPr id="4" name="幻灯片图像占位符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zh-CN"/>
          </a:p>
        </p:txBody>
      </p:sp>
      <p:sp>
        <p:nvSpPr>
          <p:cNvPr id="5" name="备注占位符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6" name="页脚占位符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zh-CN"/>
          </a:p>
        </p:txBody>
      </p:sp>
      <p:sp>
        <p:nvSpPr>
          <p:cNvPr id="7" name="灯片编号占位符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A6837353-30EB-4A48-80EB-173D804AEFBD}" type="slidenum">
              <a:rPr lang="en-US"/>
              <a:t>‹#›</a:t>
            </a:fld>
            <a:endParaRPr lang="zh-C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24745642" name="Slide Image Placeholder 1"/>
          <p:cNvSpPr>
            <a:spLocks noGrp="1" noRot="1" noChangeAspect="1"/>
          </p:cNvSpPr>
          <p:nvPr>
            <p:ph type="sldImg"/>
          </p:nvPr>
        </p:nvSpPr>
        <p:spPr bwMode="auto"/>
      </p:sp>
      <p:sp>
        <p:nvSpPr>
          <p:cNvPr id="190157398"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等线"/>
                <a:ea typeface="宋体"/>
                <a:cs typeface="Times New Roman"/>
              </a:rPr>
              <a:t>      </a:t>
            </a:r>
            <a:r>
              <a:rPr lang="zh-CN" sz="1200" b="0" i="0" u="none" strike="noStrike" cap="none" spc="0">
                <a:solidFill>
                  <a:schemeClr val="tx1"/>
                </a:solidFill>
                <a:latin typeface="等线"/>
                <a:ea typeface="宋体"/>
                <a:cs typeface="Times New Roman"/>
              </a:rPr>
              <a:t>目前市场上的即时通讯产品主要有微信、</a:t>
            </a:r>
            <a:r>
              <a:rPr lang="en-US" sz="1200" b="0" i="0" u="none" strike="noStrike" cap="none" spc="0">
                <a:solidFill>
                  <a:schemeClr val="tx1"/>
                </a:solidFill>
                <a:latin typeface="等线"/>
                <a:ea typeface="宋体"/>
                <a:cs typeface="Times New Roman"/>
              </a:rPr>
              <a:t>QQ</a:t>
            </a:r>
            <a:r>
              <a:rPr lang="zh-CN" sz="1200" b="0" i="0" u="none" strike="noStrike" cap="none" spc="0">
                <a:solidFill>
                  <a:schemeClr val="tx1"/>
                </a:solidFill>
                <a:latin typeface="等线"/>
                <a:ea typeface="宋体"/>
                <a:cs typeface="Times New Roman"/>
              </a:rPr>
              <a:t>等，就通讯服务应用程序而言，市场接近饱和。主流通讯服务应用程序不仅能提供稳定便捷的文字、视频通信服务，还可以通过多元化的附加服务满足用户日常的消遣、社交需求。然而，目前主流的通讯产品的通信都需要专门设置的服务器支撑，换句话说，通信的数据都需要传输到服务器，再由服务器发送到接收端。收发信息无论是安全性还是速度效率在一定程度上不可避免地受到服务端的限制。</a:t>
            </a:r>
            <a:endParaRPr/>
          </a:p>
        </p:txBody>
      </p:sp>
      <p:sp>
        <p:nvSpPr>
          <p:cNvPr id="1450455644" name="Slide Number Placeholder 3"/>
          <p:cNvSpPr>
            <a:spLocks noGrp="1"/>
          </p:cNvSpPr>
          <p:nvPr>
            <p:ph type="sldNum" sz="quarter" idx="10"/>
          </p:nvPr>
        </p:nvSpPr>
        <p:spPr bwMode="auto"/>
        <p:txBody>
          <a:bodyPr/>
          <a:lstStyle/>
          <a:p>
            <a:pPr>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1524000" y="1122363"/>
            <a:ext cx="9144000" cy="2387600"/>
          </a:xfrm>
        </p:spPr>
        <p:txBody>
          <a:bodyPr anchor="b"/>
          <a:lstStyle>
            <a:lvl1pPr algn="ctr">
              <a:defRPr sz="6000"/>
            </a:lvl1pPr>
          </a:lstStyle>
          <a:p>
            <a:pPr>
              <a:defRPr/>
            </a:pPr>
            <a:r>
              <a:rPr lang="zh-CN"/>
              <a:t>单击此处编辑母版标题样式</a:t>
            </a:r>
            <a:endParaRPr/>
          </a:p>
        </p:txBody>
      </p:sp>
      <p:sp>
        <p:nvSpPr>
          <p:cNvPr id="3" name="副标题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a:t>单击此处编辑母版副标题样式</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竖排文字占位符 2"/>
          <p:cNvSpPr>
            <a:spLocks noGrp="1"/>
          </p:cNvSpPr>
          <p:nvPr>
            <p:ph type="body" orient="vert" idx="1"/>
          </p:nvPr>
        </p:nvSpPr>
        <p:spPr bwMode="auto"/>
        <p:txBody>
          <a:bodyPr vert="eaVert"/>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竖排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8724900" y="365125"/>
            <a:ext cx="2628900" cy="5811838"/>
          </a:xfrm>
        </p:spPr>
        <p:txBody>
          <a:bodyPr vert="eaVert"/>
          <a:lstStyle/>
          <a:p>
            <a:pPr>
              <a:defRPr/>
            </a:pPr>
            <a:r>
              <a:rPr lang="zh-CN"/>
              <a:t>单击此处编辑母版标题样式</a:t>
            </a:r>
            <a:endParaRPr/>
          </a:p>
        </p:txBody>
      </p:sp>
      <p:sp>
        <p:nvSpPr>
          <p:cNvPr id="3" name="竖排文字占位符 2"/>
          <p:cNvSpPr>
            <a:spLocks noGrp="1"/>
          </p:cNvSpPr>
          <p:nvPr>
            <p:ph type="body" orient="vert" idx="1"/>
          </p:nvPr>
        </p:nvSpPr>
        <p:spPr bwMode="auto">
          <a:xfrm>
            <a:off x="838200" y="365125"/>
            <a:ext cx="7734300" cy="5811838"/>
          </a:xfrm>
        </p:spPr>
        <p:txBody>
          <a:bodyPr vert="eaVert"/>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1524000" y="1122363"/>
            <a:ext cx="9144000" cy="2387600"/>
          </a:xfrm>
        </p:spPr>
        <p:txBody>
          <a:bodyPr anchor="b"/>
          <a:lstStyle>
            <a:lvl1pPr algn="ctr">
              <a:defRPr sz="6000"/>
            </a:lvl1pPr>
          </a:lstStyle>
          <a:p>
            <a:pPr>
              <a:defRPr/>
            </a:pPr>
            <a:r>
              <a:rPr lang="zh-CN"/>
              <a:t>单击此处编辑母版标题样式</a:t>
            </a:r>
            <a:endParaRPr/>
          </a:p>
        </p:txBody>
      </p:sp>
      <p:sp>
        <p:nvSpPr>
          <p:cNvPr id="3" name="副标题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a:t>单击此处编辑母版副标题样式</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idx="1"/>
          </p:nvPr>
        </p:nvSpPr>
        <p:spPr bwMode="auto"/>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secHead" preserve="1"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1850" y="1709738"/>
            <a:ext cx="10515600" cy="2852737"/>
          </a:xfrm>
        </p:spPr>
        <p:txBody>
          <a:bodyPr anchor="b"/>
          <a:lstStyle>
            <a:lvl1pPr>
              <a:defRPr sz="6000"/>
            </a:lvl1pPr>
          </a:lstStyle>
          <a:p>
            <a:pPr>
              <a:defRPr/>
            </a:pPr>
            <a:r>
              <a:rPr lang="zh-CN"/>
              <a:t>单击此处编辑母版标题样式</a:t>
            </a:r>
            <a:endParaRPr/>
          </a:p>
        </p:txBody>
      </p:sp>
      <p:sp>
        <p:nvSpPr>
          <p:cNvPr id="3" name="文本占位符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单击此处编辑母版文本样式</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sz="half" idx="1"/>
          </p:nvPr>
        </p:nvSpPr>
        <p:spPr bwMode="auto">
          <a:xfrm>
            <a:off x="838200" y="1825625"/>
            <a:ext cx="5181600" cy="435133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内容占位符 3"/>
          <p:cNvSpPr>
            <a:spLocks noGrp="1"/>
          </p:cNvSpPr>
          <p:nvPr>
            <p:ph sz="half" idx="2"/>
          </p:nvPr>
        </p:nvSpPr>
        <p:spPr bwMode="auto">
          <a:xfrm>
            <a:off x="6172200" y="1825625"/>
            <a:ext cx="5181600" cy="435133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5" name="日期占位符 4"/>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365125"/>
            <a:ext cx="10515600" cy="1325563"/>
          </a:xfrm>
        </p:spPr>
        <p:txBody>
          <a:bodyPr/>
          <a:lstStyle/>
          <a:p>
            <a:pPr>
              <a:defRPr/>
            </a:pPr>
            <a:r>
              <a:rPr lang="zh-CN"/>
              <a:t>单击此处编辑母版标题样式</a:t>
            </a:r>
            <a:endParaRPr/>
          </a:p>
        </p:txBody>
      </p:sp>
      <p:sp>
        <p:nvSpPr>
          <p:cNvPr id="3" name="文本占位符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4" name="内容占位符 3"/>
          <p:cNvSpPr>
            <a:spLocks noGrp="1"/>
          </p:cNvSpPr>
          <p:nvPr>
            <p:ph sz="half" idx="2"/>
          </p:nvPr>
        </p:nvSpPr>
        <p:spPr bwMode="auto">
          <a:xfrm>
            <a:off x="839788" y="2505074"/>
            <a:ext cx="5157787" cy="368458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5" name="文本占位符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6" name="内容占位符 5"/>
          <p:cNvSpPr>
            <a:spLocks noGrp="1"/>
          </p:cNvSpPr>
          <p:nvPr>
            <p:ph sz="quarter" idx="4"/>
          </p:nvPr>
        </p:nvSpPr>
        <p:spPr bwMode="auto">
          <a:xfrm>
            <a:off x="6172200" y="2505074"/>
            <a:ext cx="5183188" cy="368458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7" name="日期占位符 6"/>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8" name="页脚占位符 7"/>
          <p:cNvSpPr>
            <a:spLocks noGrp="1"/>
          </p:cNvSpPr>
          <p:nvPr>
            <p:ph type="ftr" sz="quarter" idx="11"/>
          </p:nvPr>
        </p:nvSpPr>
        <p:spPr bwMode="auto"/>
        <p:txBody>
          <a:bodyPr/>
          <a:lstStyle/>
          <a:p>
            <a:pPr>
              <a:defRPr/>
            </a:pPr>
            <a:endParaRPr lang="zh-CN"/>
          </a:p>
        </p:txBody>
      </p:sp>
      <p:sp>
        <p:nvSpPr>
          <p:cNvPr id="9" name="灯片编号占位符 8"/>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日期占位符 2"/>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4" name="页脚占位符 3"/>
          <p:cNvSpPr>
            <a:spLocks noGrp="1"/>
          </p:cNvSpPr>
          <p:nvPr>
            <p:ph type="ftr" sz="quarter" idx="11"/>
          </p:nvPr>
        </p:nvSpPr>
        <p:spPr bwMode="auto"/>
        <p:txBody>
          <a:bodyPr/>
          <a:lstStyle/>
          <a:p>
            <a:pPr>
              <a:defRPr/>
            </a:pPr>
            <a:endParaRPr lang="zh-CN"/>
          </a:p>
        </p:txBody>
      </p:sp>
      <p:sp>
        <p:nvSpPr>
          <p:cNvPr id="5" name="灯片编号占位符 4"/>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type="blank" preserve="1"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3" name="页脚占位符 2"/>
          <p:cNvSpPr>
            <a:spLocks noGrp="1"/>
          </p:cNvSpPr>
          <p:nvPr>
            <p:ph type="ftr" sz="quarter" idx="11"/>
          </p:nvPr>
        </p:nvSpPr>
        <p:spPr bwMode="auto"/>
        <p:txBody>
          <a:bodyPr/>
          <a:lstStyle/>
          <a:p>
            <a:pPr>
              <a:defRPr/>
            </a:pPr>
            <a:endParaRPr lang="zh-CN"/>
          </a:p>
        </p:txBody>
      </p:sp>
      <p:sp>
        <p:nvSpPr>
          <p:cNvPr id="4" name="灯片编号占位符 3"/>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p:spPr>
        <p:txBody>
          <a:bodyPr anchor="b"/>
          <a:lstStyle>
            <a:lvl1pPr>
              <a:defRPr sz="3200"/>
            </a:lvl1pPr>
          </a:lstStyle>
          <a:p>
            <a:pPr>
              <a:defRPr/>
            </a:pPr>
            <a:r>
              <a:rPr lang="zh-CN"/>
              <a:t>单击此处编辑母版标题样式</a:t>
            </a:r>
            <a:endParaRPr/>
          </a:p>
        </p:txBody>
      </p:sp>
      <p:sp>
        <p:nvSpPr>
          <p:cNvPr id="3" name="内容占位符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文本占位符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idx="1"/>
          </p:nvPr>
        </p:nvSpPr>
        <p:spPr bwMode="auto"/>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p:spPr>
        <p:txBody>
          <a:bodyPr anchor="b"/>
          <a:lstStyle>
            <a:lvl1pPr>
              <a:defRPr sz="3200"/>
            </a:lvl1pPr>
          </a:lstStyle>
          <a:p>
            <a:pPr>
              <a:defRPr/>
            </a:pPr>
            <a:r>
              <a:rPr lang="zh-CN"/>
              <a:t>单击此处编辑母版标题样式</a:t>
            </a:r>
            <a:endParaRPr/>
          </a:p>
        </p:txBody>
      </p:sp>
      <p:sp>
        <p:nvSpPr>
          <p:cNvPr id="3" name="图片占位符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zh-CN"/>
          </a:p>
        </p:txBody>
      </p:sp>
      <p:sp>
        <p:nvSpPr>
          <p:cNvPr id="4" name="文本占位符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竖排文字占位符 2"/>
          <p:cNvSpPr>
            <a:spLocks noGrp="1"/>
          </p:cNvSpPr>
          <p:nvPr>
            <p:ph type="body" orient="vert" idx="1"/>
          </p:nvPr>
        </p:nvSpPr>
        <p:spPr bwMode="auto"/>
        <p:txBody>
          <a:bodyPr vert="eaVert"/>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竖排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8724900" y="365125"/>
            <a:ext cx="2628900" cy="5811838"/>
          </a:xfrm>
        </p:spPr>
        <p:txBody>
          <a:bodyPr vert="eaVert"/>
          <a:lstStyle/>
          <a:p>
            <a:pPr>
              <a:defRPr/>
            </a:pPr>
            <a:r>
              <a:rPr lang="zh-CN"/>
              <a:t>单击此处编辑母版标题样式</a:t>
            </a:r>
            <a:endParaRPr/>
          </a:p>
        </p:txBody>
      </p:sp>
      <p:sp>
        <p:nvSpPr>
          <p:cNvPr id="3" name="竖排文字占位符 2"/>
          <p:cNvSpPr>
            <a:spLocks noGrp="1"/>
          </p:cNvSpPr>
          <p:nvPr>
            <p:ph type="body" orient="vert" idx="1"/>
          </p:nvPr>
        </p:nvSpPr>
        <p:spPr bwMode="auto">
          <a:xfrm>
            <a:off x="838200" y="365125"/>
            <a:ext cx="7734300" cy="5811838"/>
          </a:xfrm>
        </p:spPr>
        <p:txBody>
          <a:bodyPr vert="eaVert"/>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1850" y="1709738"/>
            <a:ext cx="10515600" cy="2852737"/>
          </a:xfrm>
        </p:spPr>
        <p:txBody>
          <a:bodyPr anchor="b"/>
          <a:lstStyle>
            <a:lvl1pPr>
              <a:defRPr sz="6000"/>
            </a:lvl1pPr>
          </a:lstStyle>
          <a:p>
            <a:pPr>
              <a:defRPr/>
            </a:pPr>
            <a:r>
              <a:rPr lang="zh-CN"/>
              <a:t>单击此处编辑母版标题样式</a:t>
            </a:r>
            <a:endParaRPr/>
          </a:p>
        </p:txBody>
      </p:sp>
      <p:sp>
        <p:nvSpPr>
          <p:cNvPr id="3" name="文本占位符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单击此处编辑母版文本样式</a:t>
            </a:r>
            <a:endParaRPr/>
          </a:p>
        </p:txBody>
      </p:sp>
      <p:sp>
        <p:nvSpPr>
          <p:cNvPr id="4" name="日期占位符 3"/>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sz="half" idx="1"/>
          </p:nvPr>
        </p:nvSpPr>
        <p:spPr bwMode="auto">
          <a:xfrm>
            <a:off x="838200" y="1825625"/>
            <a:ext cx="5181600" cy="435133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内容占位符 3"/>
          <p:cNvSpPr>
            <a:spLocks noGrp="1"/>
          </p:cNvSpPr>
          <p:nvPr>
            <p:ph sz="half" idx="2"/>
          </p:nvPr>
        </p:nvSpPr>
        <p:spPr bwMode="auto">
          <a:xfrm>
            <a:off x="6172200" y="1825625"/>
            <a:ext cx="5181600" cy="435133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5" name="日期占位符 4"/>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365125"/>
            <a:ext cx="10515600" cy="1325563"/>
          </a:xfrm>
        </p:spPr>
        <p:txBody>
          <a:bodyPr/>
          <a:lstStyle/>
          <a:p>
            <a:pPr>
              <a:defRPr/>
            </a:pPr>
            <a:r>
              <a:rPr lang="zh-CN"/>
              <a:t>单击此处编辑母版标题样式</a:t>
            </a:r>
            <a:endParaRPr/>
          </a:p>
        </p:txBody>
      </p:sp>
      <p:sp>
        <p:nvSpPr>
          <p:cNvPr id="3" name="文本占位符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4" name="内容占位符 3"/>
          <p:cNvSpPr>
            <a:spLocks noGrp="1"/>
          </p:cNvSpPr>
          <p:nvPr>
            <p:ph sz="half" idx="2"/>
          </p:nvPr>
        </p:nvSpPr>
        <p:spPr bwMode="auto">
          <a:xfrm>
            <a:off x="839788" y="2505074"/>
            <a:ext cx="5157787" cy="368458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5" name="文本占位符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6" name="内容占位符 5"/>
          <p:cNvSpPr>
            <a:spLocks noGrp="1"/>
          </p:cNvSpPr>
          <p:nvPr>
            <p:ph sz="quarter" idx="4"/>
          </p:nvPr>
        </p:nvSpPr>
        <p:spPr bwMode="auto">
          <a:xfrm>
            <a:off x="6172200" y="2505074"/>
            <a:ext cx="5183188" cy="3684588"/>
          </a:xfrm>
        </p:spPr>
        <p:txBody>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7" name="日期占位符 6"/>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8" name="页脚占位符 7"/>
          <p:cNvSpPr>
            <a:spLocks noGrp="1"/>
          </p:cNvSpPr>
          <p:nvPr>
            <p:ph type="ftr" sz="quarter" idx="11"/>
          </p:nvPr>
        </p:nvSpPr>
        <p:spPr bwMode="auto"/>
        <p:txBody>
          <a:bodyPr/>
          <a:lstStyle/>
          <a:p>
            <a:pPr>
              <a:defRPr/>
            </a:pPr>
            <a:endParaRPr lang="zh-CN"/>
          </a:p>
        </p:txBody>
      </p:sp>
      <p:sp>
        <p:nvSpPr>
          <p:cNvPr id="9" name="灯片编号占位符 8"/>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日期占位符 2"/>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4" name="页脚占位符 3"/>
          <p:cNvSpPr>
            <a:spLocks noGrp="1"/>
          </p:cNvSpPr>
          <p:nvPr>
            <p:ph type="ftr" sz="quarter" idx="11"/>
          </p:nvPr>
        </p:nvSpPr>
        <p:spPr bwMode="auto"/>
        <p:txBody>
          <a:bodyPr/>
          <a:lstStyle/>
          <a:p>
            <a:pPr>
              <a:defRPr/>
            </a:pPr>
            <a:endParaRPr lang="zh-CN"/>
          </a:p>
        </p:txBody>
      </p:sp>
      <p:sp>
        <p:nvSpPr>
          <p:cNvPr id="5" name="灯片编号占位符 4"/>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3" name="页脚占位符 2"/>
          <p:cNvSpPr>
            <a:spLocks noGrp="1"/>
          </p:cNvSpPr>
          <p:nvPr>
            <p:ph type="ftr" sz="quarter" idx="11"/>
          </p:nvPr>
        </p:nvSpPr>
        <p:spPr bwMode="auto"/>
        <p:txBody>
          <a:bodyPr/>
          <a:lstStyle/>
          <a:p>
            <a:pPr>
              <a:defRPr/>
            </a:pPr>
            <a:endParaRPr lang="zh-CN"/>
          </a:p>
        </p:txBody>
      </p:sp>
      <p:sp>
        <p:nvSpPr>
          <p:cNvPr id="4" name="灯片编号占位符 3"/>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p:spPr>
        <p:txBody>
          <a:bodyPr anchor="b"/>
          <a:lstStyle>
            <a:lvl1pPr>
              <a:defRPr sz="3200"/>
            </a:lvl1pPr>
          </a:lstStyle>
          <a:p>
            <a:pPr>
              <a:defRPr/>
            </a:pPr>
            <a:r>
              <a:rPr lang="zh-CN"/>
              <a:t>单击此处编辑母版标题样式</a:t>
            </a:r>
            <a:endParaRPr/>
          </a:p>
        </p:txBody>
      </p:sp>
      <p:sp>
        <p:nvSpPr>
          <p:cNvPr id="3" name="内容占位符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文本占位符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p:spPr>
        <p:txBody>
          <a:bodyPr anchor="b"/>
          <a:lstStyle>
            <a:lvl1pPr>
              <a:defRPr sz="3200"/>
            </a:lvl1pPr>
          </a:lstStyle>
          <a:p>
            <a:pPr>
              <a:defRPr/>
            </a:pPr>
            <a:r>
              <a:rPr lang="zh-CN"/>
              <a:t>单击此处编辑母版标题样式</a:t>
            </a:r>
            <a:endParaRPr/>
          </a:p>
        </p:txBody>
      </p:sp>
      <p:sp>
        <p:nvSpPr>
          <p:cNvPr id="3" name="图片占位符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zh-CN"/>
          </a:p>
        </p:txBody>
      </p:sp>
      <p:sp>
        <p:nvSpPr>
          <p:cNvPr id="4" name="文本占位符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F4EBE4E0-9F93-4B42-99A4-78F4C952C728}" type="datetimeFigureOut">
              <a:rPr lang="en-US"/>
              <a:t>10/22/2021</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2E1C7FAB-FFA4-4DCD-B1F9-7EFF51B761A3}" type="slidenum">
              <a:rPr lang="en-US"/>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3BD"/>
        </a:solidFill>
        <a:effectLst/>
      </p:bgPr>
    </p:bg>
    <p:spTree>
      <p:nvGrpSpPr>
        <p:cNvPr id="1" name=""/>
        <p:cNvGrpSpPr/>
        <p:nvPr/>
      </p:nvGrpSpPr>
      <p:grpSpPr bwMode="auto">
        <a:xfrm>
          <a:off x="0" y="0"/>
          <a:ext cx="0" cy="0"/>
          <a:chOff x="0" y="0"/>
          <a:chExt cx="0" cy="0"/>
        </a:xfrm>
      </p:grpSpPr>
      <p:sp>
        <p:nvSpPr>
          <p:cNvPr id="2" name="标题占位符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zh-CN"/>
              <a:t>单击此处编辑母版标题样式</a:t>
            </a:r>
            <a:endParaRPr/>
          </a:p>
        </p:txBody>
      </p:sp>
      <p:sp>
        <p:nvSpPr>
          <p:cNvPr id="3" name="文本占位符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EBE4E0-9F93-4B42-99A4-78F4C952C728}" type="datetimeFigureOut">
              <a:rPr lang="en-US"/>
              <a:t>10/22/2021</a:t>
            </a:fld>
            <a:endParaRPr lang="zh-CN"/>
          </a:p>
        </p:txBody>
      </p:sp>
      <p:sp>
        <p:nvSpPr>
          <p:cNvPr id="5" name="页脚占位符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p>
        </p:txBody>
      </p:sp>
      <p:sp>
        <p:nvSpPr>
          <p:cNvPr id="6" name="灯片编号占位符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E1C7FAB-FFA4-4DCD-B1F9-7EFF51B761A3}" type="slidenum">
              <a:rPr lang="en-US"/>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6D3BD"/>
        </a:solidFill>
        <a:effectLst/>
      </p:bgPr>
    </p:bg>
    <p:spTree>
      <p:nvGrpSpPr>
        <p:cNvPr id="1" name=""/>
        <p:cNvGrpSpPr/>
        <p:nvPr/>
      </p:nvGrpSpPr>
      <p:grpSpPr bwMode="auto">
        <a:xfrm>
          <a:off x="0" y="0"/>
          <a:ext cx="0" cy="0"/>
          <a:chOff x="0" y="0"/>
          <a:chExt cx="0" cy="0"/>
        </a:xfrm>
      </p:grpSpPr>
      <p:sp>
        <p:nvSpPr>
          <p:cNvPr id="2" name="标题占位符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zh-CN"/>
              <a:t>单击此处编辑母版标题样式</a:t>
            </a:r>
            <a:endParaRPr/>
          </a:p>
        </p:txBody>
      </p:sp>
      <p:sp>
        <p:nvSpPr>
          <p:cNvPr id="3" name="文本占位符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zh-CN"/>
              <a:t>单击此处编辑母版文本样式</a:t>
            </a:r>
            <a:endParaRPr/>
          </a:p>
          <a:p>
            <a:pPr lvl="1">
              <a:defRPr/>
            </a:pPr>
            <a:r>
              <a:rPr lang="zh-CN"/>
              <a:t>二级</a:t>
            </a:r>
            <a:endParaRPr/>
          </a:p>
          <a:p>
            <a:pPr lvl="2">
              <a:defRPr/>
            </a:pPr>
            <a:r>
              <a:rPr lang="zh-CN"/>
              <a:t>三级</a:t>
            </a:r>
            <a:endParaRPr/>
          </a:p>
          <a:p>
            <a:pPr lvl="3">
              <a:defRPr/>
            </a:pPr>
            <a:r>
              <a:rPr lang="zh-CN"/>
              <a:t>四级</a:t>
            </a:r>
            <a:endParaRPr/>
          </a:p>
          <a:p>
            <a:pPr lvl="4">
              <a:defRPr/>
            </a:pPr>
            <a:r>
              <a:rPr lang="zh-CN"/>
              <a:t>五级</a:t>
            </a:r>
            <a:endParaRPr/>
          </a:p>
        </p:txBody>
      </p:sp>
      <p:sp>
        <p:nvSpPr>
          <p:cNvPr id="4" name="日期占位符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EBE4E0-9F93-4B42-99A4-78F4C952C728}" type="datetimeFigureOut">
              <a:rPr lang="en-US"/>
              <a:t>10/22/2021</a:t>
            </a:fld>
            <a:endParaRPr lang="zh-CN"/>
          </a:p>
        </p:txBody>
      </p:sp>
      <p:sp>
        <p:nvSpPr>
          <p:cNvPr id="5" name="页脚占位符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p>
        </p:txBody>
      </p:sp>
      <p:sp>
        <p:nvSpPr>
          <p:cNvPr id="6" name="灯片编号占位符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E1C7FAB-FFA4-4DCD-B1F9-7EFF51B761A3}" type="slidenum">
              <a:rPr lang="en-US"/>
              <a:t>‹#›</a:t>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 name="矩形 9"/>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t>题目</a:t>
            </a:r>
            <a:endParaRPr/>
          </a:p>
        </p:txBody>
      </p:sp>
      <p:sp>
        <p:nvSpPr>
          <p:cNvPr id="11" name="矩形 10"/>
          <p:cNvSpPr/>
          <p:nvPr/>
        </p:nvSpPr>
        <p:spPr bwMode="auto">
          <a:xfrm>
            <a:off x="640080" y="1075714"/>
            <a:ext cx="91440" cy="1421476"/>
          </a:xfrm>
          <a:prstGeom prst="rect">
            <a:avLst/>
          </a:prstGeom>
          <a:solidFill>
            <a:srgbClr val="004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2" name="矩形 11"/>
          <p:cNvSpPr/>
          <p:nvPr/>
        </p:nvSpPr>
        <p:spPr bwMode="auto">
          <a:xfrm>
            <a:off x="640080" y="2608026"/>
            <a:ext cx="91440" cy="1421476"/>
          </a:xfrm>
          <a:prstGeom prst="rect">
            <a:avLst/>
          </a:prstGeom>
          <a:solidFill>
            <a:srgbClr val="2487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3" name="矩形 12"/>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7" name="矩形 16"/>
          <p:cNvSpPr/>
          <p:nvPr/>
        </p:nvSpPr>
        <p:spPr bwMode="auto">
          <a:xfrm>
            <a:off x="11116085" y="1094568"/>
            <a:ext cx="288977" cy="45719"/>
          </a:xfrm>
          <a:prstGeom prst="rect">
            <a:avLst/>
          </a:prstGeom>
          <a:solidFill>
            <a:srgbClr val="006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9" name="矩形 18"/>
          <p:cNvSpPr/>
          <p:nvPr/>
        </p:nvSpPr>
        <p:spPr bwMode="auto">
          <a:xfrm>
            <a:off x="11118852" y="1230880"/>
            <a:ext cx="288977" cy="45719"/>
          </a:xfrm>
          <a:prstGeom prst="rect">
            <a:avLst/>
          </a:prstGeom>
          <a:solidFill>
            <a:srgbClr val="2487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2" name="文本框 1"/>
          <p:cNvSpPr txBox="1"/>
          <p:nvPr/>
        </p:nvSpPr>
        <p:spPr bwMode="auto">
          <a:xfrm>
            <a:off x="1269221" y="1147418"/>
            <a:ext cx="9309163" cy="830997"/>
          </a:xfrm>
          <a:prstGeom prst="rect">
            <a:avLst/>
          </a:prstGeom>
          <a:noFill/>
        </p:spPr>
        <p:txBody>
          <a:bodyPr wrap="square" rtlCol="0">
            <a:spAutoFit/>
          </a:bodyPr>
          <a:lstStyle/>
          <a:p>
            <a:pPr>
              <a:defRPr/>
            </a:pPr>
            <a:r>
              <a:rPr lang="zh-CN" sz="4800" b="1">
                <a:solidFill>
                  <a:srgbClr val="4FA7DD"/>
                </a:solidFill>
              </a:rPr>
              <a:t>第七组</a:t>
            </a:r>
            <a:r>
              <a:rPr lang="en-US" sz="4800" b="1">
                <a:solidFill>
                  <a:srgbClr val="4FA7DD"/>
                </a:solidFill>
              </a:rPr>
              <a:t>Android</a:t>
            </a:r>
            <a:r>
              <a:rPr lang="zh-CN" sz="4800" b="1">
                <a:solidFill>
                  <a:srgbClr val="4FA7DD"/>
                </a:solidFill>
              </a:rPr>
              <a:t>开发第一次汇报</a:t>
            </a:r>
            <a:endParaRPr/>
          </a:p>
        </p:txBody>
      </p:sp>
      <p:sp>
        <p:nvSpPr>
          <p:cNvPr id="4" name="文本框 3"/>
          <p:cNvSpPr txBox="1"/>
          <p:nvPr/>
        </p:nvSpPr>
        <p:spPr bwMode="auto">
          <a:xfrm>
            <a:off x="1485215" y="3748408"/>
            <a:ext cx="4287520" cy="707886"/>
          </a:xfrm>
          <a:prstGeom prst="rect">
            <a:avLst/>
          </a:prstGeom>
          <a:noFill/>
        </p:spPr>
        <p:txBody>
          <a:bodyPr wrap="square" rtlCol="0">
            <a:spAutoFit/>
          </a:bodyPr>
          <a:lstStyle/>
          <a:p>
            <a:pPr>
              <a:defRPr/>
            </a:pPr>
            <a:r>
              <a:rPr lang="zh-CN" sz="2000" b="1">
                <a:solidFill>
                  <a:srgbClr val="4FA7DD"/>
                </a:solidFill>
              </a:rPr>
              <a:t>组长：陆泓相</a:t>
            </a:r>
            <a:endParaRPr lang="en-US" sz="2000" b="1">
              <a:solidFill>
                <a:srgbClr val="4FA7DD"/>
              </a:solidFill>
            </a:endParaRPr>
          </a:p>
          <a:p>
            <a:pPr>
              <a:defRPr/>
            </a:pPr>
            <a:r>
              <a:rPr lang="zh-CN" sz="2000" b="1">
                <a:solidFill>
                  <a:srgbClr val="4FA7DD"/>
                </a:solidFill>
              </a:rPr>
              <a:t>组员：黄承鹏、莫怡灿、罗明炜</a:t>
            </a:r>
            <a:endParaRPr/>
          </a:p>
        </p:txBody>
      </p:sp>
      <p:sp>
        <p:nvSpPr>
          <p:cNvPr id="5" name="文本框 4"/>
          <p:cNvSpPr txBox="1"/>
          <p:nvPr/>
        </p:nvSpPr>
        <p:spPr bwMode="auto">
          <a:xfrm>
            <a:off x="1485215" y="2844225"/>
            <a:ext cx="8881657" cy="707886"/>
          </a:xfrm>
          <a:prstGeom prst="rect">
            <a:avLst/>
          </a:prstGeom>
          <a:noFill/>
        </p:spPr>
        <p:txBody>
          <a:bodyPr wrap="square" rtlCol="0">
            <a:spAutoFit/>
          </a:bodyPr>
          <a:lstStyle/>
          <a:p>
            <a:pPr>
              <a:defRPr/>
            </a:pPr>
            <a:r>
              <a:rPr lang="zh-CN" sz="4000" b="1">
                <a:solidFill>
                  <a:srgbClr val="4FA7DD"/>
                </a:solidFill>
              </a:rPr>
              <a:t>题目：基于区块链技术的即时通讯</a:t>
            </a:r>
            <a:r>
              <a:rPr lang="en-US" sz="4000" b="1">
                <a:solidFill>
                  <a:srgbClr val="4FA7DD"/>
                </a:solidFill>
              </a:rPr>
              <a:t>app</a:t>
            </a:r>
            <a:endParaRPr lang="zh-CN" sz="4000" b="1">
              <a:solidFill>
                <a:srgbClr val="4FA7DD"/>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09226664" name="矩形 3"/>
          <p:cNvSpPr/>
          <p:nvPr/>
        </p:nvSpPr>
        <p:spPr bwMode="auto">
          <a:xfrm>
            <a:off x="298173" y="281607"/>
            <a:ext cx="11595652" cy="6294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64184285" name="矩形 5"/>
          <p:cNvSpPr/>
          <p:nvPr/>
        </p:nvSpPr>
        <p:spPr bwMode="auto">
          <a:xfrm>
            <a:off x="4891037" y="281606"/>
            <a:ext cx="2409921" cy="523219"/>
          </a:xfrm>
          <a:prstGeom prst="rect">
            <a:avLst/>
          </a:prstGeom>
          <a:noFill/>
        </p:spPr>
        <p:txBody>
          <a:bodyPr wrap="square">
            <a:spAutoFit/>
          </a:bodyPr>
          <a:lstStyle/>
          <a:p>
            <a:pPr algn="r">
              <a:spcBef>
                <a:spcPts val="0"/>
              </a:spcBef>
              <a:spcAft>
                <a:spcPts val="0"/>
              </a:spcAft>
              <a:defRPr/>
            </a:pPr>
            <a:r>
              <a:rPr lang="zh-CN" sz="2800" b="1">
                <a:solidFill>
                  <a:schemeClr val="accent4">
                    <a:lumMod val="60000"/>
                    <a:lumOff val="40000"/>
                  </a:schemeClr>
                </a:solidFill>
                <a:latin typeface="汉仪大宋简"/>
                <a:ea typeface="汉仪大宋简"/>
                <a:cs typeface="Arial"/>
              </a:rPr>
              <a:t>竞争对手分析</a:t>
            </a:r>
            <a:endParaRPr/>
          </a:p>
        </p:txBody>
      </p:sp>
      <p:graphicFrame>
        <p:nvGraphicFramePr>
          <p:cNvPr id="1340641318" name="表格 11"/>
          <p:cNvGraphicFramePr>
            <a:graphicFrameLocks/>
          </p:cNvGraphicFramePr>
          <p:nvPr/>
        </p:nvGraphicFramePr>
        <p:xfrm>
          <a:off x="485550" y="783507"/>
          <a:ext cx="11220895" cy="5669263"/>
        </p:xfrm>
        <a:graphic>
          <a:graphicData uri="http://schemas.openxmlformats.org/drawingml/2006/table">
            <a:tbl>
              <a:tblPr>
                <a:tableStyleId>{31FEA385-6EF4-017A-77BC-1726632163C4}</a:tableStyleId>
              </a:tblPr>
              <a:tblGrid>
                <a:gridCol w="1260000">
                  <a:extLst>
                    <a:ext uri="{9D8B030D-6E8A-4147-A177-3AD203B41FA5}">
                      <a16:colId xmlns:a16="http://schemas.microsoft.com/office/drawing/2014/main" val="20000"/>
                    </a:ext>
                  </a:extLst>
                </a:gridCol>
                <a:gridCol w="3510000">
                  <a:extLst>
                    <a:ext uri="{9D8B030D-6E8A-4147-A177-3AD203B41FA5}">
                      <a16:colId xmlns:a16="http://schemas.microsoft.com/office/drawing/2014/main" val="20001"/>
                    </a:ext>
                  </a:extLst>
                </a:gridCol>
                <a:gridCol w="3150000">
                  <a:extLst>
                    <a:ext uri="{9D8B030D-6E8A-4147-A177-3AD203B41FA5}">
                      <a16:colId xmlns:a16="http://schemas.microsoft.com/office/drawing/2014/main" val="20002"/>
                    </a:ext>
                  </a:extLst>
                </a:gridCol>
                <a:gridCol w="3300895">
                  <a:extLst>
                    <a:ext uri="{9D8B030D-6E8A-4147-A177-3AD203B41FA5}">
                      <a16:colId xmlns:a16="http://schemas.microsoft.com/office/drawing/2014/main" val="20003"/>
                    </a:ext>
                  </a:extLst>
                </a:gridCol>
              </a:tblGrid>
              <a:tr h="364066">
                <a:tc>
                  <a:txBody>
                    <a:bodyPr/>
                    <a:lstStyle/>
                    <a:p>
                      <a:pPr algn="just">
                        <a:defRPr/>
                      </a:pPr>
                      <a:r>
                        <a:rPr lang="zh-CN" sz="2000"/>
                        <a:t>产品</a:t>
                      </a:r>
                      <a:endParaRPr lang="zh-CN" sz="2000">
                        <a:latin typeface="等线"/>
                        <a:ea typeface="等线"/>
                        <a:cs typeface="Times New Roman"/>
                      </a:endParaRPr>
                    </a:p>
                  </a:txBody>
                  <a:tcPr marL="68580" marR="68580" marT="0" marB="0"/>
                </a:tc>
                <a:tc>
                  <a:txBody>
                    <a:bodyPr/>
                    <a:lstStyle/>
                    <a:p>
                      <a:pPr algn="just">
                        <a:defRPr/>
                      </a:pPr>
                      <a:r>
                        <a:rPr lang="zh-CN" sz="2000"/>
                        <a:t>微信</a:t>
                      </a:r>
                      <a:endParaRPr lang="zh-CN" sz="2000">
                        <a:latin typeface="等线"/>
                        <a:ea typeface="等线"/>
                        <a:cs typeface="Times New Roman"/>
                      </a:endParaRPr>
                    </a:p>
                  </a:txBody>
                  <a:tcPr marL="68580" marR="68580" marT="0" marB="0"/>
                </a:tc>
                <a:tc>
                  <a:txBody>
                    <a:bodyPr/>
                    <a:lstStyle/>
                    <a:p>
                      <a:pPr algn="just">
                        <a:defRPr/>
                      </a:pPr>
                      <a:r>
                        <a:rPr lang="en-US" sz="2000"/>
                        <a:t>QQ</a:t>
                      </a:r>
                      <a:endParaRPr lang="zh-CN" sz="2000">
                        <a:latin typeface="等线"/>
                        <a:ea typeface="等线"/>
                        <a:cs typeface="Times New Roman"/>
                      </a:endParaRPr>
                    </a:p>
                  </a:txBody>
                  <a:tcPr marL="68580" marR="68580" marT="0" marB="0"/>
                </a:tc>
                <a:tc>
                  <a:txBody>
                    <a:bodyPr/>
                    <a:lstStyle/>
                    <a:p>
                      <a:pPr algn="just">
                        <a:defRPr/>
                      </a:pPr>
                      <a:r>
                        <a:rPr lang="zh-CN" sz="2000"/>
                        <a:t>本产品</a:t>
                      </a:r>
                      <a:endParaRPr lang="zh-CN" sz="2000">
                        <a:latin typeface="等线"/>
                        <a:ea typeface="等线"/>
                        <a:cs typeface="Times New Roman"/>
                      </a:endParaRPr>
                    </a:p>
                  </a:txBody>
                  <a:tcPr marL="68580" marR="68580" marT="0" marB="0"/>
                </a:tc>
                <a:extLst>
                  <a:ext uri="{0D108BD9-81ED-4DB2-BD59-A6C34878D82A}">
                    <a16:rowId xmlns:a16="http://schemas.microsoft.com/office/drawing/2014/main" val="10000"/>
                  </a:ext>
                </a:extLst>
              </a:tr>
              <a:tr h="998595">
                <a:tc>
                  <a:txBody>
                    <a:bodyPr/>
                    <a:lstStyle/>
                    <a:p>
                      <a:pPr algn="just">
                        <a:defRPr/>
                      </a:pPr>
                      <a:r>
                        <a:rPr lang="zh-CN" sz="2000"/>
                        <a:t>功能</a:t>
                      </a:r>
                      <a:endParaRPr lang="zh-CN" sz="2000">
                        <a:latin typeface="等线"/>
                        <a:ea typeface="等线"/>
                        <a:cs typeface="Times New Roman"/>
                      </a:endParaRPr>
                    </a:p>
                  </a:txBody>
                  <a:tcPr marL="68580" marR="68580" marT="0" marB="0"/>
                </a:tc>
                <a:tc>
                  <a:txBody>
                    <a:bodyPr/>
                    <a:lstStyle/>
                    <a:p>
                      <a:pPr algn="just">
                        <a:defRPr/>
                      </a:pPr>
                      <a:r>
                        <a:rPr lang="zh-CN" sz="2000"/>
                        <a:t>文字、语音、图片、视频聊天、小文件传输等，附有一定的娱乐、社交等服务</a:t>
                      </a:r>
                      <a:endParaRPr lang="zh-CN" sz="2000">
                        <a:latin typeface="等线"/>
                        <a:ea typeface="等线"/>
                        <a:cs typeface="Times New Roman"/>
                      </a:endParaRPr>
                    </a:p>
                  </a:txBody>
                  <a:tcPr marL="68580" marR="68580" marT="0" marB="0"/>
                </a:tc>
                <a:tc>
                  <a:txBody>
                    <a:bodyPr/>
                    <a:lstStyle/>
                    <a:p>
                      <a:pPr algn="just">
                        <a:defRPr/>
                      </a:pPr>
                      <a:r>
                        <a:rPr lang="zh-CN" sz="2000"/>
                        <a:t>文字、语音、图片、视频聊天、文件传输，附有大量的会员增值服务、娱乐、社交等服务</a:t>
                      </a:r>
                      <a:endParaRPr lang="zh-CN" sz="2000">
                        <a:latin typeface="等线"/>
                        <a:ea typeface="等线"/>
                        <a:cs typeface="Times New Roman"/>
                      </a:endParaRPr>
                    </a:p>
                  </a:txBody>
                  <a:tcPr marL="68580" marR="68580" marT="0" marB="0"/>
                </a:tc>
                <a:tc>
                  <a:txBody>
                    <a:bodyPr/>
                    <a:lstStyle/>
                    <a:p>
                      <a:pPr algn="just">
                        <a:defRPr/>
                      </a:pPr>
                      <a:r>
                        <a:rPr lang="zh-CN" sz="2000"/>
                        <a:t>文字、语音、</a:t>
                      </a:r>
                      <a:r>
                        <a:rPr lang="zh-CN" sz="2000" b="0" i="0" u="none" strike="noStrike" cap="none" spc="0">
                          <a:solidFill>
                            <a:schemeClr val="dk1"/>
                          </a:solidFill>
                          <a:latin typeface="等线"/>
                          <a:ea typeface="Arial"/>
                          <a:cs typeface="Arial"/>
                        </a:rPr>
                        <a:t>图片</a:t>
                      </a:r>
                      <a:r>
                        <a:rPr lang="zh-CN" sz="2000"/>
                        <a:t>聊天、和在线文件传输等、聊天记录恢复与多端同步</a:t>
                      </a:r>
                      <a:endParaRPr lang="zh-CN" sz="2000">
                        <a:latin typeface="等线"/>
                        <a:ea typeface="等线"/>
                        <a:cs typeface="Times New Roman"/>
                      </a:endParaRPr>
                    </a:p>
                  </a:txBody>
                  <a:tcPr marL="68580" marR="68580" marT="0" marB="0"/>
                </a:tc>
                <a:extLst>
                  <a:ext uri="{0D108BD9-81ED-4DB2-BD59-A6C34878D82A}">
                    <a16:rowId xmlns:a16="http://schemas.microsoft.com/office/drawing/2014/main" val="10001"/>
                  </a:ext>
                </a:extLst>
              </a:tr>
              <a:tr h="1454715">
                <a:tc>
                  <a:txBody>
                    <a:bodyPr/>
                    <a:lstStyle/>
                    <a:p>
                      <a:pPr algn="just">
                        <a:defRPr/>
                      </a:pPr>
                      <a:r>
                        <a:rPr lang="zh-CN" sz="2000"/>
                        <a:t>优势</a:t>
                      </a:r>
                      <a:endParaRPr lang="zh-CN" sz="2000">
                        <a:latin typeface="等线"/>
                        <a:ea typeface="等线"/>
                        <a:cs typeface="Times New Roman"/>
                      </a:endParaRPr>
                    </a:p>
                  </a:txBody>
                  <a:tcPr marL="68580" marR="68580" marT="0" marB="0"/>
                </a:tc>
                <a:tc>
                  <a:txBody>
                    <a:bodyPr/>
                    <a:lstStyle/>
                    <a:p>
                      <a:pPr marL="305907" indent="-305907" algn="just">
                        <a:buFont typeface="Arial"/>
                        <a:buChar char="•"/>
                        <a:defRPr/>
                      </a:pPr>
                      <a:r>
                        <a:rPr lang="zh-CN" sz="2000"/>
                        <a:t>功能齐全、方便快捷</a:t>
                      </a:r>
                      <a:endParaRPr/>
                    </a:p>
                    <a:p>
                      <a:pPr marL="305907" indent="-305907" algn="just">
                        <a:buFont typeface="Arial"/>
                        <a:buChar char="•"/>
                        <a:defRPr/>
                      </a:pPr>
                      <a:r>
                        <a:rPr lang="zh-CN" sz="2000"/>
                        <a:t>用户数量庞大，用户粘性极大</a:t>
                      </a:r>
                      <a:endParaRPr lang="zh-CN" sz="2000">
                        <a:latin typeface="等线"/>
                        <a:ea typeface="等线"/>
                        <a:cs typeface="Times New Roman"/>
                      </a:endParaRPr>
                    </a:p>
                  </a:txBody>
                  <a:tcPr marL="68580" marR="68580" marT="0" marB="0"/>
                </a:tc>
                <a:tc>
                  <a:txBody>
                    <a:bodyPr/>
                    <a:lstStyle/>
                    <a:p>
                      <a:pPr marL="305907" indent="-305907" algn="just">
                        <a:buFont typeface="Arial"/>
                        <a:buChar char="•"/>
                        <a:defRPr/>
                      </a:pPr>
                      <a:r>
                        <a:rPr lang="zh-CN" sz="2000"/>
                        <a:t>文件收发便捷</a:t>
                      </a:r>
                      <a:endParaRPr/>
                    </a:p>
                    <a:p>
                      <a:pPr marL="305907" indent="-305907" algn="just">
                        <a:buFont typeface="Arial"/>
                        <a:buChar char="•"/>
                        <a:defRPr/>
                      </a:pPr>
                      <a:r>
                        <a:rPr lang="zh-CN" sz="2000"/>
                        <a:t>服务功能多元化</a:t>
                      </a:r>
                      <a:endParaRPr/>
                    </a:p>
                    <a:p>
                      <a:pPr marL="305907" indent="-305907" algn="just">
                        <a:buFont typeface="Arial"/>
                        <a:buChar char="•"/>
                        <a:defRPr/>
                      </a:pPr>
                      <a:r>
                        <a:rPr lang="zh-CN" sz="2000"/>
                        <a:t>用户数量较大，用户粘性较大</a:t>
                      </a:r>
                      <a:endParaRPr lang="zh-CN" sz="2000">
                        <a:latin typeface="等线"/>
                        <a:ea typeface="等线"/>
                        <a:cs typeface="Times New Roman"/>
                      </a:endParaRPr>
                    </a:p>
                  </a:txBody>
                  <a:tcPr marL="68580" marR="68580" marT="0" marB="0"/>
                </a:tc>
                <a:tc>
                  <a:txBody>
                    <a:bodyPr/>
                    <a:lstStyle/>
                    <a:p>
                      <a:pPr marL="305907" indent="-305907" algn="just">
                        <a:buFont typeface="Arial"/>
                        <a:buChar char="•"/>
                        <a:defRPr/>
                      </a:pPr>
                      <a:r>
                        <a:rPr lang="zh-CN" sz="2000"/>
                        <a:t>不需要中心化服务器，在通讯的安全性、可靠性上不再“受制于人”</a:t>
                      </a:r>
                      <a:endParaRPr/>
                    </a:p>
                    <a:p>
                      <a:pPr marL="305907" indent="-305907" algn="just">
                        <a:buFont typeface="Arial"/>
                        <a:buChar char="•"/>
                        <a:defRPr/>
                      </a:pPr>
                      <a:r>
                        <a:rPr lang="zh-CN" sz="2000"/>
                        <a:t>界面简洁、功能易用</a:t>
                      </a:r>
                      <a:endParaRPr/>
                    </a:p>
                    <a:p>
                      <a:pPr marL="305907" indent="-305907" algn="just">
                        <a:buFont typeface="Arial"/>
                        <a:buChar char="•"/>
                        <a:defRPr/>
                      </a:pPr>
                      <a:endParaRPr lang="zh-CN" sz="2000">
                        <a:latin typeface="等线"/>
                        <a:ea typeface="等线"/>
                        <a:cs typeface="Times New Roman"/>
                      </a:endParaRPr>
                    </a:p>
                  </a:txBody>
                  <a:tcPr marL="68580" marR="68580" marT="0" marB="0"/>
                </a:tc>
                <a:extLst>
                  <a:ext uri="{0D108BD9-81ED-4DB2-BD59-A6C34878D82A}">
                    <a16:rowId xmlns:a16="http://schemas.microsoft.com/office/drawing/2014/main" val="10002"/>
                  </a:ext>
                </a:extLst>
              </a:tr>
              <a:tr h="1848427">
                <a:tc>
                  <a:txBody>
                    <a:bodyPr/>
                    <a:lstStyle/>
                    <a:p>
                      <a:pPr algn="just">
                        <a:defRPr/>
                      </a:pPr>
                      <a:r>
                        <a:rPr lang="zh-CN" sz="2000"/>
                        <a:t>劣势</a:t>
                      </a:r>
                      <a:endParaRPr lang="zh-CN" sz="2000">
                        <a:latin typeface="等线"/>
                        <a:ea typeface="等线"/>
                        <a:cs typeface="Times New Roman"/>
                      </a:endParaRPr>
                    </a:p>
                  </a:txBody>
                  <a:tcPr marL="68580" marR="68580" marT="0" marB="0"/>
                </a:tc>
                <a:tc>
                  <a:txBody>
                    <a:bodyPr/>
                    <a:lstStyle/>
                    <a:p>
                      <a:pPr marL="305907" indent="-305907" algn="just">
                        <a:buFont typeface="Arial"/>
                        <a:buChar char="•"/>
                        <a:defRPr/>
                      </a:pPr>
                      <a:r>
                        <a:rPr lang="zh-CN" sz="2000"/>
                        <a:t>数据</a:t>
                      </a:r>
                      <a:r>
                        <a:rPr lang="zh-CN" sz="2000" b="0" i="0" u="none" strike="noStrike" cap="none" spc="0">
                          <a:solidFill>
                            <a:schemeClr val="dk1"/>
                          </a:solidFill>
                          <a:latin typeface="等线"/>
                          <a:ea typeface="Arial"/>
                          <a:cs typeface="Arial"/>
                        </a:rPr>
                        <a:t>收发</a:t>
                      </a:r>
                      <a:r>
                        <a:rPr lang="zh-CN" sz="2000"/>
                        <a:t>受服务器的限制，如服务器软硬件崩溃</a:t>
                      </a:r>
                      <a:endParaRPr/>
                    </a:p>
                    <a:p>
                      <a:pPr marL="305907" indent="-305907" algn="just">
                        <a:buFont typeface="Arial"/>
                        <a:buChar char="•"/>
                        <a:defRPr/>
                      </a:pPr>
                      <a:r>
                        <a:rPr lang="zh-CN" sz="2000"/>
                        <a:t>通讯记录保存与多端同步困难等等</a:t>
                      </a:r>
                      <a:endParaRPr/>
                    </a:p>
                    <a:p>
                      <a:pPr marL="305907" indent="-305907" algn="just">
                        <a:buFont typeface="Arial"/>
                        <a:buChar char="•"/>
                        <a:defRPr/>
                      </a:pPr>
                      <a:r>
                        <a:rPr lang="zh-CN" sz="2000"/>
                        <a:t>文件传输对文件大小有限制</a:t>
                      </a:r>
                      <a:endParaRPr/>
                    </a:p>
                    <a:p>
                      <a:pPr algn="just">
                        <a:defRPr/>
                      </a:pPr>
                      <a:endParaRPr lang="zh-CN" sz="2000">
                        <a:latin typeface="等线"/>
                        <a:ea typeface="等线"/>
                        <a:cs typeface="Times New Roman"/>
                      </a:endParaRPr>
                    </a:p>
                  </a:txBody>
                  <a:tcPr marL="68580" marR="68580" marT="0" marB="0"/>
                </a:tc>
                <a:tc>
                  <a:txBody>
                    <a:bodyPr/>
                    <a:lstStyle/>
                    <a:p>
                      <a:pPr marL="305907" indent="-305907" algn="just">
                        <a:buFont typeface="Arial"/>
                        <a:buChar char="•"/>
                        <a:defRPr/>
                      </a:pPr>
                      <a:r>
                        <a:rPr lang="zh-CN" sz="2000"/>
                        <a:t>对于通讯功能来说，略显臃肿</a:t>
                      </a:r>
                      <a:endParaRPr/>
                    </a:p>
                    <a:p>
                      <a:pPr marL="305907" indent="-305907" algn="just">
                        <a:buFont typeface="Arial"/>
                        <a:buChar char="•"/>
                        <a:defRPr/>
                      </a:pPr>
                      <a:r>
                        <a:rPr lang="zh-CN" sz="2000" b="0" i="0" u="none" strike="noStrike" cap="none" spc="0">
                          <a:solidFill>
                            <a:schemeClr val="dk1"/>
                          </a:solidFill>
                          <a:latin typeface="等线"/>
                          <a:ea typeface="Arial"/>
                          <a:cs typeface="Arial"/>
                        </a:rPr>
                        <a:t>数据收发受服务器的限制</a:t>
                      </a:r>
                      <a:endParaRPr lang="zh-CN" sz="2000">
                        <a:latin typeface="等线"/>
                        <a:ea typeface="等线"/>
                        <a:cs typeface="Times New Roman"/>
                      </a:endParaRPr>
                    </a:p>
                  </a:txBody>
                  <a:tcPr marL="68580" marR="68580" marT="0" marB="0"/>
                </a:tc>
                <a:tc>
                  <a:txBody>
                    <a:bodyPr/>
                    <a:lstStyle/>
                    <a:p>
                      <a:pPr marL="305907" indent="-305907" algn="just">
                        <a:buFont typeface="Arial"/>
                        <a:buChar char="•"/>
                        <a:defRPr/>
                      </a:pPr>
                      <a:r>
                        <a:rPr lang="zh-CN" sz="2000"/>
                        <a:t>功能单一</a:t>
                      </a:r>
                      <a:endParaRPr/>
                    </a:p>
                    <a:p>
                      <a:pPr marL="305907" indent="-305907" algn="just">
                        <a:buFont typeface="Arial"/>
                        <a:buChar char="•"/>
                        <a:defRPr/>
                      </a:pPr>
                      <a:r>
                        <a:rPr lang="zh-CN" sz="2000"/>
                        <a:t>通信速度受区块链网络规模和区块产生速度限制</a:t>
                      </a:r>
                      <a:endParaRPr lang="zh-CN" sz="2000">
                        <a:latin typeface="等线"/>
                        <a:ea typeface="等线"/>
                        <a:cs typeface="Times New Roman"/>
                      </a:endParaRPr>
                    </a:p>
                  </a:txBody>
                  <a:tcPr marL="68580" marR="68580" marT="0" marB="0"/>
                </a:tc>
                <a:extLst>
                  <a:ext uri="{0D108BD9-81ED-4DB2-BD59-A6C34878D82A}">
                    <a16:rowId xmlns:a16="http://schemas.microsoft.com/office/drawing/2014/main" val="10003"/>
                  </a:ext>
                </a:extLst>
              </a:tr>
              <a:tr h="713570">
                <a:tc>
                  <a:txBody>
                    <a:bodyPr/>
                    <a:lstStyle/>
                    <a:p>
                      <a:pPr algn="just">
                        <a:defRPr/>
                      </a:pPr>
                      <a:r>
                        <a:rPr lang="zh-CN" sz="2000"/>
                        <a:t>受众人群</a:t>
                      </a:r>
                      <a:endParaRPr lang="zh-CN" sz="2000">
                        <a:latin typeface="等线"/>
                        <a:ea typeface="等线"/>
                        <a:cs typeface="Times New Roman"/>
                      </a:endParaRPr>
                    </a:p>
                  </a:txBody>
                  <a:tcPr marL="68580" marR="68580" marT="0" marB="0"/>
                </a:tc>
                <a:tc>
                  <a:txBody>
                    <a:bodyPr/>
                    <a:lstStyle/>
                    <a:p>
                      <a:pPr algn="just">
                        <a:defRPr/>
                      </a:pPr>
                      <a:r>
                        <a:rPr lang="zh-CN" sz="2000"/>
                        <a:t>普通用户</a:t>
                      </a:r>
                      <a:endParaRPr lang="zh-CN" sz="2000">
                        <a:latin typeface="等线"/>
                        <a:ea typeface="等线"/>
                        <a:cs typeface="Times New Roman"/>
                      </a:endParaRPr>
                    </a:p>
                  </a:txBody>
                  <a:tcPr marL="68580" marR="68580" marT="0" marB="0"/>
                </a:tc>
                <a:tc>
                  <a:txBody>
                    <a:bodyPr/>
                    <a:lstStyle/>
                    <a:p>
                      <a:pPr algn="just">
                        <a:defRPr/>
                      </a:pPr>
                      <a:r>
                        <a:rPr lang="zh-CN" sz="2000"/>
                        <a:t>普通用户</a:t>
                      </a:r>
                      <a:endParaRPr lang="zh-CN" sz="2000">
                        <a:latin typeface="等线"/>
                        <a:ea typeface="等线"/>
                        <a:cs typeface="Times New Roman"/>
                      </a:endParaRPr>
                    </a:p>
                  </a:txBody>
                  <a:tcPr marL="68580" marR="68580" marT="0" marB="0"/>
                </a:tc>
                <a:tc>
                  <a:txBody>
                    <a:bodyPr/>
                    <a:lstStyle/>
                    <a:p>
                      <a:pPr algn="just">
                        <a:defRPr/>
                      </a:pPr>
                      <a:r>
                        <a:rPr lang="zh-CN" sz="2000"/>
                        <a:t>普通用户、高安全性和隐私性要求的用户</a:t>
                      </a:r>
                      <a:endParaRPr lang="zh-CN" sz="2000">
                        <a:latin typeface="等线"/>
                        <a:ea typeface="等线"/>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64184285"/>
                                        </p:tgtEl>
                                        <p:attrNameLst>
                                          <p:attrName>style.visibility</p:attrName>
                                        </p:attrNameLst>
                                      </p:cBhvr>
                                      <p:to>
                                        <p:strVal val="visible"/>
                                      </p:to>
                                    </p:set>
                                    <p:animEffect transition="in" filter="barn(inVertical)">
                                      <p:cBhvr>
                                        <p:cTn id="7" dur="500"/>
                                        <p:tgtEl>
                                          <p:spTgt spid="106418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0 4</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功能实现</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754439" y="1135749"/>
            <a:ext cx="11125988" cy="4942506"/>
          </a:xfrm>
          <a:prstGeom prst="rect">
            <a:avLst/>
          </a:prstGeom>
          <a:noFill/>
        </p:spPr>
        <p:txBody>
          <a:bodyPr wrap="square" rtlCol="0">
            <a:noAutofit/>
          </a:bodyPr>
          <a:lstStyle/>
          <a:p>
            <a:pPr lvl="0">
              <a:defRPr/>
            </a:pPr>
            <a:r>
              <a:rPr lang="zh-CN" sz="2400"/>
              <a:t>主要讲应用层功能。</a:t>
            </a:r>
            <a:endParaRPr/>
          </a:p>
          <a:p>
            <a:pPr lvl="0">
              <a:defRPr/>
            </a:pPr>
            <a:r>
              <a:rPr lang="zh-CN" sz="2400"/>
              <a:t>必要功能：</a:t>
            </a:r>
            <a:endParaRPr/>
          </a:p>
          <a:p>
            <a:pPr marL="342900" lvl="0" indent="-342900">
              <a:buFont typeface="Arial"/>
              <a:buChar char="•"/>
              <a:defRPr/>
            </a:pPr>
            <a:r>
              <a:rPr lang="zh-CN" sz="2400"/>
              <a:t>加密功能：所有通过网络发送的信息都是经过加密的。</a:t>
            </a:r>
            <a:endParaRPr/>
          </a:p>
          <a:p>
            <a:pPr marL="342900" lvl="0" indent="-342900">
              <a:buFont typeface="Arial"/>
              <a:buChar char="•"/>
              <a:defRPr/>
            </a:pPr>
            <a:r>
              <a:rPr lang="zh-CN" sz="2400"/>
              <a:t>通讯录：不同用户之间可以相互添加为好友并保存到</a:t>
            </a:r>
            <a:r>
              <a:rPr lang="en-US" sz="2400"/>
              <a:t>APP</a:t>
            </a:r>
            <a:r>
              <a:rPr lang="zh-CN" sz="2400"/>
              <a:t>的通讯录中。</a:t>
            </a:r>
            <a:endParaRPr/>
          </a:p>
          <a:p>
            <a:pPr marL="342900" lvl="0" indent="-342900">
              <a:buFont typeface="Arial"/>
              <a:buChar char="•"/>
              <a:defRPr/>
            </a:pPr>
            <a:r>
              <a:rPr lang="zh-CN" sz="2400"/>
              <a:t>文字、语音、图片消息：用户之间可以发送文字、语音、图片消息进行通讯。</a:t>
            </a:r>
            <a:endParaRPr/>
          </a:p>
          <a:p>
            <a:pPr marL="342900" lvl="0" indent="-342900">
              <a:buFont typeface="Arial"/>
              <a:buChar char="•"/>
              <a:defRPr/>
            </a:pPr>
            <a:r>
              <a:rPr lang="zh-CN" sz="2400"/>
              <a:t>备份：用户可以打包备份自己的密钥和聊天记录。</a:t>
            </a:r>
            <a:endParaRPr/>
          </a:p>
          <a:p>
            <a:pPr marL="342900" lvl="0" indent="-342900">
              <a:buFont typeface="Arial"/>
              <a:buChar char="•"/>
              <a:defRPr/>
            </a:pPr>
            <a:r>
              <a:rPr lang="zh-CN" sz="2400"/>
              <a:t>同步与恢复：用户可以从其他节点同步和恢复聊天记录。</a:t>
            </a:r>
            <a:endParaRPr/>
          </a:p>
          <a:p>
            <a:pPr lvl="0">
              <a:defRPr/>
            </a:pPr>
            <a:r>
              <a:rPr lang="zh-CN" sz="2400"/>
              <a:t> </a:t>
            </a:r>
            <a:endParaRPr/>
          </a:p>
          <a:p>
            <a:pPr lvl="0">
              <a:defRPr/>
            </a:pPr>
            <a:r>
              <a:rPr lang="zh-CN" sz="2400"/>
              <a:t>可选功能：</a:t>
            </a:r>
            <a:endParaRPr/>
          </a:p>
          <a:p>
            <a:pPr marL="342900" lvl="0" indent="-342900">
              <a:buFont typeface="Arial"/>
              <a:buChar char="•"/>
              <a:defRPr/>
            </a:pPr>
            <a:r>
              <a:rPr lang="zh-CN" sz="2400"/>
              <a:t>文件传输：节点之间可以直接或通过其他节点的中继来传输文件。</a:t>
            </a:r>
            <a:endParaRPr/>
          </a:p>
          <a:p>
            <a:pPr marL="342900" lvl="0" indent="-342900">
              <a:buFont typeface="Arial"/>
              <a:buChar char="•"/>
              <a:defRPr/>
            </a:pPr>
            <a:r>
              <a:rPr lang="zh-CN" sz="2400"/>
              <a:t>群组聊天：多个用户可以加入一个群组聊天。</a:t>
            </a:r>
            <a:endParaRPr/>
          </a:p>
          <a:p>
            <a:pPr marL="342900" lvl="0" indent="-342900">
              <a:buFont typeface="Arial"/>
              <a:buChar char="•"/>
              <a:defRPr/>
            </a:pPr>
            <a:r>
              <a:rPr lang="zh-CN" sz="2400"/>
              <a:t>其他。</a:t>
            </a:r>
            <a:endParaRPr/>
          </a:p>
          <a:p>
            <a:pPr>
              <a:lnSpc>
                <a:spcPct val="200000"/>
              </a:lnSpc>
              <a:defRPr/>
            </a:pPr>
            <a:endParaRPr lang="zh-CN" sz="1600">
              <a:latin typeface="方正正黑简体"/>
              <a:ea typeface="方正正黑简体"/>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0 5</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运用技术</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a:off x="1101724" y="3005001"/>
            <a:ext cx="2029460" cy="3583940"/>
          </a:xfrm>
          <a:prstGeom prst="rect">
            <a:avLst/>
          </a:prstGeom>
          <a:noFill/>
        </p:spPr>
        <p:txBody>
          <a:bodyPr vert="eaVert" wrap="square" rtlCol="0">
            <a:spAutoFit/>
          </a:bodyPr>
          <a:lstStyle/>
          <a:p>
            <a:pPr>
              <a:lnSpc>
                <a:spcPct val="150000"/>
              </a:lnSpc>
              <a:defRPr/>
            </a:pPr>
            <a:r>
              <a:rPr lang="zh-CN" sz="2000">
                <a:latin typeface="方正德赛黑简体 504L"/>
                <a:ea typeface="方正德赛黑简体 504L"/>
              </a:rPr>
              <a:t>一种网络新技术，依赖网络中参与者的计算能力和带宽，而不是把依赖都聚集在较少的几台服务器上</a:t>
            </a:r>
            <a:endParaRPr/>
          </a:p>
        </p:txBody>
      </p:sp>
      <p:sp>
        <p:nvSpPr>
          <p:cNvPr id="16" name="TextBox 15"/>
          <p:cNvSpPr txBox="1"/>
          <p:nvPr/>
        </p:nvSpPr>
        <p:spPr bwMode="auto">
          <a:xfrm>
            <a:off x="4488180" y="516255"/>
            <a:ext cx="2029460" cy="2994660"/>
          </a:xfrm>
          <a:prstGeom prst="rect">
            <a:avLst/>
          </a:prstGeom>
          <a:noFill/>
        </p:spPr>
        <p:txBody>
          <a:bodyPr vert="eaVert" wrap="square" rtlCol="0">
            <a:spAutoFit/>
          </a:bodyPr>
          <a:lstStyle/>
          <a:p>
            <a:pPr>
              <a:lnSpc>
                <a:spcPct val="150000"/>
              </a:lnSpc>
              <a:defRPr/>
            </a:pPr>
            <a:r>
              <a:rPr lang="zh-CN" sz="2000">
                <a:latin typeface="方正德赛黑简体 504L"/>
                <a:ea typeface="方正德赛黑简体 504L"/>
              </a:rPr>
              <a:t>分布式数据存储、点对点传输、共识机制、加密算法等计算机技术的新型应用模式。</a:t>
            </a:r>
            <a:endParaRPr/>
          </a:p>
        </p:txBody>
      </p:sp>
      <p:pic>
        <p:nvPicPr>
          <p:cNvPr id="4" name="图片 3" descr="WPS图片编辑"/>
          <p:cNvPicPr>
            <a:picLocks noChangeAspect="1"/>
          </p:cNvPicPr>
          <p:nvPr/>
        </p:nvPicPr>
        <p:blipFill>
          <a:blip r:embed="rId2"/>
          <a:stretch/>
        </p:blipFill>
        <p:spPr bwMode="auto">
          <a:xfrm>
            <a:off x="791210" y="516255"/>
            <a:ext cx="2651125" cy="1990725"/>
          </a:xfrm>
          <a:prstGeom prst="rect">
            <a:avLst/>
          </a:prstGeom>
        </p:spPr>
      </p:pic>
      <p:pic>
        <p:nvPicPr>
          <p:cNvPr id="7" name="图片 6" descr="WPS图片编辑1"/>
          <p:cNvPicPr>
            <a:picLocks noChangeAspect="1"/>
          </p:cNvPicPr>
          <p:nvPr/>
        </p:nvPicPr>
        <p:blipFill>
          <a:blip r:embed="rId3"/>
          <a:stretch/>
        </p:blipFill>
        <p:spPr bwMode="auto">
          <a:xfrm>
            <a:off x="4090035" y="3883024"/>
            <a:ext cx="2825750" cy="2197735"/>
          </a:xfrm>
          <a:prstGeom prst="rect">
            <a:avLst/>
          </a:prstGeom>
        </p:spPr>
      </p:pic>
      <p:pic>
        <p:nvPicPr>
          <p:cNvPr id="8" name="图片 7" descr="WPS图片编辑2"/>
          <p:cNvPicPr>
            <a:picLocks noChangeAspect="1"/>
          </p:cNvPicPr>
          <p:nvPr/>
        </p:nvPicPr>
        <p:blipFill>
          <a:blip r:embed="rId4"/>
          <a:stretch/>
        </p:blipFill>
        <p:spPr bwMode="auto">
          <a:xfrm>
            <a:off x="7874635" y="516255"/>
            <a:ext cx="2261870" cy="2029460"/>
          </a:xfrm>
          <a:prstGeom prst="ellipse">
            <a:avLst/>
          </a:prstGeom>
        </p:spPr>
      </p:pic>
      <p:pic>
        <p:nvPicPr>
          <p:cNvPr id="9" name="图片 8" descr="WPS图片编辑3"/>
          <p:cNvPicPr>
            <a:picLocks noChangeAspect="1"/>
          </p:cNvPicPr>
          <p:nvPr/>
        </p:nvPicPr>
        <p:blipFill>
          <a:blip r:embed="rId5"/>
          <a:stretch/>
        </p:blipFill>
        <p:spPr bwMode="auto">
          <a:xfrm>
            <a:off x="9751059" y="2506980"/>
            <a:ext cx="2220595" cy="1724660"/>
          </a:xfrm>
          <a:prstGeom prst="ellipse">
            <a:avLst/>
          </a:prstGeom>
        </p:spPr>
      </p:pic>
      <p:pic>
        <p:nvPicPr>
          <p:cNvPr id="10" name="图片 9" descr="e055905492daa69cfdb3fc7a0b8fe178"/>
          <p:cNvPicPr>
            <a:picLocks noChangeAspect="1"/>
          </p:cNvPicPr>
          <p:nvPr/>
        </p:nvPicPr>
        <p:blipFill>
          <a:blip r:embed="rId6"/>
          <a:stretch/>
        </p:blipFill>
        <p:spPr bwMode="auto">
          <a:xfrm>
            <a:off x="7874635" y="4231640"/>
            <a:ext cx="2203450" cy="171196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w="http://schemas.openxmlformats.org/wordprocessingml/2006/main" xmlns:m="http://schemas.openxmlformats.org/officeDocument/2006/math" xmlns="">
      <p:transition spd="slow" advClick="1">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ppt_x</p:attrName>
                                        </p:attrNameLst>
                                      </p:cBhvr>
                                      <p:tavLst>
                                        <p:tav tm="0">
                                          <p:val>
                                            <p:strVal val="#ppt_x-.2"/>
                                          </p:val>
                                        </p:tav>
                                        <p:tav tm="100000">
                                          <p:val>
                                            <p:strVal val="#ppt_x"/>
                                          </p:val>
                                        </p:tav>
                                      </p:tavLst>
                                    </p:anim>
                                    <p:anim calcmode="lin" valueType="num">
                                      <p:cBhvr>
                                        <p:cTn id="1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ppt_x</p:attrName>
                                        </p:attrNameLst>
                                      </p:cBhvr>
                                      <p:tavLst>
                                        <p:tav tm="0">
                                          <p:val>
                                            <p:strVal val="#ppt_x-.2"/>
                                          </p:val>
                                        </p:tav>
                                        <p:tav tm="100000">
                                          <p:val>
                                            <p:strVal val="#ppt_x"/>
                                          </p:val>
                                        </p:tav>
                                      </p:tavLst>
                                    </p:anim>
                                    <p:anim calcmode="lin" valueType="num">
                                      <p:cBhvr>
                                        <p:cTn id="32"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ppt_x</p:attrName>
                                        </p:attrNameLst>
                                      </p:cBhvr>
                                      <p:tavLst>
                                        <p:tav tm="0">
                                          <p:val>
                                            <p:strVal val="#ppt_x-.2"/>
                                          </p:val>
                                        </p:tav>
                                        <p:tav tm="100000">
                                          <p:val>
                                            <p:strVal val="#ppt_x"/>
                                          </p:val>
                                        </p:tav>
                                      </p:tavLst>
                                    </p:anim>
                                    <p:anim calcmode="lin" valueType="num">
                                      <p:cBhvr>
                                        <p:cTn id="4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0 6</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运营策划</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圆角矩形 1"/>
          <p:cNvSpPr/>
          <p:nvPr/>
        </p:nvSpPr>
        <p:spPr bwMode="auto">
          <a:xfrm>
            <a:off x="1829797" y="871219"/>
            <a:ext cx="3592195" cy="5167630"/>
          </a:xfrm>
          <a:prstGeom prst="roundRect">
            <a:avLst>
              <a:gd name="adj" fmla="val 16667"/>
            </a:avLst>
          </a:prstGeom>
          <a:gradFill>
            <a:gsLst>
              <a:gs pos="0">
                <a:srgbClr val="BADAEB"/>
              </a:gs>
              <a:gs pos="50000">
                <a:srgbClr val="97C8E1"/>
              </a:gs>
              <a:gs pos="100000">
                <a:srgbClr val="74B5D6"/>
              </a:gs>
            </a:gsLst>
            <a:lin ang="5400000" scaled="1"/>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zh-CN" sz="2000">
                <a:solidFill>
                  <a:srgbClr val="FF0000"/>
                </a:solidFill>
              </a:rPr>
              <a:t>产品中设计有开屏广告和横幅广告，其中开屏广告为打开产品时展示的广告；横幅广告为聊天消息窗口顶端展示的可关闭广告</a:t>
            </a:r>
            <a:endParaRPr sz="2000">
              <a:solidFill>
                <a:srgbClr val="FF0000"/>
              </a:solidFill>
            </a:endParaRPr>
          </a:p>
        </p:txBody>
      </p:sp>
      <p:sp>
        <p:nvSpPr>
          <p:cNvPr id="5" name="圆角矩形 4"/>
          <p:cNvSpPr/>
          <p:nvPr/>
        </p:nvSpPr>
        <p:spPr bwMode="auto">
          <a:xfrm>
            <a:off x="6304279" y="816156"/>
            <a:ext cx="3556000" cy="5168265"/>
          </a:xfrm>
          <a:prstGeom prst="roundRect">
            <a:avLst>
              <a:gd name="adj" fmla="val 16667"/>
            </a:avLst>
          </a:prstGeom>
          <a:gradFill>
            <a:gsLst>
              <a:gs pos="0">
                <a:srgbClr val="EFEFCC"/>
              </a:gs>
              <a:gs pos="50000">
                <a:srgbClr val="E7E7B2"/>
              </a:gs>
              <a:gs pos="100000">
                <a:srgbClr val="DFDF98"/>
              </a:gs>
            </a:gsLst>
            <a:lin ang="5400000" scaled="1"/>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zh-CN" sz="2000">
                <a:solidFill>
                  <a:srgbClr val="0070C0"/>
                </a:solidFill>
              </a:rPr>
              <a:t>为解决产品后续维护和升级的资金问题，产品中提供“打赏”窗口供欣赏此产品的用户打赏开发团队任意金额的途径</a:t>
            </a:r>
            <a:endParaRPr sz="2000">
              <a:solidFill>
                <a:srgbClr val="0070C0"/>
              </a:solidFill>
            </a:endParaRPr>
          </a:p>
        </p:txBody>
      </p:sp>
      <p:sp>
        <p:nvSpPr>
          <p:cNvPr id="9" name="文本框 8"/>
          <p:cNvSpPr txBox="1"/>
          <p:nvPr/>
        </p:nvSpPr>
        <p:spPr bwMode="auto">
          <a:xfrm>
            <a:off x="2893740" y="1261744"/>
            <a:ext cx="1464310" cy="460375"/>
          </a:xfrm>
          <a:prstGeom prst="rect">
            <a:avLst/>
          </a:prstGeom>
          <a:noFill/>
        </p:spPr>
        <p:txBody>
          <a:bodyPr wrap="square" rtlCol="0">
            <a:spAutoFit/>
          </a:bodyPr>
          <a:lstStyle/>
          <a:p>
            <a:pPr algn="ctr">
              <a:defRPr/>
            </a:pPr>
            <a:r>
              <a:rPr lang="zh-CN" sz="2400" b="1"/>
              <a:t>广告</a:t>
            </a:r>
            <a:r>
              <a:rPr lang="zh-CN" sz="2400" b="1">
                <a:solidFill>
                  <a:schemeClr val="tx1"/>
                </a:solidFill>
              </a:rPr>
              <a:t>服务</a:t>
            </a:r>
            <a:endParaRPr/>
          </a:p>
        </p:txBody>
      </p:sp>
      <p:sp>
        <p:nvSpPr>
          <p:cNvPr id="15" name="文本框 14"/>
          <p:cNvSpPr txBox="1"/>
          <p:nvPr/>
        </p:nvSpPr>
        <p:spPr bwMode="auto">
          <a:xfrm>
            <a:off x="7350124" y="1261744"/>
            <a:ext cx="1464310" cy="460375"/>
          </a:xfrm>
          <a:prstGeom prst="rect">
            <a:avLst/>
          </a:prstGeom>
          <a:noFill/>
        </p:spPr>
        <p:txBody>
          <a:bodyPr wrap="square" rtlCol="0">
            <a:spAutoFit/>
          </a:bodyPr>
          <a:lstStyle/>
          <a:p>
            <a:pPr algn="ctr">
              <a:defRPr/>
            </a:pPr>
            <a:r>
              <a:rPr lang="zh-CN" sz="2400" b="1"/>
              <a:t>打赏</a:t>
            </a:r>
            <a:endParaRP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w="http://schemas.openxmlformats.org/wordprocessingml/2006/main" xmlns:m="http://schemas.openxmlformats.org/officeDocument/2006/math" xmlns="">
      <p:transition spd="slow" advClick="1">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0 7</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推广方案</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chemeClr val="accent4">
            <a:lumMod val="20000"/>
            <a:lumOff val="80000"/>
          </a:schemeClr>
        </a:solidFill>
        <a:effectLst/>
      </p:bgPr>
    </p:bg>
    <p:spTree>
      <p:nvGrpSpPr>
        <p:cNvPr id="1" name=""/>
        <p:cNvGrpSpPr/>
        <p:nvPr/>
      </p:nvGrpSpPr>
      <p:grpSpPr bwMode="auto">
        <a:xfrm>
          <a:off x="0" y="0"/>
          <a:ext cx="0" cy="0"/>
          <a:chOff x="0" y="0"/>
          <a:chExt cx="0" cy="0"/>
        </a:xfrm>
      </p:grpSpPr>
      <p:sp>
        <p:nvSpPr>
          <p:cNvPr id="10" name="圆角矩形 9"/>
          <p:cNvSpPr/>
          <p:nvPr/>
        </p:nvSpPr>
        <p:spPr bwMode="auto">
          <a:xfrm>
            <a:off x="1482725" y="986790"/>
            <a:ext cx="6704330" cy="4959985"/>
          </a:xfrm>
          <a:prstGeom prst="roundRect">
            <a:avLst>
              <a:gd name="adj"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defRPr/>
            </a:pPr>
            <a:endParaRPr lang="zh-CN"/>
          </a:p>
        </p:txBody>
      </p:sp>
      <p:sp>
        <p:nvSpPr>
          <p:cNvPr id="7" name="圆角矩形 6"/>
          <p:cNvSpPr/>
          <p:nvPr/>
        </p:nvSpPr>
        <p:spPr bwMode="auto">
          <a:xfrm>
            <a:off x="1482725" y="986790"/>
            <a:ext cx="5417185" cy="4017010"/>
          </a:xfrm>
          <a:prstGeom prst="roundRect">
            <a:avLst>
              <a:gd name="adj"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defRPr/>
            </a:pPr>
            <a:endParaRPr lang="zh-CN"/>
          </a:p>
        </p:txBody>
      </p:sp>
      <p:sp>
        <p:nvSpPr>
          <p:cNvPr id="5" name="圆角矩形 4"/>
          <p:cNvSpPr/>
          <p:nvPr/>
        </p:nvSpPr>
        <p:spPr bwMode="auto">
          <a:xfrm>
            <a:off x="1482725" y="986790"/>
            <a:ext cx="4089400" cy="2860675"/>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4" name="圆角矩形 3"/>
          <p:cNvSpPr/>
          <p:nvPr/>
        </p:nvSpPr>
        <p:spPr bwMode="auto">
          <a:xfrm>
            <a:off x="1482725" y="986790"/>
            <a:ext cx="2183130" cy="1375410"/>
          </a:xfrm>
          <a:prstGeom prst="roundRect">
            <a:avLst>
              <a:gd name="adj"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zh-CN" sz="3600">
                <a:latin typeface="Calibri"/>
                <a:ea typeface="宋体"/>
              </a:rPr>
              <a:t>产品展示</a:t>
            </a:r>
            <a:endParaRPr lang="zh-CN" sz="3600"/>
          </a:p>
        </p:txBody>
      </p:sp>
      <p:sp>
        <p:nvSpPr>
          <p:cNvPr id="6" name="文本框 5"/>
          <p:cNvSpPr txBox="1"/>
          <p:nvPr/>
        </p:nvSpPr>
        <p:spPr bwMode="auto">
          <a:xfrm>
            <a:off x="3375025" y="2416810"/>
            <a:ext cx="2078990" cy="1198880"/>
          </a:xfrm>
          <a:prstGeom prst="rect">
            <a:avLst/>
          </a:prstGeom>
          <a:noFill/>
        </p:spPr>
        <p:txBody>
          <a:bodyPr wrap="square" rtlCol="0">
            <a:spAutoFit/>
          </a:bodyPr>
          <a:lstStyle/>
          <a:p>
            <a:pPr>
              <a:defRPr/>
            </a:pPr>
            <a:r>
              <a:rPr lang="zh-CN" sz="3600">
                <a:latin typeface="Calibri"/>
                <a:ea typeface="宋体"/>
              </a:rPr>
              <a:t>指定范围内部测试</a:t>
            </a:r>
            <a:endParaRPr lang="zh-CN" sz="3600"/>
          </a:p>
        </p:txBody>
      </p:sp>
      <p:sp>
        <p:nvSpPr>
          <p:cNvPr id="9" name="文本框 8"/>
          <p:cNvSpPr txBox="1"/>
          <p:nvPr/>
        </p:nvSpPr>
        <p:spPr bwMode="auto">
          <a:xfrm>
            <a:off x="4390390" y="4039870"/>
            <a:ext cx="2681605" cy="1198880"/>
          </a:xfrm>
          <a:prstGeom prst="rect">
            <a:avLst/>
          </a:prstGeom>
          <a:noFill/>
        </p:spPr>
        <p:txBody>
          <a:bodyPr wrap="square" rtlCol="0" anchor="t">
            <a:spAutoFit/>
          </a:bodyPr>
          <a:lstStyle/>
          <a:p>
            <a:pPr>
              <a:defRPr/>
            </a:pPr>
            <a:r>
              <a:rPr lang="zh-CN" sz="3600">
                <a:latin typeface="Calibri"/>
                <a:ea typeface="宋体"/>
              </a:rPr>
              <a:t>小规模推广</a:t>
            </a:r>
            <a:endParaRPr lang="en-US" sz="3600">
              <a:latin typeface="Calibri"/>
              <a:ea typeface="宋体"/>
            </a:endParaRPr>
          </a:p>
          <a:p>
            <a:pPr>
              <a:defRPr/>
            </a:pPr>
            <a:endParaRPr lang="zh-CN" sz="3600"/>
          </a:p>
        </p:txBody>
      </p:sp>
      <p:sp>
        <p:nvSpPr>
          <p:cNvPr id="11" name="文本框 10"/>
          <p:cNvSpPr txBox="1"/>
          <p:nvPr/>
        </p:nvSpPr>
        <p:spPr bwMode="auto">
          <a:xfrm>
            <a:off x="6003925" y="5076825"/>
            <a:ext cx="2038985" cy="1198880"/>
          </a:xfrm>
          <a:prstGeom prst="rect">
            <a:avLst/>
          </a:prstGeom>
          <a:noFill/>
        </p:spPr>
        <p:txBody>
          <a:bodyPr wrap="square" rtlCol="0">
            <a:spAutoFit/>
          </a:bodyPr>
          <a:lstStyle/>
          <a:p>
            <a:pPr>
              <a:defRPr/>
            </a:pPr>
            <a:r>
              <a:rPr lang="zh-CN" sz="3600">
                <a:latin typeface="Calibri"/>
                <a:ea typeface="宋体"/>
              </a:rPr>
              <a:t>宣传推广</a:t>
            </a:r>
            <a:endParaRPr lang="zh-CN" sz="3600"/>
          </a:p>
          <a:p>
            <a:pPr>
              <a:defRPr/>
            </a:pPr>
            <a:endParaRPr lang="zh-CN"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29"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ppt_x</p:attrName>
                                        </p:attrNameLst>
                                      </p:cBhvr>
                                      <p:tavLst>
                                        <p:tav tm="0">
                                          <p:val>
                                            <p:strVal val="#ppt_x-.2"/>
                                          </p:val>
                                        </p:tav>
                                        <p:tav tm="100000">
                                          <p:val>
                                            <p:strVal val="#ppt_x"/>
                                          </p:val>
                                        </p:tav>
                                      </p:tavLst>
                                    </p:anim>
                                    <p:anim calcmode="lin" valueType="num">
                                      <p:cBhvr>
                                        <p:cTn id="2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380724" y="282243"/>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0 8</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组内分工</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21369" y="300057"/>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372091" y="1015321"/>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0 1</a:t>
            </a:r>
            <a:endParaRPr lang="zh-CN" sz="4400" b="1">
              <a:solidFill>
                <a:srgbClr val="0C6356"/>
              </a:solidFill>
              <a:latin typeface="汉仪大宋简"/>
              <a:ea typeface="汉仪大宋简"/>
            </a:endParaRPr>
          </a:p>
        </p:txBody>
      </p:sp>
      <p:sp>
        <p:nvSpPr>
          <p:cNvPr id="7" name="TextBox 8"/>
          <p:cNvSpPr txBox="1"/>
          <p:nvPr/>
        </p:nvSpPr>
        <p:spPr bwMode="auto">
          <a:xfrm>
            <a:off x="699996" y="328527"/>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目录</a:t>
            </a:r>
            <a:endParaRPr lang="zh-CN"/>
          </a:p>
        </p:txBody>
      </p:sp>
      <p:grpSp>
        <p:nvGrpSpPr>
          <p:cNvPr id="11" name="组合 10"/>
          <p:cNvGrpSpPr/>
          <p:nvPr/>
        </p:nvGrpSpPr>
        <p:grpSpPr bwMode="auto">
          <a:xfrm rot="16199998">
            <a:off x="2941322" y="-1163789"/>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
        <p:nvSpPr>
          <p:cNvPr id="12" name="TextBox 8"/>
          <p:cNvSpPr txBox="1"/>
          <p:nvPr/>
        </p:nvSpPr>
        <p:spPr bwMode="auto">
          <a:xfrm>
            <a:off x="2296714" y="1074984"/>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产品背景</a:t>
            </a:r>
            <a:endParaRPr/>
          </a:p>
        </p:txBody>
      </p:sp>
      <p:sp>
        <p:nvSpPr>
          <p:cNvPr id="13" name="文本框 12"/>
          <p:cNvSpPr txBox="1"/>
          <p:nvPr/>
        </p:nvSpPr>
        <p:spPr bwMode="auto">
          <a:xfrm>
            <a:off x="372089" y="1679779"/>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0 2</a:t>
            </a:r>
            <a:endParaRPr lang="zh-CN" sz="4400" b="1">
              <a:solidFill>
                <a:srgbClr val="0C6356"/>
              </a:solidFill>
              <a:latin typeface="汉仪大宋简"/>
              <a:ea typeface="汉仪大宋简"/>
            </a:endParaRPr>
          </a:p>
        </p:txBody>
      </p:sp>
      <p:sp>
        <p:nvSpPr>
          <p:cNvPr id="14" name="TextBox 8"/>
          <p:cNvSpPr txBox="1"/>
          <p:nvPr/>
        </p:nvSpPr>
        <p:spPr bwMode="auto">
          <a:xfrm>
            <a:off x="2276462" y="1732268"/>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产品定位及目标</a:t>
            </a:r>
            <a:endParaRPr/>
          </a:p>
        </p:txBody>
      </p:sp>
      <p:sp>
        <p:nvSpPr>
          <p:cNvPr id="15" name="文本框 14"/>
          <p:cNvSpPr txBox="1"/>
          <p:nvPr/>
        </p:nvSpPr>
        <p:spPr bwMode="auto">
          <a:xfrm>
            <a:off x="372086" y="2352964"/>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0 3</a:t>
            </a:r>
            <a:endParaRPr lang="zh-CN" sz="4400" b="1">
              <a:solidFill>
                <a:srgbClr val="0C6356"/>
              </a:solidFill>
              <a:latin typeface="汉仪大宋简"/>
              <a:ea typeface="汉仪大宋简"/>
            </a:endParaRPr>
          </a:p>
        </p:txBody>
      </p:sp>
      <p:sp>
        <p:nvSpPr>
          <p:cNvPr id="16" name="TextBox 8"/>
          <p:cNvSpPr txBox="1"/>
          <p:nvPr/>
        </p:nvSpPr>
        <p:spPr bwMode="auto">
          <a:xfrm>
            <a:off x="2276462" y="2421146"/>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可行性分析</a:t>
            </a:r>
            <a:endParaRPr/>
          </a:p>
        </p:txBody>
      </p:sp>
      <p:sp>
        <p:nvSpPr>
          <p:cNvPr id="17" name="文本框 16"/>
          <p:cNvSpPr txBox="1"/>
          <p:nvPr/>
        </p:nvSpPr>
        <p:spPr bwMode="auto">
          <a:xfrm>
            <a:off x="372086" y="2996952"/>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0 4</a:t>
            </a:r>
            <a:endParaRPr lang="zh-CN" sz="4400" b="1">
              <a:solidFill>
                <a:srgbClr val="0C6356"/>
              </a:solidFill>
              <a:latin typeface="汉仪大宋简"/>
              <a:ea typeface="汉仪大宋简"/>
            </a:endParaRPr>
          </a:p>
        </p:txBody>
      </p:sp>
      <p:sp>
        <p:nvSpPr>
          <p:cNvPr id="18" name="TextBox 8"/>
          <p:cNvSpPr txBox="1"/>
          <p:nvPr/>
        </p:nvSpPr>
        <p:spPr bwMode="auto">
          <a:xfrm>
            <a:off x="2296714" y="3077284"/>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功能实现</a:t>
            </a:r>
            <a:endParaRPr/>
          </a:p>
        </p:txBody>
      </p:sp>
      <p:sp>
        <p:nvSpPr>
          <p:cNvPr id="19" name="文本框 18"/>
          <p:cNvSpPr txBox="1"/>
          <p:nvPr/>
        </p:nvSpPr>
        <p:spPr bwMode="auto">
          <a:xfrm>
            <a:off x="372086" y="3668640"/>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0 5</a:t>
            </a:r>
            <a:endParaRPr lang="zh-CN" sz="4400" b="1">
              <a:solidFill>
                <a:srgbClr val="0C6356"/>
              </a:solidFill>
              <a:latin typeface="汉仪大宋简"/>
              <a:ea typeface="汉仪大宋简"/>
            </a:endParaRPr>
          </a:p>
        </p:txBody>
      </p:sp>
      <p:sp>
        <p:nvSpPr>
          <p:cNvPr id="20" name="TextBox 8"/>
          <p:cNvSpPr txBox="1"/>
          <p:nvPr/>
        </p:nvSpPr>
        <p:spPr bwMode="auto">
          <a:xfrm>
            <a:off x="2296714" y="3768498"/>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运用技术</a:t>
            </a:r>
            <a:endParaRPr/>
          </a:p>
        </p:txBody>
      </p:sp>
      <p:sp>
        <p:nvSpPr>
          <p:cNvPr id="21" name="文本框 20"/>
          <p:cNvSpPr txBox="1"/>
          <p:nvPr/>
        </p:nvSpPr>
        <p:spPr bwMode="auto">
          <a:xfrm>
            <a:off x="372086" y="4403497"/>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0 6</a:t>
            </a:r>
            <a:endParaRPr lang="zh-CN" sz="4400" b="1">
              <a:solidFill>
                <a:srgbClr val="0C6356"/>
              </a:solidFill>
              <a:latin typeface="汉仪大宋简"/>
              <a:ea typeface="汉仪大宋简"/>
            </a:endParaRPr>
          </a:p>
        </p:txBody>
      </p:sp>
      <p:sp>
        <p:nvSpPr>
          <p:cNvPr id="22" name="TextBox 8"/>
          <p:cNvSpPr txBox="1"/>
          <p:nvPr/>
        </p:nvSpPr>
        <p:spPr bwMode="auto">
          <a:xfrm>
            <a:off x="2296714" y="4501037"/>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运营策划</a:t>
            </a:r>
            <a:endParaRPr/>
          </a:p>
        </p:txBody>
      </p:sp>
      <p:sp>
        <p:nvSpPr>
          <p:cNvPr id="23" name="文本框 22"/>
          <p:cNvSpPr txBox="1"/>
          <p:nvPr/>
        </p:nvSpPr>
        <p:spPr bwMode="auto">
          <a:xfrm>
            <a:off x="372086" y="5060892"/>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0 7</a:t>
            </a:r>
            <a:endParaRPr lang="zh-CN" sz="4400" b="1">
              <a:solidFill>
                <a:srgbClr val="0C6356"/>
              </a:solidFill>
              <a:latin typeface="汉仪大宋简"/>
              <a:ea typeface="汉仪大宋简"/>
            </a:endParaRPr>
          </a:p>
        </p:txBody>
      </p:sp>
      <p:sp>
        <p:nvSpPr>
          <p:cNvPr id="24" name="TextBox 8"/>
          <p:cNvSpPr txBox="1"/>
          <p:nvPr/>
        </p:nvSpPr>
        <p:spPr bwMode="auto">
          <a:xfrm>
            <a:off x="2278521" y="5158415"/>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推广方案</a:t>
            </a:r>
            <a:endParaRPr/>
          </a:p>
        </p:txBody>
      </p:sp>
      <p:sp>
        <p:nvSpPr>
          <p:cNvPr id="25" name="文本框 24"/>
          <p:cNvSpPr txBox="1"/>
          <p:nvPr/>
        </p:nvSpPr>
        <p:spPr bwMode="auto">
          <a:xfrm>
            <a:off x="372086" y="5712276"/>
            <a:ext cx="2239987" cy="768350"/>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0 8</a:t>
            </a:r>
            <a:endParaRPr lang="zh-CN" sz="4400" b="1">
              <a:solidFill>
                <a:srgbClr val="0C6356"/>
              </a:solidFill>
              <a:latin typeface="汉仪大宋简"/>
              <a:ea typeface="汉仪大宋简"/>
            </a:endParaRPr>
          </a:p>
        </p:txBody>
      </p:sp>
      <p:sp>
        <p:nvSpPr>
          <p:cNvPr id="26" name="TextBox 8"/>
          <p:cNvSpPr txBox="1"/>
          <p:nvPr/>
        </p:nvSpPr>
        <p:spPr bwMode="auto">
          <a:xfrm>
            <a:off x="2296714" y="5772601"/>
            <a:ext cx="4591374" cy="647700"/>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组内分工</a:t>
            </a:r>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7339965" y="1580515"/>
            <a:ext cx="3560445" cy="866775"/>
          </a:xfrm>
          <a:prstGeom prst="rect">
            <a:avLst/>
          </a:prstGeom>
          <a:solidFill>
            <a:srgbClr val="E8F0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sz="2800">
                <a:solidFill>
                  <a:schemeClr val="tx1"/>
                </a:solidFill>
              </a:rPr>
              <a:t>区块链底层开发</a:t>
            </a:r>
            <a:endParaRPr/>
          </a:p>
        </p:txBody>
      </p:sp>
      <p:sp>
        <p:nvSpPr>
          <p:cNvPr id="5" name="矩形 4"/>
          <p:cNvSpPr/>
          <p:nvPr/>
        </p:nvSpPr>
        <p:spPr bwMode="auto">
          <a:xfrm>
            <a:off x="7307580" y="2435860"/>
            <a:ext cx="3560445" cy="794385"/>
          </a:xfrm>
          <a:prstGeom prst="rect">
            <a:avLst/>
          </a:prstGeom>
          <a:solidFill>
            <a:srgbClr val="E8F0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a:solidFill>
                  <a:schemeClr val="tx1"/>
                </a:solidFill>
              </a:rPr>
              <a:t>UI</a:t>
            </a:r>
            <a:r>
              <a:rPr lang="zh-CN" sz="2800">
                <a:solidFill>
                  <a:schemeClr val="tx1"/>
                </a:solidFill>
              </a:rPr>
              <a:t>设计</a:t>
            </a:r>
            <a:endParaRPr/>
          </a:p>
        </p:txBody>
      </p:sp>
      <p:sp>
        <p:nvSpPr>
          <p:cNvPr id="6" name="矩形 5"/>
          <p:cNvSpPr/>
          <p:nvPr/>
        </p:nvSpPr>
        <p:spPr bwMode="auto">
          <a:xfrm>
            <a:off x="7339965" y="3363595"/>
            <a:ext cx="3560445" cy="794385"/>
          </a:xfrm>
          <a:prstGeom prst="rect">
            <a:avLst/>
          </a:prstGeom>
          <a:solidFill>
            <a:srgbClr val="E8F0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sz="2800">
                <a:solidFill>
                  <a:schemeClr val="tx1"/>
                </a:solidFill>
              </a:rPr>
              <a:t>即时通讯模块开发</a:t>
            </a:r>
            <a:endParaRPr/>
          </a:p>
        </p:txBody>
      </p:sp>
      <p:sp>
        <p:nvSpPr>
          <p:cNvPr id="7" name="矩形 6"/>
          <p:cNvSpPr/>
          <p:nvPr/>
        </p:nvSpPr>
        <p:spPr bwMode="auto">
          <a:xfrm>
            <a:off x="7339965" y="688975"/>
            <a:ext cx="3560445" cy="794385"/>
          </a:xfrm>
          <a:prstGeom prst="rect">
            <a:avLst/>
          </a:prstGeom>
          <a:solidFill>
            <a:srgbClr val="E8F0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sz="2800">
                <a:solidFill>
                  <a:schemeClr val="tx1"/>
                </a:solidFill>
              </a:rPr>
              <a:t>需求分析</a:t>
            </a:r>
            <a:endParaRPr/>
          </a:p>
        </p:txBody>
      </p:sp>
      <p:sp>
        <p:nvSpPr>
          <p:cNvPr id="10" name="矩形 9"/>
          <p:cNvSpPr/>
          <p:nvPr/>
        </p:nvSpPr>
        <p:spPr bwMode="auto">
          <a:xfrm>
            <a:off x="7339965" y="4253865"/>
            <a:ext cx="3560445" cy="794385"/>
          </a:xfrm>
          <a:prstGeom prst="rect">
            <a:avLst/>
          </a:prstGeom>
          <a:solidFill>
            <a:srgbClr val="E8F0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sz="2800">
                <a:solidFill>
                  <a:schemeClr val="tx1"/>
                </a:solidFill>
              </a:rPr>
              <a:t>整合模块</a:t>
            </a:r>
            <a:endParaRPr/>
          </a:p>
        </p:txBody>
      </p:sp>
      <p:sp>
        <p:nvSpPr>
          <p:cNvPr id="11" name="矩形 10"/>
          <p:cNvSpPr/>
          <p:nvPr/>
        </p:nvSpPr>
        <p:spPr bwMode="auto">
          <a:xfrm>
            <a:off x="7339965" y="5146675"/>
            <a:ext cx="3560445" cy="794385"/>
          </a:xfrm>
          <a:prstGeom prst="rect">
            <a:avLst/>
          </a:prstGeom>
          <a:solidFill>
            <a:srgbClr val="E8F0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sz="2800">
                <a:solidFill>
                  <a:schemeClr val="tx1"/>
                </a:solidFill>
              </a:rPr>
              <a:t>系统测试</a:t>
            </a:r>
            <a:endParaRPr/>
          </a:p>
        </p:txBody>
      </p:sp>
      <p:sp>
        <p:nvSpPr>
          <p:cNvPr id="12" name="椭圆 11"/>
          <p:cNvSpPr/>
          <p:nvPr/>
        </p:nvSpPr>
        <p:spPr bwMode="auto">
          <a:xfrm>
            <a:off x="689610" y="720090"/>
            <a:ext cx="3652520" cy="15265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zh-CN" sz="2800"/>
              <a:t>全组成员</a:t>
            </a:r>
            <a:endParaRPr/>
          </a:p>
        </p:txBody>
      </p:sp>
      <p:sp>
        <p:nvSpPr>
          <p:cNvPr id="13" name="椭圆 12"/>
          <p:cNvSpPr/>
          <p:nvPr/>
        </p:nvSpPr>
        <p:spPr bwMode="auto">
          <a:xfrm>
            <a:off x="581420" y="2567303"/>
            <a:ext cx="3951818" cy="15265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zh-CN" sz="2800"/>
              <a:t>莫怡灿、陆泓相</a:t>
            </a:r>
            <a:endParaRPr/>
          </a:p>
        </p:txBody>
      </p:sp>
      <p:sp>
        <p:nvSpPr>
          <p:cNvPr id="14" name="椭圆 13"/>
          <p:cNvSpPr/>
          <p:nvPr/>
        </p:nvSpPr>
        <p:spPr bwMode="auto">
          <a:xfrm>
            <a:off x="594708" y="4414519"/>
            <a:ext cx="3842323" cy="15265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zh-CN" sz="2800"/>
              <a:t>黄承鹏、罗明炜</a:t>
            </a:r>
            <a:endParaRPr/>
          </a:p>
        </p:txBody>
      </p:sp>
      <p:sp>
        <p:nvSpPr>
          <p:cNvPr id="15" name="右箭头 14"/>
          <p:cNvSpPr/>
          <p:nvPr/>
        </p:nvSpPr>
        <p:spPr bwMode="auto">
          <a:xfrm>
            <a:off x="4505960" y="1141095"/>
            <a:ext cx="2670810" cy="217805"/>
          </a:xfrm>
          <a:prstGeom prst="rightArrow">
            <a:avLst>
              <a:gd name="adj1" fmla="val 50000"/>
              <a:gd name="adj2" fmla="val 857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zh-CN"/>
          </a:p>
        </p:txBody>
      </p:sp>
      <p:sp>
        <p:nvSpPr>
          <p:cNvPr id="16" name="右箭头 15"/>
          <p:cNvSpPr/>
          <p:nvPr/>
        </p:nvSpPr>
        <p:spPr bwMode="auto">
          <a:xfrm rot="19319998">
            <a:off x="4015105" y="3453130"/>
            <a:ext cx="3592195" cy="262255"/>
          </a:xfrm>
          <a:prstGeom prst="rightArrow">
            <a:avLst>
              <a:gd name="adj1" fmla="val 50000"/>
              <a:gd name="adj2" fmla="val 857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zh-CN"/>
          </a:p>
        </p:txBody>
      </p:sp>
      <p:sp>
        <p:nvSpPr>
          <p:cNvPr id="17" name="右箭头 16"/>
          <p:cNvSpPr/>
          <p:nvPr/>
        </p:nvSpPr>
        <p:spPr bwMode="auto">
          <a:xfrm rot="480000">
            <a:off x="4501515" y="3322320"/>
            <a:ext cx="2714625" cy="266065"/>
          </a:xfrm>
          <a:prstGeom prst="rightArrow">
            <a:avLst>
              <a:gd name="adj1" fmla="val 50000"/>
              <a:gd name="adj2" fmla="val 857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zh-CN"/>
          </a:p>
        </p:txBody>
      </p:sp>
      <p:sp>
        <p:nvSpPr>
          <p:cNvPr id="18" name="右箭头 17"/>
          <p:cNvSpPr/>
          <p:nvPr/>
        </p:nvSpPr>
        <p:spPr bwMode="auto">
          <a:xfrm rot="2820000">
            <a:off x="3736975" y="3127375"/>
            <a:ext cx="3981450" cy="250190"/>
          </a:xfrm>
          <a:prstGeom prst="rightArrow">
            <a:avLst>
              <a:gd name="adj1" fmla="val 50000"/>
              <a:gd name="adj2" fmla="val 857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zh-CN"/>
          </a:p>
        </p:txBody>
      </p:sp>
      <p:sp>
        <p:nvSpPr>
          <p:cNvPr id="19" name="右箭头 18"/>
          <p:cNvSpPr/>
          <p:nvPr/>
        </p:nvSpPr>
        <p:spPr bwMode="auto">
          <a:xfrm rot="2160000">
            <a:off x="4090035" y="4352290"/>
            <a:ext cx="3502025" cy="280035"/>
          </a:xfrm>
          <a:prstGeom prst="rightArrow">
            <a:avLst>
              <a:gd name="adj1" fmla="val 50000"/>
              <a:gd name="adj2" fmla="val 857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 name="矩形 9"/>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1" name="矩形 10"/>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2" name="矩形 11"/>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3" name="矩形 12"/>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7" name="矩形 16"/>
          <p:cNvSpPr/>
          <p:nvPr/>
        </p:nvSpPr>
        <p:spPr bwMode="auto">
          <a:xfrm>
            <a:off x="11116085" y="1094568"/>
            <a:ext cx="288977" cy="45719"/>
          </a:xfrm>
          <a:prstGeom prst="rect">
            <a:avLst/>
          </a:prstGeom>
          <a:solidFill>
            <a:srgbClr val="006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9" name="矩形 18"/>
          <p:cNvSpPr/>
          <p:nvPr/>
        </p:nvSpPr>
        <p:spPr bwMode="auto">
          <a:xfrm>
            <a:off x="11118852" y="1230880"/>
            <a:ext cx="288977" cy="45719"/>
          </a:xfrm>
          <a:prstGeom prst="rect">
            <a:avLst/>
          </a:prstGeom>
          <a:solidFill>
            <a:srgbClr val="4FA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2" name="文本框 1"/>
          <p:cNvSpPr txBox="1"/>
          <p:nvPr/>
        </p:nvSpPr>
        <p:spPr bwMode="auto">
          <a:xfrm>
            <a:off x="2214880" y="2265753"/>
            <a:ext cx="7274560" cy="2585323"/>
          </a:xfrm>
          <a:prstGeom prst="rect">
            <a:avLst/>
          </a:prstGeom>
          <a:noFill/>
        </p:spPr>
        <p:txBody>
          <a:bodyPr wrap="square" rtlCol="0">
            <a:spAutoFit/>
          </a:bodyPr>
          <a:lstStyle/>
          <a:p>
            <a:pPr algn="ctr">
              <a:defRPr/>
            </a:pPr>
            <a:r>
              <a:rPr lang="zh-CN" sz="5400">
                <a:solidFill>
                  <a:srgbClr val="4FA7DD"/>
                </a:solidFill>
                <a:latin typeface="汉仪大宋简"/>
                <a:ea typeface="汉仪大宋简"/>
              </a:rPr>
              <a:t>感谢观看</a:t>
            </a:r>
            <a:endParaRPr/>
          </a:p>
          <a:p>
            <a:pPr algn="ctr">
              <a:defRPr/>
            </a:pPr>
            <a:r>
              <a:rPr lang="en-US" sz="5400">
                <a:solidFill>
                  <a:srgbClr val="4FA7DD"/>
                </a:solidFill>
                <a:latin typeface="汉仪大宋简"/>
                <a:ea typeface="汉仪大宋简"/>
              </a:rPr>
              <a:t>thanks  for  watching</a:t>
            </a:r>
            <a:endParaRPr/>
          </a:p>
          <a:p>
            <a:pPr algn="ctr">
              <a:defRPr/>
            </a:pPr>
            <a:endParaRPr lang="zh-CN" sz="540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0 1</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产品背景</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9304355" name="矩形 3"/>
          <p:cNvSpPr/>
          <p:nvPr/>
        </p:nvSpPr>
        <p:spPr bwMode="auto">
          <a:xfrm>
            <a:off x="298173" y="281607"/>
            <a:ext cx="11595652" cy="6294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20466615" name="文本框 5"/>
          <p:cNvSpPr txBox="1"/>
          <p:nvPr/>
        </p:nvSpPr>
        <p:spPr bwMode="auto">
          <a:xfrm>
            <a:off x="576406" y="1807303"/>
            <a:ext cx="2525011" cy="584774"/>
          </a:xfrm>
          <a:prstGeom prst="rect">
            <a:avLst/>
          </a:prstGeom>
          <a:noFill/>
        </p:spPr>
        <p:txBody>
          <a:bodyPr wrap="square" rtlCol="0">
            <a:spAutoFit/>
          </a:bodyPr>
          <a:lstStyle/>
          <a:p>
            <a:pPr algn="just">
              <a:defRPr/>
            </a:pPr>
            <a:endParaRPr lang="zh-CN" sz="3200" b="1">
              <a:solidFill>
                <a:schemeClr val="bg1"/>
              </a:solidFill>
              <a:latin typeface="汉仪大宋简"/>
              <a:ea typeface="汉仪大宋简"/>
            </a:endParaRPr>
          </a:p>
        </p:txBody>
      </p:sp>
      <p:sp>
        <p:nvSpPr>
          <p:cNvPr id="1930461516" name="矩形: 圆角 2"/>
          <p:cNvSpPr/>
          <p:nvPr/>
        </p:nvSpPr>
        <p:spPr bwMode="auto">
          <a:xfrm>
            <a:off x="965199" y="1188720"/>
            <a:ext cx="731520" cy="4673599"/>
          </a:xfrm>
          <a:prstGeom prst="roundRect">
            <a:avLst>
              <a:gd name="adj" fmla="val 16667"/>
            </a:avLst>
          </a:prstGeom>
          <a:gradFill>
            <a:gsLst>
              <a:gs pos="0">
                <a:schemeClr val="accent4">
                  <a:lumMod val="110000"/>
                  <a:satMod val="105000"/>
                  <a:tint val="67000"/>
                </a:schemeClr>
              </a:gs>
              <a:gs pos="17000">
                <a:srgbClr val="FFDA96"/>
              </a:gs>
              <a:gs pos="25000">
                <a:schemeClr val="accent4">
                  <a:lumMod val="105000"/>
                  <a:satMod val="103000"/>
                  <a:tint val="73000"/>
                </a:schemeClr>
              </a:gs>
              <a:gs pos="100000">
                <a:schemeClr val="accent4">
                  <a:lumMod val="105000"/>
                  <a:satMod val="109000"/>
                  <a:tint val="81000"/>
                </a:schemeClr>
              </a:gs>
            </a:gsLst>
            <a:lin ang="54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defRPr/>
            </a:pPr>
            <a:r>
              <a:rPr lang="zh-CN" sz="2400"/>
              <a:t>当今最热门的即时通讯软件</a:t>
            </a:r>
            <a:endParaRPr/>
          </a:p>
        </p:txBody>
      </p:sp>
      <p:sp>
        <p:nvSpPr>
          <p:cNvPr id="891814533" name="矩形 13"/>
          <p:cNvSpPr/>
          <p:nvPr/>
        </p:nvSpPr>
        <p:spPr bwMode="auto">
          <a:xfrm>
            <a:off x="3007359" y="1432559"/>
            <a:ext cx="3586479" cy="4277359"/>
          </a:xfrm>
          <a:prstGeom prst="rect">
            <a:avLst/>
          </a:prstGeom>
          <a:ln w="31750"/>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p>
        </p:txBody>
      </p:sp>
      <p:sp>
        <p:nvSpPr>
          <p:cNvPr id="1251827547" name="文本框 20"/>
          <p:cNvSpPr txBox="1"/>
          <p:nvPr/>
        </p:nvSpPr>
        <p:spPr bwMode="auto">
          <a:xfrm>
            <a:off x="3210559" y="3515359"/>
            <a:ext cx="3220827" cy="2011714"/>
          </a:xfrm>
          <a:prstGeom prst="rect">
            <a:avLst/>
          </a:prstGeom>
          <a:noFill/>
        </p:spPr>
        <p:txBody>
          <a:bodyPr wrap="square" rtlCol="0">
            <a:spAutoFit/>
          </a:bodyPr>
          <a:lstStyle/>
          <a:p>
            <a:pPr>
              <a:defRPr/>
            </a:pPr>
            <a:r>
              <a:rPr lang="zh-CN"/>
              <a:t>缺点：</a:t>
            </a:r>
            <a:endParaRPr lang="en-US"/>
          </a:p>
          <a:p>
            <a:pPr marL="285750" indent="-285750">
              <a:buFont typeface="Wingdings"/>
              <a:buChar char="u"/>
              <a:defRPr/>
            </a:pPr>
            <a:r>
              <a:rPr lang="zh-CN"/>
              <a:t>功能繁多</a:t>
            </a:r>
            <a:endParaRPr lang="en-US"/>
          </a:p>
          <a:p>
            <a:pPr marL="285750" indent="-285750">
              <a:buFont typeface="Wingdings"/>
              <a:buChar char="u"/>
              <a:defRPr/>
            </a:pPr>
            <a:r>
              <a:rPr lang="zh-CN"/>
              <a:t>海量的广告</a:t>
            </a:r>
            <a:endParaRPr lang="en-US"/>
          </a:p>
          <a:p>
            <a:pPr marL="285750" indent="-285750">
              <a:buFont typeface="Wingdings"/>
              <a:buChar char="u"/>
              <a:defRPr/>
            </a:pPr>
            <a:r>
              <a:rPr lang="zh-CN"/>
              <a:t>消耗的资源较大，安装后占用空间比其他</a:t>
            </a:r>
            <a:r>
              <a:rPr lang="en-US"/>
              <a:t>IM</a:t>
            </a:r>
            <a:r>
              <a:rPr lang="zh-CN"/>
              <a:t>大</a:t>
            </a:r>
            <a:endParaRPr lang="en-US"/>
          </a:p>
          <a:p>
            <a:pPr marL="285750" indent="-285750">
              <a:buFont typeface="Wingdings"/>
              <a:buChar char="u"/>
              <a:defRPr/>
            </a:pPr>
            <a:r>
              <a:rPr lang="zh-CN"/>
              <a:t>收发数据受服务器限制</a:t>
            </a:r>
            <a:endParaRPr lang="en-US"/>
          </a:p>
          <a:p>
            <a:pPr>
              <a:defRPr/>
            </a:pPr>
            <a:endParaRPr lang="zh-CN"/>
          </a:p>
        </p:txBody>
      </p:sp>
      <p:sp>
        <p:nvSpPr>
          <p:cNvPr id="1025238437" name="矩形 22"/>
          <p:cNvSpPr/>
          <p:nvPr/>
        </p:nvSpPr>
        <p:spPr bwMode="auto">
          <a:xfrm>
            <a:off x="7488345" y="1432559"/>
            <a:ext cx="3586479" cy="4277359"/>
          </a:xfrm>
          <a:prstGeom prst="rect">
            <a:avLst/>
          </a:prstGeom>
          <a:ln w="31750"/>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p>
        </p:txBody>
      </p:sp>
      <p:sp>
        <p:nvSpPr>
          <p:cNvPr id="737226886" name="椭圆 23"/>
          <p:cNvSpPr/>
          <p:nvPr/>
        </p:nvSpPr>
        <p:spPr bwMode="auto">
          <a:xfrm>
            <a:off x="3874921" y="1488933"/>
            <a:ext cx="1729859" cy="1806287"/>
          </a:xfrm>
          <a:prstGeom prst="ellipse">
            <a:avLst/>
          </a:prstGeom>
          <a:solidFill>
            <a:schemeClr val="l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n w="0"/>
              <a:solidFill>
                <a:schemeClr val="accent1"/>
              </a:solidFill>
            </a:endParaRPr>
          </a:p>
        </p:txBody>
      </p:sp>
      <p:sp>
        <p:nvSpPr>
          <p:cNvPr id="1925314543" name="椭圆 23"/>
          <p:cNvSpPr/>
          <p:nvPr/>
        </p:nvSpPr>
        <p:spPr bwMode="auto">
          <a:xfrm>
            <a:off x="8426709" y="1546014"/>
            <a:ext cx="1729859" cy="1806288"/>
          </a:xfrm>
          <a:prstGeom prst="ellipse">
            <a:avLst/>
          </a:prstGeom>
          <a:solidFill>
            <a:schemeClr val="l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n w="0"/>
              <a:solidFill>
                <a:schemeClr val="accent1"/>
              </a:solidFill>
            </a:endParaRPr>
          </a:p>
        </p:txBody>
      </p:sp>
      <p:pic>
        <p:nvPicPr>
          <p:cNvPr id="980724429" name="图片 25"/>
          <p:cNvPicPr>
            <a:picLocks noChangeAspect="1"/>
          </p:cNvPicPr>
          <p:nvPr/>
        </p:nvPicPr>
        <p:blipFill>
          <a:blip r:embed="rId2"/>
          <a:stretch/>
        </p:blipFill>
        <p:spPr bwMode="auto">
          <a:xfrm>
            <a:off x="8667119" y="1853771"/>
            <a:ext cx="1249039" cy="1076612"/>
          </a:xfrm>
          <a:prstGeom prst="rect">
            <a:avLst/>
          </a:prstGeom>
        </p:spPr>
      </p:pic>
      <p:sp>
        <p:nvSpPr>
          <p:cNvPr id="1593268975" name="文本框 26"/>
          <p:cNvSpPr txBox="1"/>
          <p:nvPr/>
        </p:nvSpPr>
        <p:spPr bwMode="auto">
          <a:xfrm>
            <a:off x="7574280" y="3566286"/>
            <a:ext cx="3220791" cy="1737394"/>
          </a:xfrm>
          <a:prstGeom prst="rect">
            <a:avLst/>
          </a:prstGeom>
          <a:noFill/>
        </p:spPr>
        <p:txBody>
          <a:bodyPr wrap="square" rtlCol="0">
            <a:spAutoFit/>
          </a:bodyPr>
          <a:lstStyle/>
          <a:p>
            <a:pPr>
              <a:defRPr/>
            </a:pPr>
            <a:r>
              <a:rPr lang="zh-CN"/>
              <a:t>缺点：</a:t>
            </a:r>
            <a:endParaRPr lang="en-US"/>
          </a:p>
          <a:p>
            <a:pPr marL="285750" indent="-285750">
              <a:buFont typeface="Wingdings"/>
              <a:buChar char="u"/>
              <a:defRPr/>
            </a:pPr>
            <a:r>
              <a:rPr lang="zh-CN"/>
              <a:t>不能很好地保存和同步用户的聊天记录</a:t>
            </a:r>
            <a:endParaRPr lang="en-US"/>
          </a:p>
          <a:p>
            <a:pPr marL="285750" indent="-285750">
              <a:buFont typeface="Wingdings"/>
              <a:buChar char="u"/>
              <a:defRPr/>
            </a:pPr>
            <a:r>
              <a:rPr lang="zh-CN"/>
              <a:t>收发数据受服务器限制</a:t>
            </a:r>
            <a:endParaRPr lang="en-US"/>
          </a:p>
          <a:p>
            <a:pPr>
              <a:defRPr/>
            </a:pPr>
            <a:endParaRPr lang="en-US"/>
          </a:p>
          <a:p>
            <a:pPr>
              <a:defRPr/>
            </a:pPr>
            <a:endParaRPr lang="zh-CN"/>
          </a:p>
        </p:txBody>
      </p:sp>
      <p:pic>
        <p:nvPicPr>
          <p:cNvPr id="1750378679" name="图片 19"/>
          <p:cNvPicPr>
            <a:picLocks noChangeAspect="1"/>
          </p:cNvPicPr>
          <p:nvPr/>
        </p:nvPicPr>
        <p:blipFill>
          <a:blip r:embed="rId3"/>
          <a:stretch/>
        </p:blipFill>
        <p:spPr bwMode="auto">
          <a:xfrm>
            <a:off x="4205687" y="1793714"/>
            <a:ext cx="1068330" cy="12546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97421192" name="矩形 3"/>
          <p:cNvSpPr/>
          <p:nvPr/>
        </p:nvSpPr>
        <p:spPr bwMode="auto">
          <a:xfrm>
            <a:off x="298173" y="281607"/>
            <a:ext cx="11595652" cy="6294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286836220" name="文本框 4"/>
          <p:cNvSpPr txBox="1"/>
          <p:nvPr/>
        </p:nvSpPr>
        <p:spPr bwMode="auto">
          <a:xfrm>
            <a:off x="3101418" y="2556885"/>
            <a:ext cx="2713628" cy="630940"/>
          </a:xfrm>
          <a:prstGeom prst="rect">
            <a:avLst/>
          </a:prstGeom>
          <a:noFill/>
        </p:spPr>
        <p:txBody>
          <a:bodyPr wrap="square" rtlCol="0">
            <a:spAutoFit/>
          </a:bodyPr>
          <a:lstStyle/>
          <a:p>
            <a:pPr>
              <a:lnSpc>
                <a:spcPct val="200000"/>
              </a:lnSpc>
              <a:defRPr/>
            </a:pPr>
            <a:r>
              <a:rPr lang="zh-CN" sz="2000">
                <a:solidFill>
                  <a:schemeClr val="bg1"/>
                </a:solidFill>
                <a:latin typeface="方正正黑简体"/>
                <a:ea typeface="方正正黑简体"/>
              </a:rPr>
              <a:t>小标题</a:t>
            </a:r>
            <a:endParaRPr/>
          </a:p>
        </p:txBody>
      </p:sp>
      <p:sp>
        <p:nvSpPr>
          <p:cNvPr id="1379160485" name="文本框 5"/>
          <p:cNvSpPr txBox="1"/>
          <p:nvPr/>
        </p:nvSpPr>
        <p:spPr bwMode="auto">
          <a:xfrm>
            <a:off x="576406" y="1807303"/>
            <a:ext cx="2525011" cy="584774"/>
          </a:xfrm>
          <a:prstGeom prst="rect">
            <a:avLst/>
          </a:prstGeom>
          <a:noFill/>
        </p:spPr>
        <p:txBody>
          <a:bodyPr wrap="square" rtlCol="0">
            <a:spAutoFit/>
          </a:bodyPr>
          <a:lstStyle/>
          <a:p>
            <a:pPr algn="just">
              <a:defRPr/>
            </a:pPr>
            <a:endParaRPr lang="zh-CN" sz="3200" b="1">
              <a:solidFill>
                <a:schemeClr val="bg1"/>
              </a:solidFill>
              <a:latin typeface="汉仪大宋简"/>
              <a:ea typeface="汉仪大宋简"/>
            </a:endParaRPr>
          </a:p>
        </p:txBody>
      </p:sp>
      <p:sp>
        <p:nvSpPr>
          <p:cNvPr id="22473382" name="文本框 6"/>
          <p:cNvSpPr txBox="1"/>
          <p:nvPr/>
        </p:nvSpPr>
        <p:spPr bwMode="auto">
          <a:xfrm>
            <a:off x="3101418" y="3163052"/>
            <a:ext cx="2924442" cy="2192907"/>
          </a:xfrm>
          <a:prstGeom prst="rect">
            <a:avLst/>
          </a:prstGeom>
          <a:noFill/>
        </p:spPr>
        <p:txBody>
          <a:bodyPr wrap="square" rtlCol="0">
            <a:spAutoFit/>
          </a:bodyPr>
          <a:lstStyle/>
          <a:p>
            <a:pPr>
              <a:lnSpc>
                <a:spcPct val="200000"/>
              </a:lnSpc>
              <a:defRPr/>
            </a:pPr>
            <a:r>
              <a:rPr lang="zh-CN" sz="1400">
                <a:solidFill>
                  <a:schemeClr val="bg1"/>
                </a:solidFill>
                <a:latin typeface="方正正黑简体"/>
                <a:ea typeface="方正正黑简体"/>
              </a:rPr>
              <a:t>汇报内容汇报内容汇报内容汇报内容汇报内容汇报内容汇报内容汇报内容汇报内容汇报内容汇报内容汇报内容</a:t>
            </a:r>
            <a:endParaRPr/>
          </a:p>
          <a:p>
            <a:pPr>
              <a:lnSpc>
                <a:spcPct val="200000"/>
              </a:lnSpc>
              <a:defRPr/>
            </a:pPr>
            <a:endParaRPr lang="zh-CN" sz="1400">
              <a:solidFill>
                <a:schemeClr val="bg1"/>
              </a:solidFill>
              <a:latin typeface="方正正黑简体"/>
              <a:ea typeface="方正正黑简体"/>
            </a:endParaRPr>
          </a:p>
        </p:txBody>
      </p:sp>
      <p:sp>
        <p:nvSpPr>
          <p:cNvPr id="1579009993" name="文本框 7"/>
          <p:cNvSpPr txBox="1"/>
          <p:nvPr/>
        </p:nvSpPr>
        <p:spPr bwMode="auto">
          <a:xfrm>
            <a:off x="400023" y="632674"/>
            <a:ext cx="1184935" cy="584774"/>
          </a:xfrm>
          <a:prstGeom prst="rect">
            <a:avLst/>
          </a:prstGeom>
          <a:solidFill>
            <a:srgbClr val="F9ECDB"/>
          </a:solidFill>
          <a:ln>
            <a:noFill/>
          </a:ln>
        </p:spPr>
        <p:txBody>
          <a:bodyPr wrap="square" rtlCol="0">
            <a:spAutoFit/>
          </a:bodyPr>
          <a:lstStyle/>
          <a:p>
            <a:pPr algn="ctr">
              <a:defRPr/>
            </a:pPr>
            <a:r>
              <a:rPr lang="zh-CN" sz="3200" b="1" spc="299">
                <a:solidFill>
                  <a:srgbClr val="0C6356"/>
                </a:solidFill>
                <a:latin typeface="汉仪大宋简"/>
                <a:ea typeface="汉仪大宋简"/>
              </a:rPr>
              <a:t>目的</a:t>
            </a:r>
            <a:endParaRPr/>
          </a:p>
        </p:txBody>
      </p:sp>
      <p:sp>
        <p:nvSpPr>
          <p:cNvPr id="795208608" name="文本框 9"/>
          <p:cNvSpPr txBox="1"/>
          <p:nvPr/>
        </p:nvSpPr>
        <p:spPr bwMode="auto">
          <a:xfrm>
            <a:off x="1662655" y="516373"/>
            <a:ext cx="10348142" cy="701074"/>
          </a:xfrm>
          <a:prstGeom prst="rect">
            <a:avLst/>
          </a:prstGeom>
          <a:noFill/>
        </p:spPr>
        <p:txBody>
          <a:bodyPr wrap="square" rtlCol="0">
            <a:spAutoFit/>
          </a:bodyPr>
          <a:lstStyle/>
          <a:p>
            <a:pPr>
              <a:defRPr/>
            </a:pPr>
            <a:r>
              <a:rPr lang="zh-CN" sz="2000" spc="299">
                <a:latin typeface="汉仪大宋简"/>
                <a:ea typeface="汉仪大宋简"/>
              </a:rPr>
              <a:t>开发一款软件，既能在保证用户隐私安全的前提下保存和同步用户的聊天记录，又保证简洁易用。</a:t>
            </a:r>
            <a:endParaRPr/>
          </a:p>
        </p:txBody>
      </p:sp>
      <p:cxnSp>
        <p:nvCxnSpPr>
          <p:cNvPr id="2063770345" name="直接连接符 10"/>
          <p:cNvCxnSpPr>
            <a:cxnSpLocks/>
          </p:cNvCxnSpPr>
          <p:nvPr/>
        </p:nvCxnSpPr>
        <p:spPr bwMode="auto">
          <a:xfrm>
            <a:off x="1584959" y="1217449"/>
            <a:ext cx="8402320"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96783083" name="矩形 11"/>
          <p:cNvSpPr/>
          <p:nvPr/>
        </p:nvSpPr>
        <p:spPr bwMode="auto">
          <a:xfrm>
            <a:off x="1219199" y="1649796"/>
            <a:ext cx="9619720" cy="4277359"/>
          </a:xfrm>
          <a:prstGeom prst="rect">
            <a:avLst/>
          </a:prstGeom>
          <a:ln w="31750"/>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p>
        </p:txBody>
      </p:sp>
      <p:sp>
        <p:nvSpPr>
          <p:cNvPr id="767318413" name="文本框 2"/>
          <p:cNvSpPr txBox="1"/>
          <p:nvPr/>
        </p:nvSpPr>
        <p:spPr bwMode="auto">
          <a:xfrm>
            <a:off x="3691391" y="1827012"/>
            <a:ext cx="5198608" cy="523219"/>
          </a:xfrm>
          <a:prstGeom prst="rect">
            <a:avLst/>
          </a:prstGeom>
          <a:noFill/>
        </p:spPr>
        <p:txBody>
          <a:bodyPr wrap="square" rtlCol="0">
            <a:spAutoFit/>
          </a:bodyPr>
          <a:lstStyle/>
          <a:p>
            <a:pPr>
              <a:defRPr/>
            </a:pPr>
            <a:r>
              <a:rPr lang="zh-CN" sz="2800" b="1">
                <a:solidFill>
                  <a:schemeClr val="accent6"/>
                </a:solidFill>
                <a:ea typeface="宋体"/>
                <a:cs typeface="Times New Roman"/>
              </a:rPr>
              <a:t>基于区块链技术的即时通讯</a:t>
            </a:r>
            <a:r>
              <a:rPr lang="en-US" sz="2800" b="1">
                <a:solidFill>
                  <a:schemeClr val="accent6"/>
                </a:solidFill>
                <a:ea typeface="宋体"/>
                <a:cs typeface="Times New Roman"/>
              </a:rPr>
              <a:t>APP</a:t>
            </a:r>
            <a:endParaRPr lang="zh-CN" sz="2800" b="1">
              <a:solidFill>
                <a:schemeClr val="accent6"/>
              </a:solidFill>
            </a:endParaRPr>
          </a:p>
        </p:txBody>
      </p:sp>
      <p:sp>
        <p:nvSpPr>
          <p:cNvPr id="549992553" name="文本框 8"/>
          <p:cNvSpPr txBox="1"/>
          <p:nvPr/>
        </p:nvSpPr>
        <p:spPr bwMode="auto">
          <a:xfrm>
            <a:off x="1468119" y="2646605"/>
            <a:ext cx="9256011" cy="1804644"/>
          </a:xfrm>
          <a:prstGeom prst="rect">
            <a:avLst/>
          </a:prstGeom>
          <a:noFill/>
        </p:spPr>
        <p:txBody>
          <a:bodyPr wrap="square" rtlCol="0">
            <a:spAutoFit/>
          </a:bodyPr>
          <a:lstStyle/>
          <a:p>
            <a:pPr>
              <a:defRPr/>
            </a:pPr>
            <a:r>
              <a:rPr lang="en-US" sz="1800">
                <a:latin typeface="宋体"/>
                <a:cs typeface="Times New Roman"/>
              </a:rPr>
              <a:t>    </a:t>
            </a:r>
            <a:r>
              <a:rPr lang="en-US" sz="2800">
                <a:latin typeface="宋体"/>
                <a:cs typeface="Times New Roman"/>
              </a:rPr>
              <a:t>APP</a:t>
            </a:r>
            <a:r>
              <a:rPr lang="zh-CN" sz="2800">
                <a:ea typeface="宋体"/>
                <a:cs typeface="Times New Roman"/>
              </a:rPr>
              <a:t>将充分利用区块链技术的加密，不可篡改的特性，让每一个用户发出的每一个声音，每一句话从此都不再被遗忘。在保证用户隐私安全的前提下，将</a:t>
            </a:r>
            <a:r>
              <a:rPr lang="zh-CN" sz="2800" b="0" i="0" u="none" strike="noStrike" cap="none" spc="0">
                <a:solidFill>
                  <a:schemeClr val="tx1"/>
                </a:solidFill>
                <a:latin typeface="等线"/>
                <a:ea typeface="宋体"/>
                <a:cs typeface="Times New Roman"/>
              </a:rPr>
              <a:t>数据</a:t>
            </a:r>
            <a:r>
              <a:rPr lang="zh-CN" sz="2800">
                <a:ea typeface="宋体"/>
                <a:cs typeface="Times New Roman"/>
              </a:rPr>
              <a:t>永久保存在区块链网络中，并永久可查可信。</a:t>
            </a:r>
            <a:endParaRPr lang="zh-CN" sz="280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6836220"/>
                                        </p:tgtEl>
                                        <p:attrNameLst>
                                          <p:attrName>style.visibility</p:attrName>
                                        </p:attrNameLst>
                                      </p:cBhvr>
                                      <p:to>
                                        <p:strVal val="visible"/>
                                      </p:to>
                                    </p:set>
                                    <p:anim calcmode="lin" valueType="num">
                                      <p:cBhvr additive="base">
                                        <p:cTn id="7" dur="500" fill="hold"/>
                                        <p:tgtEl>
                                          <p:spTgt spid="286836220"/>
                                        </p:tgtEl>
                                        <p:attrNameLst>
                                          <p:attrName>ppt_x</p:attrName>
                                        </p:attrNameLst>
                                      </p:cBhvr>
                                      <p:tavLst>
                                        <p:tav tm="0">
                                          <p:val>
                                            <p:strVal val="#ppt_x"/>
                                          </p:val>
                                        </p:tav>
                                        <p:tav tm="100000">
                                          <p:val>
                                            <p:strVal val="#ppt_x"/>
                                          </p:val>
                                        </p:tav>
                                      </p:tavLst>
                                    </p:anim>
                                    <p:anim calcmode="lin" valueType="num">
                                      <p:cBhvr additive="base">
                                        <p:cTn id="8" dur="500" fill="hold"/>
                                        <p:tgtEl>
                                          <p:spTgt spid="2868362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473382"/>
                                        </p:tgtEl>
                                        <p:attrNameLst>
                                          <p:attrName>style.visibility</p:attrName>
                                        </p:attrNameLst>
                                      </p:cBhvr>
                                      <p:to>
                                        <p:strVal val="visible"/>
                                      </p:to>
                                    </p:set>
                                    <p:anim calcmode="lin" valueType="num">
                                      <p:cBhvr additive="base">
                                        <p:cTn id="11" dur="500" fill="hold"/>
                                        <p:tgtEl>
                                          <p:spTgt spid="22473382"/>
                                        </p:tgtEl>
                                        <p:attrNameLst>
                                          <p:attrName>ppt_x</p:attrName>
                                        </p:attrNameLst>
                                      </p:cBhvr>
                                      <p:tavLst>
                                        <p:tav tm="0">
                                          <p:val>
                                            <p:strVal val="#ppt_x"/>
                                          </p:val>
                                        </p:tav>
                                        <p:tav tm="100000">
                                          <p:val>
                                            <p:strVal val="#ppt_x"/>
                                          </p:val>
                                        </p:tav>
                                      </p:tavLst>
                                    </p:anim>
                                    <p:anim calcmode="lin" valueType="num">
                                      <p:cBhvr additive="base">
                                        <p:cTn id="12" dur="500" fill="hold"/>
                                        <p:tgtEl>
                                          <p:spTgt spid="22473382"/>
                                        </p:tgtEl>
                                        <p:attrNameLst>
                                          <p:attrName>ppt_y</p:attrName>
                                        </p:attrNameLst>
                                      </p:cBhvr>
                                      <p:tavLst>
                                        <p:tav tm="0">
                                          <p:val>
                                            <p:strVal val="1+#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579009993"/>
                                        </p:tgtEl>
                                        <p:attrNameLst>
                                          <p:attrName>style.visibility</p:attrName>
                                        </p:attrNameLst>
                                      </p:cBhvr>
                                      <p:to>
                                        <p:strVal val="visible"/>
                                      </p:to>
                                    </p:set>
                                    <p:animEffect transition="in" filter="fade">
                                      <p:cBhvr>
                                        <p:cTn id="15" dur="1000"/>
                                        <p:tgtEl>
                                          <p:spTgt spid="1579009993"/>
                                        </p:tgtEl>
                                      </p:cBhvr>
                                    </p:animEffect>
                                    <p:anim calcmode="lin" valueType="num">
                                      <p:cBhvr>
                                        <p:cTn id="16" dur="1000" fill="hold"/>
                                        <p:tgtEl>
                                          <p:spTgt spid="1579009993"/>
                                        </p:tgtEl>
                                        <p:attrNameLst>
                                          <p:attrName>ppt_x</p:attrName>
                                        </p:attrNameLst>
                                      </p:cBhvr>
                                      <p:tavLst>
                                        <p:tav tm="0">
                                          <p:val>
                                            <p:strVal val="#ppt_x"/>
                                          </p:val>
                                        </p:tav>
                                        <p:tav tm="100000">
                                          <p:val>
                                            <p:strVal val="#ppt_x"/>
                                          </p:val>
                                        </p:tav>
                                      </p:tavLst>
                                    </p:anim>
                                    <p:anim calcmode="lin" valueType="num">
                                      <p:cBhvr>
                                        <p:cTn id="17" dur="1000" fill="hold"/>
                                        <p:tgtEl>
                                          <p:spTgt spid="157900999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95208608"/>
                                        </p:tgtEl>
                                        <p:attrNameLst>
                                          <p:attrName>style.visibility</p:attrName>
                                        </p:attrNameLst>
                                      </p:cBhvr>
                                      <p:to>
                                        <p:strVal val="visible"/>
                                      </p:to>
                                    </p:set>
                                    <p:animEffect transition="in" filter="fade">
                                      <p:cBhvr>
                                        <p:cTn id="20" dur="1000"/>
                                        <p:tgtEl>
                                          <p:spTgt spid="795208608"/>
                                        </p:tgtEl>
                                      </p:cBhvr>
                                    </p:animEffect>
                                    <p:anim calcmode="lin" valueType="num">
                                      <p:cBhvr>
                                        <p:cTn id="21" dur="1000" fill="hold"/>
                                        <p:tgtEl>
                                          <p:spTgt spid="795208608"/>
                                        </p:tgtEl>
                                        <p:attrNameLst>
                                          <p:attrName>ppt_x</p:attrName>
                                        </p:attrNameLst>
                                      </p:cBhvr>
                                      <p:tavLst>
                                        <p:tav tm="0">
                                          <p:val>
                                            <p:strVal val="#ppt_x"/>
                                          </p:val>
                                        </p:tav>
                                        <p:tav tm="100000">
                                          <p:val>
                                            <p:strVal val="#ppt_x"/>
                                          </p:val>
                                        </p:tav>
                                      </p:tavLst>
                                    </p:anim>
                                    <p:anim calcmode="lin" valueType="num">
                                      <p:cBhvr>
                                        <p:cTn id="22" dur="1000" fill="hold"/>
                                        <p:tgtEl>
                                          <p:spTgt spid="79520860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063770345"/>
                                        </p:tgtEl>
                                        <p:attrNameLst>
                                          <p:attrName>style.visibility</p:attrName>
                                        </p:attrNameLst>
                                      </p:cBhvr>
                                      <p:to>
                                        <p:strVal val="visible"/>
                                      </p:to>
                                    </p:set>
                                    <p:animEffect transition="in" filter="fade">
                                      <p:cBhvr>
                                        <p:cTn id="25" dur="1000"/>
                                        <p:tgtEl>
                                          <p:spTgt spid="2063770345"/>
                                        </p:tgtEl>
                                      </p:cBhvr>
                                    </p:animEffect>
                                    <p:anim calcmode="lin" valueType="num">
                                      <p:cBhvr>
                                        <p:cTn id="26" dur="1000" fill="hold"/>
                                        <p:tgtEl>
                                          <p:spTgt spid="2063770345"/>
                                        </p:tgtEl>
                                        <p:attrNameLst>
                                          <p:attrName>ppt_x</p:attrName>
                                        </p:attrNameLst>
                                      </p:cBhvr>
                                      <p:tavLst>
                                        <p:tav tm="0">
                                          <p:val>
                                            <p:strVal val="#ppt_x"/>
                                          </p:val>
                                        </p:tav>
                                        <p:tav tm="100000">
                                          <p:val>
                                            <p:strVal val="#ppt_x"/>
                                          </p:val>
                                        </p:tav>
                                      </p:tavLst>
                                    </p:anim>
                                    <p:anim calcmode="lin" valueType="num">
                                      <p:cBhvr>
                                        <p:cTn id="27" dur="1000" fill="hold"/>
                                        <p:tgtEl>
                                          <p:spTgt spid="20637703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0 2</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产品定位及目标</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8689504" name="矩形 3"/>
          <p:cNvSpPr/>
          <p:nvPr/>
        </p:nvSpPr>
        <p:spPr bwMode="auto">
          <a:xfrm>
            <a:off x="298173" y="281607"/>
            <a:ext cx="11595652" cy="6294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846186183" name="文本框 1"/>
          <p:cNvSpPr txBox="1"/>
          <p:nvPr/>
        </p:nvSpPr>
        <p:spPr bwMode="auto">
          <a:xfrm>
            <a:off x="906779" y="963939"/>
            <a:ext cx="9969570" cy="822996"/>
          </a:xfrm>
          <a:prstGeom prst="rect">
            <a:avLst/>
          </a:prstGeom>
          <a:noFill/>
        </p:spPr>
        <p:txBody>
          <a:bodyPr wrap="square" rtlCol="0">
            <a:spAutoFit/>
          </a:bodyPr>
          <a:lstStyle/>
          <a:p>
            <a:pPr>
              <a:defRPr/>
            </a:pPr>
            <a:r>
              <a:rPr lang="zh-CN" sz="2400" b="1">
                <a:solidFill>
                  <a:srgbClr val="0089CE"/>
                </a:solidFill>
              </a:rPr>
              <a:t>产品定位为一款</a:t>
            </a:r>
            <a:r>
              <a:rPr lang="zh-CN" sz="2400" b="1">
                <a:solidFill>
                  <a:srgbClr val="0089CE"/>
                </a:solidFill>
                <a:ea typeface="宋体"/>
                <a:cs typeface="Times New Roman"/>
              </a:rPr>
              <a:t>集文字聊天、语音聊天、文件和图片</a:t>
            </a:r>
            <a:r>
              <a:rPr lang="zh-CN" sz="2400" b="1" i="0" u="none" strike="noStrike" cap="none" spc="0">
                <a:solidFill>
                  <a:srgbClr val="0089CE"/>
                </a:solidFill>
                <a:latin typeface="等线"/>
                <a:ea typeface="宋体"/>
                <a:cs typeface="Times New Roman"/>
              </a:rPr>
              <a:t>发送</a:t>
            </a:r>
            <a:r>
              <a:rPr lang="zh-CN" sz="2400" b="1">
                <a:solidFill>
                  <a:srgbClr val="0089CE"/>
                </a:solidFill>
                <a:ea typeface="宋体"/>
                <a:cs typeface="Times New Roman"/>
              </a:rPr>
              <a:t>等功能于一体的即时通讯软件。</a:t>
            </a:r>
            <a:endParaRPr lang="zh-CN" sz="2400" b="1">
              <a:solidFill>
                <a:srgbClr val="0089CE"/>
              </a:solidFill>
            </a:endParaRPr>
          </a:p>
        </p:txBody>
      </p:sp>
      <p:sp>
        <p:nvSpPr>
          <p:cNvPr id="2114348856" name="椭圆 7"/>
          <p:cNvSpPr/>
          <p:nvPr/>
        </p:nvSpPr>
        <p:spPr bwMode="auto">
          <a:xfrm>
            <a:off x="1300479" y="2124709"/>
            <a:ext cx="1859279" cy="15747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defRPr/>
            </a:pPr>
            <a:endParaRPr lang="zh-CN"/>
          </a:p>
        </p:txBody>
      </p:sp>
      <p:pic>
        <p:nvPicPr>
          <p:cNvPr id="235917861" name="图片 16"/>
          <p:cNvPicPr>
            <a:picLocks noChangeAspect="1"/>
          </p:cNvPicPr>
          <p:nvPr/>
        </p:nvPicPr>
        <p:blipFill>
          <a:blip r:embed="rId2"/>
          <a:stretch/>
        </p:blipFill>
        <p:spPr bwMode="auto">
          <a:xfrm>
            <a:off x="1614169" y="2296159"/>
            <a:ext cx="1231899" cy="1231899"/>
          </a:xfrm>
          <a:prstGeom prst="rect">
            <a:avLst/>
          </a:prstGeom>
        </p:spPr>
      </p:pic>
      <p:sp>
        <p:nvSpPr>
          <p:cNvPr id="1744673050" name="椭圆 18"/>
          <p:cNvSpPr/>
          <p:nvPr/>
        </p:nvSpPr>
        <p:spPr bwMode="auto">
          <a:xfrm>
            <a:off x="3830319" y="2124709"/>
            <a:ext cx="1859279" cy="15747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defRPr/>
            </a:pPr>
            <a:endParaRPr lang="zh-CN"/>
          </a:p>
        </p:txBody>
      </p:sp>
      <p:pic>
        <p:nvPicPr>
          <p:cNvPr id="1648687748" name="图片 11"/>
          <p:cNvPicPr>
            <a:picLocks noChangeAspect="1"/>
          </p:cNvPicPr>
          <p:nvPr/>
        </p:nvPicPr>
        <p:blipFill>
          <a:blip r:embed="rId3"/>
          <a:stretch/>
        </p:blipFill>
        <p:spPr bwMode="auto">
          <a:xfrm>
            <a:off x="4162064" y="2319019"/>
            <a:ext cx="1303020" cy="1303020"/>
          </a:xfrm>
          <a:prstGeom prst="rect">
            <a:avLst/>
          </a:prstGeom>
        </p:spPr>
      </p:pic>
      <p:sp>
        <p:nvSpPr>
          <p:cNvPr id="2144869805" name="椭圆 24"/>
          <p:cNvSpPr/>
          <p:nvPr/>
        </p:nvSpPr>
        <p:spPr bwMode="auto">
          <a:xfrm>
            <a:off x="6360159" y="2183130"/>
            <a:ext cx="1859279" cy="15747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defRPr/>
            </a:pPr>
            <a:endParaRPr lang="zh-CN"/>
          </a:p>
        </p:txBody>
      </p:sp>
      <p:pic>
        <p:nvPicPr>
          <p:cNvPr id="643014958" name="图片 28"/>
          <p:cNvPicPr>
            <a:picLocks noChangeAspect="1"/>
          </p:cNvPicPr>
          <p:nvPr/>
        </p:nvPicPr>
        <p:blipFill>
          <a:blip r:embed="rId4"/>
          <a:stretch/>
        </p:blipFill>
        <p:spPr bwMode="auto">
          <a:xfrm>
            <a:off x="6696547" y="2319019"/>
            <a:ext cx="1211460" cy="1211460"/>
          </a:xfrm>
          <a:prstGeom prst="rect">
            <a:avLst/>
          </a:prstGeom>
        </p:spPr>
      </p:pic>
      <p:sp>
        <p:nvSpPr>
          <p:cNvPr id="1412356577" name="椭圆 29"/>
          <p:cNvSpPr/>
          <p:nvPr/>
        </p:nvSpPr>
        <p:spPr bwMode="auto">
          <a:xfrm>
            <a:off x="8889999" y="2181800"/>
            <a:ext cx="1859279" cy="15747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defRPr/>
            </a:pPr>
            <a:endParaRPr lang="zh-CN"/>
          </a:p>
        </p:txBody>
      </p:sp>
      <p:pic>
        <p:nvPicPr>
          <p:cNvPr id="466810804" name="图片 31"/>
          <p:cNvPicPr>
            <a:picLocks noChangeAspect="1"/>
          </p:cNvPicPr>
          <p:nvPr/>
        </p:nvPicPr>
        <p:blipFill>
          <a:blip r:embed="rId5"/>
          <a:stretch/>
        </p:blipFill>
        <p:spPr bwMode="auto">
          <a:xfrm>
            <a:off x="9137863" y="2258485"/>
            <a:ext cx="1363554" cy="1363554"/>
          </a:xfrm>
          <a:prstGeom prst="rect">
            <a:avLst/>
          </a:prstGeom>
        </p:spPr>
      </p:pic>
      <p:sp>
        <p:nvSpPr>
          <p:cNvPr id="496479824" name="文本框 32"/>
          <p:cNvSpPr txBox="1"/>
          <p:nvPr/>
        </p:nvSpPr>
        <p:spPr bwMode="auto">
          <a:xfrm>
            <a:off x="1111249" y="4704164"/>
            <a:ext cx="9969570" cy="457234"/>
          </a:xfrm>
          <a:prstGeom prst="rect">
            <a:avLst/>
          </a:prstGeom>
          <a:noFill/>
        </p:spPr>
        <p:txBody>
          <a:bodyPr wrap="square" rtlCol="0">
            <a:spAutoFit/>
          </a:bodyPr>
          <a:lstStyle/>
          <a:p>
            <a:pPr>
              <a:defRPr/>
            </a:pPr>
            <a:r>
              <a:rPr lang="zh-CN" sz="2400" b="1">
                <a:solidFill>
                  <a:srgbClr val="0089CE"/>
                </a:solidFill>
              </a:rPr>
              <a:t>目标用户：</a:t>
            </a:r>
            <a:r>
              <a:rPr lang="zh-CN" sz="2400" b="1">
                <a:solidFill>
                  <a:srgbClr val="0089CE"/>
                </a:solidFill>
                <a:ea typeface="宋体"/>
                <a:cs typeface="Times New Roman"/>
              </a:rPr>
              <a:t>普通用户、高安全性和隐私性要求用户</a:t>
            </a:r>
            <a:endParaRPr sz="2400" b="1">
              <a:solidFill>
                <a:srgbClr val="0089CE"/>
              </a:solidFill>
              <a:ea typeface="宋体"/>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矩形 3"/>
          <p:cNvSpPr/>
          <p:nvPr/>
        </p:nvSpPr>
        <p:spPr bwMode="auto">
          <a:xfrm>
            <a:off x="298174" y="281608"/>
            <a:ext cx="11595652" cy="629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6" name="文本框 5"/>
          <p:cNvSpPr txBox="1"/>
          <p:nvPr/>
        </p:nvSpPr>
        <p:spPr bwMode="auto">
          <a:xfrm>
            <a:off x="4976006" y="2063485"/>
            <a:ext cx="2239987" cy="769441"/>
          </a:xfrm>
          <a:prstGeom prst="rect">
            <a:avLst/>
          </a:prstGeom>
          <a:noFill/>
        </p:spPr>
        <p:txBody>
          <a:bodyPr wrap="square" rtlCol="0">
            <a:spAutoFit/>
          </a:bodyPr>
          <a:lstStyle/>
          <a:p>
            <a:pPr algn="ctr">
              <a:defRPr/>
            </a:pPr>
            <a:r>
              <a:rPr lang="en-US" sz="4400" b="1">
                <a:solidFill>
                  <a:srgbClr val="0C6356"/>
                </a:solidFill>
                <a:latin typeface="汉仪大宋简"/>
                <a:ea typeface="汉仪大宋简"/>
              </a:rPr>
              <a:t>0 3</a:t>
            </a:r>
            <a:endParaRPr lang="zh-CN" sz="4400" b="1">
              <a:solidFill>
                <a:srgbClr val="0C6356"/>
              </a:solidFill>
              <a:latin typeface="汉仪大宋简"/>
              <a:ea typeface="汉仪大宋简"/>
            </a:endParaRPr>
          </a:p>
        </p:txBody>
      </p:sp>
      <p:sp>
        <p:nvSpPr>
          <p:cNvPr id="7" name="TextBox 8"/>
          <p:cNvSpPr txBox="1"/>
          <p:nvPr/>
        </p:nvSpPr>
        <p:spPr bwMode="auto">
          <a:xfrm>
            <a:off x="3800311" y="3103944"/>
            <a:ext cx="4591374" cy="650111"/>
          </a:xfrm>
          <a:prstGeom prst="rect">
            <a:avLst/>
          </a:prstGeom>
          <a:noFill/>
        </p:spPr>
        <p:txBody>
          <a:bodyPr wrap="square" lIns="95185" tIns="47592" rIns="95185" bIns="47592" rtlCol="0">
            <a:spAutoFit/>
          </a:bodyPr>
          <a:lstStyle/>
          <a:p>
            <a:pPr algn="just">
              <a:defRPr/>
            </a:pPr>
            <a:r>
              <a:rPr lang="zh-CN" sz="3600" spc="300">
                <a:solidFill>
                  <a:srgbClr val="0061AF"/>
                </a:solidFill>
                <a:latin typeface="汉仪大宋简"/>
                <a:ea typeface="汉仪大宋简"/>
              </a:rPr>
              <a:t>可行性分析</a:t>
            </a:r>
            <a:endParaRPr/>
          </a:p>
        </p:txBody>
      </p:sp>
      <p:grpSp>
        <p:nvGrpSpPr>
          <p:cNvPr id="11" name="组合 10"/>
          <p:cNvGrpSpPr/>
          <p:nvPr/>
        </p:nvGrpSpPr>
        <p:grpSpPr bwMode="auto">
          <a:xfrm rot="16199998">
            <a:off x="6041638" y="709385"/>
            <a:ext cx="108721" cy="4393578"/>
            <a:chOff x="640080" y="1075714"/>
            <a:chExt cx="91440" cy="4486100"/>
          </a:xfrm>
        </p:grpSpPr>
        <p:sp>
          <p:nvSpPr>
            <p:cNvPr id="8" name="矩形 7"/>
            <p:cNvSpPr/>
            <p:nvPr/>
          </p:nvSpPr>
          <p:spPr bwMode="auto">
            <a:xfrm>
              <a:off x="640080" y="1075714"/>
              <a:ext cx="91440" cy="1421476"/>
            </a:xfrm>
            <a:prstGeom prst="rect">
              <a:avLst/>
            </a:prstGeom>
            <a:solidFill>
              <a:srgbClr val="D6D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矩形 8"/>
            <p:cNvSpPr/>
            <p:nvPr/>
          </p:nvSpPr>
          <p:spPr bwMode="auto">
            <a:xfrm>
              <a:off x="640080" y="2608026"/>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10" name="矩形 9"/>
            <p:cNvSpPr/>
            <p:nvPr/>
          </p:nvSpPr>
          <p:spPr bwMode="auto">
            <a:xfrm>
              <a:off x="640080" y="4140338"/>
              <a:ext cx="91440" cy="1421476"/>
            </a:xfrm>
            <a:prstGeom prst="rect">
              <a:avLst/>
            </a:prstGeom>
            <a:solidFill>
              <a:srgbClr val="F9E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gr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42964231" name="矩形 3"/>
          <p:cNvSpPr/>
          <p:nvPr/>
        </p:nvSpPr>
        <p:spPr bwMode="auto">
          <a:xfrm>
            <a:off x="298173" y="281607"/>
            <a:ext cx="11595652" cy="6294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466982172" name="矩形 5"/>
          <p:cNvSpPr/>
          <p:nvPr/>
        </p:nvSpPr>
        <p:spPr bwMode="auto">
          <a:xfrm>
            <a:off x="1641082" y="748487"/>
            <a:ext cx="1623377" cy="523219"/>
          </a:xfrm>
          <a:prstGeom prst="rect">
            <a:avLst/>
          </a:prstGeom>
          <a:noFill/>
        </p:spPr>
        <p:txBody>
          <a:bodyPr wrap="square">
            <a:spAutoFit/>
          </a:bodyPr>
          <a:lstStyle/>
          <a:p>
            <a:pPr algn="r">
              <a:spcBef>
                <a:spcPts val="0"/>
              </a:spcBef>
              <a:spcAft>
                <a:spcPts val="0"/>
              </a:spcAft>
              <a:defRPr/>
            </a:pPr>
            <a:r>
              <a:rPr lang="zh-CN" sz="2800" b="1">
                <a:solidFill>
                  <a:schemeClr val="accent4">
                    <a:lumMod val="60000"/>
                    <a:lumOff val="40000"/>
                  </a:schemeClr>
                </a:solidFill>
                <a:latin typeface="汉仪大宋简"/>
                <a:ea typeface="汉仪大宋简"/>
                <a:cs typeface="Arial"/>
              </a:rPr>
              <a:t>市场分析</a:t>
            </a:r>
            <a:endParaRPr/>
          </a:p>
        </p:txBody>
      </p:sp>
      <p:grpSp>
        <p:nvGrpSpPr>
          <p:cNvPr id="1941114130" name="组合 8"/>
          <p:cNvGrpSpPr/>
          <p:nvPr/>
        </p:nvGrpSpPr>
        <p:grpSpPr bwMode="auto">
          <a:xfrm>
            <a:off x="502062" y="390801"/>
            <a:ext cx="1059225" cy="1111683"/>
            <a:chOff x="1169614" y="1631324"/>
            <a:chExt cx="1524181" cy="1768048"/>
          </a:xfrm>
        </p:grpSpPr>
        <p:sp>
          <p:nvSpPr>
            <p:cNvPr id="1205129386" name="六边形 9"/>
            <p:cNvSpPr/>
            <p:nvPr/>
          </p:nvSpPr>
          <p:spPr bwMode="auto">
            <a:xfrm rot="5399976">
              <a:off x="1194636" y="1880316"/>
              <a:ext cx="1474137" cy="1270809"/>
            </a:xfrm>
            <a:prstGeom prst="hexagon">
              <a:avLst>
                <a:gd name="adj" fmla="val 25000"/>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zh-CN">
                <a:solidFill>
                  <a:schemeClr val="bg2">
                    <a:lumMod val="50000"/>
                  </a:schemeClr>
                </a:solidFill>
                <a:latin typeface="汉仪南宫体简"/>
                <a:ea typeface="汉仪南宫体简"/>
              </a:endParaRPr>
            </a:p>
          </p:txBody>
        </p:sp>
        <p:sp>
          <p:nvSpPr>
            <p:cNvPr id="335828013" name="六边形 10"/>
            <p:cNvSpPr/>
            <p:nvPr/>
          </p:nvSpPr>
          <p:spPr bwMode="auto">
            <a:xfrm rot="5399976">
              <a:off x="1047681" y="1753258"/>
              <a:ext cx="1768048" cy="1524181"/>
            </a:xfrm>
            <a:prstGeom prst="hexagon">
              <a:avLst>
                <a:gd name="adj" fmla="val 25000"/>
                <a:gd name="vf" fmla="val 115470"/>
              </a:avLst>
            </a:prstGeom>
            <a:noFill/>
            <a:ln>
              <a:solidFill>
                <a:srgbClr val="9ED2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zh-CN">
                <a:solidFill>
                  <a:schemeClr val="bg2">
                    <a:lumMod val="50000"/>
                  </a:schemeClr>
                </a:solidFill>
                <a:latin typeface="汉仪南宫体简"/>
                <a:ea typeface="汉仪南宫体简"/>
              </a:endParaRPr>
            </a:p>
          </p:txBody>
        </p:sp>
      </p:grpSp>
      <p:pic>
        <p:nvPicPr>
          <p:cNvPr id="2042411017" name="图片 2"/>
          <p:cNvPicPr>
            <a:picLocks noChangeAspect="1"/>
          </p:cNvPicPr>
          <p:nvPr/>
        </p:nvPicPr>
        <p:blipFill>
          <a:blip r:embed="rId3"/>
          <a:stretch/>
        </p:blipFill>
        <p:spPr bwMode="auto">
          <a:xfrm flipH="1">
            <a:off x="800031" y="678217"/>
            <a:ext cx="536851" cy="536851"/>
          </a:xfrm>
          <a:prstGeom prst="rect">
            <a:avLst/>
          </a:prstGeom>
        </p:spPr>
      </p:pic>
      <p:pic>
        <p:nvPicPr>
          <p:cNvPr id="190940389" name="图片 12"/>
          <p:cNvPicPr>
            <a:picLocks noChangeAspect="1"/>
          </p:cNvPicPr>
          <p:nvPr/>
        </p:nvPicPr>
        <p:blipFill>
          <a:blip r:embed="rId4"/>
          <a:stretch/>
        </p:blipFill>
        <p:spPr bwMode="auto">
          <a:xfrm>
            <a:off x="377967" y="2230974"/>
            <a:ext cx="6667099" cy="3124539"/>
          </a:xfrm>
          <a:prstGeom prst="rect">
            <a:avLst/>
          </a:prstGeom>
        </p:spPr>
      </p:pic>
      <p:sp>
        <p:nvSpPr>
          <p:cNvPr id="1335765012" name="文本框 1335765011"/>
          <p:cNvSpPr txBox="1"/>
          <p:nvPr/>
        </p:nvSpPr>
        <p:spPr bwMode="auto">
          <a:xfrm>
            <a:off x="7223950" y="1565067"/>
            <a:ext cx="4547418" cy="5379611"/>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marL="283878" indent="-283878">
              <a:buFont typeface="Arial"/>
              <a:buChar char="•"/>
              <a:defRPr/>
            </a:pPr>
            <a:r>
              <a:rPr sz="2400"/>
              <a:t>市场上即时通讯软件丰富，市场接近饱和</a:t>
            </a:r>
            <a:endParaRPr/>
          </a:p>
          <a:p>
            <a:pPr>
              <a:defRPr/>
            </a:pPr>
            <a:endParaRPr sz="2400"/>
          </a:p>
          <a:p>
            <a:pPr marL="283878" indent="-283878">
              <a:buFont typeface="Arial"/>
              <a:buChar char="•"/>
              <a:defRPr/>
            </a:pPr>
            <a:r>
              <a:rPr sz="2400"/>
              <a:t>主流即时通讯软件能基本满足普通用户的日常需求</a:t>
            </a:r>
            <a:endParaRPr/>
          </a:p>
          <a:p>
            <a:pPr marL="283878" indent="-283878">
              <a:buFont typeface="Arial"/>
              <a:buChar char="•"/>
              <a:defRPr/>
            </a:pPr>
            <a:endParaRPr sz="2400"/>
          </a:p>
          <a:p>
            <a:pPr marL="283878" indent="-283878">
              <a:buFont typeface="Arial"/>
              <a:buChar char="•"/>
              <a:defRPr/>
            </a:pPr>
            <a:r>
              <a:rPr sz="2400"/>
              <a:t>数据通讯需要服务器，安全性受服务器限制</a:t>
            </a:r>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66982172"/>
                                        </p:tgtEl>
                                        <p:attrNameLst>
                                          <p:attrName>style.visibility</p:attrName>
                                        </p:attrNameLst>
                                      </p:cBhvr>
                                      <p:to>
                                        <p:strVal val="visible"/>
                                      </p:to>
                                    </p:set>
                                    <p:animEffect transition="in" filter="barn(inVertical)">
                                      <p:cBhvr>
                                        <p:cTn id="7" dur="500"/>
                                        <p:tgtEl>
                                          <p:spTgt spid="466982172"/>
                                        </p:tgtEl>
                                      </p:cBhvr>
                                    </p:animEffect>
                                  </p:childTnLst>
                                </p:cTn>
                              </p:par>
                              <p:par>
                                <p:cTn id="8" presetID="14" presetClass="entr" presetSubtype="10" fill="hold" nodeType="withEffect">
                                  <p:stCondLst>
                                    <p:cond delay="0"/>
                                  </p:stCondLst>
                                  <p:childTnLst>
                                    <p:set>
                                      <p:cBhvr>
                                        <p:cTn id="9" dur="1" fill="hold">
                                          <p:stCondLst>
                                            <p:cond delay="0"/>
                                          </p:stCondLst>
                                        </p:cTn>
                                        <p:tgtEl>
                                          <p:spTgt spid="1941114130"/>
                                        </p:tgtEl>
                                        <p:attrNameLst>
                                          <p:attrName>style.visibility</p:attrName>
                                        </p:attrNameLst>
                                      </p:cBhvr>
                                      <p:to>
                                        <p:strVal val="visible"/>
                                      </p:to>
                                    </p:set>
                                    <p:animEffect transition="in" filter="randombar(horizontal)">
                                      <p:cBhvr>
                                        <p:cTn id="10" dur="500"/>
                                        <p:tgtEl>
                                          <p:spTgt spid="1941114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majorFont>
      <a:minorFont>
        <a:latin typeface="等线"/>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majorFont>
      <a:minorFont>
        <a:latin typeface="等线"/>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908</Words>
  <Application>Microsoft Office PowerPoint</Application>
  <DocSecurity>0</DocSecurity>
  <PresentationFormat>宽屏</PresentationFormat>
  <Paragraphs>124</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等线</vt:lpstr>
      <vt:lpstr>等线 Light</vt:lpstr>
      <vt:lpstr>方正德赛黑简体 504L</vt:lpstr>
      <vt:lpstr>方正正黑简体</vt:lpstr>
      <vt:lpstr>汉仪大宋简</vt:lpstr>
      <vt:lpstr>汉仪南宫体简</vt:lpstr>
      <vt:lpstr>宋体</vt:lpstr>
      <vt:lpstr>Arial</vt:lpstr>
      <vt:lpstr>Calibri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华南师大新闻社</dc:creator>
  <cp:keywords/>
  <dc:description/>
  <cp:lastModifiedBy>黄 承鹏</cp:lastModifiedBy>
  <cp:revision>68</cp:revision>
  <dcterms:created xsi:type="dcterms:W3CDTF">2019-12-31T08:01:00Z</dcterms:created>
  <dcterms:modified xsi:type="dcterms:W3CDTF">2021-10-21T18:10:19Z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2193F8D9F84D4805B9519CB8F1DCAAFF</vt:lpwstr>
  </property>
  <property fmtid="{D5CDD505-2E9C-101B-9397-08002B2CF9AE}" pid="3" name="KSOProductBuildVer">
    <vt:lpwstr>2052-11.1.0.10938</vt:lpwstr>
  </property>
</Properties>
</file>