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Thin"/>
      <p:regular r:id="rId29"/>
      <p:bold r:id="rId30"/>
      <p:italic r:id="rId31"/>
      <p:boldItalic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Thin-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Thin-italic.fntdata"/><Relationship Id="rId30" Type="http://schemas.openxmlformats.org/officeDocument/2006/relationships/font" Target="fonts/RobotoThin-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Thin-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b5743d81f_0_6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b5743d81f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b5743d81f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b5743d81f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b5743d81f_0_6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b5743d81f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b5743d81f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b5743d81f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b5743d81f_0_6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b5743d81f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b5743d81f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b5743d81f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b5743d81f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b5743d81f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b5743d81f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b5743d81f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b5743d81f_0_6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b5743d81f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b5743d81f_0_6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b5743d81f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b5743d81f_1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b5743d81f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b5743d81f_1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b5743d81f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b5743d81f_0_4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b5743d81f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HK" sz="1200">
                <a:solidFill>
                  <a:schemeClr val="dk1"/>
                </a:solidFill>
                <a:latin typeface="Times New Roman"/>
                <a:ea typeface="Times New Roman"/>
                <a:cs typeface="Times New Roman"/>
                <a:sym typeface="Times New Roman"/>
              </a:rPr>
              <a:t>越来越多人成长于网络高速发展的时代，社交和工作的图像信息管理和分享的需求大幅增长，潜在市场规模极大。</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b5743d81f_0_4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b5743d81f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b5743d81f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b5743d81f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b5743d81f_0_5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b5743d81f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b5743d81f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b5743d81f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iimedia.cn/c400/76205.html" TargetMode="External"/><Relationship Id="rId4" Type="http://schemas.openxmlformats.org/officeDocument/2006/relationships/hyperlink" Target="http://www.cac.gov.cn/2021-02/03/c_1613923423079314.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zh-HK"/>
              <a:t>产品设计方案</a:t>
            </a:r>
            <a:br>
              <a:rPr lang="zh-HK"/>
            </a:br>
            <a:r>
              <a:rPr lang="zh-HK"/>
              <a:t>Image Hub</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HK"/>
              <a:t>2021autumn-B5-ImageHub  • 2021 年 10 月 20 日</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a:solidFill>
                  <a:srgbClr val="FFFFFF"/>
                </a:solidFill>
              </a:rPr>
              <a:t>产品定位及目标</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lnSpc>
                <a:spcPct val="115000"/>
              </a:lnSpc>
              <a:spcBef>
                <a:spcPts val="1800"/>
              </a:spcBef>
              <a:spcAft>
                <a:spcPts val="400"/>
              </a:spcAft>
              <a:buNone/>
            </a:pPr>
            <a:r>
              <a:rPr b="1" lang="zh-HK">
                <a:latin typeface="Times New Roman"/>
                <a:ea typeface="Times New Roman"/>
                <a:cs typeface="Times New Roman"/>
                <a:sym typeface="Times New Roman"/>
              </a:rPr>
              <a:t>产品定位及目标</a:t>
            </a:r>
            <a:endParaRPr/>
          </a:p>
        </p:txBody>
      </p:sp>
      <p:sp>
        <p:nvSpPr>
          <p:cNvPr id="136" name="Google Shape;136;p23"/>
          <p:cNvSpPr txBox="1"/>
          <p:nvPr/>
        </p:nvSpPr>
        <p:spPr>
          <a:xfrm>
            <a:off x="639150" y="825225"/>
            <a:ext cx="7865700" cy="40281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Times New Roman"/>
              <a:buChar char="●"/>
            </a:pPr>
            <a:r>
              <a:rPr lang="zh-HK" sz="2200">
                <a:latin typeface="Times New Roman"/>
                <a:ea typeface="Times New Roman"/>
                <a:cs typeface="Times New Roman"/>
                <a:sym typeface="Times New Roman"/>
              </a:rPr>
              <a:t>ImageHub 目标是让用户快速分享图像信息，实现在一个地方收集、组织、搜索和编辑图像文件。通过更有条理地对移动 Android 设备上存储的图像进行组织，减少用户发送、分享图像的时间和操作复杂度。</a:t>
            </a:r>
            <a:endParaRPr sz="2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zh-HK" sz="2200">
                <a:latin typeface="Times New Roman"/>
                <a:ea typeface="Times New Roman"/>
                <a:cs typeface="Times New Roman"/>
                <a:sym typeface="Times New Roman"/>
              </a:rPr>
              <a:t>本产品主要面向在移动设备上进行高效图像管理、分享图像信息的需求的人群。</a:t>
            </a:r>
            <a:endParaRPr sz="2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HK" sz="2200">
                <a:latin typeface="Times New Roman"/>
                <a:ea typeface="Times New Roman"/>
                <a:cs typeface="Times New Roman"/>
                <a:sym typeface="Times New Roman"/>
              </a:rPr>
              <a:t>目标用户集中于 15 - 35 岁的年龄段，这个年龄段的人群接受新事物较快，对互联网依赖程度高，在日常社交和工作中需要通过图像分享大量信息。</a:t>
            </a:r>
            <a:endParaRPr sz="2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a:solidFill>
                  <a:srgbClr val="FFFFFF"/>
                </a:solidFill>
              </a:rPr>
              <a:t>推广方案</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sz="2200">
                <a:latin typeface="Times New Roman"/>
                <a:ea typeface="Times New Roman"/>
                <a:cs typeface="Times New Roman"/>
                <a:sym typeface="Times New Roman"/>
              </a:rPr>
              <a:t>推广方案</a:t>
            </a:r>
            <a:endParaRPr/>
          </a:p>
        </p:txBody>
      </p:sp>
      <p:sp>
        <p:nvSpPr>
          <p:cNvPr id="147" name="Google Shape;147;p25"/>
          <p:cNvSpPr txBox="1"/>
          <p:nvPr/>
        </p:nvSpPr>
        <p:spPr>
          <a:xfrm>
            <a:off x="578700" y="982275"/>
            <a:ext cx="7865700" cy="40281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Times New Roman"/>
              <a:buAutoNum type="arabicPeriod"/>
            </a:pPr>
            <a:r>
              <a:rPr lang="zh-HK" sz="2200">
                <a:latin typeface="Times New Roman"/>
                <a:ea typeface="Times New Roman"/>
                <a:cs typeface="Times New Roman"/>
                <a:sym typeface="Times New Roman"/>
              </a:rPr>
              <a:t>与自媒体营销团队合作。</a:t>
            </a:r>
            <a:endParaRPr sz="2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HK" sz="2200">
                <a:latin typeface="Times New Roman"/>
                <a:ea typeface="Times New Roman"/>
                <a:cs typeface="Times New Roman"/>
                <a:sym typeface="Times New Roman"/>
              </a:rPr>
              <a:t>让相关媒体在博文中介绍本产品，并在文章下方插入下载链接，利用其用户范围广、数量大的宣传优势进行前期的用户积累。</a:t>
            </a:r>
            <a:endParaRPr sz="2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lang="zh-HK" sz="2200">
                <a:latin typeface="Times New Roman"/>
                <a:ea typeface="Times New Roman"/>
                <a:cs typeface="Times New Roman"/>
                <a:sym typeface="Times New Roman"/>
              </a:rPr>
              <a:t>用户链式传播。</a:t>
            </a:r>
            <a:endParaRPr sz="2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zh-HK" sz="2200">
                <a:latin typeface="Times New Roman"/>
                <a:ea typeface="Times New Roman"/>
                <a:cs typeface="Times New Roman"/>
                <a:sym typeface="Times New Roman"/>
              </a:rPr>
              <a:t>开展邀请新用户获得高级功能的活动，加速推广。</a:t>
            </a:r>
            <a:endParaRPr sz="2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lang="zh-HK" sz="2200">
                <a:latin typeface="Times New Roman"/>
                <a:ea typeface="Times New Roman"/>
                <a:cs typeface="Times New Roman"/>
                <a:sym typeface="Times New Roman"/>
              </a:rPr>
              <a:t>在目标网站以及自身官网内搭设交换链接，通过在大型平台投入交换链接在长期获得点击量并得到关注。</a:t>
            </a:r>
            <a:endParaRPr sz="2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lnSpc>
                <a:spcPct val="115000"/>
              </a:lnSpc>
              <a:spcBef>
                <a:spcPts val="1800"/>
              </a:spcBef>
              <a:spcAft>
                <a:spcPts val="400"/>
              </a:spcAft>
              <a:buNone/>
            </a:pPr>
            <a:r>
              <a:rPr lang="zh-HK">
                <a:solidFill>
                  <a:srgbClr val="FFFFFF"/>
                </a:solidFill>
              </a:rPr>
              <a:t>运营规划书</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lnSpc>
                <a:spcPct val="115000"/>
              </a:lnSpc>
              <a:spcBef>
                <a:spcPts val="1800"/>
              </a:spcBef>
              <a:spcAft>
                <a:spcPts val="400"/>
              </a:spcAft>
              <a:buNone/>
            </a:pPr>
            <a:r>
              <a:rPr lang="zh-HK" sz="2200">
                <a:solidFill>
                  <a:srgbClr val="FFFFFF"/>
                </a:solidFill>
              </a:rPr>
              <a:t>运营规划书</a:t>
            </a:r>
            <a:endParaRPr sz="2200"/>
          </a:p>
        </p:txBody>
      </p:sp>
      <p:sp>
        <p:nvSpPr>
          <p:cNvPr id="158" name="Google Shape;158;p27"/>
          <p:cNvSpPr txBox="1"/>
          <p:nvPr/>
        </p:nvSpPr>
        <p:spPr>
          <a:xfrm>
            <a:off x="578700" y="982275"/>
            <a:ext cx="7865700" cy="32493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Times New Roman"/>
              <a:buAutoNum type="arabicPeriod"/>
            </a:pPr>
            <a:r>
              <a:rPr lang="zh-HK" sz="2200">
                <a:latin typeface="Times New Roman"/>
                <a:ea typeface="Times New Roman"/>
                <a:cs typeface="Times New Roman"/>
                <a:sym typeface="Times New Roman"/>
              </a:rPr>
              <a:t>产品发布前期重心放在宣传上，获取一定量的核心用户。并积极听取用户意见快速迭代产品。</a:t>
            </a:r>
            <a:endParaRPr sz="2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lang="zh-HK" sz="2200">
                <a:latin typeface="Times New Roman"/>
                <a:ea typeface="Times New Roman"/>
                <a:cs typeface="Times New Roman"/>
                <a:sym typeface="Times New Roman"/>
              </a:rPr>
              <a:t>有了一定用户积累后，可以针对用户需求推出高级功能获利，并进行推广活动，进一步扩大用户群。</a:t>
            </a:r>
            <a:endParaRPr sz="2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lang="zh-HK" sz="2200">
                <a:latin typeface="Times New Roman"/>
                <a:ea typeface="Times New Roman"/>
                <a:cs typeface="Times New Roman"/>
                <a:sym typeface="Times New Roman"/>
              </a:rPr>
              <a:t>产品后期主要是进一步改进软件的性能，同时积极调查用户需求变化，及时改进产品。</a:t>
            </a:r>
            <a:endParaRPr sz="2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a:t>产品内容总策划</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a:t>应用流程规划</a:t>
            </a:r>
            <a:endParaRPr/>
          </a:p>
        </p:txBody>
      </p:sp>
      <p:sp>
        <p:nvSpPr>
          <p:cNvPr id="169" name="Google Shape;169;p29"/>
          <p:cNvSpPr txBox="1"/>
          <p:nvPr/>
        </p:nvSpPr>
        <p:spPr>
          <a:xfrm>
            <a:off x="156975" y="949450"/>
            <a:ext cx="8826600" cy="3417000"/>
          </a:xfrm>
          <a:prstGeom prst="rect">
            <a:avLst/>
          </a:prstGeom>
          <a:noFill/>
          <a:ln>
            <a:noFill/>
          </a:ln>
        </p:spPr>
        <p:txBody>
          <a:bodyPr anchorCtr="0" anchor="t" bIns="91425" lIns="91425" spcFirstLastPara="1" rIns="91425" wrap="square" tIns="91425">
            <a:spAutoFit/>
          </a:bodyPr>
          <a:lstStyle/>
          <a:p>
            <a:pPr indent="-361950" lvl="0" marL="457200" rtl="0" algn="just">
              <a:lnSpc>
                <a:spcPct val="150000"/>
              </a:lnSpc>
              <a:spcBef>
                <a:spcPts val="0"/>
              </a:spcBef>
              <a:spcAft>
                <a:spcPts val="0"/>
              </a:spcAft>
              <a:buSzPts val="2100"/>
              <a:buFont typeface="Times New Roman"/>
              <a:buChar char="●"/>
            </a:pPr>
            <a:r>
              <a:rPr lang="zh-HK" sz="2100">
                <a:latin typeface="Times New Roman"/>
                <a:ea typeface="Times New Roman"/>
                <a:cs typeface="Times New Roman"/>
                <a:sym typeface="Times New Roman"/>
              </a:rPr>
              <a:t>ImageHub 作为一个 Android 图像管理及编辑应用，具有收集、组织、搜索和编辑图像的功能。</a:t>
            </a:r>
            <a:endParaRPr sz="2100">
              <a:latin typeface="Times New Roman"/>
              <a:ea typeface="Times New Roman"/>
              <a:cs typeface="Times New Roman"/>
              <a:sym typeface="Times New Roman"/>
            </a:endParaRPr>
          </a:p>
          <a:p>
            <a:pPr indent="-361950" lvl="0" marL="457200" rtl="0" algn="just">
              <a:lnSpc>
                <a:spcPct val="150000"/>
              </a:lnSpc>
              <a:spcBef>
                <a:spcPts val="0"/>
              </a:spcBef>
              <a:spcAft>
                <a:spcPts val="0"/>
              </a:spcAft>
              <a:buSzPts val="2100"/>
              <a:buFont typeface="Times New Roman"/>
              <a:buChar char="●"/>
            </a:pPr>
            <a:r>
              <a:rPr lang="zh-HK" sz="2100">
                <a:latin typeface="Times New Roman"/>
                <a:ea typeface="Times New Roman"/>
                <a:cs typeface="Times New Roman"/>
                <a:sym typeface="Times New Roman"/>
              </a:rPr>
              <a:t>用户通过从其他应用分享或从手机存储添加的方式将图像纳入应用中进行管理，以便后续的图像查询、处理操作。应用借助 Android 提供的工具库 Room 可方便的进行数据库数据的管理，进行数据的高效增删改查。处理后的图像以及图像的附加信息通过 Android UI 显示反馈给用户。</a:t>
            </a:r>
            <a:endParaRPr sz="21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a:t>设计与测试规范</a:t>
            </a:r>
            <a:endParaRPr/>
          </a:p>
        </p:txBody>
      </p:sp>
      <p:sp>
        <p:nvSpPr>
          <p:cNvPr id="175" name="Google Shape;175;p30"/>
          <p:cNvSpPr txBox="1"/>
          <p:nvPr/>
        </p:nvSpPr>
        <p:spPr>
          <a:xfrm>
            <a:off x="156975" y="949450"/>
            <a:ext cx="8826600" cy="1962600"/>
          </a:xfrm>
          <a:prstGeom prst="rect">
            <a:avLst/>
          </a:prstGeom>
          <a:noFill/>
          <a:ln>
            <a:noFill/>
          </a:ln>
        </p:spPr>
        <p:txBody>
          <a:bodyPr anchorCtr="0" anchor="t" bIns="91425" lIns="91425" spcFirstLastPara="1" rIns="91425" wrap="square" tIns="91425">
            <a:spAutoFit/>
          </a:bodyPr>
          <a:lstStyle/>
          <a:p>
            <a:pPr indent="-361950" lvl="0" marL="457200" rtl="0" algn="just">
              <a:lnSpc>
                <a:spcPct val="150000"/>
              </a:lnSpc>
              <a:spcBef>
                <a:spcPts val="0"/>
              </a:spcBef>
              <a:spcAft>
                <a:spcPts val="0"/>
              </a:spcAft>
              <a:buSzPts val="2100"/>
              <a:buFont typeface="Times New Roman"/>
              <a:buChar char="●"/>
            </a:pPr>
            <a:r>
              <a:rPr lang="zh-HK" sz="2100">
                <a:latin typeface="Times New Roman"/>
                <a:ea typeface="Times New Roman"/>
                <a:cs typeface="Times New Roman"/>
                <a:sym typeface="Times New Roman"/>
              </a:rPr>
              <a:t>由于软件的 UI 采用 Compose 进行开发，每个 Compose 函数都需要通过隔离测试进行单独的预览。</a:t>
            </a:r>
            <a:endParaRPr sz="2100">
              <a:latin typeface="Times New Roman"/>
              <a:ea typeface="Times New Roman"/>
              <a:cs typeface="Times New Roman"/>
              <a:sym typeface="Times New Roman"/>
            </a:endParaRPr>
          </a:p>
          <a:p>
            <a:pPr indent="-361950" lvl="0" marL="457200" rtl="0" algn="just">
              <a:lnSpc>
                <a:spcPct val="150000"/>
              </a:lnSpc>
              <a:spcBef>
                <a:spcPts val="0"/>
              </a:spcBef>
              <a:spcAft>
                <a:spcPts val="0"/>
              </a:spcAft>
              <a:buSzPts val="2100"/>
              <a:buFont typeface="Times New Roman"/>
              <a:buChar char="●"/>
            </a:pPr>
            <a:r>
              <a:rPr lang="zh-HK" sz="2100">
                <a:latin typeface="Times New Roman"/>
                <a:ea typeface="Times New Roman"/>
                <a:cs typeface="Times New Roman"/>
                <a:sym typeface="Times New Roman"/>
              </a:rPr>
              <a:t>所有的功能函数都需要进行单元测试正常通过。</a:t>
            </a:r>
            <a:endParaRPr sz="21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descr="时间轴图形中的背景指针形状" id="180" name="Google Shape;180;p31"/>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ctr">
              <a:lnSpc>
                <a:spcPct val="100000"/>
              </a:lnSpc>
              <a:spcBef>
                <a:spcPts val="0"/>
              </a:spcBef>
              <a:spcAft>
                <a:spcPts val="0"/>
              </a:spcAft>
              <a:buNone/>
            </a:pPr>
            <a:r>
              <a:t/>
            </a:r>
            <a:endParaRPr b="1" sz="1500">
              <a:solidFill>
                <a:schemeClr val="lt1"/>
              </a:solidFill>
              <a:latin typeface="Roboto"/>
              <a:ea typeface="Roboto"/>
              <a:cs typeface="Roboto"/>
              <a:sym typeface="Roboto"/>
            </a:endParaRPr>
          </a:p>
        </p:txBody>
      </p:sp>
      <p:sp>
        <p:nvSpPr>
          <p:cNvPr id="181" name="Google Shape;181;p31"/>
          <p:cNvSpPr txBox="1"/>
          <p:nvPr>
            <p:ph idx="4294967295" type="body"/>
          </p:nvPr>
        </p:nvSpPr>
        <p:spPr>
          <a:xfrm>
            <a:off x="340925" y="2336550"/>
            <a:ext cx="1571700" cy="470400"/>
          </a:xfrm>
          <a:prstGeom prst="rect">
            <a:avLst/>
          </a:prstGeom>
        </p:spPr>
        <p:txBody>
          <a:bodyPr anchorCtr="0" anchor="ctr" bIns="91425" lIns="91425" spcFirstLastPara="1" rIns="91425" wrap="square" tIns="91425">
            <a:normAutofit fontScale="77500"/>
          </a:bodyPr>
          <a:lstStyle/>
          <a:p>
            <a:pPr indent="0" lvl="0" marL="0" marR="0" rtl="0" algn="ctr">
              <a:lnSpc>
                <a:spcPct val="100000"/>
              </a:lnSpc>
              <a:spcBef>
                <a:spcPts val="0"/>
              </a:spcBef>
              <a:spcAft>
                <a:spcPts val="0"/>
              </a:spcAft>
              <a:buNone/>
            </a:pPr>
            <a:r>
              <a:rPr b="1" lang="zh-HK" sz="1500">
                <a:solidFill>
                  <a:schemeClr val="lt1"/>
                </a:solidFill>
              </a:rPr>
              <a:t>2121 年</a:t>
            </a:r>
            <a:r>
              <a:rPr b="1" lang="zh-HK" sz="1500">
                <a:solidFill>
                  <a:schemeClr val="lt1"/>
                </a:solidFill>
              </a:rPr>
              <a:t> 10 </a:t>
            </a:r>
            <a:r>
              <a:rPr b="1" lang="zh-HK" sz="1500">
                <a:solidFill>
                  <a:schemeClr val="lt1"/>
                </a:solidFill>
              </a:rPr>
              <a:t>月 25 日</a:t>
            </a:r>
            <a:endParaRPr b="1" sz="1500">
              <a:solidFill>
                <a:schemeClr val="lt1"/>
              </a:solidFill>
            </a:endParaRPr>
          </a:p>
        </p:txBody>
      </p:sp>
      <p:grpSp>
        <p:nvGrpSpPr>
          <p:cNvPr id="182" name="Google Shape;182;p31"/>
          <p:cNvGrpSpPr/>
          <p:nvPr/>
        </p:nvGrpSpPr>
        <p:grpSpPr>
          <a:xfrm>
            <a:off x="969270" y="1610215"/>
            <a:ext cx="198900" cy="593656"/>
            <a:chOff x="777447" y="1610215"/>
            <a:chExt cx="198900" cy="593656"/>
          </a:xfrm>
        </p:grpSpPr>
        <p:cxnSp>
          <p:nvCxnSpPr>
            <p:cNvPr id="183" name="Google Shape;183;p31"/>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84" name="Google Shape;184;p31"/>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31"/>
          <p:cNvSpPr txBox="1"/>
          <p:nvPr>
            <p:ph idx="4294967295" type="body"/>
          </p:nvPr>
        </p:nvSpPr>
        <p:spPr>
          <a:xfrm>
            <a:off x="318375" y="385667"/>
            <a:ext cx="22428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HK" sz="1600"/>
              <a:t>项目总体规划</a:t>
            </a:r>
            <a:endParaRPr sz="1600"/>
          </a:p>
        </p:txBody>
      </p:sp>
      <p:sp>
        <p:nvSpPr>
          <p:cNvPr descr="时间轴图形中的背景指针形状" id="186" name="Google Shape;186;p31"/>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ctr">
              <a:lnSpc>
                <a:spcPct val="100000"/>
              </a:lnSpc>
              <a:spcBef>
                <a:spcPts val="0"/>
              </a:spcBef>
              <a:spcAft>
                <a:spcPts val="0"/>
              </a:spcAft>
              <a:buNone/>
            </a:pPr>
            <a:r>
              <a:t/>
            </a:r>
            <a:endParaRPr b="1" sz="1500">
              <a:solidFill>
                <a:schemeClr val="lt1"/>
              </a:solidFill>
              <a:latin typeface="Roboto"/>
              <a:ea typeface="Roboto"/>
              <a:cs typeface="Roboto"/>
              <a:sym typeface="Roboto"/>
            </a:endParaRPr>
          </a:p>
        </p:txBody>
      </p:sp>
      <p:sp>
        <p:nvSpPr>
          <p:cNvPr id="187" name="Google Shape;187;p31"/>
          <p:cNvSpPr txBox="1"/>
          <p:nvPr>
            <p:ph idx="4294967295" type="body"/>
          </p:nvPr>
        </p:nvSpPr>
        <p:spPr>
          <a:xfrm>
            <a:off x="2126325" y="2336550"/>
            <a:ext cx="1692000" cy="470400"/>
          </a:xfrm>
          <a:prstGeom prst="rect">
            <a:avLst/>
          </a:prstGeom>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SzPts val="935"/>
              <a:buNone/>
            </a:pPr>
            <a:r>
              <a:rPr b="1" lang="zh-HK" sz="1175">
                <a:solidFill>
                  <a:schemeClr val="lt1"/>
                </a:solidFill>
              </a:rPr>
              <a:t>2021 年 10 月 30 日</a:t>
            </a:r>
            <a:endParaRPr b="1" sz="1175">
              <a:solidFill>
                <a:schemeClr val="lt1"/>
              </a:solidFill>
            </a:endParaRPr>
          </a:p>
        </p:txBody>
      </p:sp>
      <p:grpSp>
        <p:nvGrpSpPr>
          <p:cNvPr id="188" name="Google Shape;188;p31"/>
          <p:cNvGrpSpPr/>
          <p:nvPr/>
        </p:nvGrpSpPr>
        <p:grpSpPr>
          <a:xfrm>
            <a:off x="2684632" y="2938958"/>
            <a:ext cx="198900" cy="593656"/>
            <a:chOff x="2223534" y="2938958"/>
            <a:chExt cx="198900" cy="593656"/>
          </a:xfrm>
        </p:grpSpPr>
        <p:cxnSp>
          <p:nvCxnSpPr>
            <p:cNvPr id="189" name="Google Shape;189;p31"/>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90" name="Google Shape;190;p31"/>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31"/>
          <p:cNvSpPr txBox="1"/>
          <p:nvPr>
            <p:ph idx="4294967295" type="body"/>
          </p:nvPr>
        </p:nvSpPr>
        <p:spPr>
          <a:xfrm>
            <a:off x="1662687" y="3712875"/>
            <a:ext cx="22428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HK" sz="1600"/>
              <a:t>数据库设计</a:t>
            </a:r>
            <a:endParaRPr sz="1600"/>
          </a:p>
        </p:txBody>
      </p:sp>
      <p:sp>
        <p:nvSpPr>
          <p:cNvPr descr="时间轴图形中的背景指针形状" id="192" name="Google Shape;192;p31"/>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ctr">
              <a:lnSpc>
                <a:spcPct val="100000"/>
              </a:lnSpc>
              <a:spcBef>
                <a:spcPts val="0"/>
              </a:spcBef>
              <a:spcAft>
                <a:spcPts val="0"/>
              </a:spcAft>
              <a:buNone/>
            </a:pPr>
            <a:r>
              <a:t/>
            </a:r>
            <a:endParaRPr b="1" sz="1500">
              <a:solidFill>
                <a:schemeClr val="lt1"/>
              </a:solidFill>
              <a:latin typeface="Roboto"/>
              <a:ea typeface="Roboto"/>
              <a:cs typeface="Roboto"/>
              <a:sym typeface="Roboto"/>
            </a:endParaRPr>
          </a:p>
        </p:txBody>
      </p:sp>
      <p:sp>
        <p:nvSpPr>
          <p:cNvPr id="193" name="Google Shape;193;p31"/>
          <p:cNvSpPr txBox="1"/>
          <p:nvPr>
            <p:ph idx="4294967295" type="body"/>
          </p:nvPr>
        </p:nvSpPr>
        <p:spPr>
          <a:xfrm>
            <a:off x="3767750" y="2336550"/>
            <a:ext cx="1755300" cy="470400"/>
          </a:xfrm>
          <a:prstGeom prst="rect">
            <a:avLst/>
          </a:prstGeom>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SzPts val="1018"/>
              <a:buNone/>
            </a:pPr>
            <a:r>
              <a:rPr b="1" lang="zh-HK" sz="1187">
                <a:solidFill>
                  <a:schemeClr val="lt1"/>
                </a:solidFill>
              </a:rPr>
              <a:t>2021 年 11 月 14 日</a:t>
            </a:r>
            <a:endParaRPr b="1" sz="1187">
              <a:solidFill>
                <a:schemeClr val="lt1"/>
              </a:solidFill>
            </a:endParaRPr>
          </a:p>
        </p:txBody>
      </p:sp>
      <p:grpSp>
        <p:nvGrpSpPr>
          <p:cNvPr id="194" name="Google Shape;194;p31"/>
          <p:cNvGrpSpPr/>
          <p:nvPr/>
        </p:nvGrpSpPr>
        <p:grpSpPr>
          <a:xfrm>
            <a:off x="4319545" y="1610215"/>
            <a:ext cx="198900" cy="593656"/>
            <a:chOff x="3918084" y="1610215"/>
            <a:chExt cx="198900" cy="593656"/>
          </a:xfrm>
        </p:grpSpPr>
        <p:cxnSp>
          <p:nvCxnSpPr>
            <p:cNvPr id="195" name="Google Shape;195;p31"/>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96" name="Google Shape;196;p31"/>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31"/>
          <p:cNvSpPr txBox="1"/>
          <p:nvPr>
            <p:ph idx="4294967295" type="body"/>
          </p:nvPr>
        </p:nvSpPr>
        <p:spPr>
          <a:xfrm>
            <a:off x="3972744" y="385667"/>
            <a:ext cx="22428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HK" sz="1600"/>
              <a:t>界面设计</a:t>
            </a:r>
            <a:endParaRPr sz="1600"/>
          </a:p>
        </p:txBody>
      </p:sp>
      <p:sp>
        <p:nvSpPr>
          <p:cNvPr descr="时间轴图形中的背景指针形状" id="198" name="Google Shape;198;p31"/>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ctr">
              <a:lnSpc>
                <a:spcPct val="100000"/>
              </a:lnSpc>
              <a:spcBef>
                <a:spcPts val="0"/>
              </a:spcBef>
              <a:spcAft>
                <a:spcPts val="0"/>
              </a:spcAft>
              <a:buNone/>
            </a:pPr>
            <a:r>
              <a:t/>
            </a:r>
            <a:endParaRPr b="1" sz="1500">
              <a:solidFill>
                <a:schemeClr val="lt1"/>
              </a:solidFill>
              <a:latin typeface="Roboto"/>
              <a:ea typeface="Roboto"/>
              <a:cs typeface="Roboto"/>
              <a:sym typeface="Roboto"/>
            </a:endParaRPr>
          </a:p>
        </p:txBody>
      </p:sp>
      <p:sp>
        <p:nvSpPr>
          <p:cNvPr id="199" name="Google Shape;199;p31"/>
          <p:cNvSpPr txBox="1"/>
          <p:nvPr>
            <p:ph idx="4294967295" type="body"/>
          </p:nvPr>
        </p:nvSpPr>
        <p:spPr>
          <a:xfrm>
            <a:off x="5340475" y="2336550"/>
            <a:ext cx="1755300" cy="470400"/>
          </a:xfrm>
          <a:prstGeom prst="rect">
            <a:avLst/>
          </a:prstGeom>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SzPts val="1018"/>
              <a:buNone/>
            </a:pPr>
            <a:r>
              <a:rPr b="1" lang="zh-HK" sz="1187">
                <a:solidFill>
                  <a:schemeClr val="lt1"/>
                </a:solidFill>
              </a:rPr>
              <a:t>2021 年 11 月 28 日</a:t>
            </a:r>
            <a:endParaRPr b="1" sz="1187">
              <a:solidFill>
                <a:schemeClr val="lt1"/>
              </a:solidFill>
            </a:endParaRPr>
          </a:p>
        </p:txBody>
      </p:sp>
      <p:grpSp>
        <p:nvGrpSpPr>
          <p:cNvPr id="200" name="Google Shape;200;p31"/>
          <p:cNvGrpSpPr/>
          <p:nvPr/>
        </p:nvGrpSpPr>
        <p:grpSpPr>
          <a:xfrm>
            <a:off x="5973070" y="2938958"/>
            <a:ext cx="198900" cy="593656"/>
            <a:chOff x="5958946" y="2938958"/>
            <a:chExt cx="198900" cy="593656"/>
          </a:xfrm>
        </p:grpSpPr>
        <p:cxnSp>
          <p:nvCxnSpPr>
            <p:cNvPr id="201" name="Google Shape;201;p31"/>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02" name="Google Shape;202;p31"/>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31"/>
          <p:cNvSpPr txBox="1"/>
          <p:nvPr>
            <p:ph idx="4294967295" type="body"/>
          </p:nvPr>
        </p:nvSpPr>
        <p:spPr>
          <a:xfrm>
            <a:off x="5126900" y="3757725"/>
            <a:ext cx="25062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sz="1600"/>
              <a:t>按照界面完善具体的功能</a:t>
            </a:r>
            <a:endParaRPr sz="1600"/>
          </a:p>
        </p:txBody>
      </p:sp>
      <p:sp>
        <p:nvSpPr>
          <p:cNvPr descr="时间轴图形中的背景指针形状" id="204" name="Google Shape;204;p31"/>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ctr">
              <a:lnSpc>
                <a:spcPct val="100000"/>
              </a:lnSpc>
              <a:spcBef>
                <a:spcPts val="0"/>
              </a:spcBef>
              <a:spcAft>
                <a:spcPts val="0"/>
              </a:spcAft>
              <a:buNone/>
            </a:pPr>
            <a:r>
              <a:t/>
            </a:r>
            <a:endParaRPr b="1" sz="1500">
              <a:solidFill>
                <a:schemeClr val="lt1"/>
              </a:solidFill>
              <a:latin typeface="Roboto"/>
              <a:ea typeface="Roboto"/>
              <a:cs typeface="Roboto"/>
              <a:sym typeface="Roboto"/>
            </a:endParaRPr>
          </a:p>
        </p:txBody>
      </p:sp>
      <p:sp>
        <p:nvSpPr>
          <p:cNvPr id="205" name="Google Shape;205;p31"/>
          <p:cNvSpPr txBox="1"/>
          <p:nvPr>
            <p:ph idx="4294967295" type="body"/>
          </p:nvPr>
        </p:nvSpPr>
        <p:spPr>
          <a:xfrm>
            <a:off x="6946675" y="2336555"/>
            <a:ext cx="1721400" cy="4704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zh-HK" sz="1150">
                <a:solidFill>
                  <a:schemeClr val="lt1"/>
                </a:solidFill>
              </a:rPr>
              <a:t>交付</a:t>
            </a:r>
            <a:endParaRPr b="1" sz="1150">
              <a:solidFill>
                <a:schemeClr val="lt1"/>
              </a:solidFill>
            </a:endParaRPr>
          </a:p>
        </p:txBody>
      </p:sp>
      <p:grpSp>
        <p:nvGrpSpPr>
          <p:cNvPr id="206" name="Google Shape;206;p31"/>
          <p:cNvGrpSpPr/>
          <p:nvPr/>
        </p:nvGrpSpPr>
        <p:grpSpPr>
          <a:xfrm>
            <a:off x="7669807" y="1610215"/>
            <a:ext cx="198900" cy="593656"/>
            <a:chOff x="3918084" y="1610215"/>
            <a:chExt cx="198900" cy="593656"/>
          </a:xfrm>
        </p:grpSpPr>
        <p:cxnSp>
          <p:nvCxnSpPr>
            <p:cNvPr id="207" name="Google Shape;207;p31"/>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08" name="Google Shape;208;p31"/>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31"/>
          <p:cNvSpPr txBox="1"/>
          <p:nvPr>
            <p:ph idx="4294967295" type="body"/>
          </p:nvPr>
        </p:nvSpPr>
        <p:spPr>
          <a:xfrm>
            <a:off x="7276579" y="385667"/>
            <a:ext cx="22428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HK" sz="1600"/>
              <a:t>灰度发布</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HK"/>
              <a:t>目录</a:t>
            </a:r>
            <a:endParaRPr/>
          </a:p>
        </p:txBody>
      </p:sp>
      <p:sp>
        <p:nvSpPr>
          <p:cNvPr id="74" name="Google Shape;74;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zh-HK">
                <a:latin typeface="Times New Roman"/>
                <a:ea typeface="Times New Roman"/>
                <a:cs typeface="Times New Roman"/>
                <a:sym typeface="Times New Roman"/>
              </a:rPr>
              <a:t>项目实施可行性报告</a:t>
            </a:r>
            <a:endParaRPr b="1">
              <a:latin typeface="Times New Roman"/>
              <a:ea typeface="Times New Roman"/>
              <a:cs typeface="Times New Roman"/>
              <a:sym typeface="Times New Roman"/>
            </a:endParaRPr>
          </a:p>
          <a:p>
            <a:pPr indent="-323850" lvl="0" marL="457200" rtl="0" algn="l">
              <a:spcBef>
                <a:spcPts val="0"/>
              </a:spcBef>
              <a:spcAft>
                <a:spcPts val="0"/>
              </a:spcAft>
              <a:buSzPts val="1500"/>
              <a:buChar char="●"/>
            </a:pPr>
            <a:r>
              <a:rPr lang="zh-HK" sz="1500">
                <a:solidFill>
                  <a:srgbClr val="FFFFFF"/>
                </a:solidFill>
              </a:rPr>
              <a:t>行业市场分析</a:t>
            </a:r>
            <a:endParaRPr sz="1500"/>
          </a:p>
          <a:p>
            <a:pPr indent="-323850" lvl="0" marL="457200" rtl="0" algn="l">
              <a:spcBef>
                <a:spcPts val="0"/>
              </a:spcBef>
              <a:spcAft>
                <a:spcPts val="0"/>
              </a:spcAft>
              <a:buSzPts val="1500"/>
              <a:buChar char="●"/>
            </a:pPr>
            <a:r>
              <a:rPr lang="zh-HK" sz="1500"/>
              <a:t>同类产品分析</a:t>
            </a:r>
            <a:endParaRPr sz="1500"/>
          </a:p>
          <a:p>
            <a:pPr indent="-323850" lvl="0" marL="457200" rtl="0" algn="l">
              <a:spcBef>
                <a:spcPts val="0"/>
              </a:spcBef>
              <a:spcAft>
                <a:spcPts val="0"/>
              </a:spcAft>
              <a:buSzPts val="1500"/>
              <a:buChar char="●"/>
            </a:pPr>
            <a:r>
              <a:rPr lang="zh-HK" sz="1500"/>
              <a:t>自身条件分析</a:t>
            </a:r>
            <a:endParaRPr sz="1500"/>
          </a:p>
          <a:p>
            <a:pPr indent="0" lvl="0" marL="0" rtl="0" algn="l">
              <a:spcBef>
                <a:spcPts val="1200"/>
              </a:spcBef>
              <a:spcAft>
                <a:spcPts val="0"/>
              </a:spcAft>
              <a:buNone/>
            </a:pPr>
            <a:r>
              <a:rPr b="1" lang="zh-HK">
                <a:latin typeface="Times New Roman"/>
                <a:ea typeface="Times New Roman"/>
                <a:cs typeface="Times New Roman"/>
                <a:sym typeface="Times New Roman"/>
              </a:rPr>
              <a:t>产品定位及目标</a:t>
            </a:r>
            <a:endParaRPr b="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zh-HK">
                <a:latin typeface="Times New Roman"/>
                <a:ea typeface="Times New Roman"/>
                <a:cs typeface="Times New Roman"/>
                <a:sym typeface="Times New Roman"/>
              </a:rPr>
              <a:t>推广方案</a:t>
            </a:r>
            <a:endParaRPr b="1">
              <a:latin typeface="Times New Roman"/>
              <a:ea typeface="Times New Roman"/>
              <a:cs typeface="Times New Roman"/>
              <a:sym typeface="Times New Roman"/>
            </a:endParaRPr>
          </a:p>
          <a:p>
            <a:pPr indent="0" lvl="0" marL="0" rtl="0" algn="l">
              <a:spcBef>
                <a:spcPts val="0"/>
              </a:spcBef>
              <a:spcAft>
                <a:spcPts val="0"/>
              </a:spcAft>
              <a:buNone/>
            </a:pPr>
            <a:r>
              <a:rPr b="1" lang="zh-HK">
                <a:latin typeface="Times New Roman"/>
                <a:ea typeface="Times New Roman"/>
                <a:cs typeface="Times New Roman"/>
                <a:sym typeface="Times New Roman"/>
              </a:rPr>
              <a:t>运营规划书</a:t>
            </a:r>
            <a:endParaRPr b="1">
              <a:latin typeface="Times New Roman"/>
              <a:ea typeface="Times New Roman"/>
              <a:cs typeface="Times New Roman"/>
              <a:sym typeface="Times New Roman"/>
            </a:endParaRPr>
          </a:p>
          <a:p>
            <a:pPr indent="0" lvl="0" marL="0" rtl="0" algn="l">
              <a:spcBef>
                <a:spcPts val="0"/>
              </a:spcBef>
              <a:spcAft>
                <a:spcPts val="0"/>
              </a:spcAft>
              <a:buNone/>
            </a:pPr>
            <a:r>
              <a:rPr b="1" lang="zh-HK">
                <a:latin typeface="Times New Roman"/>
                <a:ea typeface="Times New Roman"/>
                <a:cs typeface="Times New Roman"/>
                <a:sym typeface="Times New Roman"/>
              </a:rPr>
              <a:t>产品内容总策划</a:t>
            </a:r>
            <a:endParaRPr b="1">
              <a:latin typeface="Times New Roman"/>
              <a:ea typeface="Times New Roman"/>
              <a:cs typeface="Times New Roman"/>
              <a:sym typeface="Times New Roman"/>
            </a:endParaRPr>
          </a:p>
          <a:p>
            <a:pPr indent="0" lvl="0" marL="0" rtl="0" algn="l">
              <a:spcBef>
                <a:spcPts val="0"/>
              </a:spcBef>
              <a:spcAft>
                <a:spcPts val="0"/>
              </a:spcAft>
              <a:buNone/>
            </a:pPr>
            <a:r>
              <a:rPr b="1" lang="zh-HK">
                <a:latin typeface="Times New Roman"/>
                <a:ea typeface="Times New Roman"/>
                <a:cs typeface="Times New Roman"/>
                <a:sym typeface="Times New Roman"/>
              </a:rPr>
              <a:t>技术解决方案</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a:t>技术方案</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sz="3600"/>
              <a:t>技术方案</a:t>
            </a:r>
            <a:endParaRPr sz="3600"/>
          </a:p>
        </p:txBody>
      </p:sp>
      <p:sp>
        <p:nvSpPr>
          <p:cNvPr id="220" name="Google Shape;220;p33"/>
          <p:cNvSpPr txBox="1"/>
          <p:nvPr>
            <p:ph idx="1" type="body"/>
          </p:nvPr>
        </p:nvSpPr>
        <p:spPr>
          <a:xfrm>
            <a:off x="427050" y="1919075"/>
            <a:ext cx="4100100" cy="2710800"/>
          </a:xfrm>
          <a:prstGeom prst="rect">
            <a:avLst/>
          </a:prstGeom>
        </p:spPr>
        <p:txBody>
          <a:bodyPr anchorCtr="0" anchor="t" bIns="90000" lIns="91425" spcFirstLastPara="1" rIns="91425" wrap="square" tIns="90000">
            <a:normAutofit/>
          </a:bodyPr>
          <a:lstStyle/>
          <a:p>
            <a:pPr indent="0" lvl="0" marL="0" rtl="0" algn="l">
              <a:lnSpc>
                <a:spcPct val="150000"/>
              </a:lnSpc>
              <a:spcBef>
                <a:spcPts val="0"/>
              </a:spcBef>
              <a:spcAft>
                <a:spcPts val="0"/>
              </a:spcAft>
              <a:buNone/>
            </a:pPr>
            <a:r>
              <a:rPr b="1" lang="zh-HK" sz="2400">
                <a:solidFill>
                  <a:srgbClr val="F46524"/>
                </a:solidFill>
              </a:rPr>
              <a:t>为何使用Kotlin</a:t>
            </a:r>
            <a:endParaRPr b="1" sz="2100">
              <a:solidFill>
                <a:schemeClr val="dk1"/>
              </a:solidFill>
            </a:endParaRPr>
          </a:p>
          <a:p>
            <a:pPr indent="-355600" lvl="0" marL="457200" rtl="0" algn="l">
              <a:spcBef>
                <a:spcPts val="0"/>
              </a:spcBef>
              <a:spcAft>
                <a:spcPts val="0"/>
              </a:spcAft>
              <a:buSzPts val="2000"/>
              <a:buChar char="●"/>
            </a:pPr>
            <a:r>
              <a:rPr lang="zh-HK" sz="2000"/>
              <a:t>更少的代码量与更高的可读性相结合</a:t>
            </a:r>
            <a:endParaRPr sz="2000"/>
          </a:p>
          <a:p>
            <a:pPr indent="-355600" lvl="0" marL="457200" rtl="0" algn="l">
              <a:spcBef>
                <a:spcPts val="0"/>
              </a:spcBef>
              <a:spcAft>
                <a:spcPts val="0"/>
              </a:spcAft>
              <a:buSzPts val="2000"/>
              <a:buChar char="●"/>
            </a:pPr>
            <a:r>
              <a:rPr lang="zh-HK" sz="2000"/>
              <a:t>协程</a:t>
            </a:r>
            <a:endParaRPr sz="2000"/>
          </a:p>
          <a:p>
            <a:pPr indent="-355600" lvl="0" marL="457200" rtl="0" algn="l">
              <a:spcBef>
                <a:spcPts val="0"/>
              </a:spcBef>
              <a:spcAft>
                <a:spcPts val="0"/>
              </a:spcAft>
              <a:buSzPts val="2000"/>
              <a:buChar char="●"/>
            </a:pPr>
            <a:r>
              <a:rPr lang="zh-HK" sz="2000"/>
              <a:t>Compose</a:t>
            </a:r>
            <a:endParaRPr sz="2000"/>
          </a:p>
          <a:p>
            <a:pPr indent="-355600" lvl="0" marL="457200" rtl="0" algn="l">
              <a:spcBef>
                <a:spcPts val="0"/>
              </a:spcBef>
              <a:spcAft>
                <a:spcPts val="0"/>
              </a:spcAft>
              <a:buSzPts val="2000"/>
              <a:buChar char="●"/>
            </a:pPr>
            <a:r>
              <a:rPr lang="zh-HK" sz="2000"/>
              <a:t>庞大的技术支</a:t>
            </a:r>
            <a:r>
              <a:rPr lang="zh-HK" sz="2000"/>
              <a:t>持</a:t>
            </a:r>
            <a:endParaRPr sz="2800"/>
          </a:p>
        </p:txBody>
      </p:sp>
      <p:sp>
        <p:nvSpPr>
          <p:cNvPr id="221" name="Google Shape;221;p33"/>
          <p:cNvSpPr txBox="1"/>
          <p:nvPr>
            <p:ph idx="1" type="body"/>
          </p:nvPr>
        </p:nvSpPr>
        <p:spPr>
          <a:xfrm>
            <a:off x="4572000" y="1919075"/>
            <a:ext cx="4100100" cy="2710800"/>
          </a:xfrm>
          <a:prstGeom prst="rect">
            <a:avLst/>
          </a:prstGeom>
        </p:spPr>
        <p:txBody>
          <a:bodyPr anchorCtr="0" anchor="t" bIns="90000" lIns="91425" spcFirstLastPara="1" rIns="91425" wrap="square" tIns="90000">
            <a:normAutofit/>
          </a:bodyPr>
          <a:lstStyle/>
          <a:p>
            <a:pPr indent="-457200" lvl="0" marL="457200" rtl="0" algn="l">
              <a:lnSpc>
                <a:spcPct val="100000"/>
              </a:lnSpc>
              <a:spcBef>
                <a:spcPts val="0"/>
              </a:spcBef>
              <a:spcAft>
                <a:spcPts val="0"/>
              </a:spcAft>
              <a:buNone/>
            </a:pPr>
            <a:r>
              <a:rPr b="1" lang="zh-HK" sz="2400">
                <a:solidFill>
                  <a:srgbClr val="F46524"/>
                </a:solidFill>
              </a:rPr>
              <a:t>存储方式</a:t>
            </a:r>
            <a:endParaRPr b="1" sz="2400">
              <a:solidFill>
                <a:schemeClr val="dk1"/>
              </a:solidFill>
            </a:endParaRPr>
          </a:p>
          <a:p>
            <a:pPr indent="-355600" lvl="0" marL="457200" rtl="0" algn="l">
              <a:spcBef>
                <a:spcPts val="1600"/>
              </a:spcBef>
              <a:spcAft>
                <a:spcPts val="0"/>
              </a:spcAft>
              <a:buSzPts val="2000"/>
              <a:buChar char="●"/>
            </a:pPr>
            <a:r>
              <a:rPr lang="zh-HK" sz="2000"/>
              <a:t>为何需要数据库</a:t>
            </a:r>
            <a:endParaRPr sz="2000"/>
          </a:p>
          <a:p>
            <a:pPr indent="-355600" lvl="0" marL="457200" rtl="0" algn="l">
              <a:spcBef>
                <a:spcPts val="0"/>
              </a:spcBef>
              <a:spcAft>
                <a:spcPts val="0"/>
              </a:spcAft>
              <a:buSzPts val="2000"/>
              <a:buChar char="●"/>
            </a:pPr>
            <a:r>
              <a:rPr lang="zh-HK" sz="2000"/>
              <a:t>关系型数据库 vs 非关系型数据库</a:t>
            </a:r>
            <a:endParaRPr sz="2000"/>
          </a:p>
          <a:p>
            <a:pPr indent="-355600" lvl="0" marL="457200" rtl="0" algn="l">
              <a:spcBef>
                <a:spcPts val="0"/>
              </a:spcBef>
              <a:spcAft>
                <a:spcPts val="0"/>
              </a:spcAft>
              <a:buSzPts val="2000"/>
              <a:buChar char="●"/>
            </a:pPr>
            <a:r>
              <a:rPr lang="zh-HK" sz="2000"/>
              <a:t>Room</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sz="3600"/>
              <a:t>技术方案</a:t>
            </a:r>
            <a:endParaRPr sz="3600"/>
          </a:p>
        </p:txBody>
      </p:sp>
      <p:sp>
        <p:nvSpPr>
          <p:cNvPr id="227" name="Google Shape;227;p34"/>
          <p:cNvSpPr txBox="1"/>
          <p:nvPr>
            <p:ph idx="1" type="body"/>
          </p:nvPr>
        </p:nvSpPr>
        <p:spPr>
          <a:xfrm>
            <a:off x="427050" y="1919075"/>
            <a:ext cx="4100100" cy="2710800"/>
          </a:xfrm>
          <a:prstGeom prst="rect">
            <a:avLst/>
          </a:prstGeom>
        </p:spPr>
        <p:txBody>
          <a:bodyPr anchorCtr="0" anchor="t" bIns="90000" lIns="91425" spcFirstLastPara="1" rIns="91425" wrap="square" tIns="90000">
            <a:normAutofit/>
          </a:bodyPr>
          <a:lstStyle/>
          <a:p>
            <a:pPr indent="0" lvl="0" marL="0" rtl="0" algn="l">
              <a:lnSpc>
                <a:spcPct val="150000"/>
              </a:lnSpc>
              <a:spcBef>
                <a:spcPts val="0"/>
              </a:spcBef>
              <a:spcAft>
                <a:spcPts val="0"/>
              </a:spcAft>
              <a:buNone/>
            </a:pPr>
            <a:r>
              <a:rPr b="1" lang="zh-HK" sz="2400">
                <a:solidFill>
                  <a:srgbClr val="F46524"/>
                </a:solidFill>
              </a:rPr>
              <a:t>图像获取</a:t>
            </a:r>
            <a:endParaRPr b="1" sz="2100">
              <a:solidFill>
                <a:schemeClr val="dk1"/>
              </a:solidFill>
            </a:endParaRPr>
          </a:p>
          <a:p>
            <a:pPr indent="-355600" lvl="0" marL="457200" rtl="0" algn="l">
              <a:spcBef>
                <a:spcPts val="0"/>
              </a:spcBef>
              <a:spcAft>
                <a:spcPts val="0"/>
              </a:spcAft>
              <a:buSzPts val="2000"/>
              <a:buChar char="●"/>
            </a:pPr>
            <a:r>
              <a:rPr lang="zh-HK" sz="2000"/>
              <a:t>分享API</a:t>
            </a:r>
            <a:endParaRPr sz="2000"/>
          </a:p>
          <a:p>
            <a:pPr indent="-355600" lvl="0" marL="457200" rtl="0" algn="l">
              <a:spcBef>
                <a:spcPts val="0"/>
              </a:spcBef>
              <a:spcAft>
                <a:spcPts val="0"/>
              </a:spcAft>
              <a:buSzPts val="2000"/>
              <a:buChar char="●"/>
            </a:pPr>
            <a:r>
              <a:rPr lang="zh-HK" sz="2000"/>
              <a:t>读取相册</a:t>
            </a:r>
            <a:endParaRPr sz="2000"/>
          </a:p>
        </p:txBody>
      </p:sp>
      <p:sp>
        <p:nvSpPr>
          <p:cNvPr id="228" name="Google Shape;228;p34"/>
          <p:cNvSpPr txBox="1"/>
          <p:nvPr>
            <p:ph idx="1" type="body"/>
          </p:nvPr>
        </p:nvSpPr>
        <p:spPr>
          <a:xfrm>
            <a:off x="4572000" y="1919075"/>
            <a:ext cx="4100100" cy="2710800"/>
          </a:xfrm>
          <a:prstGeom prst="rect">
            <a:avLst/>
          </a:prstGeom>
        </p:spPr>
        <p:txBody>
          <a:bodyPr anchorCtr="0" anchor="t" bIns="90000" lIns="91425" spcFirstLastPara="1" rIns="91425" wrap="square" tIns="90000">
            <a:normAutofit/>
          </a:bodyPr>
          <a:lstStyle/>
          <a:p>
            <a:pPr indent="-457200" lvl="0" marL="457200" rtl="0" algn="l">
              <a:lnSpc>
                <a:spcPct val="100000"/>
              </a:lnSpc>
              <a:spcBef>
                <a:spcPts val="0"/>
              </a:spcBef>
              <a:spcAft>
                <a:spcPts val="0"/>
              </a:spcAft>
              <a:buNone/>
            </a:pPr>
            <a:r>
              <a:rPr b="1" lang="zh-HK" sz="2400">
                <a:solidFill>
                  <a:srgbClr val="F46524"/>
                </a:solidFill>
              </a:rPr>
              <a:t>图像编辑</a:t>
            </a:r>
            <a:endParaRPr b="1" sz="2400">
              <a:solidFill>
                <a:schemeClr val="dk1"/>
              </a:solidFill>
            </a:endParaRPr>
          </a:p>
          <a:p>
            <a:pPr indent="-355600" lvl="0" marL="457200" rtl="0" algn="l">
              <a:spcBef>
                <a:spcPts val="1600"/>
              </a:spcBef>
              <a:spcAft>
                <a:spcPts val="0"/>
              </a:spcAft>
              <a:buSzPts val="2000"/>
              <a:buChar char="●"/>
            </a:pPr>
            <a:r>
              <a:rPr lang="zh-HK" sz="2000"/>
              <a:t>GitHub开源实现 + 自身实现</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sz="3600"/>
              <a:t>技术方案</a:t>
            </a:r>
            <a:endParaRPr sz="3600"/>
          </a:p>
        </p:txBody>
      </p:sp>
      <p:sp>
        <p:nvSpPr>
          <p:cNvPr id="234" name="Google Shape;234;p35"/>
          <p:cNvSpPr txBox="1"/>
          <p:nvPr>
            <p:ph idx="1" type="body"/>
          </p:nvPr>
        </p:nvSpPr>
        <p:spPr>
          <a:xfrm>
            <a:off x="427050" y="1919075"/>
            <a:ext cx="4100100" cy="2710800"/>
          </a:xfrm>
          <a:prstGeom prst="rect">
            <a:avLst/>
          </a:prstGeom>
        </p:spPr>
        <p:txBody>
          <a:bodyPr anchorCtr="0" anchor="t" bIns="90000" lIns="91425" spcFirstLastPara="1" rIns="91425" wrap="square" tIns="90000">
            <a:normAutofit/>
          </a:bodyPr>
          <a:lstStyle/>
          <a:p>
            <a:pPr indent="0" lvl="0" marL="0" rtl="0" algn="l">
              <a:lnSpc>
                <a:spcPct val="150000"/>
              </a:lnSpc>
              <a:spcBef>
                <a:spcPts val="0"/>
              </a:spcBef>
              <a:spcAft>
                <a:spcPts val="0"/>
              </a:spcAft>
              <a:buNone/>
            </a:pPr>
            <a:r>
              <a:rPr b="1" lang="zh-HK" sz="2400">
                <a:solidFill>
                  <a:srgbClr val="F46524"/>
                </a:solidFill>
              </a:rPr>
              <a:t>如何协作</a:t>
            </a:r>
            <a:endParaRPr b="1" sz="2100">
              <a:solidFill>
                <a:schemeClr val="dk1"/>
              </a:solidFill>
            </a:endParaRPr>
          </a:p>
          <a:p>
            <a:pPr indent="-342900" lvl="0" marL="457200" rtl="0" algn="l">
              <a:spcBef>
                <a:spcPts val="0"/>
              </a:spcBef>
              <a:spcAft>
                <a:spcPts val="0"/>
              </a:spcAft>
              <a:buSzPts val="1800"/>
              <a:buChar char="●"/>
            </a:pPr>
            <a:r>
              <a:rPr lang="zh-HK" sz="2000"/>
              <a:t>专业的团队协作工具Space</a:t>
            </a:r>
            <a:endParaRPr sz="2000"/>
          </a:p>
          <a:p>
            <a:pPr indent="-342900" lvl="0" marL="457200" rtl="0" algn="l">
              <a:spcBef>
                <a:spcPts val="0"/>
              </a:spcBef>
              <a:spcAft>
                <a:spcPts val="0"/>
              </a:spcAft>
              <a:buSzPts val="1800"/>
              <a:buChar char="●"/>
            </a:pPr>
            <a:r>
              <a:rPr lang="zh-HK" sz="2000"/>
              <a:t>分布式版本控制Git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a:solidFill>
                  <a:srgbClr val="FFFFFF"/>
                </a:solidFill>
              </a:rPr>
              <a:t>项目实施可行性报告</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sz="2400"/>
              <a:t>行业市场分析</a:t>
            </a:r>
            <a:endParaRPr sz="2400">
              <a:latin typeface="Roboto Thin"/>
              <a:ea typeface="Roboto Thin"/>
              <a:cs typeface="Roboto Thin"/>
              <a:sym typeface="Roboto Thin"/>
            </a:endParaRPr>
          </a:p>
        </p:txBody>
      </p:sp>
      <p:sp>
        <p:nvSpPr>
          <p:cNvPr id="85" name="Google Shape;85;p16"/>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HK" sz="2100">
                <a:solidFill>
                  <a:schemeClr val="dk1"/>
                </a:solidFill>
              </a:rPr>
              <a:t>社交</a:t>
            </a:r>
            <a:r>
              <a:rPr baseline="30000" lang="zh-HK" sz="2100">
                <a:solidFill>
                  <a:srgbClr val="000000"/>
                </a:solidFill>
              </a:rPr>
              <a:t>[1]</a:t>
            </a:r>
            <a:endParaRPr b="1" baseline="30000" sz="2100">
              <a:solidFill>
                <a:schemeClr val="dk1"/>
              </a:solidFill>
            </a:endParaRPr>
          </a:p>
          <a:p>
            <a:pPr indent="-330200" lvl="0" marL="457200" rtl="0" algn="l">
              <a:spcBef>
                <a:spcPts val="1200"/>
              </a:spcBef>
              <a:spcAft>
                <a:spcPts val="0"/>
              </a:spcAft>
              <a:buClr>
                <a:srgbClr val="434343"/>
              </a:buClr>
              <a:buSzPts val="1600"/>
              <a:buChar char="●"/>
            </a:pPr>
            <a:r>
              <a:rPr lang="zh-HK" sz="1600">
                <a:solidFill>
                  <a:srgbClr val="434343"/>
                </a:solidFill>
              </a:rPr>
              <a:t>2020年，我国移动社交平台用户数达到8.9亿，较2019年增长8.0%；移动社交平台市场规模达到1162亿元，较2019年增长29.7%。</a:t>
            </a:r>
            <a:endParaRPr sz="1600">
              <a:solidFill>
                <a:srgbClr val="434343"/>
              </a:solidFill>
            </a:endParaRPr>
          </a:p>
          <a:p>
            <a:pPr indent="-330200" lvl="0" marL="457200" rtl="0" algn="l">
              <a:spcBef>
                <a:spcPts val="0"/>
              </a:spcBef>
              <a:spcAft>
                <a:spcPts val="0"/>
              </a:spcAft>
              <a:buClr>
                <a:srgbClr val="434343"/>
              </a:buClr>
              <a:buSzPts val="1600"/>
              <a:buChar char="●"/>
            </a:pPr>
            <a:r>
              <a:rPr lang="zh-HK" sz="1600">
                <a:solidFill>
                  <a:srgbClr val="434343"/>
                </a:solidFill>
              </a:rPr>
              <a:t>微博日活用户在 2 亿左右，用户群体呈现年轻化趋势。</a:t>
            </a:r>
            <a:endParaRPr sz="1600">
              <a:solidFill>
                <a:srgbClr val="434343"/>
              </a:solidFill>
            </a:endParaRPr>
          </a:p>
        </p:txBody>
      </p:sp>
      <p:sp>
        <p:nvSpPr>
          <p:cNvPr id="86" name="Google Shape;86;p16"/>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None/>
            </a:pPr>
            <a:r>
              <a:rPr b="1" lang="zh-HK" sz="2100">
                <a:solidFill>
                  <a:schemeClr val="dk1"/>
                </a:solidFill>
              </a:rPr>
              <a:t>远程办公</a:t>
            </a:r>
            <a:r>
              <a:rPr baseline="30000" lang="zh-HK" sz="2100">
                <a:solidFill>
                  <a:srgbClr val="000000"/>
                </a:solidFill>
              </a:rPr>
              <a:t>[2]</a:t>
            </a:r>
            <a:endParaRPr b="1" baseline="30000" sz="2100">
              <a:solidFill>
                <a:schemeClr val="dk1"/>
              </a:solidFill>
            </a:endParaRPr>
          </a:p>
          <a:p>
            <a:pPr indent="-330200" lvl="0" marL="457200" rtl="0" algn="l">
              <a:spcBef>
                <a:spcPts val="1200"/>
              </a:spcBef>
              <a:spcAft>
                <a:spcPts val="0"/>
              </a:spcAft>
              <a:buSzPts val="1600"/>
              <a:buChar char="●"/>
            </a:pPr>
            <a:r>
              <a:rPr lang="zh-HK" sz="1600">
                <a:solidFill>
                  <a:schemeClr val="dk2"/>
                </a:solidFill>
              </a:rPr>
              <a:t>在疫情防控常态化背景下，越来越多的企业建立起科学完善的远程办公机制。企业微信服务的用户数从2019年底的6000万增长到2020年5月的2.5亿，并在12月增至4亿。截至2020年12月，钉钉企业组织数量超过1700万。</a:t>
            </a:r>
            <a:r>
              <a:rPr lang="zh-HK" sz="1600"/>
              <a:t> </a:t>
            </a:r>
            <a:endParaRPr sz="1800"/>
          </a:p>
        </p:txBody>
      </p:sp>
      <p:sp>
        <p:nvSpPr>
          <p:cNvPr id="87" name="Google Shape;87;p16"/>
          <p:cNvSpPr txBox="1"/>
          <p:nvPr>
            <p:ph type="title"/>
          </p:nvPr>
        </p:nvSpPr>
        <p:spPr>
          <a:xfrm>
            <a:off x="460950" y="1420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solidFill>
                  <a:srgbClr val="FFFFFF"/>
                </a:solidFill>
              </a:rPr>
              <a:t>项目实施可行性报告</a:t>
            </a:r>
            <a:endParaRPr>
              <a:latin typeface="Roboto Thin"/>
              <a:ea typeface="Roboto Thin"/>
              <a:cs typeface="Roboto Thin"/>
              <a:sym typeface="Roboto Thin"/>
            </a:endParaRPr>
          </a:p>
        </p:txBody>
      </p:sp>
      <p:sp>
        <p:nvSpPr>
          <p:cNvPr id="88" name="Google Shape;88;p16"/>
          <p:cNvSpPr txBox="1"/>
          <p:nvPr/>
        </p:nvSpPr>
        <p:spPr>
          <a:xfrm>
            <a:off x="471900" y="4629275"/>
            <a:ext cx="861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sz="1000">
                <a:solidFill>
                  <a:srgbClr val="999999"/>
                </a:solidFill>
                <a:latin typeface="Times New Roman"/>
                <a:ea typeface="Times New Roman"/>
                <a:cs typeface="Times New Roman"/>
                <a:sym typeface="Times New Roman"/>
              </a:rPr>
              <a:t>1."艾媒咨询|2020-2021年中国移动社交行业研究报告."  4 1月. 2021,  </a:t>
            </a:r>
            <a:r>
              <a:rPr lang="zh-HK" sz="1000" u="sng">
                <a:solidFill>
                  <a:srgbClr val="999999"/>
                </a:solidFill>
                <a:latin typeface="Times New Roman"/>
                <a:ea typeface="Times New Roman"/>
                <a:cs typeface="Times New Roman"/>
                <a:sym typeface="Times New Roman"/>
                <a:hlinkClick r:id="rId3">
                  <a:extLst>
                    <a:ext uri="{A12FA001-AC4F-418D-AE19-62706E023703}">
                      <ahyp:hlinkClr val="tx"/>
                    </a:ext>
                  </a:extLst>
                </a:hlinkClick>
              </a:rPr>
              <a:t>https://www.iimedia.cn/c400/76205.html</a:t>
            </a:r>
            <a:r>
              <a:rPr lang="zh-HK" sz="1000">
                <a:solidFill>
                  <a:srgbClr val="999999"/>
                </a:solidFill>
                <a:latin typeface="Times New Roman"/>
                <a:ea typeface="Times New Roman"/>
                <a:cs typeface="Times New Roman"/>
                <a:sym typeface="Times New Roman"/>
              </a:rPr>
              <a:t>。访问日期：20 10月. 2021。</a:t>
            </a:r>
            <a:endParaRPr sz="1000">
              <a:solidFill>
                <a:srgbClr val="999999"/>
              </a:solidFill>
              <a:latin typeface="Times New Roman"/>
              <a:ea typeface="Times New Roman"/>
              <a:cs typeface="Times New Roman"/>
              <a:sym typeface="Times New Roman"/>
            </a:endParaRPr>
          </a:p>
          <a:p>
            <a:pPr indent="0" lvl="0" marL="0" rtl="0" algn="l">
              <a:spcBef>
                <a:spcPts val="0"/>
              </a:spcBef>
              <a:spcAft>
                <a:spcPts val="0"/>
              </a:spcAft>
              <a:buNone/>
            </a:pPr>
            <a:r>
              <a:rPr lang="zh-HK" sz="1000">
                <a:solidFill>
                  <a:srgbClr val="999999"/>
                </a:solidFill>
                <a:latin typeface="Times New Roman"/>
                <a:ea typeface="Times New Roman"/>
                <a:cs typeface="Times New Roman"/>
                <a:sym typeface="Times New Roman"/>
              </a:rPr>
              <a:t>2."第47次《中国互联网络发展状况统计报告》（全文）"   </a:t>
            </a:r>
            <a:r>
              <a:rPr lang="zh-HK" sz="1000" u="sng">
                <a:solidFill>
                  <a:srgbClr val="999999"/>
                </a:solidFill>
                <a:latin typeface="Times New Roman"/>
                <a:ea typeface="Times New Roman"/>
                <a:cs typeface="Times New Roman"/>
                <a:sym typeface="Times New Roman"/>
                <a:hlinkClick r:id="rId4">
                  <a:extLst>
                    <a:ext uri="{A12FA001-AC4F-418D-AE19-62706E023703}">
                      <ahyp:hlinkClr val="tx"/>
                    </a:ext>
                  </a:extLst>
                </a:hlinkClick>
              </a:rPr>
              <a:t>http://www.cac.gov.cn/2021-02/03/c_1613923423079314.htm</a:t>
            </a:r>
            <a:r>
              <a:rPr lang="zh-HK" sz="1000">
                <a:solidFill>
                  <a:srgbClr val="999999"/>
                </a:solidFill>
                <a:latin typeface="Times New Roman"/>
                <a:ea typeface="Times New Roman"/>
                <a:cs typeface="Times New Roman"/>
                <a:sym typeface="Times New Roman"/>
              </a:rPr>
              <a:t>。访问日期：19 10月. 2021。</a:t>
            </a:r>
            <a:endParaRPr sz="1000">
              <a:solidFill>
                <a:srgbClr val="999999"/>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2400">
                <a:solidFill>
                  <a:srgbClr val="434343"/>
                </a:solidFill>
              </a:rPr>
              <a:t>目前市场上相关图像管理软件同质化严重。</a:t>
            </a:r>
            <a:endParaRPr sz="2400">
              <a:solidFill>
                <a:srgbClr val="434343"/>
              </a:solidFill>
            </a:endParaRPr>
          </a:p>
          <a:p>
            <a:pPr indent="0" lvl="0" marL="0" rtl="0" algn="l">
              <a:spcBef>
                <a:spcPts val="0"/>
              </a:spcBef>
              <a:spcAft>
                <a:spcPts val="0"/>
              </a:spcAft>
              <a:buNone/>
            </a:pPr>
            <a:r>
              <a:t/>
            </a:r>
            <a:endParaRPr sz="2400">
              <a:solidFill>
                <a:srgbClr val="434343"/>
              </a:solidFill>
            </a:endParaRPr>
          </a:p>
          <a:p>
            <a:pPr indent="0" lvl="0" marL="0" rtl="0" algn="l">
              <a:spcBef>
                <a:spcPts val="0"/>
              </a:spcBef>
              <a:spcAft>
                <a:spcPts val="0"/>
              </a:spcAft>
              <a:buNone/>
            </a:pPr>
            <a:r>
              <a:rPr lang="zh-HK" sz="2400">
                <a:solidFill>
                  <a:srgbClr val="434343"/>
                </a:solidFill>
              </a:rPr>
              <a:t>常见的图像管理应用都是基于设备本身的文件系统来管理，</a:t>
            </a:r>
            <a:endParaRPr sz="2400">
              <a:solidFill>
                <a:srgbClr val="434343"/>
              </a:solidFill>
            </a:endParaRPr>
          </a:p>
          <a:p>
            <a:pPr indent="0" lvl="0" marL="0" rtl="0" algn="l">
              <a:spcBef>
                <a:spcPts val="0"/>
              </a:spcBef>
              <a:spcAft>
                <a:spcPts val="0"/>
              </a:spcAft>
              <a:buNone/>
            </a:pPr>
            <a:r>
              <a:rPr lang="zh-HK" sz="2400">
                <a:solidFill>
                  <a:srgbClr val="434343"/>
                </a:solidFill>
              </a:rPr>
              <a:t>用户需要和文件系统交互，既复杂也不方便，用户体验欠缺。</a:t>
            </a:r>
            <a:endParaRPr sz="2400">
              <a:solidFill>
                <a:srgbClr val="434343"/>
              </a:solidFill>
            </a:endParaRPr>
          </a:p>
        </p:txBody>
      </p:sp>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sz="2400"/>
              <a:t>同类产品分析</a:t>
            </a:r>
            <a:endParaRPr sz="2400">
              <a:latin typeface="Roboto Thin"/>
              <a:ea typeface="Roboto Thin"/>
              <a:cs typeface="Roboto Thin"/>
              <a:sym typeface="Roboto Thin"/>
            </a:endParaRPr>
          </a:p>
        </p:txBody>
      </p:sp>
      <p:sp>
        <p:nvSpPr>
          <p:cNvPr id="95" name="Google Shape;95;p17"/>
          <p:cNvSpPr txBox="1"/>
          <p:nvPr>
            <p:ph type="title"/>
          </p:nvPr>
        </p:nvSpPr>
        <p:spPr>
          <a:xfrm>
            <a:off x="460950" y="1420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solidFill>
                  <a:srgbClr val="FFFFFF"/>
                </a:solidFill>
              </a:rPr>
              <a:t>项目实施可行性报告</a:t>
            </a:r>
            <a:endParaRPr>
              <a:latin typeface="Roboto Thin"/>
              <a:ea typeface="Roboto Thin"/>
              <a:cs typeface="Roboto Thin"/>
              <a:sym typeface="Roboto Th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sz="2400"/>
              <a:t>同类产品分析</a:t>
            </a:r>
            <a:endParaRPr/>
          </a:p>
        </p:txBody>
      </p:sp>
      <p:sp>
        <p:nvSpPr>
          <p:cNvPr id="101" name="Google Shape;101;p18"/>
          <p:cNvSpPr txBox="1"/>
          <p:nvPr/>
        </p:nvSpPr>
        <p:spPr>
          <a:xfrm>
            <a:off x="6974725" y="1155300"/>
            <a:ext cx="2017800" cy="199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HK" sz="1800">
                <a:solidFill>
                  <a:srgbClr val="666666"/>
                </a:solidFill>
                <a:latin typeface="Times New Roman"/>
                <a:ea typeface="Times New Roman"/>
                <a:cs typeface="Times New Roman"/>
                <a:sym typeface="Times New Roman"/>
              </a:rPr>
              <a:t>由于这类案例很常见，本报告就按下不表了。以下主要分析更有竞争力的同类产品。</a:t>
            </a:r>
            <a:endParaRPr sz="1800">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pic>
        <p:nvPicPr>
          <p:cNvPr id="102" name="Google Shape;102;p18"/>
          <p:cNvPicPr preferRelativeResize="0"/>
          <p:nvPr/>
        </p:nvPicPr>
        <p:blipFill>
          <a:blip r:embed="rId3">
            <a:alphaModFix/>
          </a:blip>
          <a:stretch>
            <a:fillRect/>
          </a:stretch>
        </p:blipFill>
        <p:spPr>
          <a:xfrm>
            <a:off x="-138250" y="807600"/>
            <a:ext cx="7112975" cy="37115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sz="3000">
                <a:solidFill>
                  <a:srgbClr val="F3F3F3"/>
                </a:solidFill>
              </a:rPr>
              <a:t>Adobe Photoshop Lightroom</a:t>
            </a:r>
            <a:endParaRPr sz="3000">
              <a:solidFill>
                <a:srgbClr val="F3F3F3"/>
              </a:solidFill>
            </a:endParaRPr>
          </a:p>
        </p:txBody>
      </p:sp>
      <p:sp>
        <p:nvSpPr>
          <p:cNvPr id="108" name="Google Shape;108;p19"/>
          <p:cNvSpPr txBox="1"/>
          <p:nvPr>
            <p:ph idx="1" type="body"/>
          </p:nvPr>
        </p:nvSpPr>
        <p:spPr>
          <a:xfrm>
            <a:off x="471900" y="1919075"/>
            <a:ext cx="8100600" cy="2710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434343"/>
              </a:buClr>
              <a:buSzPts val="2200"/>
              <a:buChar char="●"/>
            </a:pPr>
            <a:r>
              <a:rPr lang="zh-HK" sz="2200">
                <a:solidFill>
                  <a:srgbClr val="434343"/>
                </a:solidFill>
                <a:latin typeface="Times New Roman"/>
                <a:ea typeface="Times New Roman"/>
                <a:cs typeface="Times New Roman"/>
                <a:sym typeface="Times New Roman"/>
              </a:rPr>
              <a:t>根据官方介绍，Lightroom 是一款适用于 Android 移动设备的官方应用程序，可让用户整理图片、与其他设备同步。</a:t>
            </a:r>
            <a:endParaRPr sz="2200">
              <a:solidFill>
                <a:srgbClr val="434343"/>
              </a:solidFill>
              <a:latin typeface="Times New Roman"/>
              <a:ea typeface="Times New Roman"/>
              <a:cs typeface="Times New Roman"/>
              <a:sym typeface="Times New Roman"/>
            </a:endParaRPr>
          </a:p>
          <a:p>
            <a:pPr indent="-368300" lvl="0" marL="457200" rtl="0" algn="l">
              <a:spcBef>
                <a:spcPts val="0"/>
              </a:spcBef>
              <a:spcAft>
                <a:spcPts val="0"/>
              </a:spcAft>
              <a:buClr>
                <a:srgbClr val="434343"/>
              </a:buClr>
              <a:buSzPts val="2200"/>
              <a:buChar char="●"/>
            </a:pPr>
            <a:r>
              <a:rPr lang="zh-HK" sz="2200">
                <a:solidFill>
                  <a:srgbClr val="434343"/>
                </a:solidFill>
                <a:latin typeface="Times New Roman"/>
                <a:ea typeface="Times New Roman"/>
                <a:cs typeface="Times New Roman"/>
                <a:sym typeface="Times New Roman"/>
              </a:rPr>
              <a:t>用户可以根据需要创建任意数量的文件夹并将它们与其他设备同步，所有这些都来自一个易于使用的界面。除此之外，您可以使用可用的 Adob​​e 工具编辑任何图片。</a:t>
            </a:r>
            <a:endParaRPr b="1" sz="2200">
              <a:solidFill>
                <a:srgbClr val="434343"/>
              </a:solidFill>
            </a:endParaRPr>
          </a:p>
        </p:txBody>
      </p:sp>
      <p:sp>
        <p:nvSpPr>
          <p:cNvPr id="109" name="Google Shape;109;p19"/>
          <p:cNvSpPr txBox="1"/>
          <p:nvPr/>
        </p:nvSpPr>
        <p:spPr>
          <a:xfrm>
            <a:off x="471900" y="184625"/>
            <a:ext cx="5222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sz="2400">
                <a:solidFill>
                  <a:schemeClr val="lt1"/>
                </a:solidFill>
                <a:latin typeface="Roboto"/>
                <a:ea typeface="Roboto"/>
                <a:cs typeface="Roboto"/>
                <a:sym typeface="Roboto"/>
              </a:rPr>
              <a:t>同类产品分析</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sz="3000">
                <a:solidFill>
                  <a:srgbClr val="F3F3F3"/>
                </a:solidFill>
              </a:rPr>
              <a:t>Adobe Photoshop Lightroom</a:t>
            </a:r>
            <a:endParaRPr sz="3000">
              <a:solidFill>
                <a:srgbClr val="F3F3F3"/>
              </a:solidFill>
            </a:endParaRPr>
          </a:p>
        </p:txBody>
      </p:sp>
      <p:sp>
        <p:nvSpPr>
          <p:cNvPr id="115" name="Google Shape;115;p20"/>
          <p:cNvSpPr txBox="1"/>
          <p:nvPr>
            <p:ph idx="1" type="body"/>
          </p:nvPr>
        </p:nvSpPr>
        <p:spPr>
          <a:xfrm>
            <a:off x="471900" y="1919075"/>
            <a:ext cx="39999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HK" sz="2100">
                <a:solidFill>
                  <a:srgbClr val="F46524"/>
                </a:solidFill>
              </a:rPr>
              <a:t>劣势</a:t>
            </a:r>
            <a:endParaRPr b="1" sz="2100">
              <a:solidFill>
                <a:schemeClr val="dk1"/>
              </a:solidFill>
            </a:endParaRPr>
          </a:p>
          <a:p>
            <a:pPr indent="-330200" lvl="0" marL="457200" rtl="0" algn="l">
              <a:spcBef>
                <a:spcPts val="1200"/>
              </a:spcBef>
              <a:spcAft>
                <a:spcPts val="0"/>
              </a:spcAft>
              <a:buClr>
                <a:srgbClr val="434343"/>
              </a:buClr>
              <a:buSzPts val="1600"/>
              <a:buChar char="●"/>
            </a:pPr>
            <a:r>
              <a:rPr lang="zh-HK" sz="2100">
                <a:solidFill>
                  <a:srgbClr val="434343"/>
                </a:solidFill>
                <a:latin typeface="Arial"/>
                <a:ea typeface="Arial"/>
                <a:cs typeface="Arial"/>
                <a:sym typeface="Arial"/>
              </a:rPr>
              <a:t>作为个人课程项目，我们的产品开发的成本，人力都无法和大公司比较。对方拥有比我们强大的运维团队、技术支持和云服务。</a:t>
            </a:r>
            <a:endParaRPr sz="1600">
              <a:solidFill>
                <a:srgbClr val="434343"/>
              </a:solidFill>
            </a:endParaRPr>
          </a:p>
          <a:p>
            <a:pPr indent="0" lvl="0" marL="457200" rtl="0" algn="l">
              <a:spcBef>
                <a:spcPts val="1200"/>
              </a:spcBef>
              <a:spcAft>
                <a:spcPts val="1200"/>
              </a:spcAft>
              <a:buNone/>
            </a:pPr>
            <a:r>
              <a:t/>
            </a:r>
            <a:endParaRPr sz="1600"/>
          </a:p>
        </p:txBody>
      </p:sp>
      <p:sp>
        <p:nvSpPr>
          <p:cNvPr id="116" name="Google Shape;116;p20"/>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zh-HK" sz="2450">
                <a:solidFill>
                  <a:srgbClr val="4A86E8"/>
                </a:solidFill>
              </a:rPr>
              <a:t>优势</a:t>
            </a:r>
            <a:endParaRPr b="1" sz="2450">
              <a:solidFill>
                <a:srgbClr val="4A86E8"/>
              </a:solidFill>
            </a:endParaRPr>
          </a:p>
          <a:p>
            <a:pPr indent="-314960" lvl="0" marL="457200" rtl="0" algn="l">
              <a:spcBef>
                <a:spcPts val="1200"/>
              </a:spcBef>
              <a:spcAft>
                <a:spcPts val="0"/>
              </a:spcAft>
              <a:buClr>
                <a:srgbClr val="434343"/>
              </a:buClr>
              <a:buSzPct val="76190"/>
              <a:buChar char="●"/>
            </a:pPr>
            <a:r>
              <a:rPr lang="zh-HK" sz="2100">
                <a:solidFill>
                  <a:srgbClr val="434343"/>
                </a:solidFill>
                <a:latin typeface="Arial"/>
                <a:ea typeface="Arial"/>
                <a:cs typeface="Arial"/>
                <a:sym typeface="Arial"/>
              </a:rPr>
              <a:t>Lightroom 的订阅价格十分昂贵，高达每月 9.99$/mo。没有免费方案，而我们的产品是免费使用的。</a:t>
            </a:r>
            <a:endParaRPr sz="2100">
              <a:solidFill>
                <a:srgbClr val="434343"/>
              </a:solidFill>
              <a:latin typeface="Arial"/>
              <a:ea typeface="Arial"/>
              <a:cs typeface="Arial"/>
              <a:sym typeface="Arial"/>
            </a:endParaRPr>
          </a:p>
          <a:p>
            <a:pPr indent="-314960" lvl="0" marL="457200" rtl="0" algn="l">
              <a:spcBef>
                <a:spcPts val="0"/>
              </a:spcBef>
              <a:spcAft>
                <a:spcPts val="0"/>
              </a:spcAft>
              <a:buClr>
                <a:srgbClr val="434343"/>
              </a:buClr>
              <a:buSzPct val="76190"/>
              <a:buChar char="●"/>
            </a:pPr>
            <a:r>
              <a:rPr lang="zh-HK" sz="2100">
                <a:solidFill>
                  <a:srgbClr val="434343"/>
                </a:solidFill>
                <a:latin typeface="Arial"/>
                <a:ea typeface="Arial"/>
                <a:cs typeface="Arial"/>
                <a:sym typeface="Arial"/>
              </a:rPr>
              <a:t>Lightroom 的组织方式不够丰富。我们的产品具有多个资源库、文件夹、标签、评分、注释、来源的多维组织方式。</a:t>
            </a:r>
            <a:endParaRPr sz="1600">
              <a:solidFill>
                <a:srgbClr val="434343"/>
              </a:solidFill>
            </a:endParaRPr>
          </a:p>
        </p:txBody>
      </p:sp>
      <p:sp>
        <p:nvSpPr>
          <p:cNvPr id="117" name="Google Shape;117;p20"/>
          <p:cNvSpPr txBox="1"/>
          <p:nvPr/>
        </p:nvSpPr>
        <p:spPr>
          <a:xfrm>
            <a:off x="471900" y="184625"/>
            <a:ext cx="5222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sz="2400">
                <a:solidFill>
                  <a:schemeClr val="lt1"/>
                </a:solidFill>
                <a:latin typeface="Roboto"/>
                <a:ea typeface="Roboto"/>
                <a:cs typeface="Roboto"/>
                <a:sym typeface="Roboto"/>
              </a:rPr>
              <a:t>同类产品分析</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idx="1" type="body"/>
          </p:nvPr>
        </p:nvSpPr>
        <p:spPr>
          <a:xfrm>
            <a:off x="471900" y="1919075"/>
            <a:ext cx="3563700" cy="28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HK" sz="1700">
                <a:solidFill>
                  <a:srgbClr val="F46524"/>
                </a:solidFill>
              </a:rPr>
              <a:t>开发条件</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zh-HK" sz="1700">
                <a:solidFill>
                  <a:srgbClr val="434343"/>
                </a:solidFill>
                <a:latin typeface="Arial"/>
                <a:ea typeface="Arial"/>
                <a:cs typeface="Arial"/>
                <a:sym typeface="Arial"/>
              </a:rPr>
              <a:t>本项目是大学本科课程的作业项目，开发没有任何经费与外来投资，开发人员仅有两人。</a:t>
            </a:r>
            <a:endParaRPr sz="1700">
              <a:solidFill>
                <a:srgbClr val="434343"/>
              </a:solidFill>
              <a:latin typeface="Arial"/>
              <a:ea typeface="Arial"/>
              <a:cs typeface="Arial"/>
              <a:sym typeface="Arial"/>
            </a:endParaRPr>
          </a:p>
          <a:p>
            <a:pPr indent="-336550" lvl="0" marL="457200" rtl="0" algn="l">
              <a:spcBef>
                <a:spcPts val="0"/>
              </a:spcBef>
              <a:spcAft>
                <a:spcPts val="0"/>
              </a:spcAft>
              <a:buClr>
                <a:srgbClr val="000000"/>
              </a:buClr>
              <a:buSzPts val="1700"/>
              <a:buFont typeface="Times New Roman"/>
              <a:buChar char="●"/>
            </a:pPr>
            <a:r>
              <a:rPr lang="zh-HK" sz="1700">
                <a:solidFill>
                  <a:srgbClr val="434343"/>
                </a:solidFill>
                <a:latin typeface="Arial"/>
                <a:ea typeface="Arial"/>
                <a:cs typeface="Arial"/>
                <a:sym typeface="Arial"/>
              </a:rPr>
              <a:t>由于人员不足、经验缺少、时间紧迫，软件不会做过多的优化，以实现核心功能为主，且功能会随开发流程随时调整。</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23" name="Google Shape;123;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sz="2400"/>
              <a:t>自身条件</a:t>
            </a:r>
            <a:r>
              <a:rPr lang="zh-HK" sz="2400"/>
              <a:t>分析</a:t>
            </a:r>
            <a:endParaRPr sz="2400">
              <a:latin typeface="Roboto Thin"/>
              <a:ea typeface="Roboto Thin"/>
              <a:cs typeface="Roboto Thin"/>
              <a:sym typeface="Roboto Thin"/>
            </a:endParaRPr>
          </a:p>
        </p:txBody>
      </p:sp>
      <p:sp>
        <p:nvSpPr>
          <p:cNvPr id="124" name="Google Shape;124;p21"/>
          <p:cNvSpPr txBox="1"/>
          <p:nvPr>
            <p:ph type="title"/>
          </p:nvPr>
        </p:nvSpPr>
        <p:spPr>
          <a:xfrm>
            <a:off x="460950" y="1420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solidFill>
                  <a:srgbClr val="FFFFFF"/>
                </a:solidFill>
              </a:rPr>
              <a:t>项目实施可行性报告</a:t>
            </a:r>
            <a:endParaRPr>
              <a:latin typeface="Roboto Thin"/>
              <a:ea typeface="Roboto Thin"/>
              <a:cs typeface="Roboto Thin"/>
              <a:sym typeface="Roboto Thin"/>
            </a:endParaRPr>
          </a:p>
        </p:txBody>
      </p:sp>
      <p:sp>
        <p:nvSpPr>
          <p:cNvPr id="125" name="Google Shape;125;p21"/>
          <p:cNvSpPr txBox="1"/>
          <p:nvPr>
            <p:ph idx="1" type="body"/>
          </p:nvPr>
        </p:nvSpPr>
        <p:spPr>
          <a:xfrm>
            <a:off x="4858050" y="1919075"/>
            <a:ext cx="3563700" cy="28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HK" sz="1700">
                <a:solidFill>
                  <a:srgbClr val="4A86E8"/>
                </a:solidFill>
              </a:rPr>
              <a:t>项目</a:t>
            </a:r>
            <a:r>
              <a:rPr b="1" lang="zh-HK" sz="1700">
                <a:solidFill>
                  <a:srgbClr val="4A86E8"/>
                </a:solidFill>
              </a:rPr>
              <a:t>条件</a:t>
            </a:r>
            <a:endParaRPr sz="1700">
              <a:solidFill>
                <a:srgbClr val="4A86E8"/>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zh-HK" sz="1700">
                <a:solidFill>
                  <a:srgbClr val="434343"/>
                </a:solidFill>
                <a:latin typeface="Arial"/>
                <a:ea typeface="Arial"/>
                <a:cs typeface="Arial"/>
                <a:sym typeface="Arial"/>
              </a:rPr>
              <a:t>本项目将设备文件的文件系统进一步封装，使得各种图像能以更人性化的方式组织管理，让用户快速找到图片并分享。</a:t>
            </a:r>
            <a:endParaRPr sz="1700">
              <a:solidFill>
                <a:srgbClr val="434343"/>
              </a:solidFill>
              <a:latin typeface="Arial"/>
              <a:ea typeface="Arial"/>
              <a:cs typeface="Arial"/>
              <a:sym typeface="Arial"/>
            </a:endParaRPr>
          </a:p>
          <a:p>
            <a:pPr indent="-336550" lvl="0" marL="457200" rtl="0" algn="l">
              <a:spcBef>
                <a:spcPts val="0"/>
              </a:spcBef>
              <a:spcAft>
                <a:spcPts val="0"/>
              </a:spcAft>
              <a:buClr>
                <a:srgbClr val="000000"/>
              </a:buClr>
              <a:buSzPts val="1700"/>
              <a:buFont typeface="Times New Roman"/>
              <a:buChar char="●"/>
            </a:pPr>
            <a:r>
              <a:rPr lang="zh-HK" sz="1700">
                <a:solidFill>
                  <a:srgbClr val="434343"/>
                </a:solidFill>
                <a:latin typeface="Arial"/>
                <a:ea typeface="Arial"/>
                <a:cs typeface="Arial"/>
                <a:sym typeface="Arial"/>
              </a:rPr>
              <a:t>相对于主流同类产品，用户的体验更好。</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