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Thin"/>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513976143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5139761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513976143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5139761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13976143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1397614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13976143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1397614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5743d81f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5743d81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139761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5139761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5743d81f_0_4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5743d81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139761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139761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139761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139761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13976143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139761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13976143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1397614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13976143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139761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HK"/>
              <a:t>UI 设计汇报</a:t>
            </a:r>
            <a:br>
              <a:rPr lang="zh-HK"/>
            </a:br>
            <a:r>
              <a:rPr lang="zh-HK"/>
              <a:t>Image Hub</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HK"/>
              <a:t>2021autumn-B5-ImageHub  • 2021 年 12 月 01 日</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使用 Jetpack Compose 更快地打造更出色的应用</a:t>
            </a:r>
            <a:endParaRPr sz="1800">
              <a:latin typeface="Arial"/>
              <a:ea typeface="Arial"/>
              <a:cs typeface="Arial"/>
              <a:sym typeface="Arial"/>
            </a:endParaRPr>
          </a:p>
        </p:txBody>
      </p:sp>
      <p:sp>
        <p:nvSpPr>
          <p:cNvPr id="136" name="Google Shape;136;p22"/>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Compose</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Jetpack Compose 是用于构建原生 Android 界面的新工具包。</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它可简化并加快 Android 上的界面开发，使用更少的代码、强大的工具和直观的 Kotlin API，快速让应用生动而精彩。</a:t>
            </a:r>
            <a:endParaRPr sz="1600">
              <a:solidFill>
                <a:srgbClr val="434343"/>
              </a:solidFill>
            </a:endParaRPr>
          </a:p>
        </p:txBody>
      </p:sp>
      <p:sp>
        <p:nvSpPr>
          <p:cNvPr id="137" name="Google Shape;137;p22"/>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Jetpack Compose</a:t>
            </a:r>
            <a:endParaRPr>
              <a:latin typeface="Roboto Thin"/>
              <a:ea typeface="Roboto Thin"/>
              <a:cs typeface="Roboto Thin"/>
              <a:sym typeface="Roboto Thin"/>
            </a:endParaRPr>
          </a:p>
        </p:txBody>
      </p:sp>
      <p:sp>
        <p:nvSpPr>
          <p:cNvPr id="138" name="Google Shape;138;p22"/>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pic>
        <p:nvPicPr>
          <p:cNvPr id="139" name="Google Shape;139;p22"/>
          <p:cNvPicPr preferRelativeResize="0"/>
          <p:nvPr/>
        </p:nvPicPr>
        <p:blipFill rotWithShape="1">
          <a:blip r:embed="rId3">
            <a:alphaModFix/>
          </a:blip>
          <a:srcRect b="21389" l="0" r="0" t="20298"/>
          <a:stretch/>
        </p:blipFill>
        <p:spPr>
          <a:xfrm>
            <a:off x="5704050" y="1919075"/>
            <a:ext cx="2839950" cy="299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使用 Jetpack Compose 更快地打造更出色的应用</a:t>
            </a:r>
            <a:endParaRPr sz="1800">
              <a:latin typeface="Arial"/>
              <a:ea typeface="Arial"/>
              <a:cs typeface="Arial"/>
              <a:sym typeface="Arial"/>
            </a:endParaRPr>
          </a:p>
        </p:txBody>
      </p:sp>
      <p:sp>
        <p:nvSpPr>
          <p:cNvPr id="145" name="Google Shape;145;p23"/>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更少的代码</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编写代码只需要采用 Kotlin，而不必拆分成 Kotlin 和 XML 部分</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与使用 Android View 系统（按钮、列表或动画）相比，Compose 可让您使用更少的代码实现更多的功能。</a:t>
            </a:r>
            <a:endParaRPr sz="1600">
              <a:solidFill>
                <a:srgbClr val="434343"/>
              </a:solidFill>
            </a:endParaRPr>
          </a:p>
          <a:p>
            <a:pPr indent="0" lvl="0" marL="0" rtl="0" algn="l">
              <a:spcBef>
                <a:spcPts val="0"/>
              </a:spcBef>
              <a:spcAft>
                <a:spcPts val="0"/>
              </a:spcAft>
              <a:buNone/>
            </a:pPr>
            <a:r>
              <a:t/>
            </a:r>
            <a:endParaRPr sz="1600">
              <a:solidFill>
                <a:srgbClr val="434343"/>
              </a:solidFill>
            </a:endParaRPr>
          </a:p>
        </p:txBody>
      </p:sp>
      <p:sp>
        <p:nvSpPr>
          <p:cNvPr id="146" name="Google Shape;146;p23"/>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Jetpack Compose</a:t>
            </a:r>
            <a:endParaRPr>
              <a:latin typeface="Roboto Thin"/>
              <a:ea typeface="Roboto Thin"/>
              <a:cs typeface="Roboto Thin"/>
              <a:sym typeface="Roboto Thin"/>
            </a:endParaRPr>
          </a:p>
        </p:txBody>
      </p:sp>
      <p:sp>
        <p:nvSpPr>
          <p:cNvPr id="147" name="Google Shape;147;p23"/>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sp>
        <p:nvSpPr>
          <p:cNvPr id="148" name="Google Shape;148;p23"/>
          <p:cNvSpPr txBox="1"/>
          <p:nvPr>
            <p:ph idx="1" type="body"/>
          </p:nvPr>
        </p:nvSpPr>
        <p:spPr>
          <a:xfrm>
            <a:off x="4694100" y="1919075"/>
            <a:ext cx="39999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HK" sz="2100">
                <a:solidFill>
                  <a:schemeClr val="dk1"/>
                </a:solidFill>
              </a:rPr>
              <a:t>加快应用开发</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Compose 与您所有的现有代码兼容：您可以从 View 调用 Compose 代码，也可以从 Compose 调用 View。</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大多数常用库（如 Navigation、ViewModel 和 Kotlin 协程）都适用于 Compose，因此您可以随时随地开始采用。</a:t>
            </a:r>
            <a:endParaRPr sz="16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使用 Jetpack Compose 更快地打造更出色的应用</a:t>
            </a:r>
            <a:endParaRPr sz="1800">
              <a:latin typeface="Arial"/>
              <a:ea typeface="Arial"/>
              <a:cs typeface="Arial"/>
              <a:sym typeface="Arial"/>
            </a:endParaRPr>
          </a:p>
        </p:txBody>
      </p:sp>
      <p:sp>
        <p:nvSpPr>
          <p:cNvPr id="154" name="Google Shape;154;p24"/>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直观</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Compose 使用声明性 API，这意味着您只需描述界面，Compose 会负责完成其余工作。</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利用 Compose，您可以构建不与特定 activity 或 fragment 相关联的小型无状态组件。</a:t>
            </a:r>
            <a:endParaRPr sz="1600">
              <a:solidFill>
                <a:srgbClr val="434343"/>
              </a:solidFill>
            </a:endParaRPr>
          </a:p>
        </p:txBody>
      </p:sp>
      <p:sp>
        <p:nvSpPr>
          <p:cNvPr id="155" name="Google Shape;155;p24"/>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Jetpack Compose</a:t>
            </a:r>
            <a:endParaRPr>
              <a:latin typeface="Roboto Thin"/>
              <a:ea typeface="Roboto Thin"/>
              <a:cs typeface="Roboto Thin"/>
              <a:sym typeface="Roboto Thin"/>
            </a:endParaRPr>
          </a:p>
        </p:txBody>
      </p:sp>
      <p:sp>
        <p:nvSpPr>
          <p:cNvPr id="156" name="Google Shape;156;p24"/>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sp>
        <p:nvSpPr>
          <p:cNvPr id="157" name="Google Shape;157;p24"/>
          <p:cNvSpPr txBox="1"/>
          <p:nvPr>
            <p:ph idx="1" type="body"/>
          </p:nvPr>
        </p:nvSpPr>
        <p:spPr>
          <a:xfrm>
            <a:off x="46941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功能强大</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利用 Compose，您可以凭借对 Android 平台 API 的直接访问和对于 Material Design、深色主题、动画等的内置支持，创建精美的应用</a:t>
            </a:r>
            <a:endParaRPr sz="16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各页面详细设计</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sz="2400"/>
              <a:t>各页面设计</a:t>
            </a:r>
            <a:endParaRPr/>
          </a:p>
        </p:txBody>
      </p:sp>
      <p:pic>
        <p:nvPicPr>
          <p:cNvPr id="168" name="Google Shape;168;p26"/>
          <p:cNvPicPr preferRelativeResize="0"/>
          <p:nvPr/>
        </p:nvPicPr>
        <p:blipFill>
          <a:blip r:embed="rId3">
            <a:alphaModFix/>
          </a:blip>
          <a:stretch>
            <a:fillRect/>
          </a:stretch>
        </p:blipFill>
        <p:spPr>
          <a:xfrm>
            <a:off x="152400" y="771450"/>
            <a:ext cx="1948292" cy="4219651"/>
          </a:xfrm>
          <a:prstGeom prst="rect">
            <a:avLst/>
          </a:prstGeom>
          <a:noFill/>
          <a:ln>
            <a:noFill/>
          </a:ln>
        </p:spPr>
      </p:pic>
      <p:pic>
        <p:nvPicPr>
          <p:cNvPr id="169" name="Google Shape;169;p26"/>
          <p:cNvPicPr preferRelativeResize="0"/>
          <p:nvPr/>
        </p:nvPicPr>
        <p:blipFill>
          <a:blip r:embed="rId4">
            <a:alphaModFix/>
          </a:blip>
          <a:stretch>
            <a:fillRect/>
          </a:stretch>
        </p:blipFill>
        <p:spPr>
          <a:xfrm>
            <a:off x="2253092" y="771450"/>
            <a:ext cx="1948292" cy="4219651"/>
          </a:xfrm>
          <a:prstGeom prst="rect">
            <a:avLst/>
          </a:prstGeom>
          <a:noFill/>
          <a:ln>
            <a:noFill/>
          </a:ln>
        </p:spPr>
      </p:pic>
      <p:pic>
        <p:nvPicPr>
          <p:cNvPr id="170" name="Google Shape;170;p26"/>
          <p:cNvPicPr preferRelativeResize="0"/>
          <p:nvPr/>
        </p:nvPicPr>
        <p:blipFill>
          <a:blip r:embed="rId5">
            <a:alphaModFix/>
          </a:blip>
          <a:stretch>
            <a:fillRect/>
          </a:stretch>
        </p:blipFill>
        <p:spPr>
          <a:xfrm>
            <a:off x="4353784" y="771450"/>
            <a:ext cx="1948292" cy="4219651"/>
          </a:xfrm>
          <a:prstGeom prst="rect">
            <a:avLst/>
          </a:prstGeom>
          <a:noFill/>
          <a:ln>
            <a:noFill/>
          </a:ln>
        </p:spPr>
      </p:pic>
      <p:pic>
        <p:nvPicPr>
          <p:cNvPr id="171" name="Google Shape;171;p26"/>
          <p:cNvPicPr preferRelativeResize="0"/>
          <p:nvPr/>
        </p:nvPicPr>
        <p:blipFill>
          <a:blip r:embed="rId6">
            <a:alphaModFix/>
          </a:blip>
          <a:stretch>
            <a:fillRect/>
          </a:stretch>
        </p:blipFill>
        <p:spPr>
          <a:xfrm>
            <a:off x="6454476" y="771450"/>
            <a:ext cx="1948292" cy="4219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sz="2400"/>
              <a:t>各页面设计</a:t>
            </a:r>
            <a:endParaRPr/>
          </a:p>
        </p:txBody>
      </p:sp>
      <p:pic>
        <p:nvPicPr>
          <p:cNvPr id="177" name="Google Shape;177;p27"/>
          <p:cNvPicPr preferRelativeResize="0"/>
          <p:nvPr/>
        </p:nvPicPr>
        <p:blipFill>
          <a:blip r:embed="rId3">
            <a:alphaModFix/>
          </a:blip>
          <a:stretch>
            <a:fillRect/>
          </a:stretch>
        </p:blipFill>
        <p:spPr>
          <a:xfrm>
            <a:off x="152400" y="771450"/>
            <a:ext cx="1948292" cy="4219651"/>
          </a:xfrm>
          <a:prstGeom prst="rect">
            <a:avLst/>
          </a:prstGeom>
          <a:noFill/>
          <a:ln>
            <a:noFill/>
          </a:ln>
        </p:spPr>
      </p:pic>
      <p:pic>
        <p:nvPicPr>
          <p:cNvPr id="178" name="Google Shape;178;p27"/>
          <p:cNvPicPr preferRelativeResize="0"/>
          <p:nvPr/>
        </p:nvPicPr>
        <p:blipFill>
          <a:blip r:embed="rId4">
            <a:alphaModFix/>
          </a:blip>
          <a:stretch>
            <a:fillRect/>
          </a:stretch>
        </p:blipFill>
        <p:spPr>
          <a:xfrm>
            <a:off x="3597855" y="771450"/>
            <a:ext cx="1948292" cy="4219651"/>
          </a:xfrm>
          <a:prstGeom prst="rect">
            <a:avLst/>
          </a:prstGeom>
          <a:noFill/>
          <a:ln>
            <a:noFill/>
          </a:ln>
        </p:spPr>
      </p:pic>
      <p:pic>
        <p:nvPicPr>
          <p:cNvPr id="179" name="Google Shape;179;p27"/>
          <p:cNvPicPr preferRelativeResize="0"/>
          <p:nvPr/>
        </p:nvPicPr>
        <p:blipFill>
          <a:blip r:embed="rId5">
            <a:alphaModFix/>
          </a:blip>
          <a:stretch>
            <a:fillRect/>
          </a:stretch>
        </p:blipFill>
        <p:spPr>
          <a:xfrm>
            <a:off x="6834409" y="771450"/>
            <a:ext cx="1948292" cy="4219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HK"/>
              <a:t>目录</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sz="2300"/>
              <a:t>设计背景</a:t>
            </a:r>
            <a:endParaRPr sz="2300"/>
          </a:p>
          <a:p>
            <a:pPr indent="-342900" lvl="0" marL="457200" rtl="0" algn="l">
              <a:spcBef>
                <a:spcPts val="0"/>
              </a:spcBef>
              <a:spcAft>
                <a:spcPts val="0"/>
              </a:spcAft>
              <a:buSzPts val="1800"/>
              <a:buChar char="●"/>
            </a:pPr>
            <a:r>
              <a:rPr lang="zh-HK"/>
              <a:t>Material You</a:t>
            </a:r>
            <a:endParaRPr/>
          </a:p>
          <a:p>
            <a:pPr indent="-342900" lvl="0" marL="457200" rtl="0" algn="l">
              <a:spcBef>
                <a:spcPts val="0"/>
              </a:spcBef>
              <a:spcAft>
                <a:spcPts val="0"/>
              </a:spcAft>
              <a:buSzPts val="1800"/>
              <a:buChar char="●"/>
            </a:pPr>
            <a:r>
              <a:rPr lang="zh-HK"/>
              <a:t>Compose</a:t>
            </a:r>
            <a:endParaRPr/>
          </a:p>
          <a:p>
            <a:pPr indent="0" lvl="0" marL="457200" rtl="0" algn="l">
              <a:spcBef>
                <a:spcPts val="0"/>
              </a:spcBef>
              <a:spcAft>
                <a:spcPts val="0"/>
              </a:spcAft>
              <a:buNone/>
            </a:pPr>
            <a:r>
              <a:t/>
            </a:r>
            <a:endParaRPr sz="2300"/>
          </a:p>
          <a:p>
            <a:pPr indent="0" lvl="0" marL="0" rtl="0" algn="l">
              <a:spcBef>
                <a:spcPts val="0"/>
              </a:spcBef>
              <a:spcAft>
                <a:spcPts val="0"/>
              </a:spcAft>
              <a:buNone/>
            </a:pPr>
            <a:r>
              <a:rPr lang="zh-HK" sz="2300"/>
              <a:t>各页面详细设计</a:t>
            </a:r>
            <a:endParaRPr sz="2300">
              <a:solidFill>
                <a:srgbClr val="000000"/>
              </a:solidFill>
            </a:endParaRPr>
          </a:p>
          <a:p>
            <a:pPr indent="0" lvl="0" marL="0" rtl="0" algn="l">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设计背景</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Android 视觉风格巨变、Material Design 为「你」更新</a:t>
            </a:r>
            <a:endParaRPr sz="1800">
              <a:highlight>
                <a:srgbClr val="FFFFFF"/>
              </a:highlight>
              <a:latin typeface="Arial"/>
              <a:ea typeface="Arial"/>
              <a:cs typeface="Arial"/>
              <a:sym typeface="Arial"/>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发布</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5 月 19 日凌晨，Google I/O 2021 如期召开。</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Google 正式宣布 Material Design 的下一阶段更新 Material You</a:t>
            </a:r>
            <a:endParaRPr sz="1600">
              <a:solidFill>
                <a:srgbClr val="434343"/>
              </a:solidFill>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zh-HK" sz="2100">
                <a:solidFill>
                  <a:schemeClr val="dk1"/>
                </a:solidFill>
              </a:rPr>
              <a:t>7 年来最大更新</a:t>
            </a:r>
            <a:endParaRPr b="1" baseline="30000" sz="2100">
              <a:solidFill>
                <a:schemeClr val="dk1"/>
              </a:solidFill>
            </a:endParaRPr>
          </a:p>
          <a:p>
            <a:pPr indent="-330200" lvl="0" marL="457200" rtl="0" algn="l">
              <a:spcBef>
                <a:spcPts val="1200"/>
              </a:spcBef>
              <a:spcAft>
                <a:spcPts val="0"/>
              </a:spcAft>
              <a:buSzPts val="1600"/>
              <a:buChar char="●"/>
            </a:pPr>
            <a:r>
              <a:rPr lang="zh-HK" sz="1600">
                <a:solidFill>
                  <a:schemeClr val="dk2"/>
                </a:solidFill>
              </a:rPr>
              <a:t>自 2014 年引入 Material Design 之后最大的一次更新</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SzPts val="1600"/>
              <a:buChar char="●"/>
            </a:pPr>
            <a:r>
              <a:rPr lang="zh-HK" sz="1600">
                <a:solidFill>
                  <a:schemeClr val="dk2"/>
                </a:solidFill>
              </a:rPr>
              <a:t>包括锁屏、按键动画、通知样式、系统动画、快速设置面板在内的大量系统界面都完全翻新</a:t>
            </a:r>
            <a:endParaRPr sz="1800"/>
          </a:p>
        </p:txBody>
      </p:sp>
      <p:sp>
        <p:nvSpPr>
          <p:cNvPr id="87" name="Google Shape;87;p16"/>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Material You</a:t>
            </a:r>
            <a:endParaRPr>
              <a:latin typeface="Roboto Thin"/>
              <a:ea typeface="Roboto Thin"/>
              <a:cs typeface="Roboto Thin"/>
              <a:sym typeface="Roboto Thin"/>
            </a:endParaRPr>
          </a:p>
        </p:txBody>
      </p:sp>
      <p:sp>
        <p:nvSpPr>
          <p:cNvPr id="88" name="Google Shape;88;p16"/>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zh-HK" sz="3200"/>
              <a:t>Material You</a:t>
            </a:r>
            <a:r>
              <a:rPr lang="zh-HK" sz="3200">
                <a:latin typeface="Roboto Thin"/>
                <a:ea typeface="Roboto Thin"/>
                <a:cs typeface="Roboto Thin"/>
                <a:sym typeface="Roboto Thin"/>
              </a:rPr>
              <a:t> 总览</a:t>
            </a:r>
            <a:endParaRPr/>
          </a:p>
        </p:txBody>
      </p:sp>
      <p:sp>
        <p:nvSpPr>
          <p:cNvPr id="94" name="Google Shape;94;p17"/>
          <p:cNvSpPr txBox="1"/>
          <p:nvPr/>
        </p:nvSpPr>
        <p:spPr>
          <a:xfrm>
            <a:off x="232875" y="992250"/>
            <a:ext cx="86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5" name="Google Shape;95;p17"/>
          <p:cNvPicPr preferRelativeResize="0"/>
          <p:nvPr/>
        </p:nvPicPr>
        <p:blipFill>
          <a:blip r:embed="rId3">
            <a:alphaModFix/>
          </a:blip>
          <a:stretch>
            <a:fillRect/>
          </a:stretch>
        </p:blipFill>
        <p:spPr>
          <a:xfrm>
            <a:off x="892125" y="760800"/>
            <a:ext cx="7522350" cy="42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zh-HK" sz="3200"/>
              <a:t>Material You</a:t>
            </a:r>
            <a:r>
              <a:rPr lang="zh-HK" sz="3200">
                <a:latin typeface="Roboto Thin"/>
                <a:ea typeface="Roboto Thin"/>
                <a:cs typeface="Roboto Thin"/>
                <a:sym typeface="Roboto Thin"/>
              </a:rPr>
              <a:t> 总览</a:t>
            </a:r>
            <a:endParaRPr/>
          </a:p>
        </p:txBody>
      </p:sp>
      <p:sp>
        <p:nvSpPr>
          <p:cNvPr id="101" name="Google Shape;101;p18"/>
          <p:cNvSpPr txBox="1"/>
          <p:nvPr/>
        </p:nvSpPr>
        <p:spPr>
          <a:xfrm>
            <a:off x="232875" y="992250"/>
            <a:ext cx="86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2" name="Google Shape;102;p18"/>
          <p:cNvPicPr preferRelativeResize="0"/>
          <p:nvPr/>
        </p:nvPicPr>
        <p:blipFill>
          <a:blip r:embed="rId3">
            <a:alphaModFix/>
          </a:blip>
          <a:stretch>
            <a:fillRect/>
          </a:stretch>
        </p:blipFill>
        <p:spPr>
          <a:xfrm>
            <a:off x="527025" y="1089225"/>
            <a:ext cx="3409717" cy="3446249"/>
          </a:xfrm>
          <a:prstGeom prst="rect">
            <a:avLst/>
          </a:prstGeom>
          <a:noFill/>
          <a:ln>
            <a:noFill/>
          </a:ln>
        </p:spPr>
      </p:pic>
      <p:pic>
        <p:nvPicPr>
          <p:cNvPr id="103" name="Google Shape;103;p18"/>
          <p:cNvPicPr preferRelativeResize="0"/>
          <p:nvPr/>
        </p:nvPicPr>
        <p:blipFill>
          <a:blip r:embed="rId4">
            <a:alphaModFix/>
          </a:blip>
          <a:stretch>
            <a:fillRect/>
          </a:stretch>
        </p:blipFill>
        <p:spPr>
          <a:xfrm>
            <a:off x="3794958" y="1089225"/>
            <a:ext cx="5120441" cy="3451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Android 视觉风格巨变、Material Design 为「你」更新</a:t>
            </a:r>
            <a:endParaRPr sz="1800">
              <a:highlight>
                <a:srgbClr val="FFFFFF"/>
              </a:highlight>
              <a:latin typeface="Arial"/>
              <a:ea typeface="Arial"/>
              <a:cs typeface="Arial"/>
              <a:sym typeface="Arial"/>
            </a:endParaRPr>
          </a:p>
        </p:txBody>
      </p:sp>
      <p:sp>
        <p:nvSpPr>
          <p:cNvPr id="109" name="Google Shape;109;p1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圆角</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整个Material You充满了圆角，其中一些是完全圆的，另一些是有圆角的。</a:t>
            </a:r>
            <a:endParaRPr sz="1600">
              <a:solidFill>
                <a:srgbClr val="434343"/>
              </a:solidFill>
            </a:endParaRPr>
          </a:p>
          <a:p>
            <a:pPr indent="0" lvl="0" marL="0" rtl="0" algn="l">
              <a:spcBef>
                <a:spcPts val="0"/>
              </a:spcBef>
              <a:spcAft>
                <a:spcPts val="0"/>
              </a:spcAft>
              <a:buNone/>
            </a:pPr>
            <a:r>
              <a:t/>
            </a:r>
            <a:endParaRPr sz="1600">
              <a:solidFill>
                <a:srgbClr val="434343"/>
              </a:solidFill>
            </a:endParaRPr>
          </a:p>
        </p:txBody>
      </p:sp>
      <p:sp>
        <p:nvSpPr>
          <p:cNvPr id="110" name="Google Shape;110;p19"/>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Material You</a:t>
            </a:r>
            <a:endParaRPr>
              <a:latin typeface="Roboto Thin"/>
              <a:ea typeface="Roboto Thin"/>
              <a:cs typeface="Roboto Thin"/>
              <a:sym typeface="Roboto Thin"/>
            </a:endParaRPr>
          </a:p>
        </p:txBody>
      </p:sp>
      <p:sp>
        <p:nvSpPr>
          <p:cNvPr id="111" name="Google Shape;111;p19"/>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pic>
        <p:nvPicPr>
          <p:cNvPr id="112" name="Google Shape;112;p19"/>
          <p:cNvPicPr preferRelativeResize="0"/>
          <p:nvPr/>
        </p:nvPicPr>
        <p:blipFill>
          <a:blip r:embed="rId3">
            <a:alphaModFix/>
          </a:blip>
          <a:stretch>
            <a:fillRect/>
          </a:stretch>
        </p:blipFill>
        <p:spPr>
          <a:xfrm>
            <a:off x="5515200" y="1919075"/>
            <a:ext cx="3090763" cy="2818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Android 视觉风格巨变、Material Design 为「你」更新</a:t>
            </a:r>
            <a:endParaRPr sz="1800">
              <a:highlight>
                <a:srgbClr val="FFFFFF"/>
              </a:highlight>
              <a:latin typeface="Arial"/>
              <a:ea typeface="Arial"/>
              <a:cs typeface="Arial"/>
              <a:sym typeface="Arial"/>
            </a:endParaRPr>
          </a:p>
        </p:txBody>
      </p:sp>
      <p:sp>
        <p:nvSpPr>
          <p:cNvPr id="118" name="Google Shape;118;p2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一切都更大</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Material You由各种各样的”大”元素组成，如各种组件、导航面板中的按钮</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让元素变大的主要原因是为了让整个界面对用户来说是可以单手操作的。</a:t>
            </a:r>
            <a:endParaRPr sz="1600">
              <a:solidFill>
                <a:srgbClr val="434343"/>
              </a:solidFill>
            </a:endParaRPr>
          </a:p>
        </p:txBody>
      </p:sp>
      <p:sp>
        <p:nvSpPr>
          <p:cNvPr id="119" name="Google Shape;119;p20"/>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Material You</a:t>
            </a:r>
            <a:endParaRPr>
              <a:latin typeface="Roboto Thin"/>
              <a:ea typeface="Roboto Thin"/>
              <a:cs typeface="Roboto Thin"/>
              <a:sym typeface="Roboto Thin"/>
            </a:endParaRPr>
          </a:p>
        </p:txBody>
      </p:sp>
      <p:sp>
        <p:nvSpPr>
          <p:cNvPr id="120" name="Google Shape;120;p20"/>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pic>
        <p:nvPicPr>
          <p:cNvPr id="121" name="Google Shape;121;p20"/>
          <p:cNvPicPr preferRelativeResize="0"/>
          <p:nvPr/>
        </p:nvPicPr>
        <p:blipFill>
          <a:blip r:embed="rId3">
            <a:alphaModFix/>
          </a:blip>
          <a:stretch>
            <a:fillRect/>
          </a:stretch>
        </p:blipFill>
        <p:spPr>
          <a:xfrm>
            <a:off x="5748075" y="1865150"/>
            <a:ext cx="2417671" cy="281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1800">
                <a:latin typeface="Arial"/>
                <a:ea typeface="Arial"/>
                <a:cs typeface="Arial"/>
                <a:sym typeface="Arial"/>
              </a:rPr>
              <a:t>Android 视觉风格巨变、Material Design 为「你」更新</a:t>
            </a:r>
            <a:endParaRPr sz="1800">
              <a:highlight>
                <a:srgbClr val="FFFFFF"/>
              </a:highlight>
              <a:latin typeface="Arial"/>
              <a:ea typeface="Arial"/>
              <a:cs typeface="Arial"/>
              <a:sym typeface="Arial"/>
            </a:endParaRPr>
          </a:p>
        </p:txBody>
      </p:sp>
      <p:sp>
        <p:nvSpPr>
          <p:cNvPr id="127" name="Google Shape;127;p21"/>
          <p:cNvSpPr txBox="1"/>
          <p:nvPr>
            <p:ph idx="1" type="body"/>
          </p:nvPr>
        </p:nvSpPr>
        <p:spPr>
          <a:xfrm>
            <a:off x="471900" y="1919075"/>
            <a:ext cx="39999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HK" sz="2100">
                <a:solidFill>
                  <a:schemeClr val="dk1"/>
                </a:solidFill>
              </a:rPr>
              <a:t>动态色彩</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系统会从用户自己设定的壁纸中，抓取一个主色。然后，将其转化为不同明暗和饱和度的色阶。之后，再将色阶应用到全部的UI当中。</a:t>
            </a:r>
            <a:endParaRPr sz="1600">
              <a:solidFill>
                <a:srgbClr val="434343"/>
              </a:solidFill>
            </a:endParaRPr>
          </a:p>
          <a:p>
            <a:pPr indent="0" lvl="0" marL="457200" rtl="0" algn="l">
              <a:spcBef>
                <a:spcPts val="0"/>
              </a:spcBef>
              <a:spcAft>
                <a:spcPts val="0"/>
              </a:spcAft>
              <a:buNone/>
            </a:pPr>
            <a:r>
              <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计算出的色彩也可以按照某种逻辑同时适配日间、夜间和高对比度主题。</a:t>
            </a:r>
            <a:endParaRPr sz="1600">
              <a:solidFill>
                <a:srgbClr val="434343"/>
              </a:solidFill>
            </a:endParaRPr>
          </a:p>
          <a:p>
            <a:pPr indent="0" lvl="0" marL="0" rtl="0" algn="l">
              <a:spcBef>
                <a:spcPts val="0"/>
              </a:spcBef>
              <a:spcAft>
                <a:spcPts val="0"/>
              </a:spcAft>
              <a:buNone/>
            </a:pPr>
            <a:r>
              <a:t/>
            </a:r>
            <a:endParaRPr sz="1600">
              <a:solidFill>
                <a:srgbClr val="434343"/>
              </a:solidFill>
            </a:endParaRPr>
          </a:p>
        </p:txBody>
      </p:sp>
      <p:sp>
        <p:nvSpPr>
          <p:cNvPr id="128" name="Google Shape;128;p21"/>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设计背景 — </a:t>
            </a:r>
            <a:r>
              <a:rPr lang="zh-HK"/>
              <a:t>Material You</a:t>
            </a:r>
            <a:endParaRPr>
              <a:latin typeface="Roboto Thin"/>
              <a:ea typeface="Roboto Thin"/>
              <a:cs typeface="Roboto Thin"/>
              <a:sym typeface="Roboto Thin"/>
            </a:endParaRPr>
          </a:p>
        </p:txBody>
      </p:sp>
      <p:sp>
        <p:nvSpPr>
          <p:cNvPr id="129" name="Google Shape;129;p21"/>
          <p:cNvSpPr txBox="1"/>
          <p:nvPr/>
        </p:nvSpPr>
        <p:spPr>
          <a:xfrm>
            <a:off x="471900" y="4629275"/>
            <a:ext cx="86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999999"/>
              </a:solidFill>
              <a:latin typeface="Times New Roman"/>
              <a:ea typeface="Times New Roman"/>
              <a:cs typeface="Times New Roman"/>
              <a:sym typeface="Times New Roman"/>
            </a:endParaRPr>
          </a:p>
        </p:txBody>
      </p:sp>
      <p:pic>
        <p:nvPicPr>
          <p:cNvPr id="130" name="Google Shape;130;p21"/>
          <p:cNvPicPr preferRelativeResize="0"/>
          <p:nvPr/>
        </p:nvPicPr>
        <p:blipFill>
          <a:blip r:embed="rId3">
            <a:alphaModFix/>
          </a:blip>
          <a:stretch>
            <a:fillRect/>
          </a:stretch>
        </p:blipFill>
        <p:spPr>
          <a:xfrm>
            <a:off x="4755300" y="2000702"/>
            <a:ext cx="4124324" cy="231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