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93" r:id="rId6"/>
    <p:sldId id="294" r:id="rId7"/>
    <p:sldId id="258" r:id="rId8"/>
    <p:sldId id="259" r:id="rId9"/>
    <p:sldId id="297" r:id="rId10"/>
    <p:sldId id="298" r:id="rId11"/>
    <p:sldId id="299" r:id="rId12"/>
    <p:sldId id="302" r:id="rId13"/>
    <p:sldId id="300" r:id="rId14"/>
    <p:sldId id="295" r:id="rId15"/>
  </p:sldIdLst>
  <p:sldSz cx="9144000" cy="51435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123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00437943d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00437943d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e00437943d_0_2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e00437943d_0_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c0816af25f_0_20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c0816af25f_0_20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2a3512c7bb_0_1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2a3512c7bb_0_1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00437943d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00437943d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3" name="Google Shape;183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4" name="Google Shape;184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90" name="Google Shape;190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9"/>
          <p:cNvSpPr txBox="1"/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9"/>
          <p:cNvSpPr txBox="1"/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5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5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ctrTitle"/>
          </p:nvPr>
        </p:nvSpPr>
        <p:spPr>
          <a:xfrm>
            <a:off x="2385695" y="746125"/>
            <a:ext cx="4436110" cy="3138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“</a:t>
            </a:r>
            <a:r>
              <a:rPr lang="en-GB" altLang="zh-CN" dirty="0" err="1">
                <a:sym typeface="+mn-ea"/>
              </a:rPr>
              <a:t>乐享银龄</a:t>
            </a:r>
            <a:r>
              <a:rPr lang="zh-CN" altLang="en-US" dirty="0">
                <a:sym typeface="+mn-ea"/>
              </a:rPr>
              <a:t>”</a:t>
            </a:r>
            <a:r>
              <a:rPr lang="en-GB"/>
              <a:t> </a:t>
            </a:r>
            <a:br>
              <a:rPr lang="en-GB"/>
            </a:br>
            <a:r>
              <a:rPr lang="en-US" altLang="en-GB" sz="4000"/>
              <a:t>__the happy old</a:t>
            </a:r>
            <a:endParaRPr lang="en-US" altLang="en-GB" sz="4000"/>
          </a:p>
        </p:txBody>
      </p:sp>
      <p:sp>
        <p:nvSpPr>
          <p:cNvPr id="213" name="Google Shape;213;p22"/>
          <p:cNvSpPr txBox="1"/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&lt; 成员：李子睿，李博文，姚傲立 &gt;</a:t>
            </a:r>
            <a:endParaRPr lang="en-GB"/>
          </a:p>
        </p:txBody>
      </p:sp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585305" y="2112434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30272" y="2229943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6"/>
          <p:cNvGrpSpPr/>
          <p:nvPr/>
        </p:nvGrpSpPr>
        <p:grpSpPr>
          <a:xfrm>
            <a:off x="916630" y="2734099"/>
            <a:ext cx="518400" cy="518400"/>
            <a:chOff x="2527625" y="3042074"/>
            <a:chExt cx="518400" cy="518400"/>
          </a:xfrm>
        </p:grpSpPr>
        <p:sp>
          <p:nvSpPr>
            <p:cNvPr id="759" name="Google Shape;759;p36"/>
            <p:cNvSpPr/>
            <p:nvPr/>
          </p:nvSpPr>
          <p:spPr>
            <a:xfrm>
              <a:off x="2527625" y="30420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60" name="Google Shape;760;p36"/>
            <p:cNvGrpSpPr/>
            <p:nvPr/>
          </p:nvGrpSpPr>
          <p:grpSpPr>
            <a:xfrm>
              <a:off x="2575871" y="3089347"/>
              <a:ext cx="421914" cy="423864"/>
              <a:chOff x="-1333975" y="2365850"/>
              <a:chExt cx="292225" cy="293575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69" name="Google Shape;769;p36"/>
          <p:cNvGrpSpPr/>
          <p:nvPr/>
        </p:nvGrpSpPr>
        <p:grpSpPr>
          <a:xfrm>
            <a:off x="904615" y="3394979"/>
            <a:ext cx="518400" cy="518400"/>
            <a:chOff x="4042150" y="3885799"/>
            <a:chExt cx="518400" cy="518400"/>
          </a:xfrm>
        </p:grpSpPr>
        <p:sp>
          <p:nvSpPr>
            <p:cNvPr id="770" name="Google Shape;770;p36"/>
            <p:cNvSpPr/>
            <p:nvPr/>
          </p:nvSpPr>
          <p:spPr>
            <a:xfrm>
              <a:off x="4042150" y="3885799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1" name="Google Shape;771;p36"/>
            <p:cNvGrpSpPr/>
            <p:nvPr/>
          </p:nvGrpSpPr>
          <p:grpSpPr>
            <a:xfrm>
              <a:off x="4090952" y="3934042"/>
              <a:ext cx="420796" cy="421914"/>
              <a:chOff x="-1700225" y="2768875"/>
              <a:chExt cx="291450" cy="292225"/>
            </a:xfrm>
          </p:grpSpPr>
          <p:sp>
            <p:nvSpPr>
              <p:cNvPr id="772" name="Google Shape;772;p3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78" name="Google Shape;778;p36"/>
          <p:cNvGrpSpPr/>
          <p:nvPr/>
        </p:nvGrpSpPr>
        <p:grpSpPr>
          <a:xfrm>
            <a:off x="949600" y="2103674"/>
            <a:ext cx="518400" cy="518400"/>
            <a:chOff x="1048050" y="2150374"/>
            <a:chExt cx="518400" cy="518400"/>
          </a:xfrm>
        </p:grpSpPr>
        <p:sp>
          <p:nvSpPr>
            <p:cNvPr id="779" name="Google Shape;779;p36"/>
            <p:cNvSpPr/>
            <p:nvPr/>
          </p:nvSpPr>
          <p:spPr>
            <a:xfrm>
              <a:off x="1048050" y="21503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087197" y="2198888"/>
              <a:ext cx="440106" cy="421373"/>
            </a:xfrm>
            <a:custGeom>
              <a:avLst/>
              <a:gdLst/>
              <a:ahLst/>
              <a:cxnLst/>
              <a:rect l="l" t="t" r="r" b="b"/>
              <a:pathLst>
                <a:path w="12193" h="11674" extrusionOk="0">
                  <a:moveTo>
                    <a:pt x="9483" y="1174"/>
                  </a:moveTo>
                  <a:lnTo>
                    <a:pt x="9483" y="2308"/>
                  </a:lnTo>
                  <a:cubicBezTo>
                    <a:pt x="9483" y="2497"/>
                    <a:pt x="9641" y="2655"/>
                    <a:pt x="9830" y="2655"/>
                  </a:cubicBezTo>
                  <a:lnTo>
                    <a:pt x="10901" y="2655"/>
                  </a:lnTo>
                  <a:lnTo>
                    <a:pt x="9515" y="4041"/>
                  </a:lnTo>
                  <a:lnTo>
                    <a:pt x="8097" y="4041"/>
                  </a:lnTo>
                  <a:lnTo>
                    <a:pt x="8097" y="2560"/>
                  </a:lnTo>
                  <a:lnTo>
                    <a:pt x="9483" y="1174"/>
                  </a:lnTo>
                  <a:close/>
                  <a:moveTo>
                    <a:pt x="4885" y="6181"/>
                  </a:moveTo>
                  <a:cubicBezTo>
                    <a:pt x="5033" y="6181"/>
                    <a:pt x="5183" y="6212"/>
                    <a:pt x="5325" y="6278"/>
                  </a:cubicBezTo>
                  <a:lnTo>
                    <a:pt x="4600" y="7003"/>
                  </a:lnTo>
                  <a:cubicBezTo>
                    <a:pt x="4474" y="7129"/>
                    <a:pt x="4474" y="7349"/>
                    <a:pt x="4600" y="7475"/>
                  </a:cubicBezTo>
                  <a:cubicBezTo>
                    <a:pt x="4663" y="7538"/>
                    <a:pt x="4750" y="7570"/>
                    <a:pt x="4836" y="7570"/>
                  </a:cubicBezTo>
                  <a:cubicBezTo>
                    <a:pt x="4923" y="7570"/>
                    <a:pt x="5010" y="7538"/>
                    <a:pt x="5073" y="7475"/>
                  </a:cubicBezTo>
                  <a:lnTo>
                    <a:pt x="5797" y="6751"/>
                  </a:lnTo>
                  <a:lnTo>
                    <a:pt x="5797" y="6751"/>
                  </a:lnTo>
                  <a:cubicBezTo>
                    <a:pt x="5986" y="7160"/>
                    <a:pt x="5892" y="7633"/>
                    <a:pt x="5577" y="7948"/>
                  </a:cubicBezTo>
                  <a:cubicBezTo>
                    <a:pt x="5388" y="8137"/>
                    <a:pt x="5128" y="8231"/>
                    <a:pt x="4864" y="8231"/>
                  </a:cubicBezTo>
                  <a:cubicBezTo>
                    <a:pt x="4600" y="8231"/>
                    <a:pt x="4332" y="8137"/>
                    <a:pt x="4127" y="7948"/>
                  </a:cubicBezTo>
                  <a:cubicBezTo>
                    <a:pt x="3749" y="7538"/>
                    <a:pt x="3749" y="6877"/>
                    <a:pt x="4127" y="6499"/>
                  </a:cubicBezTo>
                  <a:cubicBezTo>
                    <a:pt x="4333" y="6293"/>
                    <a:pt x="4606" y="6181"/>
                    <a:pt x="4885" y="6181"/>
                  </a:cubicBezTo>
                  <a:close/>
                  <a:moveTo>
                    <a:pt x="4897" y="4831"/>
                  </a:moveTo>
                  <a:cubicBezTo>
                    <a:pt x="5396" y="4831"/>
                    <a:pt x="5890" y="4990"/>
                    <a:pt x="6301" y="5301"/>
                  </a:cubicBezTo>
                  <a:lnTo>
                    <a:pt x="5829" y="5774"/>
                  </a:lnTo>
                  <a:cubicBezTo>
                    <a:pt x="5553" y="5590"/>
                    <a:pt x="5233" y="5499"/>
                    <a:pt x="4911" y="5499"/>
                  </a:cubicBezTo>
                  <a:cubicBezTo>
                    <a:pt x="4460" y="5499"/>
                    <a:pt x="4004" y="5677"/>
                    <a:pt x="3655" y="6026"/>
                  </a:cubicBezTo>
                  <a:cubicBezTo>
                    <a:pt x="2993" y="6688"/>
                    <a:pt x="2993" y="7790"/>
                    <a:pt x="3655" y="8420"/>
                  </a:cubicBezTo>
                  <a:cubicBezTo>
                    <a:pt x="3986" y="8751"/>
                    <a:pt x="4427" y="8917"/>
                    <a:pt x="4864" y="8917"/>
                  </a:cubicBezTo>
                  <a:cubicBezTo>
                    <a:pt x="5301" y="8917"/>
                    <a:pt x="5734" y="8751"/>
                    <a:pt x="6049" y="8420"/>
                  </a:cubicBezTo>
                  <a:cubicBezTo>
                    <a:pt x="6648" y="7822"/>
                    <a:pt x="6742" y="6908"/>
                    <a:pt x="6301" y="6246"/>
                  </a:cubicBezTo>
                  <a:lnTo>
                    <a:pt x="6774" y="5774"/>
                  </a:lnTo>
                  <a:lnTo>
                    <a:pt x="6774" y="5774"/>
                  </a:lnTo>
                  <a:cubicBezTo>
                    <a:pt x="7467" y="6719"/>
                    <a:pt x="7404" y="8074"/>
                    <a:pt x="6585" y="8924"/>
                  </a:cubicBezTo>
                  <a:cubicBezTo>
                    <a:pt x="6112" y="9397"/>
                    <a:pt x="5498" y="9633"/>
                    <a:pt x="4883" y="9633"/>
                  </a:cubicBezTo>
                  <a:cubicBezTo>
                    <a:pt x="4269" y="9633"/>
                    <a:pt x="3655" y="9397"/>
                    <a:pt x="3182" y="8924"/>
                  </a:cubicBezTo>
                  <a:cubicBezTo>
                    <a:pt x="2237" y="7979"/>
                    <a:pt x="2237" y="6499"/>
                    <a:pt x="3182" y="5553"/>
                  </a:cubicBezTo>
                  <a:cubicBezTo>
                    <a:pt x="3667" y="5068"/>
                    <a:pt x="4286" y="4831"/>
                    <a:pt x="4897" y="4831"/>
                  </a:cubicBezTo>
                  <a:close/>
                  <a:moveTo>
                    <a:pt x="4873" y="3463"/>
                  </a:moveTo>
                  <a:cubicBezTo>
                    <a:pt x="5728" y="3463"/>
                    <a:pt x="6583" y="3748"/>
                    <a:pt x="7278" y="4325"/>
                  </a:cubicBezTo>
                  <a:lnTo>
                    <a:pt x="6805" y="4797"/>
                  </a:lnTo>
                  <a:cubicBezTo>
                    <a:pt x="6228" y="4353"/>
                    <a:pt x="5533" y="4125"/>
                    <a:pt x="4844" y="4125"/>
                  </a:cubicBezTo>
                  <a:cubicBezTo>
                    <a:pt x="4065" y="4125"/>
                    <a:pt x="3294" y="4416"/>
                    <a:pt x="2710" y="5018"/>
                  </a:cubicBezTo>
                  <a:cubicBezTo>
                    <a:pt x="1481" y="6246"/>
                    <a:pt x="1481" y="8168"/>
                    <a:pt x="2710" y="9397"/>
                  </a:cubicBezTo>
                  <a:cubicBezTo>
                    <a:pt x="3324" y="10011"/>
                    <a:pt x="4112" y="10318"/>
                    <a:pt x="4899" y="10318"/>
                  </a:cubicBezTo>
                  <a:cubicBezTo>
                    <a:pt x="5687" y="10318"/>
                    <a:pt x="6474" y="10011"/>
                    <a:pt x="7089" y="9397"/>
                  </a:cubicBezTo>
                  <a:cubicBezTo>
                    <a:pt x="8223" y="8263"/>
                    <a:pt x="8255" y="6467"/>
                    <a:pt x="7309" y="5301"/>
                  </a:cubicBezTo>
                  <a:lnTo>
                    <a:pt x="7782" y="4829"/>
                  </a:lnTo>
                  <a:lnTo>
                    <a:pt x="7782" y="4829"/>
                  </a:lnTo>
                  <a:cubicBezTo>
                    <a:pt x="8979" y="6278"/>
                    <a:pt x="8885" y="8483"/>
                    <a:pt x="7530" y="9870"/>
                  </a:cubicBezTo>
                  <a:cubicBezTo>
                    <a:pt x="6790" y="10594"/>
                    <a:pt x="5821" y="10956"/>
                    <a:pt x="4856" y="10956"/>
                  </a:cubicBezTo>
                  <a:cubicBezTo>
                    <a:pt x="3891" y="10956"/>
                    <a:pt x="2930" y="10594"/>
                    <a:pt x="2206" y="9870"/>
                  </a:cubicBezTo>
                  <a:cubicBezTo>
                    <a:pt x="756" y="8420"/>
                    <a:pt x="756" y="6026"/>
                    <a:pt x="2206" y="4545"/>
                  </a:cubicBezTo>
                  <a:cubicBezTo>
                    <a:pt x="2941" y="3827"/>
                    <a:pt x="3907" y="3463"/>
                    <a:pt x="4873" y="3463"/>
                  </a:cubicBezTo>
                  <a:close/>
                  <a:moveTo>
                    <a:pt x="9899" y="0"/>
                  </a:moveTo>
                  <a:cubicBezTo>
                    <a:pt x="9813" y="0"/>
                    <a:pt x="9722" y="32"/>
                    <a:pt x="9641" y="103"/>
                  </a:cubicBezTo>
                  <a:lnTo>
                    <a:pt x="7561" y="2182"/>
                  </a:lnTo>
                  <a:cubicBezTo>
                    <a:pt x="7467" y="2277"/>
                    <a:pt x="7435" y="2340"/>
                    <a:pt x="7435" y="2434"/>
                  </a:cubicBezTo>
                  <a:lnTo>
                    <a:pt x="7435" y="3600"/>
                  </a:lnTo>
                  <a:cubicBezTo>
                    <a:pt x="6670" y="3071"/>
                    <a:pt x="5769" y="2807"/>
                    <a:pt x="4868" y="2807"/>
                  </a:cubicBezTo>
                  <a:cubicBezTo>
                    <a:pt x="3731" y="2807"/>
                    <a:pt x="2595" y="3229"/>
                    <a:pt x="1733" y="4073"/>
                  </a:cubicBezTo>
                  <a:cubicBezTo>
                    <a:pt x="0" y="5805"/>
                    <a:pt x="0" y="8641"/>
                    <a:pt x="1733" y="10374"/>
                  </a:cubicBezTo>
                  <a:cubicBezTo>
                    <a:pt x="2599" y="11240"/>
                    <a:pt x="3741" y="11673"/>
                    <a:pt x="4883" y="11673"/>
                  </a:cubicBezTo>
                  <a:cubicBezTo>
                    <a:pt x="6026" y="11673"/>
                    <a:pt x="7168" y="11240"/>
                    <a:pt x="8034" y="10374"/>
                  </a:cubicBezTo>
                  <a:cubicBezTo>
                    <a:pt x="9578" y="8861"/>
                    <a:pt x="9735" y="6436"/>
                    <a:pt x="8538" y="4703"/>
                  </a:cubicBezTo>
                  <a:lnTo>
                    <a:pt x="9672" y="4703"/>
                  </a:lnTo>
                  <a:cubicBezTo>
                    <a:pt x="9767" y="4703"/>
                    <a:pt x="9893" y="4671"/>
                    <a:pt x="9924" y="4608"/>
                  </a:cubicBezTo>
                  <a:lnTo>
                    <a:pt x="12004" y="2497"/>
                  </a:lnTo>
                  <a:cubicBezTo>
                    <a:pt x="12193" y="2308"/>
                    <a:pt x="12035" y="1962"/>
                    <a:pt x="11783" y="1962"/>
                  </a:cubicBezTo>
                  <a:lnTo>
                    <a:pt x="10239" y="1962"/>
                  </a:lnTo>
                  <a:lnTo>
                    <a:pt x="10239" y="355"/>
                  </a:lnTo>
                  <a:cubicBezTo>
                    <a:pt x="10239" y="141"/>
                    <a:pt x="10080" y="0"/>
                    <a:pt x="9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标题 1"/>
          <p:cNvSpPr/>
          <p:nvPr>
            <p:ph type="title"/>
          </p:nvPr>
        </p:nvSpPr>
        <p:spPr>
          <a:xfrm>
            <a:off x="720090" y="539750"/>
            <a:ext cx="5775325" cy="462915"/>
          </a:xfrm>
        </p:spPr>
        <p:txBody>
          <a:bodyPr/>
          <a:p>
            <a:r>
              <a:rPr lang="zh-CN" altLang="en-US" sz="2400"/>
              <a:t>请问您觉得实验结果如何（5/10）：</a:t>
            </a:r>
            <a:endParaRPr lang="zh-CN" altLang="en-US" sz="2400"/>
          </a:p>
        </p:txBody>
      </p:sp>
      <p:grpSp>
        <p:nvGrpSpPr>
          <p:cNvPr id="9" name="Google Shape;758;p36"/>
          <p:cNvGrpSpPr/>
          <p:nvPr/>
        </p:nvGrpSpPr>
        <p:grpSpPr>
          <a:xfrm>
            <a:off x="891865" y="1441239"/>
            <a:ext cx="518400" cy="518400"/>
            <a:chOff x="2527625" y="3042074"/>
            <a:chExt cx="518400" cy="518400"/>
          </a:xfrm>
        </p:grpSpPr>
        <p:sp>
          <p:nvSpPr>
            <p:cNvPr id="10" name="Google Shape;759;p36"/>
            <p:cNvSpPr/>
            <p:nvPr>
              <p:custDataLst>
                <p:tags r:id="rId1"/>
              </p:custDataLst>
            </p:nvPr>
          </p:nvSpPr>
          <p:spPr>
            <a:xfrm>
              <a:off x="2527625" y="30420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" name="Google Shape;760;p36"/>
            <p:cNvGrpSpPr/>
            <p:nvPr/>
          </p:nvGrpSpPr>
          <p:grpSpPr>
            <a:xfrm>
              <a:off x="2575871" y="3089347"/>
              <a:ext cx="421914" cy="423864"/>
              <a:chOff x="-1333975" y="2365850"/>
              <a:chExt cx="292225" cy="293575"/>
            </a:xfrm>
          </p:grpSpPr>
          <p:sp>
            <p:nvSpPr>
              <p:cNvPr id="12" name="Google Shape;761;p3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762;p36"/>
              <p:cNvSpPr/>
              <p:nvPr>
                <p:custDataLst>
                  <p:tags r:id="rId3"/>
                </p:custDataLst>
              </p:nvPr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763;p36"/>
              <p:cNvSpPr/>
              <p:nvPr>
                <p:custDataLst>
                  <p:tags r:id="rId4"/>
                </p:custDataLst>
              </p:nvPr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764;p36"/>
              <p:cNvSpPr/>
              <p:nvPr>
                <p:custDataLst>
                  <p:tags r:id="rId5"/>
                </p:custDataLst>
              </p:nvPr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765;p36"/>
              <p:cNvSpPr/>
              <p:nvPr>
                <p:custDataLst>
                  <p:tags r:id="rId6"/>
                </p:custDataLst>
              </p:nvPr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766;p36"/>
              <p:cNvSpPr/>
              <p:nvPr>
                <p:custDataLst>
                  <p:tags r:id="rId7"/>
                </p:custDataLst>
              </p:nvPr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767;p36"/>
              <p:cNvSpPr/>
              <p:nvPr>
                <p:custDataLst>
                  <p:tags r:id="rId8"/>
                </p:custDataLst>
              </p:nvPr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768;p36"/>
              <p:cNvSpPr/>
              <p:nvPr>
                <p:custDataLst>
                  <p:tags r:id="rId9"/>
                </p:custDataLst>
              </p:nvPr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" name="Google Shape;778;p36"/>
          <p:cNvGrpSpPr/>
          <p:nvPr/>
        </p:nvGrpSpPr>
        <p:grpSpPr>
          <a:xfrm>
            <a:off x="925470" y="4007404"/>
            <a:ext cx="518400" cy="518400"/>
            <a:chOff x="1048050" y="2150374"/>
            <a:chExt cx="518400" cy="518400"/>
          </a:xfrm>
        </p:grpSpPr>
        <p:sp>
          <p:nvSpPr>
            <p:cNvPr id="21" name="Google Shape;779;p36"/>
            <p:cNvSpPr/>
            <p:nvPr>
              <p:custDataLst>
                <p:tags r:id="rId10"/>
              </p:custDataLst>
            </p:nvPr>
          </p:nvSpPr>
          <p:spPr>
            <a:xfrm>
              <a:off x="1048050" y="21503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780;p36"/>
            <p:cNvSpPr/>
            <p:nvPr>
              <p:custDataLst>
                <p:tags r:id="rId11"/>
              </p:custDataLst>
            </p:nvPr>
          </p:nvSpPr>
          <p:spPr>
            <a:xfrm>
              <a:off x="1087197" y="2198888"/>
              <a:ext cx="440106" cy="421373"/>
            </a:xfrm>
            <a:custGeom>
              <a:avLst/>
              <a:gdLst/>
              <a:ahLst/>
              <a:cxnLst/>
              <a:rect l="l" t="t" r="r" b="b"/>
              <a:pathLst>
                <a:path w="12193" h="11674" extrusionOk="0">
                  <a:moveTo>
                    <a:pt x="9483" y="1174"/>
                  </a:moveTo>
                  <a:lnTo>
                    <a:pt x="9483" y="2308"/>
                  </a:lnTo>
                  <a:cubicBezTo>
                    <a:pt x="9483" y="2497"/>
                    <a:pt x="9641" y="2655"/>
                    <a:pt x="9830" y="2655"/>
                  </a:cubicBezTo>
                  <a:lnTo>
                    <a:pt x="10901" y="2655"/>
                  </a:lnTo>
                  <a:lnTo>
                    <a:pt x="9515" y="4041"/>
                  </a:lnTo>
                  <a:lnTo>
                    <a:pt x="8097" y="4041"/>
                  </a:lnTo>
                  <a:lnTo>
                    <a:pt x="8097" y="2560"/>
                  </a:lnTo>
                  <a:lnTo>
                    <a:pt x="9483" y="1174"/>
                  </a:lnTo>
                  <a:close/>
                  <a:moveTo>
                    <a:pt x="4885" y="6181"/>
                  </a:moveTo>
                  <a:cubicBezTo>
                    <a:pt x="5033" y="6181"/>
                    <a:pt x="5183" y="6212"/>
                    <a:pt x="5325" y="6278"/>
                  </a:cubicBezTo>
                  <a:lnTo>
                    <a:pt x="4600" y="7003"/>
                  </a:lnTo>
                  <a:cubicBezTo>
                    <a:pt x="4474" y="7129"/>
                    <a:pt x="4474" y="7349"/>
                    <a:pt x="4600" y="7475"/>
                  </a:cubicBezTo>
                  <a:cubicBezTo>
                    <a:pt x="4663" y="7538"/>
                    <a:pt x="4750" y="7570"/>
                    <a:pt x="4836" y="7570"/>
                  </a:cubicBezTo>
                  <a:cubicBezTo>
                    <a:pt x="4923" y="7570"/>
                    <a:pt x="5010" y="7538"/>
                    <a:pt x="5073" y="7475"/>
                  </a:cubicBezTo>
                  <a:lnTo>
                    <a:pt x="5797" y="6751"/>
                  </a:lnTo>
                  <a:lnTo>
                    <a:pt x="5797" y="6751"/>
                  </a:lnTo>
                  <a:cubicBezTo>
                    <a:pt x="5986" y="7160"/>
                    <a:pt x="5892" y="7633"/>
                    <a:pt x="5577" y="7948"/>
                  </a:cubicBezTo>
                  <a:cubicBezTo>
                    <a:pt x="5388" y="8137"/>
                    <a:pt x="5128" y="8231"/>
                    <a:pt x="4864" y="8231"/>
                  </a:cubicBezTo>
                  <a:cubicBezTo>
                    <a:pt x="4600" y="8231"/>
                    <a:pt x="4332" y="8137"/>
                    <a:pt x="4127" y="7948"/>
                  </a:cubicBezTo>
                  <a:cubicBezTo>
                    <a:pt x="3749" y="7538"/>
                    <a:pt x="3749" y="6877"/>
                    <a:pt x="4127" y="6499"/>
                  </a:cubicBezTo>
                  <a:cubicBezTo>
                    <a:pt x="4333" y="6293"/>
                    <a:pt x="4606" y="6181"/>
                    <a:pt x="4885" y="6181"/>
                  </a:cubicBezTo>
                  <a:close/>
                  <a:moveTo>
                    <a:pt x="4897" y="4831"/>
                  </a:moveTo>
                  <a:cubicBezTo>
                    <a:pt x="5396" y="4831"/>
                    <a:pt x="5890" y="4990"/>
                    <a:pt x="6301" y="5301"/>
                  </a:cubicBezTo>
                  <a:lnTo>
                    <a:pt x="5829" y="5774"/>
                  </a:lnTo>
                  <a:cubicBezTo>
                    <a:pt x="5553" y="5590"/>
                    <a:pt x="5233" y="5499"/>
                    <a:pt x="4911" y="5499"/>
                  </a:cubicBezTo>
                  <a:cubicBezTo>
                    <a:pt x="4460" y="5499"/>
                    <a:pt x="4004" y="5677"/>
                    <a:pt x="3655" y="6026"/>
                  </a:cubicBezTo>
                  <a:cubicBezTo>
                    <a:pt x="2993" y="6688"/>
                    <a:pt x="2993" y="7790"/>
                    <a:pt x="3655" y="8420"/>
                  </a:cubicBezTo>
                  <a:cubicBezTo>
                    <a:pt x="3986" y="8751"/>
                    <a:pt x="4427" y="8917"/>
                    <a:pt x="4864" y="8917"/>
                  </a:cubicBezTo>
                  <a:cubicBezTo>
                    <a:pt x="5301" y="8917"/>
                    <a:pt x="5734" y="8751"/>
                    <a:pt x="6049" y="8420"/>
                  </a:cubicBezTo>
                  <a:cubicBezTo>
                    <a:pt x="6648" y="7822"/>
                    <a:pt x="6742" y="6908"/>
                    <a:pt x="6301" y="6246"/>
                  </a:cubicBezTo>
                  <a:lnTo>
                    <a:pt x="6774" y="5774"/>
                  </a:lnTo>
                  <a:lnTo>
                    <a:pt x="6774" y="5774"/>
                  </a:lnTo>
                  <a:cubicBezTo>
                    <a:pt x="7467" y="6719"/>
                    <a:pt x="7404" y="8074"/>
                    <a:pt x="6585" y="8924"/>
                  </a:cubicBezTo>
                  <a:cubicBezTo>
                    <a:pt x="6112" y="9397"/>
                    <a:pt x="5498" y="9633"/>
                    <a:pt x="4883" y="9633"/>
                  </a:cubicBezTo>
                  <a:cubicBezTo>
                    <a:pt x="4269" y="9633"/>
                    <a:pt x="3655" y="9397"/>
                    <a:pt x="3182" y="8924"/>
                  </a:cubicBezTo>
                  <a:cubicBezTo>
                    <a:pt x="2237" y="7979"/>
                    <a:pt x="2237" y="6499"/>
                    <a:pt x="3182" y="5553"/>
                  </a:cubicBezTo>
                  <a:cubicBezTo>
                    <a:pt x="3667" y="5068"/>
                    <a:pt x="4286" y="4831"/>
                    <a:pt x="4897" y="4831"/>
                  </a:cubicBezTo>
                  <a:close/>
                  <a:moveTo>
                    <a:pt x="4873" y="3463"/>
                  </a:moveTo>
                  <a:cubicBezTo>
                    <a:pt x="5728" y="3463"/>
                    <a:pt x="6583" y="3748"/>
                    <a:pt x="7278" y="4325"/>
                  </a:cubicBezTo>
                  <a:lnTo>
                    <a:pt x="6805" y="4797"/>
                  </a:lnTo>
                  <a:cubicBezTo>
                    <a:pt x="6228" y="4353"/>
                    <a:pt x="5533" y="4125"/>
                    <a:pt x="4844" y="4125"/>
                  </a:cubicBezTo>
                  <a:cubicBezTo>
                    <a:pt x="4065" y="4125"/>
                    <a:pt x="3294" y="4416"/>
                    <a:pt x="2710" y="5018"/>
                  </a:cubicBezTo>
                  <a:cubicBezTo>
                    <a:pt x="1481" y="6246"/>
                    <a:pt x="1481" y="8168"/>
                    <a:pt x="2710" y="9397"/>
                  </a:cubicBezTo>
                  <a:cubicBezTo>
                    <a:pt x="3324" y="10011"/>
                    <a:pt x="4112" y="10318"/>
                    <a:pt x="4899" y="10318"/>
                  </a:cubicBezTo>
                  <a:cubicBezTo>
                    <a:pt x="5687" y="10318"/>
                    <a:pt x="6474" y="10011"/>
                    <a:pt x="7089" y="9397"/>
                  </a:cubicBezTo>
                  <a:cubicBezTo>
                    <a:pt x="8223" y="8263"/>
                    <a:pt x="8255" y="6467"/>
                    <a:pt x="7309" y="5301"/>
                  </a:cubicBezTo>
                  <a:lnTo>
                    <a:pt x="7782" y="4829"/>
                  </a:lnTo>
                  <a:lnTo>
                    <a:pt x="7782" y="4829"/>
                  </a:lnTo>
                  <a:cubicBezTo>
                    <a:pt x="8979" y="6278"/>
                    <a:pt x="8885" y="8483"/>
                    <a:pt x="7530" y="9870"/>
                  </a:cubicBezTo>
                  <a:cubicBezTo>
                    <a:pt x="6790" y="10594"/>
                    <a:pt x="5821" y="10956"/>
                    <a:pt x="4856" y="10956"/>
                  </a:cubicBezTo>
                  <a:cubicBezTo>
                    <a:pt x="3891" y="10956"/>
                    <a:pt x="2930" y="10594"/>
                    <a:pt x="2206" y="9870"/>
                  </a:cubicBezTo>
                  <a:cubicBezTo>
                    <a:pt x="756" y="8420"/>
                    <a:pt x="756" y="6026"/>
                    <a:pt x="2206" y="4545"/>
                  </a:cubicBezTo>
                  <a:cubicBezTo>
                    <a:pt x="2941" y="3827"/>
                    <a:pt x="3907" y="3463"/>
                    <a:pt x="4873" y="3463"/>
                  </a:cubicBezTo>
                  <a:close/>
                  <a:moveTo>
                    <a:pt x="9899" y="0"/>
                  </a:moveTo>
                  <a:cubicBezTo>
                    <a:pt x="9813" y="0"/>
                    <a:pt x="9722" y="32"/>
                    <a:pt x="9641" y="103"/>
                  </a:cubicBezTo>
                  <a:lnTo>
                    <a:pt x="7561" y="2182"/>
                  </a:lnTo>
                  <a:cubicBezTo>
                    <a:pt x="7467" y="2277"/>
                    <a:pt x="7435" y="2340"/>
                    <a:pt x="7435" y="2434"/>
                  </a:cubicBezTo>
                  <a:lnTo>
                    <a:pt x="7435" y="3600"/>
                  </a:lnTo>
                  <a:cubicBezTo>
                    <a:pt x="6670" y="3071"/>
                    <a:pt x="5769" y="2807"/>
                    <a:pt x="4868" y="2807"/>
                  </a:cubicBezTo>
                  <a:cubicBezTo>
                    <a:pt x="3731" y="2807"/>
                    <a:pt x="2595" y="3229"/>
                    <a:pt x="1733" y="4073"/>
                  </a:cubicBezTo>
                  <a:cubicBezTo>
                    <a:pt x="0" y="5805"/>
                    <a:pt x="0" y="8641"/>
                    <a:pt x="1733" y="10374"/>
                  </a:cubicBezTo>
                  <a:cubicBezTo>
                    <a:pt x="2599" y="11240"/>
                    <a:pt x="3741" y="11673"/>
                    <a:pt x="4883" y="11673"/>
                  </a:cubicBezTo>
                  <a:cubicBezTo>
                    <a:pt x="6026" y="11673"/>
                    <a:pt x="7168" y="11240"/>
                    <a:pt x="8034" y="10374"/>
                  </a:cubicBezTo>
                  <a:cubicBezTo>
                    <a:pt x="9578" y="8861"/>
                    <a:pt x="9735" y="6436"/>
                    <a:pt x="8538" y="4703"/>
                  </a:cubicBezTo>
                  <a:lnTo>
                    <a:pt x="9672" y="4703"/>
                  </a:lnTo>
                  <a:cubicBezTo>
                    <a:pt x="9767" y="4703"/>
                    <a:pt x="9893" y="4671"/>
                    <a:pt x="9924" y="4608"/>
                  </a:cubicBezTo>
                  <a:lnTo>
                    <a:pt x="12004" y="2497"/>
                  </a:lnTo>
                  <a:cubicBezTo>
                    <a:pt x="12193" y="2308"/>
                    <a:pt x="12035" y="1962"/>
                    <a:pt x="11783" y="1962"/>
                  </a:cubicBezTo>
                  <a:lnTo>
                    <a:pt x="10239" y="1962"/>
                  </a:lnTo>
                  <a:lnTo>
                    <a:pt x="10239" y="355"/>
                  </a:lnTo>
                  <a:cubicBezTo>
                    <a:pt x="10239" y="141"/>
                    <a:pt x="10080" y="0"/>
                    <a:pt x="9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754;p36"/>
          <p:cNvSpPr txBox="1"/>
          <p:nvPr>
            <p:custDataLst>
              <p:tags r:id="rId12"/>
            </p:custDataLst>
          </p:nvPr>
        </p:nvSpPr>
        <p:spPr>
          <a:xfrm>
            <a:off x="2162175" y="1441450"/>
            <a:ext cx="5078095" cy="298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反馈改进：</a:t>
            </a:r>
            <a:endParaRPr lang="en-GB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1:改进颜色配置，选取更适配的颜色。</a:t>
            </a:r>
            <a:endParaRPr lang="en-GB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2:交互按钮功能完善</a:t>
            </a:r>
            <a:endParaRPr lang="en-GB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3.增加朝外部app（如微信）分享的相关功能</a:t>
            </a:r>
            <a:endParaRPr lang="en-GB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2"/>
          <p:cNvSpPr txBox="1"/>
          <p:nvPr>
            <p:ph type="title"/>
          </p:nvPr>
        </p:nvSpPr>
        <p:spPr>
          <a:xfrm>
            <a:off x="720090" y="539750"/>
            <a:ext cx="7489825" cy="509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反馈改进：</a:t>
            </a:r>
            <a:endParaRPr lang="en-GB" sz="2400"/>
          </a:p>
        </p:txBody>
      </p:sp>
      <p:sp>
        <p:nvSpPr>
          <p:cNvPr id="973" name="Google Shape;973;p42"/>
          <p:cNvSpPr/>
          <p:nvPr/>
        </p:nvSpPr>
        <p:spPr>
          <a:xfrm>
            <a:off x="1029825" y="1268125"/>
            <a:ext cx="3269100" cy="3269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2"/>
          <p:cNvSpPr/>
          <p:nvPr/>
        </p:nvSpPr>
        <p:spPr>
          <a:xfrm>
            <a:off x="1602775" y="1841075"/>
            <a:ext cx="2123100" cy="2123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2"/>
          <p:cNvSpPr/>
          <p:nvPr/>
        </p:nvSpPr>
        <p:spPr>
          <a:xfrm>
            <a:off x="2148875" y="2387175"/>
            <a:ext cx="1031100" cy="1031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42"/>
          <p:cNvSpPr txBox="1"/>
          <p:nvPr/>
        </p:nvSpPr>
        <p:spPr>
          <a:xfrm>
            <a:off x="5229860" y="1376680"/>
            <a:ext cx="2759075" cy="71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吸取更多意见</a:t>
            </a:r>
            <a:endParaRPr lang="en-GB" sz="3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5" name="Google Shape;985;p42"/>
          <p:cNvSpPr txBox="1"/>
          <p:nvPr/>
        </p:nvSpPr>
        <p:spPr>
          <a:xfrm>
            <a:off x="5271135" y="2385060"/>
            <a:ext cx="2677160" cy="71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完善全部功能</a:t>
            </a:r>
            <a:endParaRPr lang="en-GB" sz="30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0" name="Google Shape;990;p42"/>
          <p:cNvSpPr txBox="1"/>
          <p:nvPr/>
        </p:nvSpPr>
        <p:spPr>
          <a:xfrm>
            <a:off x="5344795" y="3393440"/>
            <a:ext cx="2644140" cy="71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争取早日上线</a:t>
            </a:r>
            <a:endParaRPr lang="en-GB" sz="3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91" name="Google Shape;991;p42"/>
          <p:cNvCxnSpPr>
            <a:stCxn id="980" idx="1"/>
            <a:endCxn id="973" idx="7"/>
          </p:cNvCxnSpPr>
          <p:nvPr/>
        </p:nvCxnSpPr>
        <p:spPr>
          <a:xfrm rot="10800000" flipV="1">
            <a:off x="3820160" y="1736090"/>
            <a:ext cx="1409700" cy="1079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2" name="Google Shape;992;p42"/>
          <p:cNvCxnSpPr>
            <a:stCxn id="985" idx="1"/>
            <a:endCxn id="974" idx="6"/>
          </p:cNvCxnSpPr>
          <p:nvPr/>
        </p:nvCxnSpPr>
        <p:spPr>
          <a:xfrm rot="10800000" flipV="1">
            <a:off x="3725545" y="2744470"/>
            <a:ext cx="1545590" cy="1581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3" name="Google Shape;993;p42"/>
          <p:cNvCxnSpPr>
            <a:stCxn id="990" idx="1"/>
            <a:endCxn id="975" idx="4"/>
          </p:cNvCxnSpPr>
          <p:nvPr/>
        </p:nvCxnSpPr>
        <p:spPr>
          <a:xfrm rot="10800000">
            <a:off x="2664460" y="3418205"/>
            <a:ext cx="2680335" cy="33464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2"/>
            <a:ext cx="5682300" cy="128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演讲</a:t>
            </a:r>
            <a:r>
              <a:rPr lang="en-GB" sz="4000" dirty="0"/>
              <a:t> </a:t>
            </a:r>
            <a:r>
              <a:rPr lang="en-US" altLang="en-GB" sz="4000" dirty="0"/>
              <a:t>__ </a:t>
            </a:r>
            <a:r>
              <a:rPr lang="en-GB" sz="4000" dirty="0" err="1">
                <a:solidFill>
                  <a:schemeClr val="accent2"/>
                </a:solidFill>
              </a:rPr>
              <a:t>结束</a:t>
            </a:r>
            <a:r>
              <a:rPr lang="en-GB" sz="4000" dirty="0">
                <a:solidFill>
                  <a:schemeClr val="accent2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579260" y="2633092"/>
            <a:ext cx="5682300" cy="128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accent1"/>
                </a:solidFill>
              </a:rPr>
              <a:t>谢谢</a:t>
            </a:r>
            <a:r>
              <a:rPr lang="zh-CN" altLang="en-GB" sz="3200" dirty="0">
                <a:solidFill>
                  <a:schemeClr val="lt1"/>
                </a:solidFill>
              </a:rPr>
              <a:t>观看！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infographics</a:t>
            </a:r>
            <a:r>
              <a:rPr lang="en-GB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30475" y="1177922"/>
            <a:ext cx="506100" cy="682022"/>
            <a:chOff x="1413525" y="1247575"/>
            <a:chExt cx="506100" cy="44106769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38"/>
              <a:ext cx="506100" cy="4179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项目介绍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57701" y="1194200"/>
            <a:ext cx="4727512" cy="2604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app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致力于变成以老年人为中心的非遗教育资源平台，通过对接非遗传承人与非遗机构，依托团队自主开发的安卓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App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，提供相应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老年人文化服务。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图片 1" descr="微信图片_20230608031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360" y="923925"/>
            <a:ext cx="4404360" cy="293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27"/>
          <p:cNvSpPr txBox="1"/>
          <p:nvPr>
            <p:ph type="title"/>
          </p:nvPr>
        </p:nvSpPr>
        <p:spPr>
          <a:xfrm>
            <a:off x="612140" y="534670"/>
            <a:ext cx="4519930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1"/>
            </a:br>
            <a:r>
              <a:rPr lang="en-GB" sz="24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GB" sz="2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具体内容</a:t>
            </a:r>
            <a:b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</a:b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适老化版本将对老年人多余的功能进行了删减，底部的导航只保留了</a:t>
            </a:r>
            <a: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“首页、订单、我的"三个页面</a:t>
            </a: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，且字号与导航</a:t>
            </a:r>
            <a:b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</a:b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图标均放大到了合适大小，在满足老年用户需求的基础上，仍然美观大方，从而减少了老年用户思考的时间。充分站在用户的角度思考问题，保留了软件的必备功能，去除了一些不必要的功能：</a:t>
            </a:r>
            <a:b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</a:b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页面布局更加简洁</a:t>
            </a:r>
            <a: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，没有过分放大按钮和字体，只是稍作放大；</a:t>
            </a:r>
            <a:b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</a:br>
            <a: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色彩上对比度更加明显</a:t>
            </a: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，整个界面非常清晰，在老年用户认知和心理能够接受的范国之内。设计师必须站在用户的角度去考虑问题，</a:t>
            </a:r>
            <a:r>
              <a:rPr lang="en-GB" sz="1400" b="1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不应该只把适老化设计变成单纯的加大字号、加大音量、加大屏幕尺寸这么简单</a:t>
            </a:r>
            <a:r>
              <a:rPr lang="en-GB" sz="1400" b="1">
                <a:solidFill>
                  <a:srgbClr val="123479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。市场上部分适老化APP在进行适老化的过程中并未真正深入了解老年群体的实际需求，只是在做表面功夫，一味地放大字、放大按键、删减功能。</a:t>
            </a:r>
            <a:endParaRPr lang="en-GB" sz="1400" b="1">
              <a:solidFill>
                <a:srgbClr val="123479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1" descr="微信图片_20230427093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360" y="88900"/>
            <a:ext cx="2362200" cy="4956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2"/>
            <a:ext cx="5682300" cy="128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4000" dirty="0"/>
              <a:t>视频</a:t>
            </a:r>
            <a:r>
              <a:rPr lang="en-GB" sz="4000" dirty="0"/>
              <a:t> </a:t>
            </a:r>
            <a:r>
              <a:rPr lang="en-US" altLang="en-GB" sz="4000" dirty="0"/>
              <a:t>__ </a:t>
            </a:r>
            <a:r>
              <a:rPr lang="zh-CN" altLang="en-GB" sz="4000" dirty="0">
                <a:solidFill>
                  <a:schemeClr val="accent2"/>
                </a:solidFill>
              </a:rPr>
              <a:t>演示</a:t>
            </a:r>
            <a:r>
              <a:rPr lang="en-GB" sz="4000" dirty="0">
                <a:solidFill>
                  <a:schemeClr val="accent2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infographics</a:t>
            </a:r>
            <a:r>
              <a:rPr lang="en-GB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30475" y="1177922"/>
            <a:ext cx="506100" cy="682022"/>
            <a:chOff x="1413525" y="1247575"/>
            <a:chExt cx="506100" cy="44106769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38"/>
              <a:ext cx="506100" cy="4179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" name="图片 4" descr="微信图片_20230608031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9030" y="0"/>
            <a:ext cx="25012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445045" y="341245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/>
              <a:t>第三方云平台应用</a:t>
            </a:r>
            <a:r>
              <a:rPr lang="zh-CN" altLang="en-GB"/>
              <a:t>测试</a:t>
            </a:r>
            <a:endParaRPr lang="zh-CN" altLang="en-GB"/>
          </a:p>
        </p:txBody>
      </p:sp>
      <p:cxnSp>
        <p:nvCxnSpPr>
          <p:cNvPr id="349" name="Google Shape;349;p24"/>
          <p:cNvCxnSpPr/>
          <p:nvPr/>
        </p:nvCxnSpPr>
        <p:spPr>
          <a:xfrm>
            <a:off x="3037840" y="2086610"/>
            <a:ext cx="575945" cy="1067435"/>
          </a:xfrm>
          <a:prstGeom prst="bentConnector3">
            <a:avLst>
              <a:gd name="adj1" fmla="val 500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52" name="Google Shape;352;p24"/>
          <p:cNvGrpSpPr/>
          <p:nvPr/>
        </p:nvGrpSpPr>
        <p:grpSpPr>
          <a:xfrm>
            <a:off x="5978593" y="1224693"/>
            <a:ext cx="421914" cy="423864"/>
            <a:chOff x="-1333975" y="2365850"/>
            <a:chExt cx="292225" cy="293575"/>
          </a:xfrm>
        </p:grpSpPr>
        <p:sp>
          <p:nvSpPr>
            <p:cNvPr id="353" name="Google Shape;353;p24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2159843" y="1271174"/>
            <a:ext cx="423069" cy="420796"/>
            <a:chOff x="-3854375" y="2046625"/>
            <a:chExt cx="293025" cy="291450"/>
          </a:xfrm>
        </p:grpSpPr>
        <p:sp>
          <p:nvSpPr>
            <p:cNvPr id="365" name="Google Shape;365;p24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7" name="Google Shape;367;p24"/>
          <p:cNvSpPr/>
          <p:nvPr/>
        </p:nvSpPr>
        <p:spPr>
          <a:xfrm>
            <a:off x="4060410" y="2296780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8" name="Google Shape;368;p24"/>
          <p:cNvGrpSpPr/>
          <p:nvPr/>
        </p:nvGrpSpPr>
        <p:grpSpPr>
          <a:xfrm>
            <a:off x="1704440" y="1773093"/>
            <a:ext cx="1333837" cy="1730425"/>
            <a:chOff x="1041500" y="1771188"/>
            <a:chExt cx="1333837" cy="1730425"/>
          </a:xfrm>
        </p:grpSpPr>
        <p:sp>
          <p:nvSpPr>
            <p:cNvPr id="369" name="Google Shape;369;p24"/>
            <p:cNvSpPr txBox="1"/>
            <p:nvPr/>
          </p:nvSpPr>
          <p:spPr>
            <a:xfrm>
              <a:off x="1041537" y="2352763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GB" sz="18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性能</a:t>
              </a:r>
              <a:r>
                <a:rPr lang="zh-CN" altLang="en-GB" sz="18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报告</a:t>
              </a:r>
              <a:endParaRPr lang="zh-CN" altLang="en-GB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1041537" y="2689513"/>
              <a:ext cx="13338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安装耗时较长，启动耗时</a:t>
              </a:r>
              <a:r>
                <a:rPr lang="zh-CN" alt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较短</a:t>
              </a:r>
              <a:endParaRPr lang="zh-CN" alt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4"/>
            <p:cNvSpPr txBox="1"/>
            <p:nvPr/>
          </p:nvSpPr>
          <p:spPr>
            <a:xfrm>
              <a:off x="1041500" y="177118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3613552" y="2876538"/>
            <a:ext cx="1333824" cy="1730425"/>
            <a:chOff x="2950600" y="2838438"/>
            <a:chExt cx="1333824" cy="1730425"/>
          </a:xfrm>
        </p:grpSpPr>
        <p:sp>
          <p:nvSpPr>
            <p:cNvPr id="372" name="Google Shape;372;p24"/>
            <p:cNvSpPr txBox="1"/>
            <p:nvPr/>
          </p:nvSpPr>
          <p:spPr>
            <a:xfrm>
              <a:off x="2950624" y="3420013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GB" sz="18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兼容成功设备</a:t>
              </a:r>
              <a:r>
                <a:rPr lang="zh-CN" altLang="en-GB" sz="18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分布</a:t>
              </a:r>
              <a:endParaRPr lang="zh-CN" alt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3" name="Google Shape;373;p24"/>
            <p:cNvSpPr txBox="1"/>
            <p:nvPr/>
          </p:nvSpPr>
          <p:spPr>
            <a:xfrm>
              <a:off x="2950624" y="3756763"/>
              <a:ext cx="13338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台</a:t>
              </a:r>
              <a:r>
                <a:rPr lang="en-US" altLang="zh-C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Oppo</a:t>
              </a: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全部通过</a:t>
              </a: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2950600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 sz="3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74" name="Google Shape;374;p24"/>
          <p:cNvGrpSpPr/>
          <p:nvPr/>
        </p:nvGrpSpPr>
        <p:grpSpPr>
          <a:xfrm>
            <a:off x="5365806" y="1773093"/>
            <a:ext cx="1690370" cy="1730425"/>
            <a:chOff x="4702855" y="1771188"/>
            <a:chExt cx="1690370" cy="1730425"/>
          </a:xfrm>
        </p:grpSpPr>
        <p:sp>
          <p:nvSpPr>
            <p:cNvPr id="375" name="Google Shape;375;p24"/>
            <p:cNvSpPr txBox="1"/>
            <p:nvPr/>
          </p:nvSpPr>
          <p:spPr>
            <a:xfrm>
              <a:off x="4702855" y="2352848"/>
              <a:ext cx="1690370" cy="475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测试概括总览</a:t>
              </a:r>
              <a:endParaRPr lang="en-GB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6" name="Google Shape;376;p24"/>
            <p:cNvSpPr txBox="1"/>
            <p:nvPr/>
          </p:nvSpPr>
          <p:spPr>
            <a:xfrm>
              <a:off x="4859710" y="2689513"/>
              <a:ext cx="13338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通过</a:t>
              </a: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率</a:t>
              </a:r>
              <a:endParaRPr lang="zh-CN" alt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测试结果</a:t>
              </a:r>
              <a:r>
                <a:rPr lang="zh-CN" alt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良好</a:t>
              </a:r>
              <a:endParaRPr lang="zh-CN" alt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4859700" y="177118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382" name="Google Shape;382;p24"/>
          <p:cNvCxnSpPr/>
          <p:nvPr/>
        </p:nvCxnSpPr>
        <p:spPr>
          <a:xfrm flipV="1">
            <a:off x="4947285" y="2086610"/>
            <a:ext cx="575310" cy="10674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性能报告</a:t>
            </a:r>
            <a:r>
              <a:rPr lang="en-US" altLang="zh-CN"/>
              <a:t>&amp;</a:t>
            </a:r>
            <a:r>
              <a:rPr lang="zh-CN" altLang="en-US"/>
              <a:t>兼容成功设备分布</a:t>
            </a:r>
            <a:r>
              <a:rPr lang="en-US" altLang="zh-CN"/>
              <a:t>&amp;</a:t>
            </a:r>
            <a:r>
              <a:rPr lang="zh-CN" altLang="en-US"/>
              <a:t>测试概括</a:t>
            </a:r>
            <a:r>
              <a:rPr lang="zh-CN" altLang="en-US"/>
              <a:t>总览</a:t>
            </a:r>
            <a:endParaRPr lang="zh-CN" altLang="en-US"/>
          </a:p>
        </p:txBody>
      </p:sp>
      <p:pic>
        <p:nvPicPr>
          <p:cNvPr id="2" name="图片 1" descr="13061686159196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3155"/>
            <a:ext cx="9144000" cy="641985"/>
          </a:xfrm>
          <a:prstGeom prst="rect">
            <a:avLst/>
          </a:prstGeom>
        </p:spPr>
      </p:pic>
      <p:pic>
        <p:nvPicPr>
          <p:cNvPr id="3" name="图片 2" descr="13081686159418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140"/>
            <a:ext cx="9144000" cy="687705"/>
          </a:xfrm>
          <a:prstGeom prst="rect">
            <a:avLst/>
          </a:prstGeom>
        </p:spPr>
      </p:pic>
      <p:pic>
        <p:nvPicPr>
          <p:cNvPr id="4" name="图片 3" descr="13101686159471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5070"/>
            <a:ext cx="9144000" cy="25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445045" y="148205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/>
              <a:t>用户体验</a:t>
            </a:r>
            <a:br>
              <a:rPr lang="zh-CN" altLang="en-GB"/>
            </a:br>
            <a:r>
              <a:rPr lang="zh-CN" altLang="en-GB" sz="2000"/>
              <a:t>为了调研本软件的优缺点，我们征询了十二位60岁以上老年人的建议，共收到十份回复：</a:t>
            </a:r>
            <a:endParaRPr lang="zh-CN" altLang="en-GB" sz="2000"/>
          </a:p>
        </p:txBody>
      </p:sp>
      <p:pic>
        <p:nvPicPr>
          <p:cNvPr id="3" name="图片 2" descr="微信图片_20230608033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1263650"/>
            <a:ext cx="5177155" cy="387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575945"/>
            <a:ext cx="432625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38370" y="567690"/>
            <a:ext cx="440563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 txBox="1"/>
          <p:nvPr/>
        </p:nvSpPr>
        <p:spPr>
          <a:xfrm>
            <a:off x="1708785" y="1441450"/>
            <a:ext cx="1702435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黄一然的奶奶</a:t>
            </a:r>
            <a:r>
              <a:rPr lang="zh-CN" altLang="en-GB" sz="1800">
                <a:solidFill>
                  <a:schemeClr val="accent1"/>
                </a:solidFill>
                <a:latin typeface="Oswald"/>
                <a:ea typeface="宋体" panose="02010600030101010101" pitchFamily="2" charset="-122"/>
                <a:cs typeface="Oswald"/>
                <a:sym typeface="Oswald"/>
              </a:rPr>
              <a:t>：</a:t>
            </a:r>
            <a:endParaRPr lang="zh-CN" altLang="en-GB" sz="1800">
              <a:solidFill>
                <a:schemeClr val="accent1"/>
              </a:solidFill>
              <a:latin typeface="Oswald"/>
              <a:ea typeface="宋体" panose="02010600030101010101" pitchFamily="2" charset="-122"/>
              <a:cs typeface="Oswald"/>
              <a:sym typeface="Oswald"/>
            </a:endParaRPr>
          </a:p>
        </p:txBody>
      </p:sp>
      <p:sp>
        <p:nvSpPr>
          <p:cNvPr id="748" name="Google Shape;748;p36"/>
          <p:cNvSpPr txBox="1"/>
          <p:nvPr/>
        </p:nvSpPr>
        <p:spPr>
          <a:xfrm>
            <a:off x="3411855" y="1441450"/>
            <a:ext cx="4318000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嗯不错，字很大很显眼，不会看花眼。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9" name="Google Shape;749;p36"/>
          <p:cNvGrpSpPr/>
          <p:nvPr/>
        </p:nvGrpSpPr>
        <p:grpSpPr>
          <a:xfrm>
            <a:off x="1798915" y="2067948"/>
            <a:ext cx="6381115" cy="646430"/>
            <a:chOff x="1619210" y="2090173"/>
            <a:chExt cx="6381115" cy="646430"/>
          </a:xfrm>
        </p:grpSpPr>
        <p:sp>
          <p:nvSpPr>
            <p:cNvPr id="750" name="Google Shape;750;p36"/>
            <p:cNvSpPr txBox="1"/>
            <p:nvPr/>
          </p:nvSpPr>
          <p:spPr>
            <a:xfrm>
              <a:off x="1619210" y="2090173"/>
              <a:ext cx="1351915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刘悦的爷爷：</a:t>
              </a:r>
              <a:endPara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1" name="Google Shape;751;p36"/>
            <p:cNvSpPr txBox="1"/>
            <p:nvPr/>
          </p:nvSpPr>
          <p:spPr>
            <a:xfrm>
              <a:off x="3274655" y="2109858"/>
              <a:ext cx="4725670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这个东西啊，做的还是可以的嘞，要是现在能报名参与活动，我也会考虑参与，活动活动。</a:t>
              </a:r>
              <a:endPara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1889770" y="2680577"/>
            <a:ext cx="6948805" cy="680720"/>
            <a:chOff x="1794520" y="2711057"/>
            <a:chExt cx="6948805" cy="680720"/>
          </a:xfrm>
        </p:grpSpPr>
        <p:sp>
          <p:nvSpPr>
            <p:cNvPr id="753" name="Google Shape;753;p36"/>
            <p:cNvSpPr txBox="1"/>
            <p:nvPr/>
          </p:nvSpPr>
          <p:spPr>
            <a:xfrm>
              <a:off x="1794520" y="2711057"/>
              <a:ext cx="1109980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其他：</a:t>
              </a:r>
              <a:endParaRPr lang="en-GB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4" name="Google Shape;754;p36"/>
            <p:cNvSpPr txBox="1"/>
            <p:nvPr/>
          </p:nvSpPr>
          <p:spPr>
            <a:xfrm>
              <a:off x="3359160" y="2765032"/>
              <a:ext cx="5384165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我很喜欢这个非遗体验，希望早日上线，服务我们老年人。</a:t>
              </a:r>
              <a:endPara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5" name="Google Shape;755;p36"/>
          <p:cNvGrpSpPr/>
          <p:nvPr/>
        </p:nvGrpSpPr>
        <p:grpSpPr>
          <a:xfrm>
            <a:off x="1893630" y="3340830"/>
            <a:ext cx="6673850" cy="626745"/>
            <a:chOff x="2087305" y="3613245"/>
            <a:chExt cx="6673850" cy="626745"/>
          </a:xfrm>
        </p:grpSpPr>
        <p:sp>
          <p:nvSpPr>
            <p:cNvPr id="756" name="Google Shape;756;p36"/>
            <p:cNvSpPr txBox="1"/>
            <p:nvPr/>
          </p:nvSpPr>
          <p:spPr>
            <a:xfrm>
              <a:off x="2087305" y="3613245"/>
              <a:ext cx="11046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其他：</a:t>
              </a:r>
              <a:endParaRPr lang="en-GB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7" name="Google Shape;757;p36"/>
            <p:cNvSpPr txBox="1"/>
            <p:nvPr/>
          </p:nvSpPr>
          <p:spPr>
            <a:xfrm>
              <a:off x="3662740" y="3613245"/>
              <a:ext cx="5098415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全部的功能还没做完，不过整体还是很不错。</a:t>
              </a:r>
              <a:endPara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8" name="Google Shape;758;p36"/>
          <p:cNvGrpSpPr/>
          <p:nvPr/>
        </p:nvGrpSpPr>
        <p:grpSpPr>
          <a:xfrm>
            <a:off x="916630" y="2734099"/>
            <a:ext cx="518400" cy="518400"/>
            <a:chOff x="2527625" y="3042074"/>
            <a:chExt cx="518400" cy="518400"/>
          </a:xfrm>
        </p:grpSpPr>
        <p:sp>
          <p:nvSpPr>
            <p:cNvPr id="759" name="Google Shape;759;p36"/>
            <p:cNvSpPr/>
            <p:nvPr/>
          </p:nvSpPr>
          <p:spPr>
            <a:xfrm>
              <a:off x="2527625" y="30420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60" name="Google Shape;760;p36"/>
            <p:cNvGrpSpPr/>
            <p:nvPr/>
          </p:nvGrpSpPr>
          <p:grpSpPr>
            <a:xfrm>
              <a:off x="2575871" y="3089347"/>
              <a:ext cx="421914" cy="423864"/>
              <a:chOff x="-1333975" y="2365850"/>
              <a:chExt cx="292225" cy="293575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69" name="Google Shape;769;p36"/>
          <p:cNvGrpSpPr/>
          <p:nvPr/>
        </p:nvGrpSpPr>
        <p:grpSpPr>
          <a:xfrm>
            <a:off x="904615" y="3394979"/>
            <a:ext cx="518400" cy="518400"/>
            <a:chOff x="4042150" y="3885799"/>
            <a:chExt cx="518400" cy="518400"/>
          </a:xfrm>
        </p:grpSpPr>
        <p:sp>
          <p:nvSpPr>
            <p:cNvPr id="770" name="Google Shape;770;p36"/>
            <p:cNvSpPr/>
            <p:nvPr/>
          </p:nvSpPr>
          <p:spPr>
            <a:xfrm>
              <a:off x="4042150" y="3885799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1" name="Google Shape;771;p36"/>
            <p:cNvGrpSpPr/>
            <p:nvPr/>
          </p:nvGrpSpPr>
          <p:grpSpPr>
            <a:xfrm>
              <a:off x="4090952" y="3934042"/>
              <a:ext cx="420796" cy="421914"/>
              <a:chOff x="-1700225" y="2768875"/>
              <a:chExt cx="291450" cy="292225"/>
            </a:xfrm>
          </p:grpSpPr>
          <p:sp>
            <p:nvSpPr>
              <p:cNvPr id="772" name="Google Shape;772;p3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78" name="Google Shape;778;p36"/>
          <p:cNvGrpSpPr/>
          <p:nvPr/>
        </p:nvGrpSpPr>
        <p:grpSpPr>
          <a:xfrm>
            <a:off x="949600" y="2103674"/>
            <a:ext cx="518400" cy="518400"/>
            <a:chOff x="1048050" y="2150374"/>
            <a:chExt cx="518400" cy="518400"/>
          </a:xfrm>
        </p:grpSpPr>
        <p:sp>
          <p:nvSpPr>
            <p:cNvPr id="779" name="Google Shape;779;p36"/>
            <p:cNvSpPr/>
            <p:nvPr/>
          </p:nvSpPr>
          <p:spPr>
            <a:xfrm>
              <a:off x="1048050" y="21503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087197" y="2198888"/>
              <a:ext cx="440106" cy="421373"/>
            </a:xfrm>
            <a:custGeom>
              <a:avLst/>
              <a:gdLst/>
              <a:ahLst/>
              <a:cxnLst/>
              <a:rect l="l" t="t" r="r" b="b"/>
              <a:pathLst>
                <a:path w="12193" h="11674" extrusionOk="0">
                  <a:moveTo>
                    <a:pt x="9483" y="1174"/>
                  </a:moveTo>
                  <a:lnTo>
                    <a:pt x="9483" y="2308"/>
                  </a:lnTo>
                  <a:cubicBezTo>
                    <a:pt x="9483" y="2497"/>
                    <a:pt x="9641" y="2655"/>
                    <a:pt x="9830" y="2655"/>
                  </a:cubicBezTo>
                  <a:lnTo>
                    <a:pt x="10901" y="2655"/>
                  </a:lnTo>
                  <a:lnTo>
                    <a:pt x="9515" y="4041"/>
                  </a:lnTo>
                  <a:lnTo>
                    <a:pt x="8097" y="4041"/>
                  </a:lnTo>
                  <a:lnTo>
                    <a:pt x="8097" y="2560"/>
                  </a:lnTo>
                  <a:lnTo>
                    <a:pt x="9483" y="1174"/>
                  </a:lnTo>
                  <a:close/>
                  <a:moveTo>
                    <a:pt x="4885" y="6181"/>
                  </a:moveTo>
                  <a:cubicBezTo>
                    <a:pt x="5033" y="6181"/>
                    <a:pt x="5183" y="6212"/>
                    <a:pt x="5325" y="6278"/>
                  </a:cubicBezTo>
                  <a:lnTo>
                    <a:pt x="4600" y="7003"/>
                  </a:lnTo>
                  <a:cubicBezTo>
                    <a:pt x="4474" y="7129"/>
                    <a:pt x="4474" y="7349"/>
                    <a:pt x="4600" y="7475"/>
                  </a:cubicBezTo>
                  <a:cubicBezTo>
                    <a:pt x="4663" y="7538"/>
                    <a:pt x="4750" y="7570"/>
                    <a:pt x="4836" y="7570"/>
                  </a:cubicBezTo>
                  <a:cubicBezTo>
                    <a:pt x="4923" y="7570"/>
                    <a:pt x="5010" y="7538"/>
                    <a:pt x="5073" y="7475"/>
                  </a:cubicBezTo>
                  <a:lnTo>
                    <a:pt x="5797" y="6751"/>
                  </a:lnTo>
                  <a:lnTo>
                    <a:pt x="5797" y="6751"/>
                  </a:lnTo>
                  <a:cubicBezTo>
                    <a:pt x="5986" y="7160"/>
                    <a:pt x="5892" y="7633"/>
                    <a:pt x="5577" y="7948"/>
                  </a:cubicBezTo>
                  <a:cubicBezTo>
                    <a:pt x="5388" y="8137"/>
                    <a:pt x="5128" y="8231"/>
                    <a:pt x="4864" y="8231"/>
                  </a:cubicBezTo>
                  <a:cubicBezTo>
                    <a:pt x="4600" y="8231"/>
                    <a:pt x="4332" y="8137"/>
                    <a:pt x="4127" y="7948"/>
                  </a:cubicBezTo>
                  <a:cubicBezTo>
                    <a:pt x="3749" y="7538"/>
                    <a:pt x="3749" y="6877"/>
                    <a:pt x="4127" y="6499"/>
                  </a:cubicBezTo>
                  <a:cubicBezTo>
                    <a:pt x="4333" y="6293"/>
                    <a:pt x="4606" y="6181"/>
                    <a:pt x="4885" y="6181"/>
                  </a:cubicBezTo>
                  <a:close/>
                  <a:moveTo>
                    <a:pt x="4897" y="4831"/>
                  </a:moveTo>
                  <a:cubicBezTo>
                    <a:pt x="5396" y="4831"/>
                    <a:pt x="5890" y="4990"/>
                    <a:pt x="6301" y="5301"/>
                  </a:cubicBezTo>
                  <a:lnTo>
                    <a:pt x="5829" y="5774"/>
                  </a:lnTo>
                  <a:cubicBezTo>
                    <a:pt x="5553" y="5590"/>
                    <a:pt x="5233" y="5499"/>
                    <a:pt x="4911" y="5499"/>
                  </a:cubicBezTo>
                  <a:cubicBezTo>
                    <a:pt x="4460" y="5499"/>
                    <a:pt x="4004" y="5677"/>
                    <a:pt x="3655" y="6026"/>
                  </a:cubicBezTo>
                  <a:cubicBezTo>
                    <a:pt x="2993" y="6688"/>
                    <a:pt x="2993" y="7790"/>
                    <a:pt x="3655" y="8420"/>
                  </a:cubicBezTo>
                  <a:cubicBezTo>
                    <a:pt x="3986" y="8751"/>
                    <a:pt x="4427" y="8917"/>
                    <a:pt x="4864" y="8917"/>
                  </a:cubicBezTo>
                  <a:cubicBezTo>
                    <a:pt x="5301" y="8917"/>
                    <a:pt x="5734" y="8751"/>
                    <a:pt x="6049" y="8420"/>
                  </a:cubicBezTo>
                  <a:cubicBezTo>
                    <a:pt x="6648" y="7822"/>
                    <a:pt x="6742" y="6908"/>
                    <a:pt x="6301" y="6246"/>
                  </a:cubicBezTo>
                  <a:lnTo>
                    <a:pt x="6774" y="5774"/>
                  </a:lnTo>
                  <a:lnTo>
                    <a:pt x="6774" y="5774"/>
                  </a:lnTo>
                  <a:cubicBezTo>
                    <a:pt x="7467" y="6719"/>
                    <a:pt x="7404" y="8074"/>
                    <a:pt x="6585" y="8924"/>
                  </a:cubicBezTo>
                  <a:cubicBezTo>
                    <a:pt x="6112" y="9397"/>
                    <a:pt x="5498" y="9633"/>
                    <a:pt x="4883" y="9633"/>
                  </a:cubicBezTo>
                  <a:cubicBezTo>
                    <a:pt x="4269" y="9633"/>
                    <a:pt x="3655" y="9397"/>
                    <a:pt x="3182" y="8924"/>
                  </a:cubicBezTo>
                  <a:cubicBezTo>
                    <a:pt x="2237" y="7979"/>
                    <a:pt x="2237" y="6499"/>
                    <a:pt x="3182" y="5553"/>
                  </a:cubicBezTo>
                  <a:cubicBezTo>
                    <a:pt x="3667" y="5068"/>
                    <a:pt x="4286" y="4831"/>
                    <a:pt x="4897" y="4831"/>
                  </a:cubicBezTo>
                  <a:close/>
                  <a:moveTo>
                    <a:pt x="4873" y="3463"/>
                  </a:moveTo>
                  <a:cubicBezTo>
                    <a:pt x="5728" y="3463"/>
                    <a:pt x="6583" y="3748"/>
                    <a:pt x="7278" y="4325"/>
                  </a:cubicBezTo>
                  <a:lnTo>
                    <a:pt x="6805" y="4797"/>
                  </a:lnTo>
                  <a:cubicBezTo>
                    <a:pt x="6228" y="4353"/>
                    <a:pt x="5533" y="4125"/>
                    <a:pt x="4844" y="4125"/>
                  </a:cubicBezTo>
                  <a:cubicBezTo>
                    <a:pt x="4065" y="4125"/>
                    <a:pt x="3294" y="4416"/>
                    <a:pt x="2710" y="5018"/>
                  </a:cubicBezTo>
                  <a:cubicBezTo>
                    <a:pt x="1481" y="6246"/>
                    <a:pt x="1481" y="8168"/>
                    <a:pt x="2710" y="9397"/>
                  </a:cubicBezTo>
                  <a:cubicBezTo>
                    <a:pt x="3324" y="10011"/>
                    <a:pt x="4112" y="10318"/>
                    <a:pt x="4899" y="10318"/>
                  </a:cubicBezTo>
                  <a:cubicBezTo>
                    <a:pt x="5687" y="10318"/>
                    <a:pt x="6474" y="10011"/>
                    <a:pt x="7089" y="9397"/>
                  </a:cubicBezTo>
                  <a:cubicBezTo>
                    <a:pt x="8223" y="8263"/>
                    <a:pt x="8255" y="6467"/>
                    <a:pt x="7309" y="5301"/>
                  </a:cubicBezTo>
                  <a:lnTo>
                    <a:pt x="7782" y="4829"/>
                  </a:lnTo>
                  <a:lnTo>
                    <a:pt x="7782" y="4829"/>
                  </a:lnTo>
                  <a:cubicBezTo>
                    <a:pt x="8979" y="6278"/>
                    <a:pt x="8885" y="8483"/>
                    <a:pt x="7530" y="9870"/>
                  </a:cubicBezTo>
                  <a:cubicBezTo>
                    <a:pt x="6790" y="10594"/>
                    <a:pt x="5821" y="10956"/>
                    <a:pt x="4856" y="10956"/>
                  </a:cubicBezTo>
                  <a:cubicBezTo>
                    <a:pt x="3891" y="10956"/>
                    <a:pt x="2930" y="10594"/>
                    <a:pt x="2206" y="9870"/>
                  </a:cubicBezTo>
                  <a:cubicBezTo>
                    <a:pt x="756" y="8420"/>
                    <a:pt x="756" y="6026"/>
                    <a:pt x="2206" y="4545"/>
                  </a:cubicBezTo>
                  <a:cubicBezTo>
                    <a:pt x="2941" y="3827"/>
                    <a:pt x="3907" y="3463"/>
                    <a:pt x="4873" y="3463"/>
                  </a:cubicBezTo>
                  <a:close/>
                  <a:moveTo>
                    <a:pt x="9899" y="0"/>
                  </a:moveTo>
                  <a:cubicBezTo>
                    <a:pt x="9813" y="0"/>
                    <a:pt x="9722" y="32"/>
                    <a:pt x="9641" y="103"/>
                  </a:cubicBezTo>
                  <a:lnTo>
                    <a:pt x="7561" y="2182"/>
                  </a:lnTo>
                  <a:cubicBezTo>
                    <a:pt x="7467" y="2277"/>
                    <a:pt x="7435" y="2340"/>
                    <a:pt x="7435" y="2434"/>
                  </a:cubicBezTo>
                  <a:lnTo>
                    <a:pt x="7435" y="3600"/>
                  </a:lnTo>
                  <a:cubicBezTo>
                    <a:pt x="6670" y="3071"/>
                    <a:pt x="5769" y="2807"/>
                    <a:pt x="4868" y="2807"/>
                  </a:cubicBezTo>
                  <a:cubicBezTo>
                    <a:pt x="3731" y="2807"/>
                    <a:pt x="2595" y="3229"/>
                    <a:pt x="1733" y="4073"/>
                  </a:cubicBezTo>
                  <a:cubicBezTo>
                    <a:pt x="0" y="5805"/>
                    <a:pt x="0" y="8641"/>
                    <a:pt x="1733" y="10374"/>
                  </a:cubicBezTo>
                  <a:cubicBezTo>
                    <a:pt x="2599" y="11240"/>
                    <a:pt x="3741" y="11673"/>
                    <a:pt x="4883" y="11673"/>
                  </a:cubicBezTo>
                  <a:cubicBezTo>
                    <a:pt x="6026" y="11673"/>
                    <a:pt x="7168" y="11240"/>
                    <a:pt x="8034" y="10374"/>
                  </a:cubicBezTo>
                  <a:cubicBezTo>
                    <a:pt x="9578" y="8861"/>
                    <a:pt x="9735" y="6436"/>
                    <a:pt x="8538" y="4703"/>
                  </a:cubicBezTo>
                  <a:lnTo>
                    <a:pt x="9672" y="4703"/>
                  </a:lnTo>
                  <a:cubicBezTo>
                    <a:pt x="9767" y="4703"/>
                    <a:pt x="9893" y="4671"/>
                    <a:pt x="9924" y="4608"/>
                  </a:cubicBezTo>
                  <a:lnTo>
                    <a:pt x="12004" y="2497"/>
                  </a:lnTo>
                  <a:cubicBezTo>
                    <a:pt x="12193" y="2308"/>
                    <a:pt x="12035" y="1962"/>
                    <a:pt x="11783" y="1962"/>
                  </a:cubicBezTo>
                  <a:lnTo>
                    <a:pt x="10239" y="1962"/>
                  </a:lnTo>
                  <a:lnTo>
                    <a:pt x="10239" y="355"/>
                  </a:lnTo>
                  <a:cubicBezTo>
                    <a:pt x="10239" y="141"/>
                    <a:pt x="10080" y="0"/>
                    <a:pt x="9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标题 1"/>
          <p:cNvSpPr/>
          <p:nvPr>
            <p:ph type="title"/>
          </p:nvPr>
        </p:nvSpPr>
        <p:spPr>
          <a:xfrm>
            <a:off x="720090" y="539750"/>
            <a:ext cx="5775325" cy="462915"/>
          </a:xfrm>
        </p:spPr>
        <p:txBody>
          <a:bodyPr/>
          <a:p>
            <a:r>
              <a:rPr lang="zh-CN" altLang="en-US" sz="2400"/>
              <a:t>请问您觉得实验结果如何（5/10）：</a:t>
            </a:r>
            <a:endParaRPr lang="zh-CN" altLang="en-US" sz="2400"/>
          </a:p>
        </p:txBody>
      </p:sp>
      <p:grpSp>
        <p:nvGrpSpPr>
          <p:cNvPr id="9" name="Google Shape;758;p36"/>
          <p:cNvGrpSpPr/>
          <p:nvPr/>
        </p:nvGrpSpPr>
        <p:grpSpPr>
          <a:xfrm>
            <a:off x="891865" y="1441239"/>
            <a:ext cx="518400" cy="518400"/>
            <a:chOff x="2527625" y="3042074"/>
            <a:chExt cx="518400" cy="518400"/>
          </a:xfrm>
        </p:grpSpPr>
        <p:sp>
          <p:nvSpPr>
            <p:cNvPr id="10" name="Google Shape;759;p36"/>
            <p:cNvSpPr/>
            <p:nvPr>
              <p:custDataLst>
                <p:tags r:id="rId1"/>
              </p:custDataLst>
            </p:nvPr>
          </p:nvSpPr>
          <p:spPr>
            <a:xfrm>
              <a:off x="2527625" y="30420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" name="Google Shape;760;p36"/>
            <p:cNvGrpSpPr/>
            <p:nvPr/>
          </p:nvGrpSpPr>
          <p:grpSpPr>
            <a:xfrm>
              <a:off x="2575871" y="3089347"/>
              <a:ext cx="421914" cy="423864"/>
              <a:chOff x="-1333975" y="2365850"/>
              <a:chExt cx="292225" cy="293575"/>
            </a:xfrm>
          </p:grpSpPr>
          <p:sp>
            <p:nvSpPr>
              <p:cNvPr id="12" name="Google Shape;761;p3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762;p36"/>
              <p:cNvSpPr/>
              <p:nvPr>
                <p:custDataLst>
                  <p:tags r:id="rId3"/>
                </p:custDataLst>
              </p:nvPr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763;p36"/>
              <p:cNvSpPr/>
              <p:nvPr>
                <p:custDataLst>
                  <p:tags r:id="rId4"/>
                </p:custDataLst>
              </p:nvPr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764;p36"/>
              <p:cNvSpPr/>
              <p:nvPr>
                <p:custDataLst>
                  <p:tags r:id="rId5"/>
                </p:custDataLst>
              </p:nvPr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765;p36"/>
              <p:cNvSpPr/>
              <p:nvPr>
                <p:custDataLst>
                  <p:tags r:id="rId6"/>
                </p:custDataLst>
              </p:nvPr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766;p36"/>
              <p:cNvSpPr/>
              <p:nvPr>
                <p:custDataLst>
                  <p:tags r:id="rId7"/>
                </p:custDataLst>
              </p:nvPr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767;p36"/>
              <p:cNvSpPr/>
              <p:nvPr>
                <p:custDataLst>
                  <p:tags r:id="rId8"/>
                </p:custDataLst>
              </p:nvPr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768;p36"/>
              <p:cNvSpPr/>
              <p:nvPr>
                <p:custDataLst>
                  <p:tags r:id="rId9"/>
                </p:custDataLst>
              </p:nvPr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" name="Google Shape;778;p36"/>
          <p:cNvGrpSpPr/>
          <p:nvPr/>
        </p:nvGrpSpPr>
        <p:grpSpPr>
          <a:xfrm>
            <a:off x="925470" y="4007404"/>
            <a:ext cx="518400" cy="518400"/>
            <a:chOff x="1048050" y="2150374"/>
            <a:chExt cx="518400" cy="518400"/>
          </a:xfrm>
        </p:grpSpPr>
        <p:sp>
          <p:nvSpPr>
            <p:cNvPr id="21" name="Google Shape;779;p36"/>
            <p:cNvSpPr/>
            <p:nvPr>
              <p:custDataLst>
                <p:tags r:id="rId10"/>
              </p:custDataLst>
            </p:nvPr>
          </p:nvSpPr>
          <p:spPr>
            <a:xfrm>
              <a:off x="1048050" y="21503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780;p36"/>
            <p:cNvSpPr/>
            <p:nvPr>
              <p:custDataLst>
                <p:tags r:id="rId11"/>
              </p:custDataLst>
            </p:nvPr>
          </p:nvSpPr>
          <p:spPr>
            <a:xfrm>
              <a:off x="1087197" y="2198888"/>
              <a:ext cx="440106" cy="421373"/>
            </a:xfrm>
            <a:custGeom>
              <a:avLst/>
              <a:gdLst/>
              <a:ahLst/>
              <a:cxnLst/>
              <a:rect l="l" t="t" r="r" b="b"/>
              <a:pathLst>
                <a:path w="12193" h="11674" extrusionOk="0">
                  <a:moveTo>
                    <a:pt x="9483" y="1174"/>
                  </a:moveTo>
                  <a:lnTo>
                    <a:pt x="9483" y="2308"/>
                  </a:lnTo>
                  <a:cubicBezTo>
                    <a:pt x="9483" y="2497"/>
                    <a:pt x="9641" y="2655"/>
                    <a:pt x="9830" y="2655"/>
                  </a:cubicBezTo>
                  <a:lnTo>
                    <a:pt x="10901" y="2655"/>
                  </a:lnTo>
                  <a:lnTo>
                    <a:pt x="9515" y="4041"/>
                  </a:lnTo>
                  <a:lnTo>
                    <a:pt x="8097" y="4041"/>
                  </a:lnTo>
                  <a:lnTo>
                    <a:pt x="8097" y="2560"/>
                  </a:lnTo>
                  <a:lnTo>
                    <a:pt x="9483" y="1174"/>
                  </a:lnTo>
                  <a:close/>
                  <a:moveTo>
                    <a:pt x="4885" y="6181"/>
                  </a:moveTo>
                  <a:cubicBezTo>
                    <a:pt x="5033" y="6181"/>
                    <a:pt x="5183" y="6212"/>
                    <a:pt x="5325" y="6278"/>
                  </a:cubicBezTo>
                  <a:lnTo>
                    <a:pt x="4600" y="7003"/>
                  </a:lnTo>
                  <a:cubicBezTo>
                    <a:pt x="4474" y="7129"/>
                    <a:pt x="4474" y="7349"/>
                    <a:pt x="4600" y="7475"/>
                  </a:cubicBezTo>
                  <a:cubicBezTo>
                    <a:pt x="4663" y="7538"/>
                    <a:pt x="4750" y="7570"/>
                    <a:pt x="4836" y="7570"/>
                  </a:cubicBezTo>
                  <a:cubicBezTo>
                    <a:pt x="4923" y="7570"/>
                    <a:pt x="5010" y="7538"/>
                    <a:pt x="5073" y="7475"/>
                  </a:cubicBezTo>
                  <a:lnTo>
                    <a:pt x="5797" y="6751"/>
                  </a:lnTo>
                  <a:lnTo>
                    <a:pt x="5797" y="6751"/>
                  </a:lnTo>
                  <a:cubicBezTo>
                    <a:pt x="5986" y="7160"/>
                    <a:pt x="5892" y="7633"/>
                    <a:pt x="5577" y="7948"/>
                  </a:cubicBezTo>
                  <a:cubicBezTo>
                    <a:pt x="5388" y="8137"/>
                    <a:pt x="5128" y="8231"/>
                    <a:pt x="4864" y="8231"/>
                  </a:cubicBezTo>
                  <a:cubicBezTo>
                    <a:pt x="4600" y="8231"/>
                    <a:pt x="4332" y="8137"/>
                    <a:pt x="4127" y="7948"/>
                  </a:cubicBezTo>
                  <a:cubicBezTo>
                    <a:pt x="3749" y="7538"/>
                    <a:pt x="3749" y="6877"/>
                    <a:pt x="4127" y="6499"/>
                  </a:cubicBezTo>
                  <a:cubicBezTo>
                    <a:pt x="4333" y="6293"/>
                    <a:pt x="4606" y="6181"/>
                    <a:pt x="4885" y="6181"/>
                  </a:cubicBezTo>
                  <a:close/>
                  <a:moveTo>
                    <a:pt x="4897" y="4831"/>
                  </a:moveTo>
                  <a:cubicBezTo>
                    <a:pt x="5396" y="4831"/>
                    <a:pt x="5890" y="4990"/>
                    <a:pt x="6301" y="5301"/>
                  </a:cubicBezTo>
                  <a:lnTo>
                    <a:pt x="5829" y="5774"/>
                  </a:lnTo>
                  <a:cubicBezTo>
                    <a:pt x="5553" y="5590"/>
                    <a:pt x="5233" y="5499"/>
                    <a:pt x="4911" y="5499"/>
                  </a:cubicBezTo>
                  <a:cubicBezTo>
                    <a:pt x="4460" y="5499"/>
                    <a:pt x="4004" y="5677"/>
                    <a:pt x="3655" y="6026"/>
                  </a:cubicBezTo>
                  <a:cubicBezTo>
                    <a:pt x="2993" y="6688"/>
                    <a:pt x="2993" y="7790"/>
                    <a:pt x="3655" y="8420"/>
                  </a:cubicBezTo>
                  <a:cubicBezTo>
                    <a:pt x="3986" y="8751"/>
                    <a:pt x="4427" y="8917"/>
                    <a:pt x="4864" y="8917"/>
                  </a:cubicBezTo>
                  <a:cubicBezTo>
                    <a:pt x="5301" y="8917"/>
                    <a:pt x="5734" y="8751"/>
                    <a:pt x="6049" y="8420"/>
                  </a:cubicBezTo>
                  <a:cubicBezTo>
                    <a:pt x="6648" y="7822"/>
                    <a:pt x="6742" y="6908"/>
                    <a:pt x="6301" y="6246"/>
                  </a:cubicBezTo>
                  <a:lnTo>
                    <a:pt x="6774" y="5774"/>
                  </a:lnTo>
                  <a:lnTo>
                    <a:pt x="6774" y="5774"/>
                  </a:lnTo>
                  <a:cubicBezTo>
                    <a:pt x="7467" y="6719"/>
                    <a:pt x="7404" y="8074"/>
                    <a:pt x="6585" y="8924"/>
                  </a:cubicBezTo>
                  <a:cubicBezTo>
                    <a:pt x="6112" y="9397"/>
                    <a:pt x="5498" y="9633"/>
                    <a:pt x="4883" y="9633"/>
                  </a:cubicBezTo>
                  <a:cubicBezTo>
                    <a:pt x="4269" y="9633"/>
                    <a:pt x="3655" y="9397"/>
                    <a:pt x="3182" y="8924"/>
                  </a:cubicBezTo>
                  <a:cubicBezTo>
                    <a:pt x="2237" y="7979"/>
                    <a:pt x="2237" y="6499"/>
                    <a:pt x="3182" y="5553"/>
                  </a:cubicBezTo>
                  <a:cubicBezTo>
                    <a:pt x="3667" y="5068"/>
                    <a:pt x="4286" y="4831"/>
                    <a:pt x="4897" y="4831"/>
                  </a:cubicBezTo>
                  <a:close/>
                  <a:moveTo>
                    <a:pt x="4873" y="3463"/>
                  </a:moveTo>
                  <a:cubicBezTo>
                    <a:pt x="5728" y="3463"/>
                    <a:pt x="6583" y="3748"/>
                    <a:pt x="7278" y="4325"/>
                  </a:cubicBezTo>
                  <a:lnTo>
                    <a:pt x="6805" y="4797"/>
                  </a:lnTo>
                  <a:cubicBezTo>
                    <a:pt x="6228" y="4353"/>
                    <a:pt x="5533" y="4125"/>
                    <a:pt x="4844" y="4125"/>
                  </a:cubicBezTo>
                  <a:cubicBezTo>
                    <a:pt x="4065" y="4125"/>
                    <a:pt x="3294" y="4416"/>
                    <a:pt x="2710" y="5018"/>
                  </a:cubicBezTo>
                  <a:cubicBezTo>
                    <a:pt x="1481" y="6246"/>
                    <a:pt x="1481" y="8168"/>
                    <a:pt x="2710" y="9397"/>
                  </a:cubicBezTo>
                  <a:cubicBezTo>
                    <a:pt x="3324" y="10011"/>
                    <a:pt x="4112" y="10318"/>
                    <a:pt x="4899" y="10318"/>
                  </a:cubicBezTo>
                  <a:cubicBezTo>
                    <a:pt x="5687" y="10318"/>
                    <a:pt x="6474" y="10011"/>
                    <a:pt x="7089" y="9397"/>
                  </a:cubicBezTo>
                  <a:cubicBezTo>
                    <a:pt x="8223" y="8263"/>
                    <a:pt x="8255" y="6467"/>
                    <a:pt x="7309" y="5301"/>
                  </a:cubicBezTo>
                  <a:lnTo>
                    <a:pt x="7782" y="4829"/>
                  </a:lnTo>
                  <a:lnTo>
                    <a:pt x="7782" y="4829"/>
                  </a:lnTo>
                  <a:cubicBezTo>
                    <a:pt x="8979" y="6278"/>
                    <a:pt x="8885" y="8483"/>
                    <a:pt x="7530" y="9870"/>
                  </a:cubicBezTo>
                  <a:cubicBezTo>
                    <a:pt x="6790" y="10594"/>
                    <a:pt x="5821" y="10956"/>
                    <a:pt x="4856" y="10956"/>
                  </a:cubicBezTo>
                  <a:cubicBezTo>
                    <a:pt x="3891" y="10956"/>
                    <a:pt x="2930" y="10594"/>
                    <a:pt x="2206" y="9870"/>
                  </a:cubicBezTo>
                  <a:cubicBezTo>
                    <a:pt x="756" y="8420"/>
                    <a:pt x="756" y="6026"/>
                    <a:pt x="2206" y="4545"/>
                  </a:cubicBezTo>
                  <a:cubicBezTo>
                    <a:pt x="2941" y="3827"/>
                    <a:pt x="3907" y="3463"/>
                    <a:pt x="4873" y="3463"/>
                  </a:cubicBezTo>
                  <a:close/>
                  <a:moveTo>
                    <a:pt x="9899" y="0"/>
                  </a:moveTo>
                  <a:cubicBezTo>
                    <a:pt x="9813" y="0"/>
                    <a:pt x="9722" y="32"/>
                    <a:pt x="9641" y="103"/>
                  </a:cubicBezTo>
                  <a:lnTo>
                    <a:pt x="7561" y="2182"/>
                  </a:lnTo>
                  <a:cubicBezTo>
                    <a:pt x="7467" y="2277"/>
                    <a:pt x="7435" y="2340"/>
                    <a:pt x="7435" y="2434"/>
                  </a:cubicBezTo>
                  <a:lnTo>
                    <a:pt x="7435" y="3600"/>
                  </a:lnTo>
                  <a:cubicBezTo>
                    <a:pt x="6670" y="3071"/>
                    <a:pt x="5769" y="2807"/>
                    <a:pt x="4868" y="2807"/>
                  </a:cubicBezTo>
                  <a:cubicBezTo>
                    <a:pt x="3731" y="2807"/>
                    <a:pt x="2595" y="3229"/>
                    <a:pt x="1733" y="4073"/>
                  </a:cubicBezTo>
                  <a:cubicBezTo>
                    <a:pt x="0" y="5805"/>
                    <a:pt x="0" y="8641"/>
                    <a:pt x="1733" y="10374"/>
                  </a:cubicBezTo>
                  <a:cubicBezTo>
                    <a:pt x="2599" y="11240"/>
                    <a:pt x="3741" y="11673"/>
                    <a:pt x="4883" y="11673"/>
                  </a:cubicBezTo>
                  <a:cubicBezTo>
                    <a:pt x="6026" y="11673"/>
                    <a:pt x="7168" y="11240"/>
                    <a:pt x="8034" y="10374"/>
                  </a:cubicBezTo>
                  <a:cubicBezTo>
                    <a:pt x="9578" y="8861"/>
                    <a:pt x="9735" y="6436"/>
                    <a:pt x="8538" y="4703"/>
                  </a:cubicBezTo>
                  <a:lnTo>
                    <a:pt x="9672" y="4703"/>
                  </a:lnTo>
                  <a:cubicBezTo>
                    <a:pt x="9767" y="4703"/>
                    <a:pt x="9893" y="4671"/>
                    <a:pt x="9924" y="4608"/>
                  </a:cubicBezTo>
                  <a:lnTo>
                    <a:pt x="12004" y="2497"/>
                  </a:lnTo>
                  <a:cubicBezTo>
                    <a:pt x="12193" y="2308"/>
                    <a:pt x="12035" y="1962"/>
                    <a:pt x="11783" y="1962"/>
                  </a:cubicBezTo>
                  <a:lnTo>
                    <a:pt x="10239" y="1962"/>
                  </a:lnTo>
                  <a:lnTo>
                    <a:pt x="10239" y="355"/>
                  </a:lnTo>
                  <a:cubicBezTo>
                    <a:pt x="10239" y="141"/>
                    <a:pt x="10080" y="0"/>
                    <a:pt x="9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752;p36"/>
          <p:cNvGrpSpPr/>
          <p:nvPr/>
        </p:nvGrpSpPr>
        <p:grpSpPr>
          <a:xfrm>
            <a:off x="1893580" y="3969627"/>
            <a:ext cx="3574780" cy="658495"/>
            <a:chOff x="1889770" y="2760587"/>
            <a:chExt cx="3574780" cy="658495"/>
          </a:xfrm>
        </p:grpSpPr>
        <p:sp>
          <p:nvSpPr>
            <p:cNvPr id="24" name="Google Shape;753;p36"/>
            <p:cNvSpPr txBox="1"/>
            <p:nvPr>
              <p:custDataLst>
                <p:tags r:id="rId12"/>
              </p:custDataLst>
            </p:nvPr>
          </p:nvSpPr>
          <p:spPr>
            <a:xfrm>
              <a:off x="1889770" y="2792337"/>
              <a:ext cx="1109980" cy="626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其他：</a:t>
              </a:r>
              <a:endPara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" name="Google Shape;754;p36"/>
            <p:cNvSpPr txBox="1"/>
            <p:nvPr>
              <p:custDataLst>
                <p:tags r:id="rId13"/>
              </p:custDataLst>
            </p:nvPr>
          </p:nvSpPr>
          <p:spPr>
            <a:xfrm>
              <a:off x="3466250" y="2760587"/>
              <a:ext cx="1998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怎么填不了信息。</a:t>
              </a:r>
              <a:endPara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4c37e244-1ca9-4768-8cea-aa6f0fc54ccc"/>
  <p:tag name="COMMONDATA" val="eyJoZGlkIjoiOTc3ZmViNTI1OGZhOTAwNjU5MDI4MjVmY2VmY2M2MW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/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Arial</vt:lpstr>
      <vt:lpstr>Oswald</vt:lpstr>
      <vt:lpstr>Segoe Print</vt:lpstr>
      <vt:lpstr>Roboto</vt:lpstr>
      <vt:lpstr>Times New Roman</vt:lpstr>
      <vt:lpstr>Raleway</vt:lpstr>
      <vt:lpstr>Livvic</vt:lpstr>
      <vt:lpstr>Roboto Condensed Light</vt:lpstr>
      <vt:lpstr>Proxima Nova Semibold</vt:lpstr>
      <vt:lpstr>Proxima Nova</vt:lpstr>
      <vt:lpstr>微软雅黑</vt:lpstr>
      <vt:lpstr>Arial Unicode MS</vt:lpstr>
      <vt:lpstr>Fira Code</vt:lpstr>
      <vt:lpstr>等线</vt:lpstr>
      <vt:lpstr>Software Development Business Plan Infographics by Slidesgo</vt:lpstr>
      <vt:lpstr>SOFTWARE DEVELOPMENT BUSINESS PLAN INFOGRAPHICS </vt:lpstr>
      <vt:lpstr>项目介绍</vt:lpstr>
      <vt:lpstr>  具体内容 适老化版本将对老年人多余的功能进行了删减，底部的导航只保留了“首页、订单、我的"三个页面，且字号与导航 图标均放大到了合适大小，在满足老年用户需求的基础上，仍然美观大方，从而减少了老年用户思考的时间。充分站在用户的角度思考问题，保留了软件的必备功能，去除了一些不必要的功能： 页面布局更加简洁，没有过分放大按钮和字体，只是稍作放大； 色彩上对比度更加明显，整个界面非常清晰，在老年用户认知和心理能够接受的范国之内。设计师必须站在用户的角度去考虑问题，不应该只把适老化设计变成单纯的加大字号、加大音量、加大屏幕尺寸这么简单。市场上部分适老化APP在进行适老化的过程中并未真正深入了解老年群体的实际需求，只是在做表面功夫，一味地放大字、放大按键、删减功能。</vt:lpstr>
      <vt:lpstr>演讲 ‘结束’ </vt:lpstr>
      <vt:lpstr>第三方云平台应用测试</vt:lpstr>
      <vt:lpstr>性能报告&amp;兼容成功设备分布&amp;测试概括总览</vt:lpstr>
      <vt:lpstr>第三方云平台应用测试</vt:lpstr>
      <vt:lpstr>PowerPoint 演示文稿</vt:lpstr>
      <vt:lpstr>请问您觉得实验结果如何（5/10）：</vt:lpstr>
      <vt:lpstr>请问您觉得实验结果如何（5/10）：</vt:lpstr>
      <vt:lpstr>反馈改进：</vt:lpstr>
      <vt:lpstr>演讲 ‘结束’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第三方云平台应用测试</dc:title>
  <dc:creator/>
  <cp:lastModifiedBy>Nirvana</cp:lastModifiedBy>
  <cp:revision>9</cp:revision>
  <dcterms:created xsi:type="dcterms:W3CDTF">2023-06-07T18:14:00Z</dcterms:created>
  <dcterms:modified xsi:type="dcterms:W3CDTF">2023-06-07T19:42:05Z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0AB1208A650943BC8A993D997D30D273_13</vt:lpwstr>
  </property>
  <property fmtid="{D5CDD505-2E9C-101B-9397-08002B2CF9AE}" pid="3" name="KSOProductBuildVer">
    <vt:lpwstr>2052-11.1.0.14309</vt:lpwstr>
  </property>
</Properties>
</file>