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9" r:id="rId5"/>
    <p:sldId id="294" r:id="rId6"/>
    <p:sldId id="295" r:id="rId7"/>
    <p:sldId id="260" r:id="rId8"/>
    <p:sldId id="261" r:id="rId9"/>
    <p:sldId id="262" r:id="rId10"/>
    <p:sldId id="269" r:id="rId11"/>
    <p:sldId id="263" r:id="rId12"/>
    <p:sldId id="292" r:id="rId13"/>
    <p:sldId id="293" r:id="rId14"/>
    <p:sldId id="286" r:id="rId15"/>
    <p:sldId id="291" r:id="rId16"/>
  </p:sldIdLst>
  <p:sldSz cx="9144000" cy="5143500" type="screen16x9"/>
  <p:notesSz cx="6858000" cy="9144000"/>
  <p:custDataLst>
    <p:tags r:id="rId2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6" name="Shape 2226"/>
        <p:cNvGrpSpPr/>
        <p:nvPr/>
      </p:nvGrpSpPr>
      <p:grpSpPr>
        <a:xfrm>
          <a:off x="0" y="0"/>
          <a:ext cx="0" cy="0"/>
          <a:chOff x="0" y="0"/>
          <a:chExt cx="0" cy="0"/>
        </a:xfrm>
      </p:grpSpPr>
      <p:sp>
        <p:nvSpPr>
          <p:cNvPr id="2227" name="Google Shape;2227;g1c0816af25f_0_20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1c0816af25f_0_20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6" name="Shape 2226"/>
        <p:cNvGrpSpPr/>
        <p:nvPr/>
      </p:nvGrpSpPr>
      <p:grpSpPr>
        <a:xfrm>
          <a:off x="0" y="0"/>
          <a:ext cx="0" cy="0"/>
          <a:chOff x="0" y="0"/>
          <a:chExt cx="0" cy="0"/>
        </a:xfrm>
      </p:grpSpPr>
      <p:sp>
        <p:nvSpPr>
          <p:cNvPr id="2227" name="Google Shape;2227;g1c0816af25f_0_20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1c0816af25f_0_20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6"/>
        <p:cNvGrpSpPr/>
        <p:nvPr/>
      </p:nvGrpSpPr>
      <p:grpSpPr>
        <a:xfrm>
          <a:off x="0" y="0"/>
          <a:ext cx="0" cy="0"/>
          <a:chOff x="0" y="0"/>
          <a:chExt cx="0" cy="0"/>
        </a:xfrm>
      </p:grpSpPr>
      <p:sp>
        <p:nvSpPr>
          <p:cNvPr id="4667" name="Google Shape;4667;g1c0816af25f_0_2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8" name="Google Shape;4668;g1c0816af25f_0_2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0"/>
        <p:cNvGrpSpPr/>
        <p:nvPr/>
      </p:nvGrpSpPr>
      <p:grpSpPr>
        <a:xfrm>
          <a:off x="0" y="0"/>
          <a:ext cx="0" cy="0"/>
          <a:chOff x="0" y="0"/>
          <a:chExt cx="0" cy="0"/>
        </a:xfrm>
      </p:grpSpPr>
      <p:sp>
        <p:nvSpPr>
          <p:cNvPr id="1871" name="Google Shape;1871;g159d836fa8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59d836fa8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
        <p:cNvGrpSpPr/>
        <p:nvPr/>
      </p:nvGrpSpPr>
      <p:grpSpPr>
        <a:xfrm>
          <a:off x="0" y="0"/>
          <a:ext cx="0" cy="0"/>
          <a:chOff x="0" y="0"/>
          <a:chExt cx="0" cy="0"/>
        </a:xfrm>
      </p:grpSpPr>
      <p:sp>
        <p:nvSpPr>
          <p:cNvPr id="264" name="Google Shape;264;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0"/>
        <p:cNvGrpSpPr/>
        <p:nvPr/>
      </p:nvGrpSpPr>
      <p:grpSpPr>
        <a:xfrm>
          <a:off x="0" y="0"/>
          <a:ext cx="0" cy="0"/>
          <a:chOff x="0" y="0"/>
          <a:chExt cx="0" cy="0"/>
        </a:xfrm>
      </p:grpSpPr>
      <p:sp>
        <p:nvSpPr>
          <p:cNvPr id="1871" name="Google Shape;1871;g159d836fa8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59d836fa8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6"/>
        <p:cNvGrpSpPr/>
        <p:nvPr/>
      </p:nvGrpSpPr>
      <p:grpSpPr>
        <a:xfrm>
          <a:off x="0" y="0"/>
          <a:ext cx="0" cy="0"/>
          <a:chOff x="0" y="0"/>
          <a:chExt cx="0" cy="0"/>
        </a:xfrm>
      </p:grpSpPr>
      <p:sp>
        <p:nvSpPr>
          <p:cNvPr id="1927" name="Google Shape;1927;g1c0816af25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1c0816af25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6"/>
        <p:cNvGrpSpPr/>
        <p:nvPr/>
      </p:nvGrpSpPr>
      <p:grpSpPr>
        <a:xfrm>
          <a:off x="0" y="0"/>
          <a:ext cx="0" cy="0"/>
          <a:chOff x="0" y="0"/>
          <a:chExt cx="0" cy="0"/>
        </a:xfrm>
      </p:grpSpPr>
      <p:sp>
        <p:nvSpPr>
          <p:cNvPr id="1987" name="Google Shape;1987;g1c0816af25f_0_1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1c0816af25f_0_1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4"/>
        <p:cNvGrpSpPr/>
        <p:nvPr/>
      </p:nvGrpSpPr>
      <p:grpSpPr>
        <a:xfrm>
          <a:off x="0" y="0"/>
          <a:ext cx="0" cy="0"/>
          <a:chOff x="0" y="0"/>
          <a:chExt cx="0" cy="0"/>
        </a:xfrm>
      </p:grpSpPr>
      <p:sp>
        <p:nvSpPr>
          <p:cNvPr id="2025" name="Google Shape;2025;g1c0816af25f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6" name="Google Shape;2026;g1c0816af25f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3"/>
        <p:cNvGrpSpPr/>
        <p:nvPr/>
      </p:nvGrpSpPr>
      <p:grpSpPr>
        <a:xfrm>
          <a:off x="0" y="0"/>
          <a:ext cx="0" cy="0"/>
          <a:chOff x="0" y="0"/>
          <a:chExt cx="0" cy="0"/>
        </a:xfrm>
      </p:grpSpPr>
      <p:sp>
        <p:nvSpPr>
          <p:cNvPr id="3934" name="Google Shape;3934;g1c0816af25f_0_2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1c0816af25f_0_2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4"/>
        <p:cNvGrpSpPr/>
        <p:nvPr/>
      </p:nvGrpSpPr>
      <p:grpSpPr>
        <a:xfrm>
          <a:off x="0" y="0"/>
          <a:ext cx="0" cy="0"/>
          <a:chOff x="0" y="0"/>
          <a:chExt cx="0" cy="0"/>
        </a:xfrm>
      </p:grpSpPr>
      <p:sp>
        <p:nvSpPr>
          <p:cNvPr id="2075" name="Google Shape;2075;g1c0816af25f_0_1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1c0816af25f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1413525" y="1119313"/>
            <a:ext cx="56823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1413525" y="3317438"/>
            <a:ext cx="3158400" cy="70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ubTitle" idx="2"/>
          </p:nvPr>
        </p:nvSpPr>
        <p:spPr>
          <a:xfrm>
            <a:off x="1413525" y="173686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8" name="Google Shape;28;p2"/>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txBox="1">
            <a:spLocks noGrp="1"/>
          </p:cNvSpPr>
          <p:nvPr>
            <p:ph type="subTitle" idx="3"/>
          </p:nvPr>
        </p:nvSpPr>
        <p:spPr>
          <a:xfrm>
            <a:off x="1413525" y="232511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sp>
        <p:nvSpPr>
          <p:cNvPr id="191" name="Google Shape;191;p13"/>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3"/>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3"/>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3"/>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5" name="Google Shape;195;p13"/>
          <p:cNvGrpSpPr/>
          <p:nvPr/>
        </p:nvGrpSpPr>
        <p:grpSpPr>
          <a:xfrm>
            <a:off x="205750" y="745950"/>
            <a:ext cx="429000" cy="3651600"/>
            <a:chOff x="205750" y="745950"/>
            <a:chExt cx="429000" cy="3651600"/>
          </a:xfrm>
        </p:grpSpPr>
        <p:sp>
          <p:nvSpPr>
            <p:cNvPr id="196" name="Google Shape;196;p13"/>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210"/>
        <p:cNvGrpSpPr/>
        <p:nvPr/>
      </p:nvGrpSpPr>
      <p:grpSpPr>
        <a:xfrm>
          <a:off x="0" y="0"/>
          <a:ext cx="0" cy="0"/>
          <a:chOff x="0" y="0"/>
          <a:chExt cx="0" cy="0"/>
        </a:xfrm>
      </p:grpSpPr>
      <p:sp>
        <p:nvSpPr>
          <p:cNvPr id="211" name="Google Shape;211;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227"/>
        <p:cNvGrpSpPr/>
        <p:nvPr/>
      </p:nvGrpSpPr>
      <p:grpSpPr>
        <a:xfrm>
          <a:off x="0" y="0"/>
          <a:ext cx="0" cy="0"/>
          <a:chOff x="0" y="0"/>
          <a:chExt cx="0" cy="0"/>
        </a:xfrm>
      </p:grpSpPr>
      <p:sp>
        <p:nvSpPr>
          <p:cNvPr id="228" name="Google Shape;228;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5"/>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1" name="Google Shape;231;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2" name="Google Shape;232;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3" name="Google Shape;233;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4" name="Google Shape;234;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5" name="Google Shape;235;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36" name="Google Shape;236;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37" name="Google Shape;237;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8" name="Google Shape;238;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9" name="Google Shape;239;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0" name="Shape 50"/>
        <p:cNvGrpSpPr/>
        <p:nvPr/>
      </p:nvGrpSpPr>
      <p:grpSpPr>
        <a:xfrm>
          <a:off x="0" y="0"/>
          <a:ext cx="0" cy="0"/>
          <a:chOff x="0" y="0"/>
          <a:chExt cx="0" cy="0"/>
        </a:xfrm>
      </p:grpSpPr>
      <p:sp>
        <p:nvSpPr>
          <p:cNvPr id="51" name="Google Shape;51;p4"/>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txBox="1"/>
          <p:nvPr>
            <p:ph type="body" idx="1"/>
          </p:nvPr>
        </p:nvSpPr>
        <p:spPr>
          <a:xfrm>
            <a:off x="1384900" y="1579800"/>
            <a:ext cx="6744300" cy="259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5" name="Google Shape;55;p4"/>
          <p:cNvSpPr txBox="1"/>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6" name="Google Shape;56;p4"/>
          <p:cNvGrpSpPr/>
          <p:nvPr/>
        </p:nvGrpSpPr>
        <p:grpSpPr>
          <a:xfrm>
            <a:off x="205750" y="745950"/>
            <a:ext cx="429000" cy="3651600"/>
            <a:chOff x="205750" y="745950"/>
            <a:chExt cx="429000" cy="3651600"/>
          </a:xfrm>
        </p:grpSpPr>
        <p:sp>
          <p:nvSpPr>
            <p:cNvPr id="57" name="Google Shape;57;p4"/>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8" name="Google Shape;58;p4"/>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 name="Google Shape;59;p4"/>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0" name="Google Shape;60;p4"/>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 name="Google Shape;61;p4"/>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2" name="Google Shape;62;p4"/>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3" name="Google Shape;63;p4"/>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 name="Google Shape;64;p4"/>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5" name="Google Shape;65;p4"/>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6" name="Google Shape;66;p4"/>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 name="Google Shape;67;p4"/>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8" name="Google Shape;68;p4"/>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 name="Google Shape;69;p4"/>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0" name="Google Shape;70;p4"/>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0"/>
        <p:cNvGrpSpPr/>
        <p:nvPr/>
      </p:nvGrpSpPr>
      <p:grpSpPr>
        <a:xfrm>
          <a:off x="0" y="0"/>
          <a:ext cx="0" cy="0"/>
          <a:chOff x="0" y="0"/>
          <a:chExt cx="0" cy="0"/>
        </a:xfrm>
      </p:grpSpPr>
      <p:sp>
        <p:nvSpPr>
          <p:cNvPr id="31" name="Google Shape;31;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4" name="Google Shape;34;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5" name="Google Shape;35;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36" name="Google Shape;36;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9" name="Google Shape;39;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 name="Google Shape;40;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 name="Google Shape;43;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 name="Google Shape;44;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 name="Google Shape;47;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8" name="Google Shape;48;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 name="Google Shape;49;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71"/>
        <p:cNvGrpSpPr/>
        <p:nvPr/>
      </p:nvGrpSpPr>
      <p:grpSpPr>
        <a:xfrm>
          <a:off x="0" y="0"/>
          <a:ext cx="0" cy="0"/>
          <a:chOff x="0" y="0"/>
          <a:chExt cx="0" cy="0"/>
        </a:xfrm>
      </p:grpSpPr>
      <p:sp>
        <p:nvSpPr>
          <p:cNvPr id="72" name="Google Shape;72;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5" name="Google Shape;75;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6" name="Google Shape;76;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7" name="Google Shape;77;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 name="Google Shape;78;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9" name="Google Shape;79;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 name="Google Shape;80;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 name="Google Shape;81;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 name="Google Shape;82;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 name="Google Shape;83;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4" name="Google Shape;84;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 name="Google Shape;85;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 name="Google Shape;86;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 name="Google Shape;87;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8" name="Google Shape;88;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 name="Google Shape;89;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 name="Google Shape;90;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1" name="Google Shape;91;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2"/>
        <p:cNvGrpSpPr/>
        <p:nvPr/>
      </p:nvGrpSpPr>
      <p:grpSpPr>
        <a:xfrm>
          <a:off x="0" y="0"/>
          <a:ext cx="0" cy="0"/>
          <a:chOff x="0" y="0"/>
          <a:chExt cx="0" cy="0"/>
        </a:xfrm>
      </p:grpSpPr>
      <p:sp>
        <p:nvSpPr>
          <p:cNvPr id="93" name="Google Shape;93;p6"/>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6"/>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6"/>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 name="Google Shape;97;p6"/>
          <p:cNvGrpSpPr/>
          <p:nvPr/>
        </p:nvGrpSpPr>
        <p:grpSpPr>
          <a:xfrm>
            <a:off x="205750" y="745950"/>
            <a:ext cx="429000" cy="3651600"/>
            <a:chOff x="205750" y="745950"/>
            <a:chExt cx="429000" cy="3651600"/>
          </a:xfrm>
        </p:grpSpPr>
        <p:sp>
          <p:nvSpPr>
            <p:cNvPr id="98" name="Google Shape;98;p6"/>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6"/>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6"/>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6"/>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6"/>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6"/>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6"/>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6"/>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6"/>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6"/>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6"/>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6"/>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6"/>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6"/>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6" name="Google Shape;116;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5" name="Google Shape;125;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6" name="Google Shape;126;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7" name="Google Shape;127;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8" name="Google Shape;128;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9" name="Google Shape;129;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0" name="Google Shape;130;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
        <p:cNvGrpSpPr/>
        <p:nvPr/>
      </p:nvGrpSpPr>
      <p:grpSpPr>
        <a:xfrm>
          <a:off x="0" y="0"/>
          <a:ext cx="0" cy="0"/>
          <a:chOff x="0" y="0"/>
          <a:chExt cx="0" cy="0"/>
        </a:xfrm>
      </p:grpSpPr>
      <p:sp>
        <p:nvSpPr>
          <p:cNvPr id="132" name="Google Shape;132;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5" name="Google Shape;135;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3" name="Google Shape;143;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4" name="Google Shape;144;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5" name="Google Shape;145;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6" name="Google Shape;146;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7" name="Google Shape;147;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8" name="Google Shape;148;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3" name="Google Shape;153;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4" name="Google Shape;154;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2" name="Google Shape;162;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3" name="Google Shape;163;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4" name="Google Shape;164;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5" name="Google Shape;165;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6" name="Google Shape;166;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7" name="Google Shape;167;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0"/>
        <p:cNvGrpSpPr/>
        <p:nvPr/>
      </p:nvGrpSpPr>
      <p:grpSpPr>
        <a:xfrm>
          <a:off x="0" y="0"/>
          <a:ext cx="0" cy="0"/>
          <a:chOff x="0" y="0"/>
          <a:chExt cx="0" cy="0"/>
        </a:xfrm>
      </p:grpSpPr>
      <p:sp>
        <p:nvSpPr>
          <p:cNvPr id="171" name="Google Shape;171;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4" name="Google Shape;174;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175" name="Google Shape;175;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3" name="Google Shape;183;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4" name="Google Shape;184;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5" name="Google Shape;185;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6" name="Google Shape;186;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7" name="Google Shape;187;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8" name="Google Shape;188;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4.jpe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4" name="Google Shape;254;p18"/>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accent3"/>
                </a:solidFill>
              </a:rPr>
              <a:t>Programming Language</a:t>
            </a:r>
            <a:endParaRPr sz="1400">
              <a:solidFill>
                <a:schemeClr val="accent3"/>
              </a:solidFill>
            </a:endParaRPr>
          </a:p>
        </p:txBody>
      </p:sp>
      <p:sp>
        <p:nvSpPr>
          <p:cNvPr id="256" name="Google Shape;256;p18"/>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solidFill>
                  <a:schemeClr val="accent3"/>
                </a:solidFill>
              </a:rPr>
              <a:t>forbeginners.html</a:t>
            </a:r>
            <a:endParaRPr sz="1400">
              <a:solidFill>
                <a:schemeClr val="accent3"/>
              </a:solidFill>
            </a:endParaRPr>
          </a:p>
        </p:txBody>
      </p:sp>
      <p:sp>
        <p:nvSpPr>
          <p:cNvPr id="257" name="Google Shape;257;p18"/>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solidFill>
                  <a:schemeClr val="accent3"/>
                </a:solidFill>
              </a:rPr>
              <a:t>workshop.css</a:t>
            </a:r>
            <a:endParaRPr sz="1400">
              <a:solidFill>
                <a:schemeClr val="accent3"/>
              </a:solidFill>
            </a:endParaRPr>
          </a:p>
        </p:txBody>
      </p:sp>
      <p:sp>
        <p:nvSpPr>
          <p:cNvPr id="258" name="Google Shape;258;p18"/>
          <p:cNvSpPr txBox="1">
            <a:spLocks noGrp="1"/>
          </p:cNvSpPr>
          <p:nvPr>
            <p:ph type="subTitle" idx="1"/>
          </p:nvPr>
        </p:nvSpPr>
        <p:spPr>
          <a:xfrm>
            <a:off x="4572000" y="46947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t>infographics</a:t>
            </a:r>
            <a:r>
              <a:rPr lang="en-GB" sz="1400">
                <a:solidFill>
                  <a:schemeClr val="accent3"/>
                </a:solidFill>
              </a:rPr>
              <a:t>.css</a:t>
            </a:r>
            <a:endParaRPr sz="1400">
              <a:solidFill>
                <a:schemeClr val="accent3"/>
              </a:solidFill>
            </a:endParaRPr>
          </a:p>
        </p:txBody>
      </p:sp>
      <p:grpSp>
        <p:nvGrpSpPr>
          <p:cNvPr id="260" name="Google Shape;260;p18"/>
          <p:cNvGrpSpPr/>
          <p:nvPr/>
        </p:nvGrpSpPr>
        <p:grpSpPr>
          <a:xfrm>
            <a:off x="7778512" y="1247575"/>
            <a:ext cx="506100" cy="2956675"/>
            <a:chOff x="1413525" y="1247575"/>
            <a:chExt cx="506100" cy="2956675"/>
          </a:xfrm>
        </p:grpSpPr>
        <p:cxnSp>
          <p:nvCxnSpPr>
            <p:cNvPr id="261" name="Google Shape;261;p18"/>
            <p:cNvCxnSpPr/>
            <p:nvPr/>
          </p:nvCxnSpPr>
          <p:spPr>
            <a:xfrm>
              <a:off x="1552213" y="1247575"/>
              <a:ext cx="0" cy="2275800"/>
            </a:xfrm>
            <a:prstGeom prst="straightConnector1">
              <a:avLst/>
            </a:prstGeom>
            <a:noFill/>
            <a:ln w="9525" cap="flat" cmpd="sng">
              <a:solidFill>
                <a:schemeClr val="accent4"/>
              </a:solidFill>
              <a:prstDash val="solid"/>
              <a:round/>
              <a:headEnd type="none" w="med" len="med"/>
              <a:tailEnd type="none" w="med" len="med"/>
            </a:ln>
          </p:spPr>
        </p:cxnSp>
        <p:sp>
          <p:nvSpPr>
            <p:cNvPr id="262" name="Google Shape;262;p18"/>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13" name="Google Shape;259;p18"/>
          <p:cNvSpPr txBox="1"/>
          <p:nvPr/>
        </p:nvSpPr>
        <p:spPr>
          <a:xfrm>
            <a:off x="1351240" y="3743450"/>
            <a:ext cx="56823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GB" dirty="0">
                <a:solidFill>
                  <a:schemeClr val="accent6"/>
                </a:solidFill>
              </a:rPr>
              <a:t>&lt; </a:t>
            </a:r>
            <a:r>
              <a:rPr lang="en-GB" sz="1600" dirty="0" err="1">
                <a:solidFill>
                  <a:schemeClr val="accent6"/>
                </a:solidFill>
              </a:rPr>
              <a:t>成员</a:t>
            </a:r>
            <a:r>
              <a:rPr lang="zh-CN" altLang="en-US" sz="1600" dirty="0">
                <a:solidFill>
                  <a:schemeClr val="accent6"/>
                </a:solidFill>
              </a:rPr>
              <a:t>：李子睿，李博文，姚傲立</a:t>
            </a:r>
            <a:r>
              <a:rPr lang="en-GB" sz="1600" dirty="0"/>
              <a:t> </a:t>
            </a:r>
            <a:r>
              <a:rPr lang="en-GB" sz="1600" dirty="0">
                <a:solidFill>
                  <a:schemeClr val="accent6"/>
                </a:solidFill>
              </a:rPr>
              <a:t>&gt;</a:t>
            </a:r>
            <a:endParaRPr lang="en-GB" sz="1600" dirty="0">
              <a:solidFill>
                <a:schemeClr val="accent6"/>
              </a:solidFill>
            </a:endParaRPr>
          </a:p>
        </p:txBody>
      </p:sp>
      <p:sp>
        <p:nvSpPr>
          <p:cNvPr id="3" name="标题 2"/>
          <p:cNvSpPr>
            <a:spLocks noGrp="1"/>
          </p:cNvSpPr>
          <p:nvPr>
            <p:ph type="ctrTitle"/>
          </p:nvPr>
        </p:nvSpPr>
        <p:spPr>
          <a:xfrm>
            <a:off x="1413525" y="1119312"/>
            <a:ext cx="5682300" cy="1605599"/>
          </a:xfrm>
        </p:spPr>
        <p:txBody>
          <a:bodyPr/>
          <a:lstStyle/>
          <a:p>
            <a:r>
              <a:rPr lang="zh-CN" altLang="en-US" dirty="0"/>
              <a:t>“</a:t>
            </a:r>
            <a:r>
              <a:rPr lang="en-GB" altLang="zh-CN" dirty="0" err="1"/>
              <a:t>乐享银龄</a:t>
            </a:r>
            <a:r>
              <a:rPr lang="zh-CN" altLang="en-US" dirty="0"/>
              <a:t>”</a:t>
            </a:r>
            <a:r>
              <a:rPr lang="en-GB" altLang="zh-CN" dirty="0" err="1"/>
              <a:t>商业计划书</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29" name="Shape 2229"/>
        <p:cNvGrpSpPr/>
        <p:nvPr/>
      </p:nvGrpSpPr>
      <p:grpSpPr>
        <a:xfrm>
          <a:off x="0" y="0"/>
          <a:ext cx="0" cy="0"/>
          <a:chOff x="0" y="0"/>
          <a:chExt cx="0" cy="0"/>
        </a:xfrm>
      </p:grpSpPr>
      <p:sp>
        <p:nvSpPr>
          <p:cNvPr id="2230" name="Google Shape;2230;p27"/>
          <p:cNvSpPr txBox="1"/>
          <p:nvPr>
            <p:ph type="title"/>
          </p:nvPr>
        </p:nvSpPr>
        <p:spPr>
          <a:xfrm>
            <a:off x="713105" y="582930"/>
            <a:ext cx="4511040" cy="574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bg1"/>
                </a:solidFill>
                <a:latin typeface="等线" panose="02010600030101010101" pitchFamily="2" charset="-122"/>
                <a:ea typeface="等线" panose="02010600030101010101" pitchFamily="2" charset="-122"/>
                <a:cs typeface="等线" panose="02010600030101010101" pitchFamily="2" charset="-122"/>
              </a:rPr>
              <a:t>营销计划的可行性</a:t>
            </a:r>
            <a:b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b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老年群体</a:t>
            </a:r>
            <a:b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b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(1)选择老年人较为喜欢的</a:t>
            </a:r>
            <a:r>
              <a:rPr lang="en-GB" sz="1400" b="1">
                <a:solidFill>
                  <a:schemeClr val="bg1"/>
                </a:solidFill>
                <a:latin typeface="等线" panose="02010600030101010101" pitchFamily="2" charset="-122"/>
                <a:ea typeface="等线" panose="02010600030101010101" pitchFamily="2" charset="-122"/>
                <a:cs typeface="等线" panose="02010600030101010101" pitchFamily="2" charset="-122"/>
              </a:rPr>
              <a:t>传统营销渠道和新媒体营销渠道相结合的方式</a:t>
            </a: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，以此提高项目知名度和吸引目标用户的参与度。</a:t>
            </a:r>
            <a:b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b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(2)</a:t>
            </a:r>
            <a:r>
              <a:rPr lang="en-GB" sz="1400" b="1">
                <a:solidFill>
                  <a:schemeClr val="bg1"/>
                </a:solidFill>
                <a:latin typeface="等线" panose="02010600030101010101" pitchFamily="2" charset="-122"/>
                <a:ea typeface="等线" panose="02010600030101010101" pitchFamily="2" charset="-122"/>
                <a:cs typeface="等线" panose="02010600030101010101" pitchFamily="2" charset="-122"/>
              </a:rPr>
              <a:t>传统营销渠道</a:t>
            </a: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选择面向老年人的传媒平台，如老年人杂志、电视台、广播等，提高项目的曝光度和认知度。此外，可以在社区、公园、商场等老年人聚集的场所发放传单、宣传册等传统宣传材料，吸引老年人的注意力和参与度。</a:t>
            </a:r>
            <a:b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b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在</a:t>
            </a:r>
            <a:r>
              <a:rPr lang="en-GB" sz="1400" b="1">
                <a:solidFill>
                  <a:schemeClr val="bg1"/>
                </a:solidFill>
                <a:latin typeface="等线" panose="02010600030101010101" pitchFamily="2" charset="-122"/>
                <a:ea typeface="等线" panose="02010600030101010101" pitchFamily="2" charset="-122"/>
                <a:cs typeface="等线" panose="02010600030101010101" pitchFamily="2" charset="-122"/>
              </a:rPr>
              <a:t>新媒体营销渠道</a:t>
            </a: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方面，应选择老年人常用的平台，如微信等社交媒体平台，建立该项目的官方账号，进行线上宣传，与用户进行互动，提高用户的粘性。</a:t>
            </a:r>
            <a:b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b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此外，可以在各大老年人网站、论坛等老年人聚集的网络平台开展推广活动，吸引老年人的目光。</a:t>
            </a:r>
            <a:br>
              <a:rPr lang="en-GB" sz="1400">
                <a:solidFill>
                  <a:schemeClr val="accent6"/>
                </a:solidFill>
              </a:rPr>
            </a:br>
            <a:br>
              <a:rPr lang="en-GB" sz="1400"/>
            </a:br>
            <a:endParaRPr lang="en-GB" sz="1400"/>
          </a:p>
        </p:txBody>
      </p:sp>
      <p:pic>
        <p:nvPicPr>
          <p:cNvPr id="2" name="图片 1" descr="9429e11a7b4b8d6acc16acb2049b2ff9"/>
          <p:cNvPicPr>
            <a:picLocks noChangeAspect="1"/>
          </p:cNvPicPr>
          <p:nvPr>
            <p:custDataLst>
              <p:tags r:id="rId1"/>
            </p:custDataLst>
          </p:nvPr>
        </p:nvPicPr>
        <p:blipFill>
          <a:blip r:embed="rId2"/>
          <a:stretch>
            <a:fillRect/>
          </a:stretch>
        </p:blipFill>
        <p:spPr>
          <a:xfrm>
            <a:off x="5269865" y="988060"/>
            <a:ext cx="3881120" cy="31261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29" name="Shape 2229"/>
        <p:cNvGrpSpPr/>
        <p:nvPr/>
      </p:nvGrpSpPr>
      <p:grpSpPr>
        <a:xfrm>
          <a:off x="0" y="0"/>
          <a:ext cx="0" cy="0"/>
          <a:chOff x="0" y="0"/>
          <a:chExt cx="0" cy="0"/>
        </a:xfrm>
      </p:grpSpPr>
      <p:sp>
        <p:nvSpPr>
          <p:cNvPr id="2230" name="Google Shape;2230;p27"/>
          <p:cNvSpPr txBox="1"/>
          <p:nvPr>
            <p:ph type="title"/>
          </p:nvPr>
        </p:nvSpPr>
        <p:spPr>
          <a:xfrm>
            <a:off x="612140" y="915670"/>
            <a:ext cx="4519930" cy="574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sz="1400" b="1"/>
            </a:br>
            <a:r>
              <a:rPr lang="en-GB" sz="2400" b="1">
                <a:solidFill>
                  <a:schemeClr val="bg1"/>
                </a:solidFill>
                <a:latin typeface="等线" panose="02010600030101010101" pitchFamily="2" charset="-122"/>
                <a:ea typeface="等线" panose="02010600030101010101" pitchFamily="2" charset="-122"/>
                <a:cs typeface="等线" panose="02010600030101010101" pitchFamily="2" charset="-122"/>
              </a:rPr>
              <a:t> 政府等社会机构</a:t>
            </a:r>
            <a:b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b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(1)</a:t>
            </a:r>
            <a:r>
              <a:rPr lang="en-GB" sz="1400" b="1">
                <a:solidFill>
                  <a:schemeClr val="bg1"/>
                </a:solidFill>
                <a:latin typeface="等线" panose="02010600030101010101" pitchFamily="2" charset="-122"/>
                <a:ea typeface="等线" panose="02010600030101010101" pitchFamily="2" charset="-122"/>
                <a:cs typeface="等线" panose="02010600030101010101" pitchFamily="2" charset="-122"/>
              </a:rPr>
              <a:t>口碑营销</a:t>
            </a: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：由于该项目公益性质较强，可以通过和已有的政府相关慈善组织、志愿者机构建立合作关系，将该项目的优势和价值传递，</a:t>
            </a:r>
            <a:r>
              <a:rPr lang="en-GB" sz="1400" b="1">
                <a:solidFill>
                  <a:schemeClr val="bg1"/>
                </a:solidFill>
                <a:latin typeface="等线" panose="02010600030101010101" pitchFamily="2" charset="-122"/>
                <a:ea typeface="等线" panose="02010600030101010101" pitchFamily="2" charset="-122"/>
                <a:cs typeface="等线" panose="02010600030101010101" pitchFamily="2" charset="-122"/>
              </a:rPr>
              <a:t>并通过政府起到资金支持及背书作用，吸引更多的志愿者和慈善组织参与该项目。</a:t>
            </a:r>
            <a:b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br>
            <a:b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b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(2)</a:t>
            </a:r>
            <a:r>
              <a:rPr lang="en-GB" sz="1400" b="1">
                <a:solidFill>
                  <a:schemeClr val="bg1"/>
                </a:solidFill>
                <a:latin typeface="等线" panose="02010600030101010101" pitchFamily="2" charset="-122"/>
                <a:ea typeface="等线" panose="02010600030101010101" pitchFamily="2" charset="-122"/>
                <a:cs typeface="等线" panose="02010600030101010101" pitchFamily="2" charset="-122"/>
              </a:rPr>
              <a:t>公共关系营销</a:t>
            </a: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：该项目的特点是为</a:t>
            </a:r>
            <a:r>
              <a:rPr lang="en-GB" sz="1400" b="1">
                <a:solidFill>
                  <a:schemeClr val="bg1"/>
                </a:solidFill>
                <a:latin typeface="等线" panose="02010600030101010101" pitchFamily="2" charset="-122"/>
                <a:ea typeface="等线" panose="02010600030101010101" pitchFamily="2" charset="-122"/>
                <a:cs typeface="等线" panose="02010600030101010101" pitchFamily="2" charset="-122"/>
              </a:rPr>
              <a:t>社会公益事业服务，因此可以通过媒体宣传和公共关系活动来提高该项目的知名度和声誉。</a:t>
            </a:r>
            <a:r>
              <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rPr>
              <a:t>比如，通过与媒体合作，宣传该项目的优点和价值，或者组织公益活动来增加该项目的曝光率和社会认知度。</a:t>
            </a:r>
            <a:endParaRPr lang="en-GB" sz="1400" b="1">
              <a:solidFill>
                <a:schemeClr val="accent6"/>
              </a:solidFill>
              <a:latin typeface="等线" panose="02010600030101010101" pitchFamily="2" charset="-122"/>
              <a:ea typeface="等线" panose="02010600030101010101" pitchFamily="2" charset="-122"/>
              <a:cs typeface="等线" panose="02010600030101010101" pitchFamily="2" charset="-122"/>
            </a:endParaRPr>
          </a:p>
        </p:txBody>
      </p:sp>
      <p:pic>
        <p:nvPicPr>
          <p:cNvPr id="2" name="图片 1" descr="31e66eb3b4076f370c696aa902b705e6"/>
          <p:cNvPicPr>
            <a:picLocks noChangeAspect="1"/>
          </p:cNvPicPr>
          <p:nvPr/>
        </p:nvPicPr>
        <p:blipFill>
          <a:blip r:embed="rId1"/>
          <a:stretch>
            <a:fillRect/>
          </a:stretch>
        </p:blipFill>
        <p:spPr>
          <a:xfrm>
            <a:off x="5060950" y="1275715"/>
            <a:ext cx="4104005" cy="26631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69"/>
        <p:cNvGrpSpPr/>
        <p:nvPr/>
      </p:nvGrpSpPr>
      <p:grpSpPr>
        <a:xfrm>
          <a:off x="0" y="0"/>
          <a:ext cx="0" cy="0"/>
          <a:chOff x="0" y="0"/>
          <a:chExt cx="0" cy="0"/>
        </a:xfrm>
      </p:grpSpPr>
      <p:sp>
        <p:nvSpPr>
          <p:cNvPr id="4670" name="Google Shape;4670;p48"/>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参考文献</a:t>
            </a:r>
            <a:r>
              <a:rPr lang="zh-CN" altLang="en-US" dirty="0"/>
              <a:t>：</a:t>
            </a:r>
            <a:endParaRPr dirty="0"/>
          </a:p>
        </p:txBody>
      </p:sp>
      <p:sp>
        <p:nvSpPr>
          <p:cNvPr id="4671" name="Google Shape;4671;p48"/>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4672" name="Google Shape;4672;p48"/>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4673" name="Google Shape;4673;p48"/>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25" name="文本框 24"/>
          <p:cNvSpPr txBox="1"/>
          <p:nvPr/>
        </p:nvSpPr>
        <p:spPr>
          <a:xfrm>
            <a:off x="710124" y="1157200"/>
            <a:ext cx="8433875" cy="307777"/>
          </a:xfrm>
          <a:prstGeom prst="rect">
            <a:avLst/>
          </a:prstGeom>
          <a:noFill/>
        </p:spPr>
        <p:txBody>
          <a:bodyPr wrap="square">
            <a:spAutoFit/>
          </a:bodyPr>
          <a:lstStyle/>
          <a:p>
            <a:r>
              <a:rPr lang="en-US" altLang="zh-CN" sz="1400" dirty="0">
                <a:solidFill>
                  <a:schemeClr val="accent3"/>
                </a:solidFill>
                <a:effectLst/>
                <a:latin typeface="微软雅黑 Light" panose="020B0502040204020203" pitchFamily="34" charset="-122"/>
                <a:ea typeface="微软雅黑 Light" panose="020B0502040204020203" pitchFamily="34" charset="-122"/>
              </a:rPr>
              <a:t>[1]</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中国发展报告 </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2020:</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中国人口老龄化的发展趋势和政策 </a:t>
            </a:r>
            <a:endParaRPr lang="zh-CN" altLang="en-US" dirty="0">
              <a:solidFill>
                <a:schemeClr val="accent3"/>
              </a:solidFill>
              <a:effectLst/>
            </a:endParaRPr>
          </a:p>
        </p:txBody>
      </p:sp>
      <p:sp>
        <p:nvSpPr>
          <p:cNvPr id="27" name="文本框 26"/>
          <p:cNvSpPr txBox="1"/>
          <p:nvPr/>
        </p:nvSpPr>
        <p:spPr>
          <a:xfrm>
            <a:off x="710123" y="1370738"/>
            <a:ext cx="8433875" cy="3323987"/>
          </a:xfrm>
          <a:prstGeom prst="rect">
            <a:avLst/>
          </a:prstGeom>
          <a:noFill/>
        </p:spPr>
        <p:txBody>
          <a:bodyPr wrap="square">
            <a:spAutoFit/>
          </a:bodyPr>
          <a:lstStyle/>
          <a:p>
            <a:r>
              <a:rPr lang="en-GB" altLang="zh-CN" sz="1400" dirty="0">
                <a:solidFill>
                  <a:schemeClr val="accent3"/>
                </a:solidFill>
                <a:effectLst/>
                <a:latin typeface="微软雅黑 Light" panose="020B0502040204020203" pitchFamily="34" charset="-122"/>
                <a:ea typeface="微软雅黑 Light" panose="020B0502040204020203" pitchFamily="34" charset="-122"/>
              </a:rPr>
              <a:t>[EB/OL].(2020-6-19)[2022-4-10]https://</a:t>
            </a:r>
            <a:r>
              <a:rPr lang="en-GB" altLang="zh-CN" sz="1400" dirty="0" err="1">
                <a:solidFill>
                  <a:schemeClr val="accent3"/>
                </a:solidFill>
                <a:effectLst/>
                <a:latin typeface="微软雅黑 Light" panose="020B0502040204020203" pitchFamily="34" charset="-122"/>
                <a:ea typeface="微软雅黑 Light" panose="020B0502040204020203" pitchFamily="34" charset="-122"/>
              </a:rPr>
              <a:t>tech.sina.com.cn</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/roll/20 20-06-19/doc-iirczymk7921071.shtml </a:t>
            </a:r>
            <a:endParaRPr lang="en-GB" altLang="zh-CN" sz="1400" dirty="0">
              <a:solidFill>
                <a:schemeClr val="accent3"/>
              </a:solidFill>
              <a:effectLst/>
              <a:latin typeface="微软雅黑 Light" panose="020B0502040204020203" pitchFamily="34" charset="-122"/>
              <a:ea typeface="微软雅黑 Light" panose="020B0502040204020203" pitchFamily="34" charset="-122"/>
            </a:endParaRPr>
          </a:p>
          <a:p>
            <a:r>
              <a:rPr lang="en-GB" altLang="zh-CN" sz="1400" dirty="0">
                <a:solidFill>
                  <a:schemeClr val="accent3"/>
                </a:solidFill>
                <a:effectLst/>
                <a:latin typeface="微软雅黑 Light" panose="020B0502040204020203" pitchFamily="34" charset="-122"/>
                <a:ea typeface="微软雅黑 Light" panose="020B0502040204020203" pitchFamily="34" charset="-122"/>
              </a:rPr>
              <a:t>[2]</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梁静</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蒋齐委员</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促进老年大学发展提升老年教育成效</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N].</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华兴 时报</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,2022-3-6(4) </a:t>
            </a:r>
            <a:endParaRPr lang="en-US" altLang="zh-CN" sz="1400" dirty="0">
              <a:solidFill>
                <a:schemeClr val="accent3"/>
              </a:solidFill>
              <a:effectLst/>
              <a:latin typeface="微软雅黑 Light" panose="020B0502040204020203" pitchFamily="34" charset="-122"/>
              <a:ea typeface="微软雅黑 Light" panose="020B0502040204020203" pitchFamily="34" charset="-122"/>
            </a:endParaRPr>
          </a:p>
          <a:p>
            <a:r>
              <a:rPr lang="en-US" altLang="zh-CN" sz="1400" dirty="0">
                <a:solidFill>
                  <a:schemeClr val="accent3"/>
                </a:solidFill>
                <a:effectLst/>
                <a:latin typeface="微软雅黑 Light" panose="020B0502040204020203" pitchFamily="34" charset="-122"/>
                <a:ea typeface="微软雅黑 Light" panose="020B0502040204020203" pitchFamily="34" charset="-122"/>
              </a:rPr>
              <a:t>[3]</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国务院</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十四五”国家老龄事业发展和养老服务体系规划</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EB/OL].http://</a:t>
            </a:r>
            <a:r>
              <a:rPr lang="en-GB" altLang="zh-CN" sz="1400" dirty="0" err="1">
                <a:solidFill>
                  <a:schemeClr val="accent3"/>
                </a:solidFill>
                <a:effectLst/>
                <a:latin typeface="微软雅黑 Light" panose="020B0502040204020203" pitchFamily="34" charset="-122"/>
                <a:ea typeface="微软雅黑 Light" panose="020B0502040204020203" pitchFamily="34" charset="-122"/>
              </a:rPr>
              <a:t>www.gov.cn</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err="1">
                <a:solidFill>
                  <a:schemeClr val="accent3"/>
                </a:solidFill>
                <a:effectLst/>
                <a:latin typeface="微软雅黑 Light" panose="020B0502040204020203" pitchFamily="34" charset="-122"/>
                <a:ea typeface="微软雅黑 Light" panose="020B0502040204020203" pitchFamily="34" charset="-122"/>
              </a:rPr>
              <a:t>zhengce</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/content/2022-02/21/content_56 74844.htm </a:t>
            </a:r>
            <a:endParaRPr lang="en-GB" altLang="zh-CN" sz="1400" dirty="0">
              <a:solidFill>
                <a:schemeClr val="accent3"/>
              </a:solidFill>
              <a:effectLst/>
              <a:latin typeface="微软雅黑 Light" panose="020B0502040204020203" pitchFamily="34" charset="-122"/>
              <a:ea typeface="微软雅黑 Light" panose="020B0502040204020203" pitchFamily="34" charset="-122"/>
            </a:endParaRPr>
          </a:p>
          <a:p>
            <a:r>
              <a:rPr lang="en-GB" altLang="zh-CN" sz="1400" dirty="0">
                <a:solidFill>
                  <a:schemeClr val="accent3"/>
                </a:solidFill>
                <a:effectLst/>
                <a:latin typeface="微软雅黑 Light" panose="020B0502040204020203" pitchFamily="34" charset="-122"/>
                <a:ea typeface="微软雅黑 Light" panose="020B0502040204020203" pitchFamily="34" charset="-122"/>
              </a:rPr>
              <a:t>[4]</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刘丽斯，陈丽霞</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非物质文化遗产传承视阈下老年教育课程的开 发途径研究</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以广州灰塑特色课程为例</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A].</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太原城市职业技术 学院学报</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.2020:108-110 </a:t>
            </a:r>
            <a:endParaRPr lang="en-US" altLang="zh-CN" sz="1400" dirty="0">
              <a:solidFill>
                <a:schemeClr val="accent3"/>
              </a:solidFill>
              <a:effectLst/>
              <a:latin typeface="微软雅黑 Light" panose="020B0502040204020203" pitchFamily="34" charset="-122"/>
              <a:ea typeface="微软雅黑 Light" panose="020B0502040204020203" pitchFamily="34" charset="-122"/>
            </a:endParaRPr>
          </a:p>
          <a:p>
            <a:r>
              <a:rPr lang="en-US" altLang="zh-CN" sz="1400" dirty="0">
                <a:solidFill>
                  <a:schemeClr val="accent3"/>
                </a:solidFill>
                <a:effectLst/>
                <a:latin typeface="微软雅黑 Light" panose="020B0502040204020203" pitchFamily="34" charset="-122"/>
                <a:ea typeface="微软雅黑 Light" panose="020B0502040204020203" pitchFamily="34" charset="-122"/>
              </a:rPr>
              <a:t>[5]</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宋振源</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张文婷</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刘俊燕等</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加强非遗文化数字化，宣传助力“文化 衡水“建设</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J].</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产业与科技论坛</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.2022(21)6:189-190 </a:t>
            </a:r>
            <a:endParaRPr lang="en-US" altLang="zh-CN" sz="1400" dirty="0">
              <a:solidFill>
                <a:schemeClr val="accent3"/>
              </a:solidFill>
              <a:effectLst/>
              <a:latin typeface="微软雅黑 Light" panose="020B0502040204020203" pitchFamily="34" charset="-122"/>
              <a:ea typeface="微软雅黑 Light" panose="020B0502040204020203" pitchFamily="34" charset="-122"/>
            </a:endParaRPr>
          </a:p>
          <a:p>
            <a:r>
              <a:rPr lang="en-US" altLang="zh-CN" sz="1400" dirty="0">
                <a:solidFill>
                  <a:schemeClr val="accent3"/>
                </a:solidFill>
                <a:effectLst/>
                <a:latin typeface="微软雅黑 Light" panose="020B0502040204020203" pitchFamily="34" charset="-122"/>
                <a:ea typeface="微软雅黑 Light" panose="020B0502040204020203" pitchFamily="34" charset="-122"/>
              </a:rPr>
              <a:t>[6]</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梁广寒</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岭南记忆</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搭建岭南文化遗产整合平台</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J].</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文化遗 产</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,2011,(04):85-89 </a:t>
            </a:r>
            <a:endParaRPr lang="zh-CN" altLang="en-US" dirty="0">
              <a:solidFill>
                <a:schemeClr val="accent3"/>
              </a:solidFill>
              <a:effectLst/>
            </a:endParaRPr>
          </a:p>
          <a:p>
            <a:r>
              <a:rPr lang="en-US" altLang="zh-CN" sz="1400" dirty="0">
                <a:solidFill>
                  <a:schemeClr val="accent3"/>
                </a:solidFill>
                <a:effectLst/>
                <a:latin typeface="微软雅黑 Light" panose="020B0502040204020203" pitchFamily="34" charset="-122"/>
                <a:ea typeface="微软雅黑 Light" panose="020B0502040204020203" pitchFamily="34" charset="-122"/>
              </a:rPr>
              <a:t>[7]</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腾讯研究院 </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S-Tech </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工作室</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吾老之域</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老年人微信生活和家庭 微信反哺</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R].2018-07 </a:t>
            </a:r>
            <a:endParaRPr lang="en-GB" altLang="zh-CN" sz="1400" dirty="0">
              <a:solidFill>
                <a:schemeClr val="accent3"/>
              </a:solidFill>
              <a:effectLst/>
              <a:latin typeface="微软雅黑 Light" panose="020B0502040204020203" pitchFamily="34" charset="-122"/>
              <a:ea typeface="微软雅黑 Light" panose="020B0502040204020203" pitchFamily="34" charset="-122"/>
            </a:endParaRPr>
          </a:p>
          <a:p>
            <a:r>
              <a:rPr lang="en-GB" altLang="zh-CN" sz="1400" dirty="0">
                <a:solidFill>
                  <a:schemeClr val="accent3"/>
                </a:solidFill>
                <a:effectLst/>
                <a:latin typeface="微软雅黑 Light" panose="020B0502040204020203" pitchFamily="34" charset="-122"/>
                <a:ea typeface="微软雅黑 Light" panose="020B0502040204020203" pitchFamily="34" charset="-122"/>
              </a:rPr>
              <a:t>[8]</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刘卓</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郭伟</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赵楠</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针对老龄化人群的非遗数字化网络社区设计研 究</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J].</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包装工程</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,2015</a:t>
            </a:r>
            <a:endParaRPr lang="en-US" altLang="zh-CN" sz="1400" dirty="0">
              <a:solidFill>
                <a:schemeClr val="accent3"/>
              </a:solidFill>
              <a:effectLst/>
              <a:latin typeface="微软雅黑 Light" panose="020B0502040204020203" pitchFamily="34" charset="-122"/>
              <a:ea typeface="微软雅黑 Light" panose="020B0502040204020203" pitchFamily="34" charset="-122"/>
            </a:endParaRPr>
          </a:p>
          <a:p>
            <a:r>
              <a:rPr lang="en-US" altLang="zh-CN" sz="1400" dirty="0">
                <a:solidFill>
                  <a:schemeClr val="accent3"/>
                </a:solidFill>
                <a:effectLst/>
                <a:latin typeface="微软雅黑 Light" panose="020B0502040204020203" pitchFamily="34" charset="-122"/>
                <a:ea typeface="微软雅黑 Light" panose="020B0502040204020203" pitchFamily="34" charset="-122"/>
              </a:rPr>
              <a:t>[9]</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谢中元</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佛山非物质文化遗产的传承及其传承人探析</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J].</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佛山科 学技术学院学报</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社会科学版</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),2015,33(04)23-32 </a:t>
            </a:r>
            <a:endParaRPr lang="en-US" altLang="zh-CN" sz="1400" dirty="0">
              <a:solidFill>
                <a:schemeClr val="accent3"/>
              </a:solidFill>
              <a:effectLst/>
              <a:latin typeface="微软雅黑 Light" panose="020B0502040204020203" pitchFamily="34" charset="-122"/>
              <a:ea typeface="微软雅黑 Light" panose="020B0502040204020203" pitchFamily="34" charset="-122"/>
            </a:endParaRPr>
          </a:p>
          <a:p>
            <a:r>
              <a:rPr lang="en-US" altLang="zh-CN" sz="1400" dirty="0">
                <a:solidFill>
                  <a:schemeClr val="accent3"/>
                </a:solidFill>
                <a:effectLst/>
                <a:latin typeface="微软雅黑 Light" panose="020B0502040204020203" pitchFamily="34" charset="-122"/>
                <a:ea typeface="微软雅黑 Light" panose="020B0502040204020203" pitchFamily="34" charset="-122"/>
              </a:rPr>
              <a:t>[10]</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姚劲松</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我国老年人微信阅读的内容供给现状与优化策略</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en-GB" altLang="zh-CN" sz="1400" dirty="0">
                <a:solidFill>
                  <a:schemeClr val="accent3"/>
                </a:solidFill>
                <a:effectLst/>
                <a:latin typeface="微软雅黑 Light" panose="020B0502040204020203" pitchFamily="34" charset="-122"/>
                <a:ea typeface="微软雅黑 Light" panose="020B0502040204020203" pitchFamily="34" charset="-122"/>
              </a:rPr>
              <a:t>J]. </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西南民族大学学报</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人文社科版</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2019</a:t>
            </a:r>
            <a:r>
              <a:rPr lang="zh-CN" altLang="en-US" sz="1400" dirty="0">
                <a:solidFill>
                  <a:schemeClr val="accent3"/>
                </a:solidFill>
                <a:effectLst/>
                <a:latin typeface="微软雅黑 Light" panose="020B0502040204020203" pitchFamily="34" charset="-122"/>
                <a:ea typeface="微软雅黑 Light" panose="020B0502040204020203" pitchFamily="34" charset="-122"/>
              </a:rPr>
              <a:t>，</a:t>
            </a:r>
            <a:r>
              <a:rPr lang="en-US" altLang="zh-CN" sz="1400" dirty="0">
                <a:solidFill>
                  <a:schemeClr val="accent3"/>
                </a:solidFill>
                <a:effectLst/>
                <a:latin typeface="微软雅黑 Light" panose="020B0502040204020203" pitchFamily="34" charset="-122"/>
                <a:ea typeface="微软雅黑 Light" panose="020B0502040204020203" pitchFamily="34" charset="-122"/>
              </a:rPr>
              <a:t>41(04):150-154 </a:t>
            </a:r>
            <a:endParaRPr lang="zh-CN" altLang="en-US" dirty="0">
              <a:solidFill>
                <a:schemeClr val="accent3"/>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413525" y="1119312"/>
            <a:ext cx="5682300" cy="12884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dirty="0" err="1"/>
              <a:t>演讲</a:t>
            </a:r>
            <a:r>
              <a:rPr lang="en-GB" sz="4000" dirty="0"/>
              <a:t> </a:t>
            </a:r>
            <a:r>
              <a:rPr lang="en-GB" sz="4000" dirty="0">
                <a:solidFill>
                  <a:schemeClr val="accent2"/>
                </a:solidFill>
              </a:rPr>
              <a:t>‘</a:t>
            </a:r>
            <a:r>
              <a:rPr lang="en-GB" sz="4000" dirty="0" err="1">
                <a:solidFill>
                  <a:schemeClr val="accent2"/>
                </a:solidFill>
              </a:rPr>
              <a:t>结束</a:t>
            </a:r>
            <a:r>
              <a:rPr lang="en-GB" sz="4000" dirty="0">
                <a:solidFill>
                  <a:schemeClr val="accent2"/>
                </a:solidFill>
              </a:rPr>
              <a:t>’ </a:t>
            </a:r>
            <a:endParaRPr sz="4000" dirty="0">
              <a:solidFill>
                <a:schemeClr val="accent3"/>
              </a:solidFill>
            </a:endParaRPr>
          </a:p>
        </p:txBody>
      </p:sp>
      <p:sp>
        <p:nvSpPr>
          <p:cNvPr id="254" name="Google Shape;254;p18"/>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accent3"/>
                </a:solidFill>
              </a:rPr>
              <a:t>Programming Language</a:t>
            </a:r>
            <a:endParaRPr sz="1400">
              <a:solidFill>
                <a:schemeClr val="accent3"/>
              </a:solidFill>
            </a:endParaRPr>
          </a:p>
        </p:txBody>
      </p:sp>
      <p:sp>
        <p:nvSpPr>
          <p:cNvPr id="255" name="Google Shape;255;p18"/>
          <p:cNvSpPr txBox="1">
            <a:spLocks noGrp="1"/>
          </p:cNvSpPr>
          <p:nvPr>
            <p:ph type="subTitle" idx="2"/>
          </p:nvPr>
        </p:nvSpPr>
        <p:spPr>
          <a:xfrm>
            <a:off x="1413525" y="2633092"/>
            <a:ext cx="5682300" cy="12884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6"/>
                </a:solidFill>
              </a:rPr>
              <a:t>[</a:t>
            </a:r>
            <a:r>
              <a:rPr lang="en-GB" dirty="0" err="1">
                <a:solidFill>
                  <a:schemeClr val="accent1"/>
                </a:solidFill>
              </a:rPr>
              <a:t>谢谢</a:t>
            </a:r>
            <a:r>
              <a:rPr lang="en-GB" dirty="0">
                <a:solidFill>
                  <a:schemeClr val="lt1"/>
                </a:solidFill>
              </a:rPr>
              <a:t> </a:t>
            </a:r>
            <a:r>
              <a:rPr lang="en-GB" dirty="0" err="1">
                <a:solidFill>
                  <a:schemeClr val="lt2"/>
                </a:solidFill>
              </a:rPr>
              <a:t>大家</a:t>
            </a:r>
            <a:r>
              <a:rPr lang="en-GB" dirty="0">
                <a:solidFill>
                  <a:schemeClr val="accent6"/>
                </a:solidFill>
              </a:rPr>
              <a:t>] </a:t>
            </a:r>
            <a:endParaRPr dirty="0">
              <a:solidFill>
                <a:schemeClr val="accent6"/>
              </a:solidFill>
            </a:endParaRPr>
          </a:p>
        </p:txBody>
      </p:sp>
      <p:sp>
        <p:nvSpPr>
          <p:cNvPr id="256" name="Google Shape;256;p18"/>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solidFill>
                  <a:schemeClr val="accent3"/>
                </a:solidFill>
              </a:rPr>
              <a:t>forbeginners.html</a:t>
            </a:r>
            <a:endParaRPr sz="1400">
              <a:solidFill>
                <a:schemeClr val="accent3"/>
              </a:solidFill>
            </a:endParaRPr>
          </a:p>
        </p:txBody>
      </p:sp>
      <p:sp>
        <p:nvSpPr>
          <p:cNvPr id="257" name="Google Shape;257;p18"/>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solidFill>
                  <a:schemeClr val="accent3"/>
                </a:solidFill>
              </a:rPr>
              <a:t>workshop.css</a:t>
            </a:r>
            <a:endParaRPr sz="1400">
              <a:solidFill>
                <a:schemeClr val="accent3"/>
              </a:solidFill>
            </a:endParaRPr>
          </a:p>
        </p:txBody>
      </p:sp>
      <p:sp>
        <p:nvSpPr>
          <p:cNvPr id="258" name="Google Shape;258;p18"/>
          <p:cNvSpPr txBox="1">
            <a:spLocks noGrp="1"/>
          </p:cNvSpPr>
          <p:nvPr>
            <p:ph type="subTitle" idx="1"/>
          </p:nvPr>
        </p:nvSpPr>
        <p:spPr>
          <a:xfrm>
            <a:off x="4572000" y="46947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t>infographics</a:t>
            </a:r>
            <a:r>
              <a:rPr lang="en-GB" sz="1400">
                <a:solidFill>
                  <a:schemeClr val="accent3"/>
                </a:solidFill>
              </a:rPr>
              <a:t>.css</a:t>
            </a:r>
            <a:endParaRPr sz="1400">
              <a:solidFill>
                <a:schemeClr val="accent3"/>
              </a:solidFill>
            </a:endParaRPr>
          </a:p>
        </p:txBody>
      </p:sp>
      <p:grpSp>
        <p:nvGrpSpPr>
          <p:cNvPr id="260" name="Google Shape;260;p18"/>
          <p:cNvGrpSpPr/>
          <p:nvPr/>
        </p:nvGrpSpPr>
        <p:grpSpPr>
          <a:xfrm>
            <a:off x="7730475" y="1177922"/>
            <a:ext cx="506100" cy="682022"/>
            <a:chOff x="1413525" y="1247575"/>
            <a:chExt cx="506100" cy="44106769"/>
          </a:xfrm>
        </p:grpSpPr>
        <p:cxnSp>
          <p:nvCxnSpPr>
            <p:cNvPr id="261" name="Google Shape;261;p18"/>
            <p:cNvCxnSpPr/>
            <p:nvPr/>
          </p:nvCxnSpPr>
          <p:spPr>
            <a:xfrm>
              <a:off x="1552213" y="1247575"/>
              <a:ext cx="0" cy="2275800"/>
            </a:xfrm>
            <a:prstGeom prst="straightConnector1">
              <a:avLst/>
            </a:prstGeom>
            <a:noFill/>
            <a:ln w="9525" cap="flat" cmpd="sng">
              <a:solidFill>
                <a:schemeClr val="accent4"/>
              </a:solidFill>
              <a:prstDash val="solid"/>
              <a:round/>
              <a:headEnd type="none" w="med" len="med"/>
              <a:tailEnd type="none" w="med" len="med"/>
            </a:ln>
          </p:spPr>
        </p:cxnSp>
        <p:sp>
          <p:nvSpPr>
            <p:cNvPr id="262" name="Google Shape;262;p18"/>
            <p:cNvSpPr txBox="1"/>
            <p:nvPr/>
          </p:nvSpPr>
          <p:spPr>
            <a:xfrm>
              <a:off x="1413525" y="3557738"/>
              <a:ext cx="506100" cy="417966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dirty="0">
                <a:solidFill>
                  <a:schemeClr val="accent3"/>
                </a:solidFill>
                <a:latin typeface="Fira Code"/>
                <a:ea typeface="Fira Code"/>
                <a:cs typeface="Fira Code"/>
                <a:sym typeface="Fira Code"/>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74" name="Google Shape;1874;p21"/>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tLang="zh-CN" dirty="0"/>
              <a:t>              </a:t>
            </a:r>
            <a:r>
              <a:rPr lang="en-GB" dirty="0"/>
              <a:t>Content</a:t>
            </a:r>
            <a:endParaRPr lang="en-GB" dirty="0"/>
          </a:p>
        </p:txBody>
      </p:sp>
      <p:sp>
        <p:nvSpPr>
          <p:cNvPr id="1875" name="Google Shape;1875;p21"/>
          <p:cNvSpPr txBox="1"/>
          <p:nvPr/>
        </p:nvSpPr>
        <p:spPr>
          <a:xfrm>
            <a:off x="5735864" y="2016401"/>
            <a:ext cx="2695035" cy="64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3"/>
                </a:solidFill>
                <a:latin typeface="Fira Code"/>
                <a:ea typeface="Fira Code"/>
                <a:cs typeface="Fira Code"/>
                <a:sym typeface="Fira Code"/>
              </a:rPr>
              <a:t>&lt;</a:t>
            </a:r>
            <a:r>
              <a:rPr lang="zh-CN" altLang="en-US" dirty="0">
                <a:solidFill>
                  <a:schemeClr val="accent3"/>
                </a:solidFill>
                <a:latin typeface="Fira Code"/>
                <a:ea typeface="Fira Code"/>
                <a:cs typeface="Fira Code"/>
                <a:sym typeface="Fira Code"/>
              </a:rPr>
              <a:t>应用程序设计的创造性和创新性</a:t>
            </a:r>
            <a:r>
              <a:rPr lang="en-GB" dirty="0">
                <a:solidFill>
                  <a:schemeClr val="accent3"/>
                </a:solidFill>
                <a:latin typeface="Fira Code"/>
                <a:ea typeface="Fira Code"/>
                <a:cs typeface="Fira Code"/>
                <a:sym typeface="Fira Code"/>
              </a:rPr>
              <a:t>&gt;</a:t>
            </a:r>
            <a:endParaRPr dirty="0">
              <a:solidFill>
                <a:schemeClr val="accent3"/>
              </a:solidFill>
              <a:latin typeface="Fira Code"/>
              <a:ea typeface="Fira Code"/>
              <a:cs typeface="Fira Code"/>
              <a:sym typeface="Fira Code"/>
            </a:endParaRPr>
          </a:p>
        </p:txBody>
      </p:sp>
      <p:sp>
        <p:nvSpPr>
          <p:cNvPr id="1876" name="Google Shape;1876;p21"/>
          <p:cNvSpPr txBox="1"/>
          <p:nvPr/>
        </p:nvSpPr>
        <p:spPr>
          <a:xfrm>
            <a:off x="5735860" y="1638513"/>
            <a:ext cx="21807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tLang="zh-CN" sz="2000" dirty="0">
                <a:solidFill>
                  <a:schemeClr val="accent1"/>
                </a:solidFill>
                <a:latin typeface="Fira Code"/>
                <a:ea typeface="Fira Code"/>
                <a:cs typeface="Fira Code"/>
                <a:sym typeface="Fira Code"/>
              </a:rPr>
              <a:t>Creativity</a:t>
            </a:r>
            <a:endParaRPr lang="en-GB" altLang="zh-CN" sz="2000" dirty="0">
              <a:solidFill>
                <a:schemeClr val="accent1"/>
              </a:solidFill>
              <a:latin typeface="Fira Code"/>
              <a:ea typeface="Fira Code"/>
              <a:cs typeface="Fira Code"/>
              <a:sym typeface="Fira Code"/>
            </a:endParaRPr>
          </a:p>
        </p:txBody>
      </p:sp>
      <p:sp>
        <p:nvSpPr>
          <p:cNvPr id="1877" name="Google Shape;1877;p21"/>
          <p:cNvSpPr txBox="1"/>
          <p:nvPr/>
        </p:nvSpPr>
        <p:spPr>
          <a:xfrm>
            <a:off x="5735864" y="3340588"/>
            <a:ext cx="2597101" cy="64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3"/>
                </a:solidFill>
                <a:latin typeface="Fira Code"/>
                <a:ea typeface="Fira Code"/>
                <a:cs typeface="Fira Code"/>
                <a:sym typeface="Fira Code"/>
              </a:rPr>
              <a:t>&lt;</a:t>
            </a:r>
            <a:r>
              <a:rPr lang="zh-CN" altLang="en-US" dirty="0">
                <a:solidFill>
                  <a:schemeClr val="accent3"/>
                </a:solidFill>
                <a:latin typeface="Fira Code"/>
                <a:ea typeface="Fira Code"/>
                <a:cs typeface="Fira Code"/>
                <a:sym typeface="Fira Code"/>
              </a:rPr>
              <a:t>营销计划的可行性</a:t>
            </a:r>
            <a:r>
              <a:rPr lang="en-GB" dirty="0">
                <a:solidFill>
                  <a:schemeClr val="accent3"/>
                </a:solidFill>
                <a:latin typeface="Fira Code"/>
                <a:ea typeface="Fira Code"/>
                <a:cs typeface="Fira Code"/>
                <a:sym typeface="Fira Code"/>
              </a:rPr>
              <a:t>&gt;</a:t>
            </a:r>
            <a:endParaRPr dirty="0">
              <a:solidFill>
                <a:schemeClr val="accent3"/>
              </a:solidFill>
              <a:latin typeface="Fira Code"/>
              <a:ea typeface="Fira Code"/>
              <a:cs typeface="Fira Code"/>
              <a:sym typeface="Fira Code"/>
            </a:endParaRPr>
          </a:p>
        </p:txBody>
      </p:sp>
      <p:sp>
        <p:nvSpPr>
          <p:cNvPr id="1878" name="Google Shape;1878;p21"/>
          <p:cNvSpPr txBox="1"/>
          <p:nvPr/>
        </p:nvSpPr>
        <p:spPr>
          <a:xfrm>
            <a:off x="5735860" y="2962700"/>
            <a:ext cx="21807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ltLang="zh-CN" sz="2000" dirty="0">
                <a:solidFill>
                  <a:schemeClr val="lt2"/>
                </a:solidFill>
                <a:latin typeface="Fira Code"/>
                <a:ea typeface="Fira Code"/>
                <a:cs typeface="Fira Code"/>
                <a:sym typeface="Fira Code"/>
              </a:rPr>
              <a:t>Feasibility</a:t>
            </a:r>
            <a:endParaRPr lang="en-GB" altLang="zh-CN" sz="2000" dirty="0">
              <a:solidFill>
                <a:schemeClr val="lt2"/>
              </a:solidFill>
              <a:latin typeface="Fira Code"/>
              <a:ea typeface="Fira Code"/>
              <a:cs typeface="Fira Code"/>
              <a:sym typeface="Fira Code"/>
            </a:endParaRPr>
          </a:p>
        </p:txBody>
      </p:sp>
      <p:grpSp>
        <p:nvGrpSpPr>
          <p:cNvPr id="1879" name="Google Shape;1879;p21"/>
          <p:cNvGrpSpPr/>
          <p:nvPr/>
        </p:nvGrpSpPr>
        <p:grpSpPr>
          <a:xfrm>
            <a:off x="3701100" y="1713527"/>
            <a:ext cx="578325" cy="487500"/>
            <a:chOff x="1665363" y="1706700"/>
            <a:chExt cx="578325" cy="487500"/>
          </a:xfrm>
        </p:grpSpPr>
        <p:sp>
          <p:nvSpPr>
            <p:cNvPr id="1880" name="Google Shape;1880;p21"/>
            <p:cNvSpPr/>
            <p:nvPr/>
          </p:nvSpPr>
          <p:spPr>
            <a:xfrm flipH="1">
              <a:off x="2174988"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1"/>
            <p:cNvSpPr/>
            <p:nvPr/>
          </p:nvSpPr>
          <p:spPr>
            <a:xfrm>
              <a:off x="1665363"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2" name="Google Shape;1882;p21"/>
          <p:cNvGrpSpPr/>
          <p:nvPr/>
        </p:nvGrpSpPr>
        <p:grpSpPr>
          <a:xfrm>
            <a:off x="4864625" y="1713515"/>
            <a:ext cx="578325" cy="487500"/>
            <a:chOff x="4764875" y="1706700"/>
            <a:chExt cx="578325" cy="487500"/>
          </a:xfrm>
        </p:grpSpPr>
        <p:sp>
          <p:nvSpPr>
            <p:cNvPr id="1883" name="Google Shape;1883;p21"/>
            <p:cNvSpPr/>
            <p:nvPr/>
          </p:nvSpPr>
          <p:spPr>
            <a:xfrm flipH="1">
              <a:off x="5274500"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21"/>
            <p:cNvSpPr/>
            <p:nvPr/>
          </p:nvSpPr>
          <p:spPr>
            <a:xfrm>
              <a:off x="4764875"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5" name="Google Shape;1885;p21"/>
          <p:cNvGrpSpPr/>
          <p:nvPr/>
        </p:nvGrpSpPr>
        <p:grpSpPr>
          <a:xfrm>
            <a:off x="4864637" y="3048458"/>
            <a:ext cx="578325" cy="487500"/>
            <a:chOff x="5198688" y="3289450"/>
            <a:chExt cx="578325" cy="487500"/>
          </a:xfrm>
        </p:grpSpPr>
        <p:sp>
          <p:nvSpPr>
            <p:cNvPr id="1886" name="Google Shape;1886;p21"/>
            <p:cNvSpPr/>
            <p:nvPr/>
          </p:nvSpPr>
          <p:spPr>
            <a:xfrm flipH="1">
              <a:off x="5708313" y="328945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1"/>
            <p:cNvSpPr/>
            <p:nvPr/>
          </p:nvSpPr>
          <p:spPr>
            <a:xfrm>
              <a:off x="5198688" y="328945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8" name="Google Shape;1888;p21"/>
          <p:cNvGrpSpPr/>
          <p:nvPr/>
        </p:nvGrpSpPr>
        <p:grpSpPr>
          <a:xfrm>
            <a:off x="3701100" y="3048458"/>
            <a:ext cx="578325" cy="487500"/>
            <a:chOff x="2099175" y="3289450"/>
            <a:chExt cx="578325" cy="487500"/>
          </a:xfrm>
        </p:grpSpPr>
        <p:sp>
          <p:nvSpPr>
            <p:cNvPr id="1889" name="Google Shape;1889;p21"/>
            <p:cNvSpPr/>
            <p:nvPr/>
          </p:nvSpPr>
          <p:spPr>
            <a:xfrm flipH="1">
              <a:off x="2608800" y="328945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1"/>
            <p:cNvSpPr/>
            <p:nvPr/>
          </p:nvSpPr>
          <p:spPr>
            <a:xfrm>
              <a:off x="2099175" y="328945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1" name="Google Shape;1891;p21"/>
          <p:cNvSpPr txBox="1"/>
          <p:nvPr/>
        </p:nvSpPr>
        <p:spPr>
          <a:xfrm>
            <a:off x="1227435" y="2016404"/>
            <a:ext cx="2180700" cy="64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accent3"/>
                </a:solidFill>
                <a:latin typeface="Fira Code"/>
                <a:ea typeface="Fira Code"/>
                <a:cs typeface="Fira Code"/>
                <a:sym typeface="Fira Code"/>
              </a:rPr>
              <a:t>&lt; </a:t>
            </a:r>
            <a:r>
              <a:rPr lang="en-GB" dirty="0" err="1">
                <a:solidFill>
                  <a:schemeClr val="accent3"/>
                </a:solidFill>
                <a:latin typeface="Fira Code"/>
                <a:ea typeface="Fira Code"/>
                <a:cs typeface="Fira Code"/>
                <a:sym typeface="Fira Code"/>
              </a:rPr>
              <a:t>App内容简介</a:t>
            </a:r>
            <a:r>
              <a:rPr lang="en-GB" dirty="0">
                <a:solidFill>
                  <a:schemeClr val="accent3"/>
                </a:solidFill>
                <a:latin typeface="Fira Code"/>
                <a:ea typeface="Fira Code"/>
                <a:cs typeface="Fira Code"/>
                <a:sym typeface="Fira Code"/>
              </a:rPr>
              <a:t>&gt;</a:t>
            </a:r>
            <a:endParaRPr dirty="0">
              <a:solidFill>
                <a:schemeClr val="accent3"/>
              </a:solidFill>
              <a:latin typeface="Fira Code"/>
              <a:ea typeface="Fira Code"/>
              <a:cs typeface="Fira Code"/>
              <a:sym typeface="Fira Code"/>
            </a:endParaRPr>
          </a:p>
        </p:txBody>
      </p:sp>
      <p:sp>
        <p:nvSpPr>
          <p:cNvPr id="1892" name="Google Shape;1892;p21"/>
          <p:cNvSpPr txBox="1"/>
          <p:nvPr/>
        </p:nvSpPr>
        <p:spPr>
          <a:xfrm>
            <a:off x="1227435" y="1638513"/>
            <a:ext cx="21807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000" dirty="0">
                <a:solidFill>
                  <a:schemeClr val="accent1"/>
                </a:solidFill>
                <a:latin typeface="Fira Code"/>
                <a:ea typeface="Fira Code"/>
                <a:cs typeface="Fira Code"/>
                <a:sym typeface="Fira Code"/>
              </a:rPr>
              <a:t>Brief</a:t>
            </a:r>
            <a:r>
              <a:rPr lang="zh-CN" altLang="en-US" sz="2000" dirty="0">
                <a:solidFill>
                  <a:schemeClr val="accent1"/>
                </a:solidFill>
                <a:latin typeface="Fira Code"/>
                <a:ea typeface="Fira Code"/>
                <a:cs typeface="Fira Code"/>
                <a:sym typeface="Fira Code"/>
              </a:rPr>
              <a:t> </a:t>
            </a:r>
            <a:r>
              <a:rPr lang="en-US" altLang="zh-CN" sz="2000" dirty="0">
                <a:solidFill>
                  <a:schemeClr val="accent1"/>
                </a:solidFill>
                <a:latin typeface="Fira Code"/>
                <a:ea typeface="Fira Code"/>
                <a:cs typeface="Fira Code"/>
                <a:sym typeface="Fira Code"/>
              </a:rPr>
              <a:t>introduction</a:t>
            </a:r>
            <a:endParaRPr sz="2000" dirty="0">
              <a:solidFill>
                <a:schemeClr val="accent1"/>
              </a:solidFill>
              <a:latin typeface="Fira Code"/>
              <a:ea typeface="Fira Code"/>
              <a:cs typeface="Fira Code"/>
              <a:sym typeface="Fira Code"/>
            </a:endParaRPr>
          </a:p>
        </p:txBody>
      </p:sp>
      <p:sp>
        <p:nvSpPr>
          <p:cNvPr id="1893" name="Google Shape;1893;p21"/>
          <p:cNvSpPr txBox="1"/>
          <p:nvPr/>
        </p:nvSpPr>
        <p:spPr>
          <a:xfrm>
            <a:off x="811033" y="3340589"/>
            <a:ext cx="2597102" cy="64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accent3"/>
                </a:solidFill>
                <a:latin typeface="Fira Code"/>
                <a:ea typeface="Fira Code"/>
                <a:cs typeface="Fira Code"/>
                <a:sym typeface="Fira Code"/>
              </a:rPr>
              <a:t>&lt;</a:t>
            </a:r>
            <a:r>
              <a:rPr lang="zh-CN" altLang="en-US" dirty="0">
                <a:solidFill>
                  <a:schemeClr val="accent3"/>
                </a:solidFill>
                <a:latin typeface="Fira Code"/>
                <a:ea typeface="Fira Code"/>
                <a:cs typeface="Fira Code"/>
                <a:sym typeface="Fira Code"/>
              </a:rPr>
              <a:t>市场分析</a:t>
            </a:r>
            <a:r>
              <a:rPr lang="en-GB" dirty="0">
                <a:solidFill>
                  <a:schemeClr val="accent3"/>
                </a:solidFill>
                <a:latin typeface="Fira Code"/>
                <a:ea typeface="Fira Code"/>
                <a:cs typeface="Fira Code"/>
                <a:sym typeface="Fira Code"/>
              </a:rPr>
              <a:t>&gt;</a:t>
            </a:r>
            <a:endParaRPr dirty="0">
              <a:solidFill>
                <a:schemeClr val="accent3"/>
              </a:solidFill>
              <a:latin typeface="Fira Code"/>
              <a:ea typeface="Fira Code"/>
              <a:cs typeface="Fira Code"/>
              <a:sym typeface="Fira Code"/>
            </a:endParaRPr>
          </a:p>
        </p:txBody>
      </p:sp>
      <p:sp>
        <p:nvSpPr>
          <p:cNvPr id="1894" name="Google Shape;1894;p21"/>
          <p:cNvSpPr txBox="1"/>
          <p:nvPr/>
        </p:nvSpPr>
        <p:spPr>
          <a:xfrm>
            <a:off x="1227435" y="2962698"/>
            <a:ext cx="21807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tLang="zh-CN" sz="2000" dirty="0">
                <a:solidFill>
                  <a:schemeClr val="dk2"/>
                </a:solidFill>
                <a:latin typeface="Fira Code"/>
                <a:ea typeface="Fira Code"/>
                <a:cs typeface="Fira Code"/>
                <a:sym typeface="Fira Code"/>
              </a:rPr>
              <a:t>Marketing analyst</a:t>
            </a:r>
            <a:endParaRPr lang="en-GB" altLang="zh-CN" sz="2000" dirty="0">
              <a:solidFill>
                <a:schemeClr val="dk2"/>
              </a:solidFill>
              <a:latin typeface="Fira Code"/>
              <a:ea typeface="Fira Code"/>
              <a:cs typeface="Fira Code"/>
              <a:sym typeface="Fira Code"/>
            </a:endParaRPr>
          </a:p>
        </p:txBody>
      </p:sp>
      <p:sp>
        <p:nvSpPr>
          <p:cNvPr id="1895" name="Google Shape;1895;p21"/>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896" name="Google Shape;1896;p21"/>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1897" name="Google Shape;1897;p21"/>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1898" name="Google Shape;1898;p21"/>
          <p:cNvSpPr/>
          <p:nvPr/>
        </p:nvSpPr>
        <p:spPr>
          <a:xfrm>
            <a:off x="3701105" y="2300520"/>
            <a:ext cx="134400" cy="1344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899" name="Google Shape;1899;p21"/>
          <p:cNvSpPr/>
          <p:nvPr/>
        </p:nvSpPr>
        <p:spPr>
          <a:xfrm>
            <a:off x="3923068" y="2300520"/>
            <a:ext cx="134400" cy="1344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0" name="Google Shape;1900;p21"/>
          <p:cNvSpPr/>
          <p:nvPr/>
        </p:nvSpPr>
        <p:spPr>
          <a:xfrm>
            <a:off x="4145030" y="2300520"/>
            <a:ext cx="134400" cy="1344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1" name="Google Shape;1901;p21"/>
          <p:cNvSpPr/>
          <p:nvPr/>
        </p:nvSpPr>
        <p:spPr>
          <a:xfrm>
            <a:off x="3701105" y="2477973"/>
            <a:ext cx="134400" cy="1344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2" name="Google Shape;1902;p21"/>
          <p:cNvSpPr/>
          <p:nvPr/>
        </p:nvSpPr>
        <p:spPr>
          <a:xfrm>
            <a:off x="3923068" y="2477973"/>
            <a:ext cx="134400" cy="1344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3" name="Google Shape;1903;p21"/>
          <p:cNvSpPr/>
          <p:nvPr/>
        </p:nvSpPr>
        <p:spPr>
          <a:xfrm>
            <a:off x="4145030" y="2477973"/>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4" name="Google Shape;1904;p21"/>
          <p:cNvSpPr/>
          <p:nvPr/>
        </p:nvSpPr>
        <p:spPr>
          <a:xfrm>
            <a:off x="4864630" y="2300520"/>
            <a:ext cx="134400" cy="134400"/>
          </a:xfrm>
          <a:prstGeom prst="ellipse">
            <a:avLst/>
          </a:prstGeom>
          <a:solidFill>
            <a:schemeClr val="dk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5" name="Google Shape;1905;p21"/>
          <p:cNvSpPr/>
          <p:nvPr/>
        </p:nvSpPr>
        <p:spPr>
          <a:xfrm>
            <a:off x="5086593" y="2300520"/>
            <a:ext cx="134400" cy="134400"/>
          </a:xfrm>
          <a:prstGeom prst="ellipse">
            <a:avLst/>
          </a:prstGeom>
          <a:solidFill>
            <a:schemeClr val="dk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6" name="Google Shape;1906;p21"/>
          <p:cNvSpPr/>
          <p:nvPr/>
        </p:nvSpPr>
        <p:spPr>
          <a:xfrm>
            <a:off x="5308555" y="2300520"/>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7" name="Google Shape;1907;p21"/>
          <p:cNvSpPr/>
          <p:nvPr/>
        </p:nvSpPr>
        <p:spPr>
          <a:xfrm>
            <a:off x="4864630" y="2477973"/>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8" name="Google Shape;1908;p21"/>
          <p:cNvSpPr/>
          <p:nvPr/>
        </p:nvSpPr>
        <p:spPr>
          <a:xfrm>
            <a:off x="5086593" y="2477973"/>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9" name="Google Shape;1909;p21"/>
          <p:cNvSpPr/>
          <p:nvPr/>
        </p:nvSpPr>
        <p:spPr>
          <a:xfrm>
            <a:off x="5308555" y="2477973"/>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0" name="Google Shape;1910;p21"/>
          <p:cNvSpPr/>
          <p:nvPr/>
        </p:nvSpPr>
        <p:spPr>
          <a:xfrm>
            <a:off x="3701105" y="3674945"/>
            <a:ext cx="134400" cy="1344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1" name="Google Shape;1911;p21"/>
          <p:cNvSpPr/>
          <p:nvPr/>
        </p:nvSpPr>
        <p:spPr>
          <a:xfrm>
            <a:off x="3923068" y="3674945"/>
            <a:ext cx="134400" cy="1344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2" name="Google Shape;1912;p21"/>
          <p:cNvSpPr/>
          <p:nvPr/>
        </p:nvSpPr>
        <p:spPr>
          <a:xfrm>
            <a:off x="4145030" y="3674945"/>
            <a:ext cx="134400" cy="1344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3" name="Google Shape;1913;p21"/>
          <p:cNvSpPr/>
          <p:nvPr/>
        </p:nvSpPr>
        <p:spPr>
          <a:xfrm>
            <a:off x="3701105" y="3852398"/>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4" name="Google Shape;1914;p21"/>
          <p:cNvSpPr/>
          <p:nvPr/>
        </p:nvSpPr>
        <p:spPr>
          <a:xfrm>
            <a:off x="3923068" y="3852398"/>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5" name="Google Shape;1915;p21"/>
          <p:cNvSpPr/>
          <p:nvPr/>
        </p:nvSpPr>
        <p:spPr>
          <a:xfrm>
            <a:off x="4145030" y="3852398"/>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6" name="Google Shape;1916;p21"/>
          <p:cNvSpPr/>
          <p:nvPr/>
        </p:nvSpPr>
        <p:spPr>
          <a:xfrm>
            <a:off x="4864630" y="3674945"/>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7" name="Google Shape;1917;p21"/>
          <p:cNvSpPr/>
          <p:nvPr/>
        </p:nvSpPr>
        <p:spPr>
          <a:xfrm>
            <a:off x="5086593" y="3674945"/>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8" name="Google Shape;1918;p21"/>
          <p:cNvSpPr/>
          <p:nvPr/>
        </p:nvSpPr>
        <p:spPr>
          <a:xfrm>
            <a:off x="5308555" y="3674945"/>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9" name="Google Shape;1919;p21"/>
          <p:cNvSpPr/>
          <p:nvPr/>
        </p:nvSpPr>
        <p:spPr>
          <a:xfrm>
            <a:off x="4864630" y="3852398"/>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20" name="Google Shape;1920;p21"/>
          <p:cNvSpPr/>
          <p:nvPr/>
        </p:nvSpPr>
        <p:spPr>
          <a:xfrm>
            <a:off x="5086593" y="3852398"/>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21" name="Google Shape;1921;p21"/>
          <p:cNvSpPr/>
          <p:nvPr/>
        </p:nvSpPr>
        <p:spPr>
          <a:xfrm>
            <a:off x="5308555" y="3852398"/>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22" name="Google Shape;1922;p21"/>
          <p:cNvSpPr txBox="1">
            <a:spLocks noGrp="1"/>
          </p:cNvSpPr>
          <p:nvPr>
            <p:ph type="title" idx="4294967295"/>
          </p:nvPr>
        </p:nvSpPr>
        <p:spPr>
          <a:xfrm flipH="1">
            <a:off x="3701006" y="1778625"/>
            <a:ext cx="5784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dirty="0"/>
              <a:t>1</a:t>
            </a:r>
            <a:r>
              <a:rPr lang="en-GB" sz="1400" dirty="0"/>
              <a:t>/6</a:t>
            </a:r>
            <a:endParaRPr sz="1400" dirty="0"/>
          </a:p>
        </p:txBody>
      </p:sp>
      <p:sp>
        <p:nvSpPr>
          <p:cNvPr id="1923" name="Google Shape;1923;p21"/>
          <p:cNvSpPr txBox="1">
            <a:spLocks noGrp="1"/>
          </p:cNvSpPr>
          <p:nvPr>
            <p:ph type="title" idx="4294967295"/>
          </p:nvPr>
        </p:nvSpPr>
        <p:spPr>
          <a:xfrm flipH="1">
            <a:off x="4864594" y="1778625"/>
            <a:ext cx="5784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dirty="0"/>
              <a:t>3</a:t>
            </a:r>
            <a:r>
              <a:rPr lang="en-GB" sz="1400" dirty="0"/>
              <a:t>/6</a:t>
            </a:r>
            <a:endParaRPr sz="1400" dirty="0"/>
          </a:p>
        </p:txBody>
      </p:sp>
      <p:sp>
        <p:nvSpPr>
          <p:cNvPr id="1924" name="Google Shape;1924;p21"/>
          <p:cNvSpPr txBox="1">
            <a:spLocks noGrp="1"/>
          </p:cNvSpPr>
          <p:nvPr>
            <p:ph type="title" idx="4294967295"/>
          </p:nvPr>
        </p:nvSpPr>
        <p:spPr>
          <a:xfrm flipH="1">
            <a:off x="3701006" y="3113550"/>
            <a:ext cx="5784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dirty="0"/>
              <a:t>5</a:t>
            </a:r>
            <a:r>
              <a:rPr lang="en-GB" sz="1400" dirty="0"/>
              <a:t>/6</a:t>
            </a:r>
            <a:endParaRPr sz="1400" dirty="0"/>
          </a:p>
        </p:txBody>
      </p:sp>
      <p:sp>
        <p:nvSpPr>
          <p:cNvPr id="1925" name="Google Shape;1925;p21"/>
          <p:cNvSpPr txBox="1">
            <a:spLocks noGrp="1"/>
          </p:cNvSpPr>
          <p:nvPr>
            <p:ph type="title" idx="4294967295"/>
          </p:nvPr>
        </p:nvSpPr>
        <p:spPr>
          <a:xfrm flipH="1">
            <a:off x="4864594" y="3113550"/>
            <a:ext cx="5784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t>6/6</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solidFill>
                  <a:schemeClr val="accent2"/>
                </a:solidFill>
              </a:rPr>
              <a:t>项目介绍</a:t>
            </a:r>
            <a:endParaRPr dirty="0">
              <a:solidFill>
                <a:schemeClr val="accent2"/>
              </a:solidFill>
            </a:endParaRPr>
          </a:p>
        </p:txBody>
      </p:sp>
      <p:sp>
        <p:nvSpPr>
          <p:cNvPr id="268" name="Google Shape;268;p19"/>
          <p:cNvSpPr txBox="1">
            <a:spLocks noGrp="1"/>
          </p:cNvSpPr>
          <p:nvPr>
            <p:ph type="body" idx="1"/>
          </p:nvPr>
        </p:nvSpPr>
        <p:spPr>
          <a:xfrm>
            <a:off x="646346" y="1194200"/>
            <a:ext cx="4727512" cy="2604078"/>
          </a:xfrm>
          <a:prstGeom prst="rect">
            <a:avLst/>
          </a:prstGeom>
        </p:spPr>
        <p:txBody>
          <a:bodyPr spcFirstLastPara="1" wrap="square" lIns="91425" tIns="91425" rIns="91425" bIns="91425" anchor="t" anchorCtr="0">
            <a:noAutofit/>
          </a:bodyPr>
          <a:lstStyle/>
          <a:p>
            <a:pPr indent="304800" algn="just">
              <a:lnSpc>
                <a:spcPct val="125000"/>
              </a:lnSpc>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致力于变成以老年人为中心的非遗教育资源平台，通过对接非遗传承人与非遗机构，依托团队自主开发的安卓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，打造一条服务于老年群体的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非遗＋旅游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非遗＋文创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非遗＋教育</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的传承与创新之路，满足老年群体日益增长的文化需求，重塑老年群体形象，使其重新发挥育人作用，最终实现缓解社会老龄化问题的目的。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269" name="Google Shape;269;p19"/>
          <p:cNvGrpSpPr/>
          <p:nvPr/>
        </p:nvGrpSpPr>
        <p:grpSpPr>
          <a:xfrm>
            <a:off x="780025" y="1354250"/>
            <a:ext cx="506100" cy="2910975"/>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
        <p:nvSpPr>
          <p:cNvPr id="273" name="Google Shape;273;p19"/>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E7E7E7"/>
              </a:solidFill>
              <a:latin typeface="Fira Code"/>
              <a:ea typeface="Fira Code"/>
              <a:cs typeface="Fira Code"/>
              <a:sym typeface="Fira Code"/>
            </a:endParaRPr>
          </a:p>
        </p:txBody>
      </p:sp>
      <p:pic>
        <p:nvPicPr>
          <p:cNvPr id="6" name="图片 5"/>
          <p:cNvPicPr>
            <a:picLocks noChangeAspect="1"/>
          </p:cNvPicPr>
          <p:nvPr/>
        </p:nvPicPr>
        <p:blipFill>
          <a:blip r:embed="rId1"/>
          <a:stretch>
            <a:fillRect/>
          </a:stretch>
        </p:blipFill>
        <p:spPr>
          <a:xfrm>
            <a:off x="5507537" y="1523677"/>
            <a:ext cx="3412204" cy="2274601"/>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74" name="Google Shape;1874;p21"/>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创新性与创造性</a:t>
            </a:r>
            <a:endParaRPr dirty="0"/>
          </a:p>
        </p:txBody>
      </p:sp>
      <p:sp>
        <p:nvSpPr>
          <p:cNvPr id="1875" name="Google Shape;1875;p21"/>
          <p:cNvSpPr txBox="1"/>
          <p:nvPr/>
        </p:nvSpPr>
        <p:spPr>
          <a:xfrm>
            <a:off x="5735865" y="2016401"/>
            <a:ext cx="2180700" cy="64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1050" dirty="0">
                <a:solidFill>
                  <a:schemeClr val="accent3"/>
                </a:solidFill>
                <a:latin typeface="Fira Code"/>
                <a:ea typeface="Fira Code"/>
                <a:cs typeface="Fira Code"/>
                <a:sym typeface="Fira Code"/>
              </a:rPr>
              <a:t>提供以老年人为中心的非遗文化传承平台，以及非遗＋旅游、非遗＋文创、非遗＋教育等多种服务方式，以满足老年人的多样化需求。</a:t>
            </a:r>
            <a:endParaRPr sz="1050" dirty="0">
              <a:solidFill>
                <a:schemeClr val="accent3"/>
              </a:solidFill>
              <a:latin typeface="Fira Code"/>
              <a:ea typeface="Fira Code"/>
              <a:cs typeface="Fira Code"/>
              <a:sym typeface="Fira Code"/>
            </a:endParaRPr>
          </a:p>
        </p:txBody>
      </p:sp>
      <p:sp>
        <p:nvSpPr>
          <p:cNvPr id="1876" name="Google Shape;1876;p21"/>
          <p:cNvSpPr txBox="1"/>
          <p:nvPr/>
        </p:nvSpPr>
        <p:spPr>
          <a:xfrm>
            <a:off x="5735860" y="1638513"/>
            <a:ext cx="21807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2000" dirty="0">
                <a:solidFill>
                  <a:schemeClr val="dk2"/>
                </a:solidFill>
                <a:latin typeface="Fira Code"/>
                <a:ea typeface="Fira Code"/>
                <a:cs typeface="Fira Code"/>
                <a:sym typeface="Fira Code"/>
              </a:rPr>
              <a:t>服务于老年人</a:t>
            </a:r>
            <a:endParaRPr sz="2000" dirty="0">
              <a:solidFill>
                <a:schemeClr val="dk2"/>
              </a:solidFill>
              <a:latin typeface="Fira Code"/>
              <a:ea typeface="Fira Code"/>
              <a:cs typeface="Fira Code"/>
              <a:sym typeface="Fira Code"/>
            </a:endParaRPr>
          </a:p>
        </p:txBody>
      </p:sp>
      <p:sp>
        <p:nvSpPr>
          <p:cNvPr id="1877" name="Google Shape;1877;p21"/>
          <p:cNvSpPr txBox="1"/>
          <p:nvPr/>
        </p:nvSpPr>
        <p:spPr>
          <a:xfrm>
            <a:off x="5735865" y="3340588"/>
            <a:ext cx="2180700" cy="64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1050" dirty="0">
                <a:solidFill>
                  <a:schemeClr val="accent3"/>
                </a:solidFill>
                <a:latin typeface="Fira Code"/>
                <a:ea typeface="Fira Code"/>
                <a:cs typeface="Fira Code"/>
                <a:sym typeface="Fira Code"/>
              </a:rPr>
              <a:t>缓解社会老龄化问题，通过提供文化教育服务，为老年人提供更多的学习机会，重塑老年人形象，让老年人重新发挥育人作用，从而推动社会的发展与进步。</a:t>
            </a:r>
            <a:endParaRPr sz="1050" dirty="0">
              <a:solidFill>
                <a:schemeClr val="accent3"/>
              </a:solidFill>
              <a:latin typeface="Fira Code"/>
              <a:ea typeface="Fira Code"/>
              <a:cs typeface="Fira Code"/>
              <a:sym typeface="Fira Code"/>
            </a:endParaRPr>
          </a:p>
        </p:txBody>
      </p:sp>
      <p:sp>
        <p:nvSpPr>
          <p:cNvPr id="1878" name="Google Shape;1878;p21"/>
          <p:cNvSpPr txBox="1"/>
          <p:nvPr/>
        </p:nvSpPr>
        <p:spPr>
          <a:xfrm>
            <a:off x="5735860" y="2962700"/>
            <a:ext cx="21807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2000" dirty="0">
                <a:solidFill>
                  <a:schemeClr val="accent2"/>
                </a:solidFill>
                <a:latin typeface="Fira Code"/>
                <a:ea typeface="Fira Code"/>
                <a:cs typeface="Fira Code"/>
                <a:sym typeface="Fira Code"/>
              </a:rPr>
              <a:t>解决社会问题</a:t>
            </a:r>
            <a:endParaRPr sz="2000" dirty="0">
              <a:solidFill>
                <a:schemeClr val="accent2"/>
              </a:solidFill>
              <a:latin typeface="Fira Code"/>
              <a:ea typeface="Fira Code"/>
              <a:cs typeface="Fira Code"/>
              <a:sym typeface="Fira Code"/>
            </a:endParaRPr>
          </a:p>
        </p:txBody>
      </p:sp>
      <p:grpSp>
        <p:nvGrpSpPr>
          <p:cNvPr id="1879" name="Google Shape;1879;p21"/>
          <p:cNvGrpSpPr/>
          <p:nvPr/>
        </p:nvGrpSpPr>
        <p:grpSpPr>
          <a:xfrm>
            <a:off x="3701100" y="1713527"/>
            <a:ext cx="578325" cy="487500"/>
            <a:chOff x="1665363" y="1706700"/>
            <a:chExt cx="578325" cy="487500"/>
          </a:xfrm>
        </p:grpSpPr>
        <p:sp>
          <p:nvSpPr>
            <p:cNvPr id="1880" name="Google Shape;1880;p21"/>
            <p:cNvSpPr/>
            <p:nvPr/>
          </p:nvSpPr>
          <p:spPr>
            <a:xfrm flipH="1">
              <a:off x="2174988"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1"/>
            <p:cNvSpPr/>
            <p:nvPr/>
          </p:nvSpPr>
          <p:spPr>
            <a:xfrm>
              <a:off x="1665363"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2" name="Google Shape;1882;p21"/>
          <p:cNvGrpSpPr/>
          <p:nvPr/>
        </p:nvGrpSpPr>
        <p:grpSpPr>
          <a:xfrm>
            <a:off x="4864625" y="1713515"/>
            <a:ext cx="578325" cy="487500"/>
            <a:chOff x="4764875" y="1706700"/>
            <a:chExt cx="578325" cy="487500"/>
          </a:xfrm>
        </p:grpSpPr>
        <p:sp>
          <p:nvSpPr>
            <p:cNvPr id="1883" name="Google Shape;1883;p21"/>
            <p:cNvSpPr/>
            <p:nvPr/>
          </p:nvSpPr>
          <p:spPr>
            <a:xfrm flipH="1">
              <a:off x="5274500"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21"/>
            <p:cNvSpPr/>
            <p:nvPr/>
          </p:nvSpPr>
          <p:spPr>
            <a:xfrm>
              <a:off x="4764875"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5" name="Google Shape;1885;p21"/>
          <p:cNvGrpSpPr/>
          <p:nvPr/>
        </p:nvGrpSpPr>
        <p:grpSpPr>
          <a:xfrm>
            <a:off x="4864637" y="3048458"/>
            <a:ext cx="578325" cy="487500"/>
            <a:chOff x="5198688" y="3289450"/>
            <a:chExt cx="578325" cy="487500"/>
          </a:xfrm>
        </p:grpSpPr>
        <p:sp>
          <p:nvSpPr>
            <p:cNvPr id="1886" name="Google Shape;1886;p21"/>
            <p:cNvSpPr/>
            <p:nvPr/>
          </p:nvSpPr>
          <p:spPr>
            <a:xfrm flipH="1">
              <a:off x="5708313" y="328945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1"/>
            <p:cNvSpPr/>
            <p:nvPr/>
          </p:nvSpPr>
          <p:spPr>
            <a:xfrm>
              <a:off x="5198688" y="328945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8" name="Google Shape;1888;p21"/>
          <p:cNvGrpSpPr/>
          <p:nvPr/>
        </p:nvGrpSpPr>
        <p:grpSpPr>
          <a:xfrm>
            <a:off x="3701100" y="3048458"/>
            <a:ext cx="578325" cy="487500"/>
            <a:chOff x="2099175" y="3289450"/>
            <a:chExt cx="578325" cy="487500"/>
          </a:xfrm>
        </p:grpSpPr>
        <p:sp>
          <p:nvSpPr>
            <p:cNvPr id="1889" name="Google Shape;1889;p21"/>
            <p:cNvSpPr/>
            <p:nvPr/>
          </p:nvSpPr>
          <p:spPr>
            <a:xfrm flipH="1">
              <a:off x="2608800" y="328945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1"/>
            <p:cNvSpPr/>
            <p:nvPr/>
          </p:nvSpPr>
          <p:spPr>
            <a:xfrm>
              <a:off x="2099175" y="328945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91" name="Google Shape;1891;p21"/>
          <p:cNvSpPr txBox="1"/>
          <p:nvPr/>
        </p:nvSpPr>
        <p:spPr>
          <a:xfrm>
            <a:off x="1227435" y="2016404"/>
            <a:ext cx="2180700" cy="64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zh-CN" altLang="en-US" sz="1050" dirty="0">
                <a:solidFill>
                  <a:schemeClr val="accent3"/>
                </a:solidFill>
                <a:latin typeface="Fira Code"/>
                <a:ea typeface="Fira Code"/>
                <a:cs typeface="Fira Code"/>
                <a:sym typeface="Fira Code"/>
              </a:rPr>
              <a:t>整合非遗资源并与非遗传承人及机构对接，构建老年人文化教育资源平台，以满足老年人日益增长的文化需求，使非遗文化得以更好地传承。</a:t>
            </a:r>
            <a:endParaRPr sz="1050" dirty="0">
              <a:solidFill>
                <a:schemeClr val="accent3"/>
              </a:solidFill>
              <a:latin typeface="Fira Code"/>
              <a:ea typeface="Fira Code"/>
              <a:cs typeface="Fira Code"/>
              <a:sym typeface="Fira Code"/>
            </a:endParaRPr>
          </a:p>
        </p:txBody>
      </p:sp>
      <p:sp>
        <p:nvSpPr>
          <p:cNvPr id="1892" name="Google Shape;1892;p21"/>
          <p:cNvSpPr txBox="1"/>
          <p:nvPr/>
        </p:nvSpPr>
        <p:spPr>
          <a:xfrm>
            <a:off x="1227435" y="1638513"/>
            <a:ext cx="21807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zh-CN" altLang="en-US" sz="2000" dirty="0">
                <a:solidFill>
                  <a:schemeClr val="accent1"/>
                </a:solidFill>
                <a:latin typeface="Fira Code"/>
                <a:ea typeface="Fira Code"/>
                <a:cs typeface="Fira Code"/>
                <a:sym typeface="Fira Code"/>
              </a:rPr>
              <a:t>整合非遗资源</a:t>
            </a:r>
            <a:endParaRPr sz="2000" dirty="0">
              <a:solidFill>
                <a:schemeClr val="accent1"/>
              </a:solidFill>
              <a:latin typeface="Fira Code"/>
              <a:ea typeface="Fira Code"/>
              <a:cs typeface="Fira Code"/>
              <a:sym typeface="Fira Code"/>
            </a:endParaRPr>
          </a:p>
        </p:txBody>
      </p:sp>
      <p:sp>
        <p:nvSpPr>
          <p:cNvPr id="1893" name="Google Shape;1893;p21"/>
          <p:cNvSpPr txBox="1"/>
          <p:nvPr/>
        </p:nvSpPr>
        <p:spPr>
          <a:xfrm>
            <a:off x="1227435" y="3340589"/>
            <a:ext cx="2180700" cy="64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zh-CN" altLang="en-US" sz="1050" dirty="0">
                <a:solidFill>
                  <a:schemeClr val="accent3"/>
                </a:solidFill>
                <a:latin typeface="Fira Code"/>
                <a:ea typeface="Fira Code"/>
                <a:cs typeface="Fira Code"/>
                <a:sym typeface="Fira Code"/>
              </a:rPr>
              <a:t>采用简洁的界面设计以及超大号字体，满足老年人需求</a:t>
            </a:r>
            <a:endParaRPr sz="1050" dirty="0">
              <a:solidFill>
                <a:schemeClr val="accent3"/>
              </a:solidFill>
              <a:latin typeface="Fira Code"/>
              <a:ea typeface="Fira Code"/>
              <a:cs typeface="Fira Code"/>
              <a:sym typeface="Fira Code"/>
            </a:endParaRPr>
          </a:p>
        </p:txBody>
      </p:sp>
      <p:sp>
        <p:nvSpPr>
          <p:cNvPr id="1894" name="Google Shape;1894;p21"/>
          <p:cNvSpPr txBox="1"/>
          <p:nvPr/>
        </p:nvSpPr>
        <p:spPr>
          <a:xfrm>
            <a:off x="1227435" y="2962698"/>
            <a:ext cx="21807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zh-CN" altLang="en-US" sz="2000" dirty="0">
                <a:solidFill>
                  <a:schemeClr val="lt2"/>
                </a:solidFill>
                <a:latin typeface="Fira Code"/>
                <a:ea typeface="Fira Code"/>
                <a:cs typeface="Fira Code"/>
                <a:sym typeface="Fira Code"/>
              </a:rPr>
              <a:t>适老化设计</a:t>
            </a:r>
            <a:endParaRPr sz="2000" dirty="0">
              <a:solidFill>
                <a:schemeClr val="lt2"/>
              </a:solidFill>
              <a:latin typeface="Fira Code"/>
              <a:ea typeface="Fira Code"/>
              <a:cs typeface="Fira Code"/>
              <a:sym typeface="Fira Code"/>
            </a:endParaRPr>
          </a:p>
        </p:txBody>
      </p:sp>
      <p:sp>
        <p:nvSpPr>
          <p:cNvPr id="1898" name="Google Shape;1898;p21"/>
          <p:cNvSpPr/>
          <p:nvPr/>
        </p:nvSpPr>
        <p:spPr>
          <a:xfrm>
            <a:off x="3701105" y="2300520"/>
            <a:ext cx="134400" cy="134400"/>
          </a:xfrm>
          <a:prstGeom prst="ellipse">
            <a:avLst/>
          </a:prstGeom>
          <a:solidFill>
            <a:schemeClr val="accent1"/>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3" name="Google Shape;1903;p21"/>
          <p:cNvSpPr/>
          <p:nvPr/>
        </p:nvSpPr>
        <p:spPr>
          <a:xfrm>
            <a:off x="4145030" y="2477973"/>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4" name="Google Shape;1904;p21"/>
          <p:cNvSpPr/>
          <p:nvPr/>
        </p:nvSpPr>
        <p:spPr>
          <a:xfrm>
            <a:off x="4864630" y="2300520"/>
            <a:ext cx="134400" cy="134400"/>
          </a:xfrm>
          <a:prstGeom prst="ellipse">
            <a:avLst/>
          </a:prstGeom>
          <a:solidFill>
            <a:schemeClr val="dk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5" name="Google Shape;1905;p21"/>
          <p:cNvSpPr/>
          <p:nvPr/>
        </p:nvSpPr>
        <p:spPr>
          <a:xfrm>
            <a:off x="5307000" y="2300520"/>
            <a:ext cx="134400" cy="134400"/>
          </a:xfrm>
          <a:prstGeom prst="ellipse">
            <a:avLst/>
          </a:prstGeom>
          <a:solidFill>
            <a:schemeClr val="dk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6" name="Google Shape;1906;p21"/>
          <p:cNvSpPr/>
          <p:nvPr/>
        </p:nvSpPr>
        <p:spPr>
          <a:xfrm>
            <a:off x="5308555" y="2300520"/>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7" name="Google Shape;1907;p21"/>
          <p:cNvSpPr/>
          <p:nvPr/>
        </p:nvSpPr>
        <p:spPr>
          <a:xfrm>
            <a:off x="4864630" y="2477973"/>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09" name="Google Shape;1909;p21"/>
          <p:cNvSpPr/>
          <p:nvPr/>
        </p:nvSpPr>
        <p:spPr>
          <a:xfrm>
            <a:off x="5308555" y="2477973"/>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0" name="Google Shape;1910;p21"/>
          <p:cNvSpPr/>
          <p:nvPr/>
        </p:nvSpPr>
        <p:spPr>
          <a:xfrm>
            <a:off x="3701105" y="3674945"/>
            <a:ext cx="134400" cy="1344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1" name="Google Shape;1911;p21"/>
          <p:cNvSpPr/>
          <p:nvPr/>
        </p:nvSpPr>
        <p:spPr>
          <a:xfrm>
            <a:off x="3706717" y="3858867"/>
            <a:ext cx="134400" cy="1344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2" name="Google Shape;1912;p21"/>
          <p:cNvSpPr/>
          <p:nvPr/>
        </p:nvSpPr>
        <p:spPr>
          <a:xfrm>
            <a:off x="4145030" y="3674945"/>
            <a:ext cx="134400" cy="1344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3" name="Google Shape;1913;p21"/>
          <p:cNvSpPr/>
          <p:nvPr/>
        </p:nvSpPr>
        <p:spPr>
          <a:xfrm>
            <a:off x="3701105" y="3852398"/>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5" name="Google Shape;1915;p21"/>
          <p:cNvSpPr/>
          <p:nvPr/>
        </p:nvSpPr>
        <p:spPr>
          <a:xfrm>
            <a:off x="4145030" y="3852398"/>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6" name="Google Shape;1916;p21"/>
          <p:cNvSpPr/>
          <p:nvPr/>
        </p:nvSpPr>
        <p:spPr>
          <a:xfrm>
            <a:off x="4864630" y="3674945"/>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8" name="Google Shape;1918;p21"/>
          <p:cNvSpPr/>
          <p:nvPr/>
        </p:nvSpPr>
        <p:spPr>
          <a:xfrm>
            <a:off x="5308555" y="3674945"/>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19" name="Google Shape;1919;p21"/>
          <p:cNvSpPr/>
          <p:nvPr/>
        </p:nvSpPr>
        <p:spPr>
          <a:xfrm>
            <a:off x="4864630" y="3852398"/>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21" name="Google Shape;1921;p21"/>
          <p:cNvSpPr/>
          <p:nvPr/>
        </p:nvSpPr>
        <p:spPr>
          <a:xfrm>
            <a:off x="5308555" y="3852398"/>
            <a:ext cx="134400" cy="134400"/>
          </a:xfrm>
          <a:prstGeom prst="ellipse">
            <a:avLst/>
          </a:prstGeom>
          <a:solidFill>
            <a:schemeClr val="accent2"/>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1922" name="Google Shape;1922;p21"/>
          <p:cNvSpPr txBox="1">
            <a:spLocks noGrp="1"/>
          </p:cNvSpPr>
          <p:nvPr>
            <p:ph type="title" idx="4294967295"/>
          </p:nvPr>
        </p:nvSpPr>
        <p:spPr>
          <a:xfrm flipH="1">
            <a:off x="3701006" y="1778625"/>
            <a:ext cx="5784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1/4</a:t>
            </a:r>
            <a:endParaRPr sz="1400" dirty="0"/>
          </a:p>
        </p:txBody>
      </p:sp>
      <p:sp>
        <p:nvSpPr>
          <p:cNvPr id="1923" name="Google Shape;1923;p21"/>
          <p:cNvSpPr txBox="1">
            <a:spLocks noGrp="1"/>
          </p:cNvSpPr>
          <p:nvPr>
            <p:ph type="title" idx="4294967295"/>
          </p:nvPr>
        </p:nvSpPr>
        <p:spPr>
          <a:xfrm flipH="1">
            <a:off x="4864594" y="1778625"/>
            <a:ext cx="5784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2/4</a:t>
            </a:r>
            <a:endParaRPr sz="1400" dirty="0"/>
          </a:p>
        </p:txBody>
      </p:sp>
      <p:sp>
        <p:nvSpPr>
          <p:cNvPr id="1924" name="Google Shape;1924;p21"/>
          <p:cNvSpPr txBox="1">
            <a:spLocks noGrp="1"/>
          </p:cNvSpPr>
          <p:nvPr>
            <p:ph type="title" idx="4294967295"/>
          </p:nvPr>
        </p:nvSpPr>
        <p:spPr>
          <a:xfrm flipH="1">
            <a:off x="3701006" y="3113550"/>
            <a:ext cx="5784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3/4</a:t>
            </a:r>
            <a:endParaRPr sz="1400" dirty="0"/>
          </a:p>
        </p:txBody>
      </p:sp>
      <p:sp>
        <p:nvSpPr>
          <p:cNvPr id="1925" name="Google Shape;1925;p21"/>
          <p:cNvSpPr txBox="1">
            <a:spLocks noGrp="1"/>
          </p:cNvSpPr>
          <p:nvPr>
            <p:ph type="title" idx="4294967295"/>
          </p:nvPr>
        </p:nvSpPr>
        <p:spPr>
          <a:xfrm flipH="1">
            <a:off x="4864594" y="3113550"/>
            <a:ext cx="5784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dirty="0"/>
              <a:t>4/4</a:t>
            </a:r>
            <a:endParaRPr sz="1400" dirty="0"/>
          </a:p>
        </p:txBody>
      </p:sp>
      <p:sp>
        <p:nvSpPr>
          <p:cNvPr id="2" name="Google Shape;1903;p21"/>
          <p:cNvSpPr/>
          <p:nvPr/>
        </p:nvSpPr>
        <p:spPr>
          <a:xfrm>
            <a:off x="3698457" y="2460114"/>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
        <p:nvSpPr>
          <p:cNvPr id="3" name="Google Shape;1903;p21"/>
          <p:cNvSpPr/>
          <p:nvPr/>
        </p:nvSpPr>
        <p:spPr>
          <a:xfrm rot="20823541">
            <a:off x="4148208" y="2291782"/>
            <a:ext cx="134400" cy="134400"/>
          </a:xfrm>
          <a:prstGeom prst="ellipse">
            <a:avLst/>
          </a:prstGeom>
          <a:no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800">
              <a:solidFill>
                <a:schemeClr val="lt2"/>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sp>
        <p:nvSpPr>
          <p:cNvPr id="1930" name="Google Shape;1930;p22"/>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a:buClr>
                <a:srgbClr val="000000"/>
              </a:buClr>
            </a:pPr>
            <a:r>
              <a:rPr lang="en-GB" sz="3200" dirty="0" err="1">
                <a:solidFill>
                  <a:schemeClr val="dk2"/>
                </a:solidFill>
                <a:sym typeface="Arial" panose="020B0604020202020204"/>
              </a:rPr>
              <a:t>市场分析</a:t>
            </a:r>
            <a:r>
              <a:rPr lang="zh-CN" altLang="en-US" sz="3200" dirty="0">
                <a:solidFill>
                  <a:schemeClr val="dk2"/>
                </a:solidFill>
                <a:sym typeface="Arial" panose="020B0604020202020204"/>
              </a:rPr>
              <a:t> </a:t>
            </a:r>
            <a:r>
              <a:rPr lang="en-US" altLang="zh-CN" sz="3200" dirty="0">
                <a:solidFill>
                  <a:schemeClr val="dk2"/>
                </a:solidFill>
                <a:sym typeface="Arial" panose="020B0604020202020204"/>
              </a:rPr>
              <a:t>Marketing</a:t>
            </a:r>
            <a:r>
              <a:rPr lang="zh-CN" altLang="en-US" sz="3200" dirty="0">
                <a:solidFill>
                  <a:schemeClr val="dk2"/>
                </a:solidFill>
                <a:sym typeface="Arial" panose="020B0604020202020204"/>
              </a:rPr>
              <a:t> </a:t>
            </a:r>
            <a:r>
              <a:rPr lang="en-US" altLang="zh-CN" sz="3200" dirty="0">
                <a:solidFill>
                  <a:schemeClr val="dk2"/>
                </a:solidFill>
                <a:sym typeface="Arial" panose="020B0604020202020204"/>
              </a:rPr>
              <a:t>analyst</a:t>
            </a:r>
            <a:endParaRPr sz="3200" dirty="0">
              <a:solidFill>
                <a:schemeClr val="dk2"/>
              </a:solidFill>
              <a:sym typeface="Arial" panose="020B0604020202020204"/>
            </a:endParaRPr>
          </a:p>
        </p:txBody>
      </p:sp>
      <p:sp>
        <p:nvSpPr>
          <p:cNvPr id="1931" name="Google Shape;1931;p22"/>
          <p:cNvSpPr txBox="1"/>
          <p:nvPr/>
        </p:nvSpPr>
        <p:spPr>
          <a:xfrm>
            <a:off x="1405275" y="3163663"/>
            <a:ext cx="20109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E7E7E7"/>
                </a:solidFill>
                <a:latin typeface="Fira Code"/>
                <a:ea typeface="Fira Code"/>
                <a:cs typeface="Fira Code"/>
                <a:sym typeface="Fira Code"/>
              </a:rPr>
              <a:t>&lt; </a:t>
            </a:r>
            <a:r>
              <a:rPr lang="en-GB" dirty="0" err="1">
                <a:solidFill>
                  <a:srgbClr val="E7E7E7"/>
                </a:solidFill>
                <a:latin typeface="Fira Code"/>
                <a:ea typeface="Fira Code"/>
                <a:cs typeface="Fira Code"/>
                <a:sym typeface="Fira Code"/>
              </a:rPr>
              <a:t>分析服务对象需求分析</a:t>
            </a:r>
            <a:endParaRPr dirty="0">
              <a:solidFill>
                <a:srgbClr val="E7E7E7"/>
              </a:solidFill>
              <a:latin typeface="Fira Code"/>
              <a:ea typeface="Fira Code"/>
              <a:cs typeface="Fira Code"/>
              <a:sym typeface="Fira Code"/>
            </a:endParaRPr>
          </a:p>
        </p:txBody>
      </p:sp>
      <p:sp>
        <p:nvSpPr>
          <p:cNvPr id="1932" name="Google Shape;1932;p22"/>
          <p:cNvSpPr txBox="1"/>
          <p:nvPr/>
        </p:nvSpPr>
        <p:spPr>
          <a:xfrm>
            <a:off x="1405274" y="2870713"/>
            <a:ext cx="21612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sz="1800" b="1" dirty="0">
                <a:solidFill>
                  <a:srgbClr val="7030A0"/>
                </a:solidFill>
                <a:effectLst/>
                <a:ea typeface="等线" panose="02010600030101010101" pitchFamily="2" charset="-122"/>
                <a:cs typeface="Times New Roman" panose="02020603050405020304" pitchFamily="18" charset="0"/>
              </a:rPr>
              <a:t>服务对象需求分析</a:t>
            </a:r>
            <a:r>
              <a:rPr lang="zh-CN" altLang="zh-CN" sz="2800" dirty="0">
                <a:solidFill>
                  <a:srgbClr val="7030A0"/>
                </a:solidFill>
                <a:effectLst/>
              </a:rPr>
              <a:t> </a:t>
            </a:r>
            <a:endParaRPr sz="2000" dirty="0">
              <a:solidFill>
                <a:srgbClr val="7030A0"/>
              </a:solidFill>
              <a:latin typeface="Fira Code"/>
              <a:ea typeface="Fira Code"/>
              <a:cs typeface="Fira Code"/>
              <a:sym typeface="Fira Code"/>
            </a:endParaRPr>
          </a:p>
        </p:txBody>
      </p:sp>
      <p:grpSp>
        <p:nvGrpSpPr>
          <p:cNvPr id="1933" name="Google Shape;1933;p22"/>
          <p:cNvGrpSpPr/>
          <p:nvPr/>
        </p:nvGrpSpPr>
        <p:grpSpPr>
          <a:xfrm>
            <a:off x="1504625" y="1968775"/>
            <a:ext cx="578325" cy="487500"/>
            <a:chOff x="4764875" y="1706700"/>
            <a:chExt cx="578325" cy="487500"/>
          </a:xfrm>
        </p:grpSpPr>
        <p:sp>
          <p:nvSpPr>
            <p:cNvPr id="1934" name="Google Shape;1934;p22"/>
            <p:cNvSpPr/>
            <p:nvPr/>
          </p:nvSpPr>
          <p:spPr>
            <a:xfrm flipH="1">
              <a:off x="5274500"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22"/>
            <p:cNvSpPr/>
            <p:nvPr/>
          </p:nvSpPr>
          <p:spPr>
            <a:xfrm>
              <a:off x="4764875"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36" name="Google Shape;1936;p22"/>
          <p:cNvSpPr txBox="1"/>
          <p:nvPr/>
        </p:nvSpPr>
        <p:spPr>
          <a:xfrm>
            <a:off x="3566550" y="3163663"/>
            <a:ext cx="20109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E7E7E7"/>
                </a:solidFill>
                <a:latin typeface="Fira Code"/>
                <a:ea typeface="Fira Code"/>
                <a:cs typeface="Fira Code"/>
                <a:sym typeface="Fira Code"/>
              </a:rPr>
              <a:t>&lt; </a:t>
            </a:r>
            <a:r>
              <a:rPr lang="en-GB" dirty="0" err="1">
                <a:solidFill>
                  <a:srgbClr val="E7E7E7"/>
                </a:solidFill>
                <a:latin typeface="Fira Code"/>
                <a:ea typeface="Fira Code"/>
                <a:cs typeface="Fira Code"/>
                <a:sym typeface="Fira Code"/>
              </a:rPr>
              <a:t>了解用户画像</a:t>
            </a:r>
            <a:endParaRPr dirty="0">
              <a:solidFill>
                <a:srgbClr val="E7E7E7"/>
              </a:solidFill>
              <a:latin typeface="Fira Code"/>
              <a:ea typeface="Fira Code"/>
              <a:cs typeface="Fira Code"/>
              <a:sym typeface="Fira Code"/>
            </a:endParaRPr>
          </a:p>
        </p:txBody>
      </p:sp>
      <p:sp>
        <p:nvSpPr>
          <p:cNvPr id="1937" name="Google Shape;1937;p22"/>
          <p:cNvSpPr txBox="1"/>
          <p:nvPr/>
        </p:nvSpPr>
        <p:spPr>
          <a:xfrm>
            <a:off x="3566550" y="2870713"/>
            <a:ext cx="226055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sz="1800" b="1" dirty="0">
                <a:solidFill>
                  <a:srgbClr val="00B0F0"/>
                </a:solidFill>
                <a:effectLst/>
                <a:ea typeface="等线" panose="02010600030101010101" pitchFamily="2" charset="-122"/>
                <a:cs typeface="Times New Roman" panose="02020603050405020304" pitchFamily="18" charset="0"/>
              </a:rPr>
              <a:t>服务对象的用户画像</a:t>
            </a:r>
            <a:r>
              <a:rPr lang="zh-CN" altLang="zh-CN" sz="2800" dirty="0">
                <a:solidFill>
                  <a:srgbClr val="00B0F0"/>
                </a:solidFill>
                <a:effectLst/>
              </a:rPr>
              <a:t> </a:t>
            </a:r>
            <a:endParaRPr sz="2000" dirty="0">
              <a:solidFill>
                <a:srgbClr val="00B0F0"/>
              </a:solidFill>
              <a:latin typeface="Fira Code"/>
              <a:ea typeface="Fira Code"/>
              <a:cs typeface="Fira Code"/>
              <a:sym typeface="Fira Code"/>
            </a:endParaRPr>
          </a:p>
        </p:txBody>
      </p:sp>
      <p:grpSp>
        <p:nvGrpSpPr>
          <p:cNvPr id="1938" name="Google Shape;1938;p22"/>
          <p:cNvGrpSpPr/>
          <p:nvPr/>
        </p:nvGrpSpPr>
        <p:grpSpPr>
          <a:xfrm>
            <a:off x="3665899" y="1968775"/>
            <a:ext cx="578325" cy="487500"/>
            <a:chOff x="4764875" y="1706700"/>
            <a:chExt cx="578325" cy="487500"/>
          </a:xfrm>
        </p:grpSpPr>
        <p:sp>
          <p:nvSpPr>
            <p:cNvPr id="1939" name="Google Shape;1939;p22"/>
            <p:cNvSpPr/>
            <p:nvPr/>
          </p:nvSpPr>
          <p:spPr>
            <a:xfrm flipH="1">
              <a:off x="5274500"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22"/>
            <p:cNvSpPr/>
            <p:nvPr/>
          </p:nvSpPr>
          <p:spPr>
            <a:xfrm>
              <a:off x="4764875"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1" name="Google Shape;1941;p22"/>
          <p:cNvSpPr txBox="1"/>
          <p:nvPr/>
        </p:nvSpPr>
        <p:spPr>
          <a:xfrm>
            <a:off x="5727825" y="3163663"/>
            <a:ext cx="20109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E7E7E7"/>
                </a:solidFill>
                <a:latin typeface="Fira Code"/>
                <a:ea typeface="Fira Code"/>
                <a:cs typeface="Fira Code"/>
                <a:sym typeface="Fira Code"/>
              </a:rPr>
              <a:t>&lt; </a:t>
            </a:r>
            <a:r>
              <a:rPr lang="en-GB" dirty="0" err="1">
                <a:solidFill>
                  <a:srgbClr val="E7E7E7"/>
                </a:solidFill>
                <a:latin typeface="Fira Code"/>
                <a:ea typeface="Fira Code"/>
                <a:cs typeface="Fira Code"/>
                <a:sym typeface="Fira Code"/>
              </a:rPr>
              <a:t>投资必要性</a:t>
            </a:r>
            <a:r>
              <a:rPr lang="zh-CN" altLang="en-US" dirty="0">
                <a:solidFill>
                  <a:srgbClr val="E7E7E7"/>
                </a:solidFill>
                <a:latin typeface="Fira Code"/>
                <a:ea typeface="Fira Code"/>
                <a:cs typeface="Fira Code"/>
                <a:sym typeface="Fira Code"/>
              </a:rPr>
              <a:t> </a:t>
            </a:r>
            <a:r>
              <a:rPr lang="en-US" altLang="zh-CN" dirty="0">
                <a:solidFill>
                  <a:srgbClr val="E7E7E7"/>
                </a:solidFill>
                <a:latin typeface="Fira Code"/>
                <a:ea typeface="Fira Code"/>
                <a:cs typeface="Fira Code"/>
                <a:sym typeface="Fira Code"/>
              </a:rPr>
              <a:t>&amp;</a:t>
            </a:r>
            <a:r>
              <a:rPr lang="zh-CN" altLang="en-US" dirty="0">
                <a:solidFill>
                  <a:srgbClr val="E7E7E7"/>
                </a:solidFill>
                <a:latin typeface="Fira Code"/>
                <a:ea typeface="Fira Code"/>
                <a:cs typeface="Fira Code"/>
                <a:sym typeface="Fira Code"/>
              </a:rPr>
              <a:t> </a:t>
            </a:r>
            <a:r>
              <a:rPr lang="en-GB" dirty="0" err="1">
                <a:solidFill>
                  <a:srgbClr val="E7E7E7"/>
                </a:solidFill>
                <a:latin typeface="Fira Code"/>
                <a:ea typeface="Fira Code"/>
                <a:cs typeface="Fira Code"/>
                <a:sym typeface="Fira Code"/>
              </a:rPr>
              <a:t>SWOT模型分析</a:t>
            </a:r>
            <a:endParaRPr dirty="0">
              <a:solidFill>
                <a:srgbClr val="E7E7E7"/>
              </a:solidFill>
              <a:latin typeface="Fira Code"/>
              <a:ea typeface="Fira Code"/>
              <a:cs typeface="Fira Code"/>
              <a:sym typeface="Fira Code"/>
            </a:endParaRPr>
          </a:p>
        </p:txBody>
      </p:sp>
      <p:sp>
        <p:nvSpPr>
          <p:cNvPr id="1942" name="Google Shape;1942;p22"/>
          <p:cNvSpPr txBox="1"/>
          <p:nvPr/>
        </p:nvSpPr>
        <p:spPr>
          <a:xfrm>
            <a:off x="5727825" y="2870713"/>
            <a:ext cx="20109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sz="1800" b="1" dirty="0">
                <a:solidFill>
                  <a:srgbClr val="92D050"/>
                </a:solidFill>
                <a:effectLst/>
                <a:ea typeface="等线" panose="02010600030101010101" pitchFamily="2" charset="-122"/>
                <a:cs typeface="Times New Roman" panose="02020603050405020304" pitchFamily="18" charset="0"/>
              </a:rPr>
              <a:t>市场性分析</a:t>
            </a:r>
            <a:r>
              <a:rPr lang="zh-CN" altLang="zh-CN" sz="2800" dirty="0">
                <a:solidFill>
                  <a:srgbClr val="92D050"/>
                </a:solidFill>
                <a:effectLst/>
              </a:rPr>
              <a:t> </a:t>
            </a:r>
            <a:endParaRPr sz="2000" dirty="0">
              <a:solidFill>
                <a:srgbClr val="92D050"/>
              </a:solidFill>
              <a:latin typeface="Fira Code"/>
              <a:ea typeface="Fira Code"/>
              <a:cs typeface="Fira Code"/>
              <a:sym typeface="Fira Code"/>
            </a:endParaRPr>
          </a:p>
        </p:txBody>
      </p:sp>
      <p:grpSp>
        <p:nvGrpSpPr>
          <p:cNvPr id="1943" name="Google Shape;1943;p22"/>
          <p:cNvGrpSpPr/>
          <p:nvPr/>
        </p:nvGrpSpPr>
        <p:grpSpPr>
          <a:xfrm>
            <a:off x="5827174" y="1968775"/>
            <a:ext cx="578325" cy="487500"/>
            <a:chOff x="4764875" y="1706700"/>
            <a:chExt cx="578325" cy="487500"/>
          </a:xfrm>
        </p:grpSpPr>
        <p:sp>
          <p:nvSpPr>
            <p:cNvPr id="1944" name="Google Shape;1944;p22"/>
            <p:cNvSpPr/>
            <p:nvPr/>
          </p:nvSpPr>
          <p:spPr>
            <a:xfrm flipH="1">
              <a:off x="5274500"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22"/>
            <p:cNvSpPr/>
            <p:nvPr/>
          </p:nvSpPr>
          <p:spPr>
            <a:xfrm>
              <a:off x="4764875"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946" name="Google Shape;1946;p22"/>
          <p:cNvCxnSpPr>
            <a:stCxn id="1947" idx="3"/>
            <a:endCxn id="1948" idx="1"/>
          </p:cNvCxnSpPr>
          <p:nvPr/>
        </p:nvCxnSpPr>
        <p:spPr>
          <a:xfrm>
            <a:off x="1654925" y="2711163"/>
            <a:ext cx="2010900" cy="0"/>
          </a:xfrm>
          <a:prstGeom prst="straightConnector1">
            <a:avLst/>
          </a:prstGeom>
          <a:noFill/>
          <a:ln w="9525" cap="flat" cmpd="sng">
            <a:solidFill>
              <a:srgbClr val="707070"/>
            </a:solidFill>
            <a:prstDash val="solid"/>
            <a:round/>
            <a:headEnd type="none" w="med" len="med"/>
            <a:tailEnd type="none" w="med" len="med"/>
          </a:ln>
        </p:spPr>
      </p:cxnSp>
      <p:sp>
        <p:nvSpPr>
          <p:cNvPr id="1947" name="Google Shape;1947;p22"/>
          <p:cNvSpPr/>
          <p:nvPr/>
        </p:nvSpPr>
        <p:spPr>
          <a:xfrm>
            <a:off x="1504625" y="2643813"/>
            <a:ext cx="150300" cy="13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22"/>
          <p:cNvSpPr/>
          <p:nvPr/>
        </p:nvSpPr>
        <p:spPr>
          <a:xfrm>
            <a:off x="3665900" y="2643813"/>
            <a:ext cx="15030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22"/>
          <p:cNvSpPr/>
          <p:nvPr/>
        </p:nvSpPr>
        <p:spPr>
          <a:xfrm>
            <a:off x="5827175" y="2643813"/>
            <a:ext cx="150300" cy="134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50" name="Google Shape;1950;p22"/>
          <p:cNvCxnSpPr>
            <a:stCxn id="1948" idx="3"/>
            <a:endCxn id="1949" idx="1"/>
          </p:cNvCxnSpPr>
          <p:nvPr/>
        </p:nvCxnSpPr>
        <p:spPr>
          <a:xfrm>
            <a:off x="3816200" y="2711163"/>
            <a:ext cx="2010900" cy="0"/>
          </a:xfrm>
          <a:prstGeom prst="straightConnector1">
            <a:avLst/>
          </a:prstGeom>
          <a:noFill/>
          <a:ln w="9525" cap="flat" cmpd="sng">
            <a:solidFill>
              <a:srgbClr val="707070"/>
            </a:solidFill>
            <a:prstDash val="solid"/>
            <a:round/>
            <a:headEnd type="none" w="med" len="med"/>
            <a:tailEnd type="none" w="med" len="med"/>
          </a:ln>
        </p:spPr>
      </p:cxnSp>
      <p:grpSp>
        <p:nvGrpSpPr>
          <p:cNvPr id="1951" name="Google Shape;1951;p22"/>
          <p:cNvGrpSpPr/>
          <p:nvPr/>
        </p:nvGrpSpPr>
        <p:grpSpPr>
          <a:xfrm>
            <a:off x="1610922" y="2069414"/>
            <a:ext cx="365732" cy="286230"/>
            <a:chOff x="3340113" y="4284000"/>
            <a:chExt cx="627650" cy="489700"/>
          </a:xfrm>
        </p:grpSpPr>
        <p:sp>
          <p:nvSpPr>
            <p:cNvPr id="1952" name="Google Shape;1952;p22"/>
            <p:cNvSpPr/>
            <p:nvPr/>
          </p:nvSpPr>
          <p:spPr>
            <a:xfrm>
              <a:off x="3352438" y="4443275"/>
              <a:ext cx="603000" cy="269275"/>
            </a:xfrm>
            <a:custGeom>
              <a:avLst/>
              <a:gdLst/>
              <a:ahLst/>
              <a:cxnLst/>
              <a:rect l="l" t="t" r="r" b="b"/>
              <a:pathLst>
                <a:path w="24120" h="10771" extrusionOk="0">
                  <a:moveTo>
                    <a:pt x="0" y="1"/>
                  </a:moveTo>
                  <a:lnTo>
                    <a:pt x="0" y="10771"/>
                  </a:lnTo>
                  <a:lnTo>
                    <a:pt x="24119" y="10771"/>
                  </a:lnTo>
                  <a:lnTo>
                    <a:pt x="24119" y="1"/>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22"/>
            <p:cNvSpPr/>
            <p:nvPr/>
          </p:nvSpPr>
          <p:spPr>
            <a:xfrm>
              <a:off x="3352438" y="4295850"/>
              <a:ext cx="603000" cy="147450"/>
            </a:xfrm>
            <a:custGeom>
              <a:avLst/>
              <a:gdLst/>
              <a:ahLst/>
              <a:cxnLst/>
              <a:rect l="l" t="t" r="r" b="b"/>
              <a:pathLst>
                <a:path w="24120" h="5898" extrusionOk="0">
                  <a:moveTo>
                    <a:pt x="2939" y="1"/>
                  </a:moveTo>
                  <a:cubicBezTo>
                    <a:pt x="2408" y="1"/>
                    <a:pt x="1953" y="437"/>
                    <a:pt x="1972" y="987"/>
                  </a:cubicBezTo>
                  <a:lnTo>
                    <a:pt x="1972" y="1973"/>
                  </a:lnTo>
                  <a:lnTo>
                    <a:pt x="986" y="1973"/>
                  </a:lnTo>
                  <a:cubicBezTo>
                    <a:pt x="436" y="1973"/>
                    <a:pt x="0" y="2409"/>
                    <a:pt x="0" y="2959"/>
                  </a:cubicBezTo>
                  <a:lnTo>
                    <a:pt x="0" y="5898"/>
                  </a:lnTo>
                  <a:lnTo>
                    <a:pt x="24119" y="5898"/>
                  </a:lnTo>
                  <a:lnTo>
                    <a:pt x="24119" y="2959"/>
                  </a:lnTo>
                  <a:cubicBezTo>
                    <a:pt x="24119" y="2409"/>
                    <a:pt x="23683" y="1973"/>
                    <a:pt x="23133" y="1973"/>
                  </a:cubicBezTo>
                  <a:lnTo>
                    <a:pt x="22166" y="1973"/>
                  </a:lnTo>
                  <a:lnTo>
                    <a:pt x="22166" y="987"/>
                  </a:lnTo>
                  <a:cubicBezTo>
                    <a:pt x="22166" y="437"/>
                    <a:pt x="21730" y="1"/>
                    <a:pt x="21180" y="1"/>
                  </a:cubicBezTo>
                  <a:lnTo>
                    <a:pt x="20194" y="1"/>
                  </a:lnTo>
                  <a:cubicBezTo>
                    <a:pt x="19663" y="1"/>
                    <a:pt x="19227" y="437"/>
                    <a:pt x="19227" y="987"/>
                  </a:cubicBezTo>
                  <a:lnTo>
                    <a:pt x="19227" y="1973"/>
                  </a:lnTo>
                  <a:lnTo>
                    <a:pt x="6864" y="1973"/>
                  </a:lnTo>
                  <a:lnTo>
                    <a:pt x="6864" y="987"/>
                  </a:lnTo>
                  <a:cubicBezTo>
                    <a:pt x="6864" y="437"/>
                    <a:pt x="6428" y="1"/>
                    <a:pt x="5878"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22"/>
            <p:cNvSpPr/>
            <p:nvPr/>
          </p:nvSpPr>
          <p:spPr>
            <a:xfrm>
              <a:off x="3426063" y="4418625"/>
              <a:ext cx="57225" cy="49125"/>
            </a:xfrm>
            <a:custGeom>
              <a:avLst/>
              <a:gdLst/>
              <a:ahLst/>
              <a:cxnLst/>
              <a:rect l="l" t="t" r="r" b="b"/>
              <a:pathLst>
                <a:path w="2289" h="1965" extrusionOk="0">
                  <a:moveTo>
                    <a:pt x="980" y="1"/>
                  </a:moveTo>
                  <a:cubicBezTo>
                    <a:pt x="449" y="1"/>
                    <a:pt x="13" y="437"/>
                    <a:pt x="13" y="987"/>
                  </a:cubicBezTo>
                  <a:cubicBezTo>
                    <a:pt x="0" y="1575"/>
                    <a:pt x="479" y="1964"/>
                    <a:pt x="984" y="1964"/>
                  </a:cubicBezTo>
                  <a:cubicBezTo>
                    <a:pt x="1228" y="1964"/>
                    <a:pt x="1478" y="1873"/>
                    <a:pt x="1682" y="1669"/>
                  </a:cubicBezTo>
                  <a:cubicBezTo>
                    <a:pt x="2289" y="1063"/>
                    <a:pt x="1853" y="1"/>
                    <a:pt x="980" y="1"/>
                  </a:cubicBez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22"/>
            <p:cNvSpPr/>
            <p:nvPr/>
          </p:nvSpPr>
          <p:spPr>
            <a:xfrm>
              <a:off x="3556263" y="4467450"/>
              <a:ext cx="229000" cy="196225"/>
            </a:xfrm>
            <a:custGeom>
              <a:avLst/>
              <a:gdLst/>
              <a:ahLst/>
              <a:cxnLst/>
              <a:rect l="l" t="t" r="r" b="b"/>
              <a:pathLst>
                <a:path w="9160" h="7849" extrusionOk="0">
                  <a:moveTo>
                    <a:pt x="3907" y="1"/>
                  </a:moveTo>
                  <a:cubicBezTo>
                    <a:pt x="1745" y="1"/>
                    <a:pt x="1" y="1764"/>
                    <a:pt x="1" y="3926"/>
                  </a:cubicBezTo>
                  <a:cubicBezTo>
                    <a:pt x="1" y="6286"/>
                    <a:pt x="1928" y="7848"/>
                    <a:pt x="3938" y="7848"/>
                  </a:cubicBezTo>
                  <a:cubicBezTo>
                    <a:pt x="4898" y="7848"/>
                    <a:pt x="5878" y="7491"/>
                    <a:pt x="6675" y="6694"/>
                  </a:cubicBezTo>
                  <a:cubicBezTo>
                    <a:pt x="9159" y="4229"/>
                    <a:pt x="7396" y="1"/>
                    <a:pt x="3907" y="1"/>
                  </a:cubicBezTo>
                  <a:close/>
                </a:path>
              </a:pathLst>
            </a:custGeom>
            <a:solidFill>
              <a:srgbClr val="72D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22"/>
            <p:cNvSpPr/>
            <p:nvPr/>
          </p:nvSpPr>
          <p:spPr>
            <a:xfrm>
              <a:off x="3457188" y="4418625"/>
              <a:ext cx="343700" cy="294275"/>
            </a:xfrm>
            <a:custGeom>
              <a:avLst/>
              <a:gdLst/>
              <a:ahLst/>
              <a:cxnLst/>
              <a:rect l="l" t="t" r="r" b="b"/>
              <a:pathLst>
                <a:path w="13748" h="11771" extrusionOk="0">
                  <a:moveTo>
                    <a:pt x="7844" y="1956"/>
                  </a:moveTo>
                  <a:cubicBezTo>
                    <a:pt x="9859" y="1956"/>
                    <a:pt x="11795" y="3518"/>
                    <a:pt x="11795" y="5879"/>
                  </a:cubicBezTo>
                  <a:cubicBezTo>
                    <a:pt x="11795" y="8040"/>
                    <a:pt x="10031" y="9804"/>
                    <a:pt x="7870" y="9804"/>
                  </a:cubicBezTo>
                  <a:cubicBezTo>
                    <a:pt x="4381" y="9804"/>
                    <a:pt x="2636" y="5575"/>
                    <a:pt x="5101" y="3110"/>
                  </a:cubicBezTo>
                  <a:cubicBezTo>
                    <a:pt x="5899" y="2313"/>
                    <a:pt x="6880" y="1956"/>
                    <a:pt x="7844" y="1956"/>
                  </a:cubicBezTo>
                  <a:close/>
                  <a:moveTo>
                    <a:pt x="7870" y="1"/>
                  </a:moveTo>
                  <a:cubicBezTo>
                    <a:pt x="2636" y="1"/>
                    <a:pt x="1" y="6334"/>
                    <a:pt x="3717" y="10031"/>
                  </a:cubicBezTo>
                  <a:cubicBezTo>
                    <a:pt x="4913" y="11233"/>
                    <a:pt x="6385" y="11771"/>
                    <a:pt x="7829" y="11771"/>
                  </a:cubicBezTo>
                  <a:cubicBezTo>
                    <a:pt x="10849" y="11771"/>
                    <a:pt x="13748" y="9419"/>
                    <a:pt x="13748" y="5879"/>
                  </a:cubicBezTo>
                  <a:cubicBezTo>
                    <a:pt x="13748" y="2636"/>
                    <a:pt x="11112" y="1"/>
                    <a:pt x="7870" y="1"/>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22"/>
            <p:cNvSpPr/>
            <p:nvPr/>
          </p:nvSpPr>
          <p:spPr>
            <a:xfrm>
              <a:off x="3352438" y="4712525"/>
              <a:ext cx="603000" cy="49325"/>
            </a:xfrm>
            <a:custGeom>
              <a:avLst/>
              <a:gdLst/>
              <a:ahLst/>
              <a:cxnLst/>
              <a:rect l="l" t="t" r="r" b="b"/>
              <a:pathLst>
                <a:path w="24120" h="1973" extrusionOk="0">
                  <a:moveTo>
                    <a:pt x="0" y="1"/>
                  </a:moveTo>
                  <a:lnTo>
                    <a:pt x="0" y="987"/>
                  </a:lnTo>
                  <a:cubicBezTo>
                    <a:pt x="0" y="1518"/>
                    <a:pt x="436" y="1973"/>
                    <a:pt x="986" y="1973"/>
                  </a:cubicBezTo>
                  <a:lnTo>
                    <a:pt x="23133" y="1973"/>
                  </a:lnTo>
                  <a:cubicBezTo>
                    <a:pt x="23683" y="1973"/>
                    <a:pt x="24119" y="1518"/>
                    <a:pt x="24119" y="987"/>
                  </a:cubicBezTo>
                  <a:lnTo>
                    <a:pt x="24119" y="1"/>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22"/>
            <p:cNvSpPr/>
            <p:nvPr/>
          </p:nvSpPr>
          <p:spPr>
            <a:xfrm>
              <a:off x="3767688" y="4381900"/>
              <a:ext cx="32725" cy="24425"/>
            </a:xfrm>
            <a:custGeom>
              <a:avLst/>
              <a:gdLst/>
              <a:ahLst/>
              <a:cxnLst/>
              <a:rect l="l" t="t" r="r" b="b"/>
              <a:pathLst>
                <a:path w="1309" h="977" extrusionOk="0">
                  <a:moveTo>
                    <a:pt x="648" y="0"/>
                  </a:moveTo>
                  <a:cubicBezTo>
                    <a:pt x="522" y="0"/>
                    <a:pt x="399" y="48"/>
                    <a:pt x="304" y="142"/>
                  </a:cubicBezTo>
                  <a:cubicBezTo>
                    <a:pt x="1" y="446"/>
                    <a:pt x="209" y="977"/>
                    <a:pt x="645" y="977"/>
                  </a:cubicBezTo>
                  <a:cubicBezTo>
                    <a:pt x="1081" y="977"/>
                    <a:pt x="1309" y="446"/>
                    <a:pt x="1006" y="142"/>
                  </a:cubicBezTo>
                  <a:cubicBezTo>
                    <a:pt x="901" y="48"/>
                    <a:pt x="773" y="0"/>
                    <a:pt x="648"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22"/>
            <p:cNvSpPr/>
            <p:nvPr/>
          </p:nvSpPr>
          <p:spPr>
            <a:xfrm>
              <a:off x="3340113" y="4284000"/>
              <a:ext cx="627650" cy="489700"/>
            </a:xfrm>
            <a:custGeom>
              <a:avLst/>
              <a:gdLst/>
              <a:ahLst/>
              <a:cxnLst/>
              <a:rect l="l" t="t" r="r" b="b"/>
              <a:pathLst>
                <a:path w="25106" h="19588" extrusionOk="0">
                  <a:moveTo>
                    <a:pt x="6371" y="968"/>
                  </a:moveTo>
                  <a:cubicBezTo>
                    <a:pt x="6656" y="968"/>
                    <a:pt x="6883" y="1195"/>
                    <a:pt x="6883" y="1461"/>
                  </a:cubicBezTo>
                  <a:lnTo>
                    <a:pt x="6883" y="1954"/>
                  </a:lnTo>
                  <a:lnTo>
                    <a:pt x="2958" y="1954"/>
                  </a:lnTo>
                  <a:lnTo>
                    <a:pt x="2958" y="1461"/>
                  </a:lnTo>
                  <a:cubicBezTo>
                    <a:pt x="2958" y="1195"/>
                    <a:pt x="3167" y="968"/>
                    <a:pt x="3432" y="968"/>
                  </a:cubicBezTo>
                  <a:close/>
                  <a:moveTo>
                    <a:pt x="21673" y="968"/>
                  </a:moveTo>
                  <a:cubicBezTo>
                    <a:pt x="21939" y="968"/>
                    <a:pt x="22166" y="1195"/>
                    <a:pt x="22166" y="1461"/>
                  </a:cubicBezTo>
                  <a:lnTo>
                    <a:pt x="22166" y="1954"/>
                  </a:lnTo>
                  <a:lnTo>
                    <a:pt x="20213" y="1954"/>
                  </a:lnTo>
                  <a:lnTo>
                    <a:pt x="20213" y="1461"/>
                  </a:lnTo>
                  <a:cubicBezTo>
                    <a:pt x="20194" y="1195"/>
                    <a:pt x="20422" y="968"/>
                    <a:pt x="20687" y="968"/>
                  </a:cubicBezTo>
                  <a:close/>
                  <a:moveTo>
                    <a:pt x="23626" y="2940"/>
                  </a:moveTo>
                  <a:cubicBezTo>
                    <a:pt x="23911" y="2940"/>
                    <a:pt x="24119" y="3148"/>
                    <a:pt x="24119" y="3433"/>
                  </a:cubicBezTo>
                  <a:lnTo>
                    <a:pt x="24119" y="5879"/>
                  </a:lnTo>
                  <a:lnTo>
                    <a:pt x="15947" y="5879"/>
                  </a:lnTo>
                  <a:cubicBezTo>
                    <a:pt x="14914" y="5225"/>
                    <a:pt x="13738" y="4897"/>
                    <a:pt x="12560" y="4897"/>
                  </a:cubicBezTo>
                  <a:cubicBezTo>
                    <a:pt x="11382" y="4897"/>
                    <a:pt x="10202" y="5225"/>
                    <a:pt x="9159" y="5879"/>
                  </a:cubicBezTo>
                  <a:lnTo>
                    <a:pt x="5802" y="5879"/>
                  </a:lnTo>
                  <a:cubicBezTo>
                    <a:pt x="5575" y="5225"/>
                    <a:pt x="4997" y="4897"/>
                    <a:pt x="4418" y="4897"/>
                  </a:cubicBezTo>
                  <a:cubicBezTo>
                    <a:pt x="3840" y="4897"/>
                    <a:pt x="3262" y="5225"/>
                    <a:pt x="3034" y="5879"/>
                  </a:cubicBezTo>
                  <a:lnTo>
                    <a:pt x="986" y="5879"/>
                  </a:lnTo>
                  <a:lnTo>
                    <a:pt x="986" y="3433"/>
                  </a:lnTo>
                  <a:cubicBezTo>
                    <a:pt x="986" y="3148"/>
                    <a:pt x="1214" y="2940"/>
                    <a:pt x="1479" y="2940"/>
                  </a:cubicBezTo>
                  <a:close/>
                  <a:moveTo>
                    <a:pt x="4417" y="5887"/>
                  </a:moveTo>
                  <a:cubicBezTo>
                    <a:pt x="4538" y="5887"/>
                    <a:pt x="4661" y="5932"/>
                    <a:pt x="4760" y="6030"/>
                  </a:cubicBezTo>
                  <a:cubicBezTo>
                    <a:pt x="5082" y="6334"/>
                    <a:pt x="4854" y="6865"/>
                    <a:pt x="4418" y="6865"/>
                  </a:cubicBezTo>
                  <a:cubicBezTo>
                    <a:pt x="4153" y="6865"/>
                    <a:pt x="3925" y="6637"/>
                    <a:pt x="3925" y="6372"/>
                  </a:cubicBezTo>
                  <a:cubicBezTo>
                    <a:pt x="3925" y="6078"/>
                    <a:pt x="4167" y="5887"/>
                    <a:pt x="4417" y="5887"/>
                  </a:cubicBezTo>
                  <a:close/>
                  <a:moveTo>
                    <a:pt x="7964" y="6865"/>
                  </a:moveTo>
                  <a:cubicBezTo>
                    <a:pt x="5158" y="9785"/>
                    <a:pt x="5746" y="14525"/>
                    <a:pt x="9159" y="16668"/>
                  </a:cubicBezTo>
                  <a:lnTo>
                    <a:pt x="986" y="16668"/>
                  </a:lnTo>
                  <a:lnTo>
                    <a:pt x="986" y="6865"/>
                  </a:lnTo>
                  <a:lnTo>
                    <a:pt x="3034" y="6865"/>
                  </a:lnTo>
                  <a:cubicBezTo>
                    <a:pt x="3262" y="7519"/>
                    <a:pt x="3840" y="7846"/>
                    <a:pt x="4418" y="7846"/>
                  </a:cubicBezTo>
                  <a:cubicBezTo>
                    <a:pt x="4997" y="7846"/>
                    <a:pt x="5575" y="7519"/>
                    <a:pt x="5802" y="6865"/>
                  </a:cubicBezTo>
                  <a:close/>
                  <a:moveTo>
                    <a:pt x="24119" y="6865"/>
                  </a:moveTo>
                  <a:lnTo>
                    <a:pt x="24119" y="16668"/>
                  </a:lnTo>
                  <a:lnTo>
                    <a:pt x="15947" y="16668"/>
                  </a:lnTo>
                  <a:cubicBezTo>
                    <a:pt x="19360" y="14525"/>
                    <a:pt x="19948" y="9766"/>
                    <a:pt x="17160" y="6865"/>
                  </a:cubicBezTo>
                  <a:close/>
                  <a:moveTo>
                    <a:pt x="12553" y="5879"/>
                  </a:moveTo>
                  <a:cubicBezTo>
                    <a:pt x="17369" y="5879"/>
                    <a:pt x="19758" y="11700"/>
                    <a:pt x="16364" y="15094"/>
                  </a:cubicBezTo>
                  <a:cubicBezTo>
                    <a:pt x="15267" y="16191"/>
                    <a:pt x="13918" y="16682"/>
                    <a:pt x="12596" y="16682"/>
                  </a:cubicBezTo>
                  <a:cubicBezTo>
                    <a:pt x="9825" y="16682"/>
                    <a:pt x="7168" y="14529"/>
                    <a:pt x="7168" y="11283"/>
                  </a:cubicBezTo>
                  <a:cubicBezTo>
                    <a:pt x="7168" y="8306"/>
                    <a:pt x="9576" y="5879"/>
                    <a:pt x="12553" y="5879"/>
                  </a:cubicBezTo>
                  <a:close/>
                  <a:moveTo>
                    <a:pt x="24119" y="17654"/>
                  </a:moveTo>
                  <a:lnTo>
                    <a:pt x="24119" y="18128"/>
                  </a:lnTo>
                  <a:cubicBezTo>
                    <a:pt x="24119" y="18412"/>
                    <a:pt x="23911" y="18621"/>
                    <a:pt x="23626" y="18621"/>
                  </a:cubicBezTo>
                  <a:lnTo>
                    <a:pt x="1479" y="18621"/>
                  </a:lnTo>
                  <a:cubicBezTo>
                    <a:pt x="1214" y="18621"/>
                    <a:pt x="986" y="18412"/>
                    <a:pt x="986" y="18128"/>
                  </a:cubicBezTo>
                  <a:lnTo>
                    <a:pt x="986" y="17654"/>
                  </a:lnTo>
                  <a:close/>
                  <a:moveTo>
                    <a:pt x="3398" y="0"/>
                  </a:moveTo>
                  <a:cubicBezTo>
                    <a:pt x="2599" y="0"/>
                    <a:pt x="1972" y="657"/>
                    <a:pt x="1972" y="1461"/>
                  </a:cubicBezTo>
                  <a:lnTo>
                    <a:pt x="1972" y="1954"/>
                  </a:lnTo>
                  <a:lnTo>
                    <a:pt x="1479" y="1954"/>
                  </a:lnTo>
                  <a:cubicBezTo>
                    <a:pt x="664" y="1954"/>
                    <a:pt x="0" y="2617"/>
                    <a:pt x="19" y="3433"/>
                  </a:cubicBezTo>
                  <a:lnTo>
                    <a:pt x="19" y="18128"/>
                  </a:lnTo>
                  <a:cubicBezTo>
                    <a:pt x="0" y="18924"/>
                    <a:pt x="664" y="19588"/>
                    <a:pt x="1479" y="19588"/>
                  </a:cubicBezTo>
                  <a:lnTo>
                    <a:pt x="23626" y="19588"/>
                  </a:lnTo>
                  <a:cubicBezTo>
                    <a:pt x="24442" y="19588"/>
                    <a:pt x="25105" y="18924"/>
                    <a:pt x="25105" y="18128"/>
                  </a:cubicBezTo>
                  <a:lnTo>
                    <a:pt x="25105" y="3433"/>
                  </a:lnTo>
                  <a:cubicBezTo>
                    <a:pt x="25105" y="2617"/>
                    <a:pt x="24442" y="1954"/>
                    <a:pt x="23626" y="1954"/>
                  </a:cubicBezTo>
                  <a:lnTo>
                    <a:pt x="23152" y="1954"/>
                  </a:lnTo>
                  <a:lnTo>
                    <a:pt x="23152" y="1461"/>
                  </a:lnTo>
                  <a:cubicBezTo>
                    <a:pt x="23133" y="645"/>
                    <a:pt x="22489" y="1"/>
                    <a:pt x="21673" y="1"/>
                  </a:cubicBezTo>
                  <a:lnTo>
                    <a:pt x="20687" y="1"/>
                  </a:lnTo>
                  <a:cubicBezTo>
                    <a:pt x="20676" y="0"/>
                    <a:pt x="20665" y="0"/>
                    <a:pt x="20654" y="0"/>
                  </a:cubicBezTo>
                  <a:cubicBezTo>
                    <a:pt x="19872" y="0"/>
                    <a:pt x="19227" y="657"/>
                    <a:pt x="19227" y="1461"/>
                  </a:cubicBezTo>
                  <a:lnTo>
                    <a:pt x="19227" y="1954"/>
                  </a:lnTo>
                  <a:lnTo>
                    <a:pt x="7850" y="1954"/>
                  </a:lnTo>
                  <a:lnTo>
                    <a:pt x="7850" y="1461"/>
                  </a:lnTo>
                  <a:cubicBezTo>
                    <a:pt x="7850" y="657"/>
                    <a:pt x="7205" y="0"/>
                    <a:pt x="6405" y="0"/>
                  </a:cubicBezTo>
                  <a:cubicBezTo>
                    <a:pt x="6394" y="0"/>
                    <a:pt x="6383" y="0"/>
                    <a:pt x="6371" y="1"/>
                  </a:cubicBezTo>
                  <a:lnTo>
                    <a:pt x="3432" y="1"/>
                  </a:lnTo>
                  <a:cubicBezTo>
                    <a:pt x="3421" y="0"/>
                    <a:pt x="3410" y="0"/>
                    <a:pt x="3398"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22"/>
            <p:cNvSpPr/>
            <p:nvPr/>
          </p:nvSpPr>
          <p:spPr>
            <a:xfrm>
              <a:off x="3543938" y="4455200"/>
              <a:ext cx="257425" cy="220850"/>
            </a:xfrm>
            <a:custGeom>
              <a:avLst/>
              <a:gdLst/>
              <a:ahLst/>
              <a:cxnLst/>
              <a:rect l="l" t="t" r="r" b="b"/>
              <a:pathLst>
                <a:path w="10297" h="8834" extrusionOk="0">
                  <a:moveTo>
                    <a:pt x="4400" y="984"/>
                  </a:moveTo>
                  <a:cubicBezTo>
                    <a:pt x="7472" y="984"/>
                    <a:pt x="8988" y="4681"/>
                    <a:pt x="6827" y="6843"/>
                  </a:cubicBezTo>
                  <a:cubicBezTo>
                    <a:pt x="6128" y="7541"/>
                    <a:pt x="5270" y="7854"/>
                    <a:pt x="4427" y="7854"/>
                  </a:cubicBezTo>
                  <a:cubicBezTo>
                    <a:pt x="2662" y="7854"/>
                    <a:pt x="968" y="6482"/>
                    <a:pt x="968" y="4416"/>
                  </a:cubicBezTo>
                  <a:cubicBezTo>
                    <a:pt x="968" y="2520"/>
                    <a:pt x="2504" y="984"/>
                    <a:pt x="4400" y="984"/>
                  </a:cubicBezTo>
                  <a:close/>
                  <a:moveTo>
                    <a:pt x="4435" y="0"/>
                  </a:moveTo>
                  <a:cubicBezTo>
                    <a:pt x="2169" y="0"/>
                    <a:pt x="1" y="1761"/>
                    <a:pt x="1" y="4416"/>
                  </a:cubicBezTo>
                  <a:cubicBezTo>
                    <a:pt x="1" y="6843"/>
                    <a:pt x="1973" y="8815"/>
                    <a:pt x="4400" y="8834"/>
                  </a:cubicBezTo>
                  <a:cubicBezTo>
                    <a:pt x="8344" y="8834"/>
                    <a:pt x="10297" y="4074"/>
                    <a:pt x="7528" y="1306"/>
                  </a:cubicBezTo>
                  <a:cubicBezTo>
                    <a:pt x="6626" y="404"/>
                    <a:pt x="5519" y="0"/>
                    <a:pt x="4435"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22"/>
            <p:cNvSpPr/>
            <p:nvPr/>
          </p:nvSpPr>
          <p:spPr>
            <a:xfrm>
              <a:off x="3637813" y="4504425"/>
              <a:ext cx="77750" cy="73275"/>
            </a:xfrm>
            <a:custGeom>
              <a:avLst/>
              <a:gdLst/>
              <a:ahLst/>
              <a:cxnLst/>
              <a:rect l="l" t="t" r="r" b="b"/>
              <a:pathLst>
                <a:path w="3110" h="2931" extrusionOk="0">
                  <a:moveTo>
                    <a:pt x="645" y="1"/>
                  </a:moveTo>
                  <a:cubicBezTo>
                    <a:pt x="0" y="1"/>
                    <a:pt x="0" y="968"/>
                    <a:pt x="645" y="987"/>
                  </a:cubicBezTo>
                  <a:cubicBezTo>
                    <a:pt x="1460" y="987"/>
                    <a:pt x="2124" y="1631"/>
                    <a:pt x="2124" y="2447"/>
                  </a:cubicBezTo>
                  <a:cubicBezTo>
                    <a:pt x="2124" y="2769"/>
                    <a:pt x="2370" y="2930"/>
                    <a:pt x="2617" y="2930"/>
                  </a:cubicBezTo>
                  <a:cubicBezTo>
                    <a:pt x="2863" y="2930"/>
                    <a:pt x="3110" y="2769"/>
                    <a:pt x="3110" y="2447"/>
                  </a:cubicBezTo>
                  <a:cubicBezTo>
                    <a:pt x="3091" y="1101"/>
                    <a:pt x="2010" y="1"/>
                    <a:pt x="645"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22"/>
            <p:cNvSpPr/>
            <p:nvPr/>
          </p:nvSpPr>
          <p:spPr>
            <a:xfrm>
              <a:off x="3816513" y="4381650"/>
              <a:ext cx="81550" cy="24675"/>
            </a:xfrm>
            <a:custGeom>
              <a:avLst/>
              <a:gdLst/>
              <a:ahLst/>
              <a:cxnLst/>
              <a:rect l="l" t="t" r="r" b="b"/>
              <a:pathLst>
                <a:path w="3262" h="987" extrusionOk="0">
                  <a:moveTo>
                    <a:pt x="664" y="1"/>
                  </a:moveTo>
                  <a:cubicBezTo>
                    <a:pt x="1" y="1"/>
                    <a:pt x="1" y="987"/>
                    <a:pt x="664" y="987"/>
                  </a:cubicBezTo>
                  <a:lnTo>
                    <a:pt x="2617" y="987"/>
                  </a:lnTo>
                  <a:cubicBezTo>
                    <a:pt x="3262" y="987"/>
                    <a:pt x="3262" y="1"/>
                    <a:pt x="2617"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3" name="Google Shape;1963;p22"/>
          <p:cNvGrpSpPr/>
          <p:nvPr/>
        </p:nvGrpSpPr>
        <p:grpSpPr>
          <a:xfrm>
            <a:off x="3799282" y="2029645"/>
            <a:ext cx="311560" cy="365769"/>
            <a:chOff x="4093838" y="4284000"/>
            <a:chExt cx="421425" cy="490175"/>
          </a:xfrm>
        </p:grpSpPr>
        <p:sp>
          <p:nvSpPr>
            <p:cNvPr id="1964" name="Google Shape;1964;p22"/>
            <p:cNvSpPr/>
            <p:nvPr/>
          </p:nvSpPr>
          <p:spPr>
            <a:xfrm>
              <a:off x="4141713" y="4293475"/>
              <a:ext cx="325675" cy="126600"/>
            </a:xfrm>
            <a:custGeom>
              <a:avLst/>
              <a:gdLst/>
              <a:ahLst/>
              <a:cxnLst/>
              <a:rect l="l" t="t" r="r" b="b"/>
              <a:pathLst>
                <a:path w="13027" h="5064" extrusionOk="0">
                  <a:moveTo>
                    <a:pt x="759" y="1"/>
                  </a:moveTo>
                  <a:cubicBezTo>
                    <a:pt x="342" y="1"/>
                    <a:pt x="0" y="342"/>
                    <a:pt x="0" y="759"/>
                  </a:cubicBezTo>
                  <a:lnTo>
                    <a:pt x="0" y="4286"/>
                  </a:lnTo>
                  <a:cubicBezTo>
                    <a:pt x="0" y="4703"/>
                    <a:pt x="342" y="5064"/>
                    <a:pt x="759" y="5064"/>
                  </a:cubicBezTo>
                  <a:lnTo>
                    <a:pt x="12268" y="5064"/>
                  </a:lnTo>
                  <a:cubicBezTo>
                    <a:pt x="12685" y="5064"/>
                    <a:pt x="13027" y="4703"/>
                    <a:pt x="13027" y="4286"/>
                  </a:cubicBezTo>
                  <a:lnTo>
                    <a:pt x="13027" y="759"/>
                  </a:lnTo>
                  <a:cubicBezTo>
                    <a:pt x="13027" y="342"/>
                    <a:pt x="12685" y="1"/>
                    <a:pt x="12268" y="1"/>
                  </a:cubicBez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22"/>
            <p:cNvSpPr/>
            <p:nvPr/>
          </p:nvSpPr>
          <p:spPr>
            <a:xfrm>
              <a:off x="4199063" y="4293475"/>
              <a:ext cx="210975" cy="77650"/>
            </a:xfrm>
            <a:custGeom>
              <a:avLst/>
              <a:gdLst/>
              <a:ahLst/>
              <a:cxnLst/>
              <a:rect l="l" t="t" r="r" b="b"/>
              <a:pathLst>
                <a:path w="8439" h="3106" extrusionOk="0">
                  <a:moveTo>
                    <a:pt x="1" y="1"/>
                  </a:moveTo>
                  <a:lnTo>
                    <a:pt x="1" y="778"/>
                  </a:lnTo>
                  <a:cubicBezTo>
                    <a:pt x="1" y="1195"/>
                    <a:pt x="342" y="1537"/>
                    <a:pt x="759" y="1537"/>
                  </a:cubicBezTo>
                  <a:cubicBezTo>
                    <a:pt x="1176" y="1537"/>
                    <a:pt x="1517" y="1878"/>
                    <a:pt x="1517" y="2295"/>
                  </a:cubicBezTo>
                  <a:cubicBezTo>
                    <a:pt x="1517" y="2807"/>
                    <a:pt x="1901" y="3063"/>
                    <a:pt x="2285" y="3063"/>
                  </a:cubicBezTo>
                  <a:cubicBezTo>
                    <a:pt x="2669" y="3063"/>
                    <a:pt x="3053" y="2807"/>
                    <a:pt x="3053" y="2295"/>
                  </a:cubicBezTo>
                  <a:cubicBezTo>
                    <a:pt x="3082" y="1812"/>
                    <a:pt x="3452" y="1570"/>
                    <a:pt x="3821" y="1570"/>
                  </a:cubicBezTo>
                  <a:cubicBezTo>
                    <a:pt x="4191" y="1570"/>
                    <a:pt x="4561" y="1812"/>
                    <a:pt x="4589" y="2295"/>
                  </a:cubicBezTo>
                  <a:cubicBezTo>
                    <a:pt x="4561" y="2836"/>
                    <a:pt x="4959" y="3106"/>
                    <a:pt x="5357" y="3106"/>
                  </a:cubicBezTo>
                  <a:cubicBezTo>
                    <a:pt x="5755" y="3106"/>
                    <a:pt x="6154" y="2836"/>
                    <a:pt x="6125" y="2295"/>
                  </a:cubicBezTo>
                  <a:cubicBezTo>
                    <a:pt x="6125" y="1878"/>
                    <a:pt x="6466" y="1537"/>
                    <a:pt x="6903" y="1537"/>
                  </a:cubicBezTo>
                  <a:lnTo>
                    <a:pt x="7661" y="1537"/>
                  </a:lnTo>
                  <a:cubicBezTo>
                    <a:pt x="8097" y="1537"/>
                    <a:pt x="8438" y="1177"/>
                    <a:pt x="8438" y="759"/>
                  </a:cubicBezTo>
                  <a:lnTo>
                    <a:pt x="8438" y="1"/>
                  </a:lnTo>
                  <a:close/>
                </a:path>
              </a:pathLst>
            </a:custGeom>
            <a:solidFill>
              <a:srgbClr val="FCC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22"/>
            <p:cNvSpPr/>
            <p:nvPr/>
          </p:nvSpPr>
          <p:spPr>
            <a:xfrm>
              <a:off x="4141713" y="4457975"/>
              <a:ext cx="325675" cy="305775"/>
            </a:xfrm>
            <a:custGeom>
              <a:avLst/>
              <a:gdLst/>
              <a:ahLst/>
              <a:cxnLst/>
              <a:rect l="l" t="t" r="r" b="b"/>
              <a:pathLst>
                <a:path w="13027" h="12231" extrusionOk="0">
                  <a:moveTo>
                    <a:pt x="778" y="1"/>
                  </a:moveTo>
                  <a:cubicBezTo>
                    <a:pt x="342" y="1"/>
                    <a:pt x="0" y="342"/>
                    <a:pt x="0" y="759"/>
                  </a:cubicBezTo>
                  <a:lnTo>
                    <a:pt x="0" y="2295"/>
                  </a:lnTo>
                  <a:cubicBezTo>
                    <a:pt x="0" y="2731"/>
                    <a:pt x="342" y="3072"/>
                    <a:pt x="778" y="3072"/>
                  </a:cubicBezTo>
                  <a:lnTo>
                    <a:pt x="4797" y="3072"/>
                  </a:lnTo>
                  <a:cubicBezTo>
                    <a:pt x="5215" y="3072"/>
                    <a:pt x="5556" y="3414"/>
                    <a:pt x="5575" y="3831"/>
                  </a:cubicBezTo>
                  <a:cubicBezTo>
                    <a:pt x="5537" y="6808"/>
                    <a:pt x="4911" y="8666"/>
                    <a:pt x="4627" y="10164"/>
                  </a:cubicBezTo>
                  <a:cubicBezTo>
                    <a:pt x="4532" y="11283"/>
                    <a:pt x="5404" y="12231"/>
                    <a:pt x="6523" y="12231"/>
                  </a:cubicBezTo>
                  <a:cubicBezTo>
                    <a:pt x="7642" y="12231"/>
                    <a:pt x="8533" y="11283"/>
                    <a:pt x="8438" y="10164"/>
                  </a:cubicBezTo>
                  <a:cubicBezTo>
                    <a:pt x="8135" y="8609"/>
                    <a:pt x="7490" y="6770"/>
                    <a:pt x="7490" y="3831"/>
                  </a:cubicBezTo>
                  <a:cubicBezTo>
                    <a:pt x="7490" y="3414"/>
                    <a:pt x="7831" y="3072"/>
                    <a:pt x="8248" y="3072"/>
                  </a:cubicBezTo>
                  <a:lnTo>
                    <a:pt x="12268" y="3072"/>
                  </a:lnTo>
                  <a:cubicBezTo>
                    <a:pt x="12685" y="3072"/>
                    <a:pt x="13027" y="2731"/>
                    <a:pt x="13027" y="2314"/>
                  </a:cubicBezTo>
                  <a:lnTo>
                    <a:pt x="13027" y="759"/>
                  </a:lnTo>
                  <a:cubicBezTo>
                    <a:pt x="13027" y="342"/>
                    <a:pt x="12685" y="1"/>
                    <a:pt x="12268" y="1"/>
                  </a:cubicBez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22"/>
            <p:cNvSpPr/>
            <p:nvPr/>
          </p:nvSpPr>
          <p:spPr>
            <a:xfrm>
              <a:off x="4416163" y="4486900"/>
              <a:ext cx="22800" cy="19200"/>
            </a:xfrm>
            <a:custGeom>
              <a:avLst/>
              <a:gdLst/>
              <a:ahLst/>
              <a:cxnLst/>
              <a:rect l="l" t="t" r="r" b="b"/>
              <a:pathLst>
                <a:path w="912" h="768" extrusionOk="0">
                  <a:moveTo>
                    <a:pt x="513" y="0"/>
                  </a:moveTo>
                  <a:cubicBezTo>
                    <a:pt x="172" y="0"/>
                    <a:pt x="1" y="417"/>
                    <a:pt x="247" y="664"/>
                  </a:cubicBezTo>
                  <a:cubicBezTo>
                    <a:pt x="325" y="735"/>
                    <a:pt x="417" y="767"/>
                    <a:pt x="508" y="767"/>
                  </a:cubicBezTo>
                  <a:cubicBezTo>
                    <a:pt x="707" y="767"/>
                    <a:pt x="898" y="614"/>
                    <a:pt x="911" y="379"/>
                  </a:cubicBezTo>
                  <a:cubicBezTo>
                    <a:pt x="911" y="171"/>
                    <a:pt x="721"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22"/>
            <p:cNvSpPr/>
            <p:nvPr/>
          </p:nvSpPr>
          <p:spPr>
            <a:xfrm>
              <a:off x="4278713" y="4697850"/>
              <a:ext cx="45050" cy="38425"/>
            </a:xfrm>
            <a:custGeom>
              <a:avLst/>
              <a:gdLst/>
              <a:ahLst/>
              <a:cxnLst/>
              <a:rect l="l" t="t" r="r" b="b"/>
              <a:pathLst>
                <a:path w="1802" h="1537" extrusionOk="0">
                  <a:moveTo>
                    <a:pt x="1043" y="0"/>
                  </a:moveTo>
                  <a:cubicBezTo>
                    <a:pt x="341" y="0"/>
                    <a:pt x="0" y="815"/>
                    <a:pt x="493" y="1308"/>
                  </a:cubicBezTo>
                  <a:cubicBezTo>
                    <a:pt x="645" y="1467"/>
                    <a:pt x="834" y="1537"/>
                    <a:pt x="1021" y="1537"/>
                  </a:cubicBezTo>
                  <a:cubicBezTo>
                    <a:pt x="1417" y="1537"/>
                    <a:pt x="1801" y="1222"/>
                    <a:pt x="1801" y="759"/>
                  </a:cubicBezTo>
                  <a:cubicBezTo>
                    <a:pt x="1801" y="341"/>
                    <a:pt x="1460" y="0"/>
                    <a:pt x="1043"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22"/>
            <p:cNvSpPr/>
            <p:nvPr/>
          </p:nvSpPr>
          <p:spPr>
            <a:xfrm>
              <a:off x="4093838" y="4284000"/>
              <a:ext cx="421425" cy="490175"/>
            </a:xfrm>
            <a:custGeom>
              <a:avLst/>
              <a:gdLst/>
              <a:ahLst/>
              <a:cxnLst/>
              <a:rect l="l" t="t" r="r" b="b"/>
              <a:pathLst>
                <a:path w="16857" h="19607" extrusionOk="0">
                  <a:moveTo>
                    <a:pt x="12268" y="759"/>
                  </a:moveTo>
                  <a:lnTo>
                    <a:pt x="12268" y="1138"/>
                  </a:lnTo>
                  <a:cubicBezTo>
                    <a:pt x="12268" y="1347"/>
                    <a:pt x="12098" y="1518"/>
                    <a:pt x="11870" y="1518"/>
                  </a:cubicBezTo>
                  <a:lnTo>
                    <a:pt x="11112" y="1518"/>
                  </a:lnTo>
                  <a:cubicBezTo>
                    <a:pt x="10467" y="1518"/>
                    <a:pt x="9955" y="2049"/>
                    <a:pt x="9955" y="2674"/>
                  </a:cubicBezTo>
                  <a:cubicBezTo>
                    <a:pt x="9955" y="2930"/>
                    <a:pt x="9761" y="3058"/>
                    <a:pt x="9566" y="3058"/>
                  </a:cubicBezTo>
                  <a:cubicBezTo>
                    <a:pt x="9372" y="3058"/>
                    <a:pt x="9177" y="2930"/>
                    <a:pt x="9177" y="2674"/>
                  </a:cubicBezTo>
                  <a:cubicBezTo>
                    <a:pt x="9177" y="1906"/>
                    <a:pt x="8604" y="1522"/>
                    <a:pt x="8030" y="1522"/>
                  </a:cubicBezTo>
                  <a:cubicBezTo>
                    <a:pt x="7457" y="1522"/>
                    <a:pt x="6883" y="1906"/>
                    <a:pt x="6883" y="2674"/>
                  </a:cubicBezTo>
                  <a:cubicBezTo>
                    <a:pt x="6883" y="2930"/>
                    <a:pt x="6693" y="3058"/>
                    <a:pt x="6504" y="3058"/>
                  </a:cubicBezTo>
                  <a:cubicBezTo>
                    <a:pt x="6314" y="3058"/>
                    <a:pt x="6125" y="2930"/>
                    <a:pt x="6125" y="2674"/>
                  </a:cubicBezTo>
                  <a:cubicBezTo>
                    <a:pt x="6125" y="2049"/>
                    <a:pt x="5613" y="1537"/>
                    <a:pt x="4968" y="1537"/>
                  </a:cubicBezTo>
                  <a:cubicBezTo>
                    <a:pt x="4759" y="1537"/>
                    <a:pt x="4589" y="1366"/>
                    <a:pt x="4589" y="1157"/>
                  </a:cubicBezTo>
                  <a:lnTo>
                    <a:pt x="4589" y="759"/>
                  </a:lnTo>
                  <a:close/>
                  <a:moveTo>
                    <a:pt x="14183" y="759"/>
                  </a:moveTo>
                  <a:cubicBezTo>
                    <a:pt x="14392" y="759"/>
                    <a:pt x="14563" y="930"/>
                    <a:pt x="14563" y="1138"/>
                  </a:cubicBezTo>
                  <a:lnTo>
                    <a:pt x="14563" y="4665"/>
                  </a:lnTo>
                  <a:cubicBezTo>
                    <a:pt x="14563" y="4874"/>
                    <a:pt x="14392" y="5044"/>
                    <a:pt x="14183" y="5044"/>
                  </a:cubicBezTo>
                  <a:lnTo>
                    <a:pt x="2674" y="5044"/>
                  </a:lnTo>
                  <a:cubicBezTo>
                    <a:pt x="2465" y="5044"/>
                    <a:pt x="2294" y="4874"/>
                    <a:pt x="2294" y="4665"/>
                  </a:cubicBezTo>
                  <a:lnTo>
                    <a:pt x="2294" y="1138"/>
                  </a:lnTo>
                  <a:cubicBezTo>
                    <a:pt x="2294" y="930"/>
                    <a:pt x="2465" y="759"/>
                    <a:pt x="2674" y="759"/>
                  </a:cubicBezTo>
                  <a:lnTo>
                    <a:pt x="3830" y="759"/>
                  </a:lnTo>
                  <a:lnTo>
                    <a:pt x="3830" y="1157"/>
                  </a:lnTo>
                  <a:cubicBezTo>
                    <a:pt x="3830" y="1783"/>
                    <a:pt x="4342" y="2295"/>
                    <a:pt x="4968" y="2295"/>
                  </a:cubicBezTo>
                  <a:lnTo>
                    <a:pt x="4987" y="2295"/>
                  </a:lnTo>
                  <a:cubicBezTo>
                    <a:pt x="5196" y="2295"/>
                    <a:pt x="5366" y="2466"/>
                    <a:pt x="5366" y="2674"/>
                  </a:cubicBezTo>
                  <a:cubicBezTo>
                    <a:pt x="5366" y="3300"/>
                    <a:pt x="5878" y="3812"/>
                    <a:pt x="6504" y="3812"/>
                  </a:cubicBezTo>
                  <a:cubicBezTo>
                    <a:pt x="7149" y="3812"/>
                    <a:pt x="7661" y="3300"/>
                    <a:pt x="7661" y="2674"/>
                  </a:cubicBezTo>
                  <a:cubicBezTo>
                    <a:pt x="7661" y="2418"/>
                    <a:pt x="7855" y="2290"/>
                    <a:pt x="8049" y="2290"/>
                  </a:cubicBezTo>
                  <a:cubicBezTo>
                    <a:pt x="8244" y="2290"/>
                    <a:pt x="8438" y="2418"/>
                    <a:pt x="8438" y="2674"/>
                  </a:cubicBezTo>
                  <a:cubicBezTo>
                    <a:pt x="8438" y="3300"/>
                    <a:pt x="8950" y="3812"/>
                    <a:pt x="9576" y="3812"/>
                  </a:cubicBezTo>
                  <a:cubicBezTo>
                    <a:pt x="10220" y="3812"/>
                    <a:pt x="10732" y="3300"/>
                    <a:pt x="10732" y="2674"/>
                  </a:cubicBezTo>
                  <a:cubicBezTo>
                    <a:pt x="10732" y="2466"/>
                    <a:pt x="10903" y="2295"/>
                    <a:pt x="11112" y="2295"/>
                  </a:cubicBezTo>
                  <a:lnTo>
                    <a:pt x="11870" y="2295"/>
                  </a:lnTo>
                  <a:cubicBezTo>
                    <a:pt x="12496" y="2295"/>
                    <a:pt x="13027" y="1783"/>
                    <a:pt x="13027" y="1138"/>
                  </a:cubicBezTo>
                  <a:lnTo>
                    <a:pt x="13027" y="759"/>
                  </a:lnTo>
                  <a:close/>
                  <a:moveTo>
                    <a:pt x="15719" y="3281"/>
                  </a:moveTo>
                  <a:cubicBezTo>
                    <a:pt x="15928" y="3281"/>
                    <a:pt x="16098" y="3452"/>
                    <a:pt x="16098" y="3679"/>
                  </a:cubicBezTo>
                  <a:lnTo>
                    <a:pt x="16098" y="7737"/>
                  </a:lnTo>
                  <a:cubicBezTo>
                    <a:pt x="16098" y="7946"/>
                    <a:pt x="15928" y="8116"/>
                    <a:pt x="15719" y="8116"/>
                  </a:cubicBezTo>
                  <a:lnTo>
                    <a:pt x="15340" y="8116"/>
                  </a:lnTo>
                  <a:lnTo>
                    <a:pt x="15340" y="7737"/>
                  </a:lnTo>
                  <a:cubicBezTo>
                    <a:pt x="15340" y="7092"/>
                    <a:pt x="14809" y="6580"/>
                    <a:pt x="14183" y="6580"/>
                  </a:cubicBezTo>
                  <a:lnTo>
                    <a:pt x="2674" y="6580"/>
                  </a:lnTo>
                  <a:cubicBezTo>
                    <a:pt x="2048" y="6580"/>
                    <a:pt x="1536" y="7092"/>
                    <a:pt x="1536" y="7737"/>
                  </a:cubicBezTo>
                  <a:lnTo>
                    <a:pt x="1536" y="8116"/>
                  </a:lnTo>
                  <a:lnTo>
                    <a:pt x="1157" y="8116"/>
                  </a:lnTo>
                  <a:cubicBezTo>
                    <a:pt x="929" y="8116"/>
                    <a:pt x="759" y="7946"/>
                    <a:pt x="759" y="7737"/>
                  </a:cubicBezTo>
                  <a:lnTo>
                    <a:pt x="759" y="3679"/>
                  </a:lnTo>
                  <a:cubicBezTo>
                    <a:pt x="759" y="3452"/>
                    <a:pt x="929" y="3281"/>
                    <a:pt x="1157" y="3281"/>
                  </a:cubicBezTo>
                  <a:lnTo>
                    <a:pt x="1536" y="3281"/>
                  </a:lnTo>
                  <a:lnTo>
                    <a:pt x="1536" y="4665"/>
                  </a:lnTo>
                  <a:cubicBezTo>
                    <a:pt x="1536" y="5310"/>
                    <a:pt x="2048" y="5822"/>
                    <a:pt x="2674" y="5822"/>
                  </a:cubicBezTo>
                  <a:lnTo>
                    <a:pt x="14183" y="5822"/>
                  </a:lnTo>
                  <a:cubicBezTo>
                    <a:pt x="14809" y="5822"/>
                    <a:pt x="15340" y="5310"/>
                    <a:pt x="15340" y="4665"/>
                  </a:cubicBezTo>
                  <a:lnTo>
                    <a:pt x="15340" y="3281"/>
                  </a:lnTo>
                  <a:close/>
                  <a:moveTo>
                    <a:pt x="14183" y="7339"/>
                  </a:moveTo>
                  <a:cubicBezTo>
                    <a:pt x="14392" y="7339"/>
                    <a:pt x="14563" y="7509"/>
                    <a:pt x="14563" y="7737"/>
                  </a:cubicBezTo>
                  <a:lnTo>
                    <a:pt x="14563" y="9273"/>
                  </a:lnTo>
                  <a:cubicBezTo>
                    <a:pt x="14563" y="9481"/>
                    <a:pt x="14392" y="9652"/>
                    <a:pt x="14183" y="9652"/>
                  </a:cubicBezTo>
                  <a:lnTo>
                    <a:pt x="10163" y="9652"/>
                  </a:lnTo>
                  <a:cubicBezTo>
                    <a:pt x="9538" y="9652"/>
                    <a:pt x="9026" y="10164"/>
                    <a:pt x="9026" y="10790"/>
                  </a:cubicBezTo>
                  <a:cubicBezTo>
                    <a:pt x="9045" y="12553"/>
                    <a:pt x="9272" y="14317"/>
                    <a:pt x="9708" y="16042"/>
                  </a:cubicBezTo>
                  <a:cubicBezTo>
                    <a:pt x="9803" y="16440"/>
                    <a:pt x="9898" y="16820"/>
                    <a:pt x="9974" y="17180"/>
                  </a:cubicBezTo>
                  <a:cubicBezTo>
                    <a:pt x="10031" y="18071"/>
                    <a:pt x="9329" y="18829"/>
                    <a:pt x="8438" y="18829"/>
                  </a:cubicBezTo>
                  <a:cubicBezTo>
                    <a:pt x="7547" y="18829"/>
                    <a:pt x="6845" y="18071"/>
                    <a:pt x="6902" y="17180"/>
                  </a:cubicBezTo>
                  <a:cubicBezTo>
                    <a:pt x="6978" y="16838"/>
                    <a:pt x="7054" y="16478"/>
                    <a:pt x="7149" y="16099"/>
                  </a:cubicBezTo>
                  <a:cubicBezTo>
                    <a:pt x="7585" y="14355"/>
                    <a:pt x="7831" y="12591"/>
                    <a:pt x="7850" y="10790"/>
                  </a:cubicBezTo>
                  <a:cubicBezTo>
                    <a:pt x="7850" y="10145"/>
                    <a:pt x="7338" y="9652"/>
                    <a:pt x="6712" y="9652"/>
                  </a:cubicBezTo>
                  <a:lnTo>
                    <a:pt x="2674" y="9652"/>
                  </a:lnTo>
                  <a:cubicBezTo>
                    <a:pt x="2465" y="9652"/>
                    <a:pt x="2294" y="9481"/>
                    <a:pt x="2294" y="9254"/>
                  </a:cubicBezTo>
                  <a:lnTo>
                    <a:pt x="2294" y="7737"/>
                  </a:lnTo>
                  <a:cubicBezTo>
                    <a:pt x="2294" y="7509"/>
                    <a:pt x="2465" y="7339"/>
                    <a:pt x="2674" y="7339"/>
                  </a:cubicBezTo>
                  <a:close/>
                  <a:moveTo>
                    <a:pt x="2641" y="0"/>
                  </a:moveTo>
                  <a:cubicBezTo>
                    <a:pt x="2030" y="0"/>
                    <a:pt x="1536" y="524"/>
                    <a:pt x="1536" y="1138"/>
                  </a:cubicBezTo>
                  <a:lnTo>
                    <a:pt x="1536" y="2523"/>
                  </a:lnTo>
                  <a:lnTo>
                    <a:pt x="1157" y="2523"/>
                  </a:lnTo>
                  <a:cubicBezTo>
                    <a:pt x="512" y="2523"/>
                    <a:pt x="0" y="3035"/>
                    <a:pt x="0" y="3679"/>
                  </a:cubicBezTo>
                  <a:lnTo>
                    <a:pt x="0" y="7737"/>
                  </a:lnTo>
                  <a:cubicBezTo>
                    <a:pt x="0" y="8363"/>
                    <a:pt x="512" y="8894"/>
                    <a:pt x="1157" y="8894"/>
                  </a:cubicBezTo>
                  <a:lnTo>
                    <a:pt x="1536" y="8894"/>
                  </a:lnTo>
                  <a:lnTo>
                    <a:pt x="1536" y="9273"/>
                  </a:lnTo>
                  <a:cubicBezTo>
                    <a:pt x="1536" y="9899"/>
                    <a:pt x="2048" y="10411"/>
                    <a:pt x="2674" y="10411"/>
                  </a:cubicBezTo>
                  <a:lnTo>
                    <a:pt x="6712" y="10411"/>
                  </a:lnTo>
                  <a:cubicBezTo>
                    <a:pt x="6921" y="10411"/>
                    <a:pt x="7092" y="10581"/>
                    <a:pt x="7092" y="10790"/>
                  </a:cubicBezTo>
                  <a:cubicBezTo>
                    <a:pt x="7073" y="12534"/>
                    <a:pt x="6845" y="14241"/>
                    <a:pt x="6409" y="15928"/>
                  </a:cubicBezTo>
                  <a:cubicBezTo>
                    <a:pt x="6314" y="16327"/>
                    <a:pt x="6238" y="16706"/>
                    <a:pt x="6163" y="17066"/>
                  </a:cubicBezTo>
                  <a:cubicBezTo>
                    <a:pt x="6163" y="17066"/>
                    <a:pt x="6163" y="17085"/>
                    <a:pt x="6163" y="17104"/>
                  </a:cubicBezTo>
                  <a:cubicBezTo>
                    <a:pt x="6030" y="18450"/>
                    <a:pt x="7092" y="19607"/>
                    <a:pt x="8457" y="19607"/>
                  </a:cubicBezTo>
                  <a:cubicBezTo>
                    <a:pt x="9803" y="19607"/>
                    <a:pt x="10865" y="18450"/>
                    <a:pt x="10751" y="17104"/>
                  </a:cubicBezTo>
                  <a:lnTo>
                    <a:pt x="10751" y="17066"/>
                  </a:lnTo>
                  <a:cubicBezTo>
                    <a:pt x="10675" y="16687"/>
                    <a:pt x="10581" y="16289"/>
                    <a:pt x="10486" y="15871"/>
                  </a:cubicBezTo>
                  <a:cubicBezTo>
                    <a:pt x="10050" y="14222"/>
                    <a:pt x="9822" y="12515"/>
                    <a:pt x="9803" y="10809"/>
                  </a:cubicBezTo>
                  <a:cubicBezTo>
                    <a:pt x="9803" y="10600"/>
                    <a:pt x="9974" y="10429"/>
                    <a:pt x="10182" y="10429"/>
                  </a:cubicBezTo>
                  <a:lnTo>
                    <a:pt x="14183" y="10429"/>
                  </a:lnTo>
                  <a:cubicBezTo>
                    <a:pt x="14809" y="10429"/>
                    <a:pt x="15340" y="9918"/>
                    <a:pt x="15340" y="9273"/>
                  </a:cubicBezTo>
                  <a:lnTo>
                    <a:pt x="15321" y="9273"/>
                  </a:lnTo>
                  <a:lnTo>
                    <a:pt x="15321" y="8894"/>
                  </a:lnTo>
                  <a:lnTo>
                    <a:pt x="15719" y="8894"/>
                  </a:lnTo>
                  <a:cubicBezTo>
                    <a:pt x="16345" y="8894"/>
                    <a:pt x="16857" y="8363"/>
                    <a:pt x="16857" y="7737"/>
                  </a:cubicBezTo>
                  <a:lnTo>
                    <a:pt x="16857" y="3679"/>
                  </a:lnTo>
                  <a:cubicBezTo>
                    <a:pt x="16857" y="3035"/>
                    <a:pt x="16345" y="2523"/>
                    <a:pt x="15719" y="2523"/>
                  </a:cubicBezTo>
                  <a:lnTo>
                    <a:pt x="15321" y="2523"/>
                  </a:lnTo>
                  <a:lnTo>
                    <a:pt x="15321" y="1138"/>
                  </a:lnTo>
                  <a:cubicBezTo>
                    <a:pt x="15321" y="513"/>
                    <a:pt x="14809" y="1"/>
                    <a:pt x="14183" y="1"/>
                  </a:cubicBezTo>
                  <a:lnTo>
                    <a:pt x="2674" y="1"/>
                  </a:lnTo>
                  <a:cubicBezTo>
                    <a:pt x="2663" y="0"/>
                    <a:pt x="2652" y="0"/>
                    <a:pt x="2641"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22"/>
            <p:cNvSpPr/>
            <p:nvPr/>
          </p:nvSpPr>
          <p:spPr>
            <a:xfrm>
              <a:off x="4340813" y="4486850"/>
              <a:ext cx="63250" cy="19525"/>
            </a:xfrm>
            <a:custGeom>
              <a:avLst/>
              <a:gdLst/>
              <a:ahLst/>
              <a:cxnLst/>
              <a:rect l="l" t="t" r="r" b="b"/>
              <a:pathLst>
                <a:path w="2530" h="781" extrusionOk="0">
                  <a:moveTo>
                    <a:pt x="2026" y="1"/>
                  </a:moveTo>
                  <a:cubicBezTo>
                    <a:pt x="2015" y="1"/>
                    <a:pt x="2003" y="1"/>
                    <a:pt x="1991" y="2"/>
                  </a:cubicBezTo>
                  <a:lnTo>
                    <a:pt x="455" y="2"/>
                  </a:lnTo>
                  <a:cubicBezTo>
                    <a:pt x="0" y="40"/>
                    <a:pt x="0" y="742"/>
                    <a:pt x="455" y="780"/>
                  </a:cubicBezTo>
                  <a:lnTo>
                    <a:pt x="1991" y="780"/>
                  </a:lnTo>
                  <a:cubicBezTo>
                    <a:pt x="2003" y="780"/>
                    <a:pt x="2015" y="781"/>
                    <a:pt x="2026" y="781"/>
                  </a:cubicBezTo>
                  <a:cubicBezTo>
                    <a:pt x="2529" y="781"/>
                    <a:pt x="2529" y="1"/>
                    <a:pt x="202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1" name="Google Shape;1971;p22"/>
          <p:cNvGrpSpPr/>
          <p:nvPr/>
        </p:nvGrpSpPr>
        <p:grpSpPr>
          <a:xfrm>
            <a:off x="5970975" y="2029656"/>
            <a:ext cx="290724" cy="365751"/>
            <a:chOff x="5177013" y="5225925"/>
            <a:chExt cx="281600" cy="360275"/>
          </a:xfrm>
        </p:grpSpPr>
        <p:sp>
          <p:nvSpPr>
            <p:cNvPr id="1972" name="Google Shape;1972;p22"/>
            <p:cNvSpPr/>
            <p:nvPr/>
          </p:nvSpPr>
          <p:spPr>
            <a:xfrm>
              <a:off x="5226313" y="5275225"/>
              <a:ext cx="225175" cy="303875"/>
            </a:xfrm>
            <a:custGeom>
              <a:avLst/>
              <a:gdLst/>
              <a:ahLst/>
              <a:cxnLst/>
              <a:rect l="l" t="t" r="r" b="b"/>
              <a:pathLst>
                <a:path w="9007" h="12155" extrusionOk="0">
                  <a:moveTo>
                    <a:pt x="7319" y="0"/>
                  </a:moveTo>
                  <a:lnTo>
                    <a:pt x="0" y="10296"/>
                  </a:lnTo>
                  <a:lnTo>
                    <a:pt x="0" y="11586"/>
                  </a:lnTo>
                  <a:cubicBezTo>
                    <a:pt x="0" y="11908"/>
                    <a:pt x="266" y="12154"/>
                    <a:pt x="569" y="12154"/>
                  </a:cubicBezTo>
                  <a:lnTo>
                    <a:pt x="8457" y="12154"/>
                  </a:lnTo>
                  <a:cubicBezTo>
                    <a:pt x="8760" y="12154"/>
                    <a:pt x="9007" y="11908"/>
                    <a:pt x="9007" y="11586"/>
                  </a:cubicBezTo>
                  <a:lnTo>
                    <a:pt x="9007" y="569"/>
                  </a:lnTo>
                  <a:cubicBezTo>
                    <a:pt x="9007" y="247"/>
                    <a:pt x="8760" y="0"/>
                    <a:pt x="8457" y="0"/>
                  </a:cubicBez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22"/>
            <p:cNvSpPr/>
            <p:nvPr/>
          </p:nvSpPr>
          <p:spPr>
            <a:xfrm>
              <a:off x="5184113" y="5233025"/>
              <a:ext cx="225200" cy="299625"/>
            </a:xfrm>
            <a:custGeom>
              <a:avLst/>
              <a:gdLst/>
              <a:ahLst/>
              <a:cxnLst/>
              <a:rect l="l" t="t" r="r" b="b"/>
              <a:pathLst>
                <a:path w="9008" h="11985" extrusionOk="0">
                  <a:moveTo>
                    <a:pt x="3622" y="1"/>
                  </a:moveTo>
                  <a:cubicBezTo>
                    <a:pt x="3527" y="1"/>
                    <a:pt x="3452" y="19"/>
                    <a:pt x="3376" y="57"/>
                  </a:cubicBezTo>
                  <a:lnTo>
                    <a:pt x="57" y="3376"/>
                  </a:lnTo>
                  <a:cubicBezTo>
                    <a:pt x="20" y="3433"/>
                    <a:pt x="1" y="3527"/>
                    <a:pt x="20" y="3603"/>
                  </a:cubicBezTo>
                  <a:lnTo>
                    <a:pt x="20" y="11434"/>
                  </a:lnTo>
                  <a:cubicBezTo>
                    <a:pt x="1" y="11738"/>
                    <a:pt x="266" y="11984"/>
                    <a:pt x="569" y="11984"/>
                  </a:cubicBezTo>
                  <a:lnTo>
                    <a:pt x="8457" y="11984"/>
                  </a:lnTo>
                  <a:cubicBezTo>
                    <a:pt x="8761" y="11984"/>
                    <a:pt x="9007" y="11738"/>
                    <a:pt x="9007" y="11434"/>
                  </a:cubicBezTo>
                  <a:lnTo>
                    <a:pt x="9007" y="569"/>
                  </a:lnTo>
                  <a:cubicBezTo>
                    <a:pt x="9007" y="247"/>
                    <a:pt x="8761" y="1"/>
                    <a:pt x="8457" y="1"/>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22"/>
            <p:cNvSpPr/>
            <p:nvPr/>
          </p:nvSpPr>
          <p:spPr>
            <a:xfrm>
              <a:off x="5310688" y="5275225"/>
              <a:ext cx="56425" cy="42200"/>
            </a:xfrm>
            <a:custGeom>
              <a:avLst/>
              <a:gdLst/>
              <a:ahLst/>
              <a:cxnLst/>
              <a:rect l="l" t="t" r="r" b="b"/>
              <a:pathLst>
                <a:path w="2257" h="1688" extrusionOk="0">
                  <a:moveTo>
                    <a:pt x="0" y="0"/>
                  </a:moveTo>
                  <a:lnTo>
                    <a:pt x="0" y="1688"/>
                  </a:lnTo>
                  <a:lnTo>
                    <a:pt x="2257" y="1688"/>
                  </a:lnTo>
                  <a:lnTo>
                    <a:pt x="2257"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22"/>
            <p:cNvSpPr/>
            <p:nvPr/>
          </p:nvSpPr>
          <p:spPr>
            <a:xfrm>
              <a:off x="5185538" y="5233975"/>
              <a:ext cx="83450" cy="83450"/>
            </a:xfrm>
            <a:custGeom>
              <a:avLst/>
              <a:gdLst/>
              <a:ahLst/>
              <a:cxnLst/>
              <a:rect l="l" t="t" r="r" b="b"/>
              <a:pathLst>
                <a:path w="3338" h="3338" extrusionOk="0">
                  <a:moveTo>
                    <a:pt x="3338" y="0"/>
                  </a:moveTo>
                  <a:cubicBezTo>
                    <a:pt x="3281" y="38"/>
                    <a:pt x="3224" y="76"/>
                    <a:pt x="3167" y="114"/>
                  </a:cubicBezTo>
                  <a:lnTo>
                    <a:pt x="114" y="3167"/>
                  </a:lnTo>
                  <a:cubicBezTo>
                    <a:pt x="76" y="3205"/>
                    <a:pt x="38" y="3262"/>
                    <a:pt x="0" y="3338"/>
                  </a:cubicBezTo>
                  <a:lnTo>
                    <a:pt x="3319" y="3338"/>
                  </a:lnTo>
                  <a:lnTo>
                    <a:pt x="3319" y="19"/>
                  </a:lnTo>
                  <a:lnTo>
                    <a:pt x="3338" y="0"/>
                  </a:ln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22"/>
            <p:cNvSpPr/>
            <p:nvPr/>
          </p:nvSpPr>
          <p:spPr>
            <a:xfrm>
              <a:off x="5219188" y="5352450"/>
              <a:ext cx="16625" cy="14275"/>
            </a:xfrm>
            <a:custGeom>
              <a:avLst/>
              <a:gdLst/>
              <a:ahLst/>
              <a:cxnLst/>
              <a:rect l="l" t="t" r="r" b="b"/>
              <a:pathLst>
                <a:path w="665" h="571" extrusionOk="0">
                  <a:moveTo>
                    <a:pt x="304" y="1"/>
                  </a:moveTo>
                  <a:cubicBezTo>
                    <a:pt x="153" y="1"/>
                    <a:pt x="1" y="117"/>
                    <a:pt x="1" y="286"/>
                  </a:cubicBezTo>
                  <a:cubicBezTo>
                    <a:pt x="1" y="438"/>
                    <a:pt x="133" y="571"/>
                    <a:pt x="285" y="571"/>
                  </a:cubicBezTo>
                  <a:cubicBezTo>
                    <a:pt x="551" y="571"/>
                    <a:pt x="664" y="267"/>
                    <a:pt x="494" y="78"/>
                  </a:cubicBezTo>
                  <a:cubicBezTo>
                    <a:pt x="441" y="24"/>
                    <a:pt x="373" y="1"/>
                    <a:pt x="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22"/>
            <p:cNvSpPr/>
            <p:nvPr/>
          </p:nvSpPr>
          <p:spPr>
            <a:xfrm>
              <a:off x="5177013" y="5225925"/>
              <a:ext cx="281600" cy="360275"/>
            </a:xfrm>
            <a:custGeom>
              <a:avLst/>
              <a:gdLst/>
              <a:ahLst/>
              <a:cxnLst/>
              <a:rect l="l" t="t" r="r" b="b"/>
              <a:pathLst>
                <a:path w="11264" h="14411" extrusionOk="0">
                  <a:moveTo>
                    <a:pt x="3394" y="967"/>
                  </a:moveTo>
                  <a:lnTo>
                    <a:pt x="3394" y="3375"/>
                  </a:lnTo>
                  <a:lnTo>
                    <a:pt x="967" y="3375"/>
                  </a:lnTo>
                  <a:lnTo>
                    <a:pt x="3394" y="967"/>
                  </a:lnTo>
                  <a:close/>
                  <a:moveTo>
                    <a:pt x="8741" y="569"/>
                  </a:moveTo>
                  <a:cubicBezTo>
                    <a:pt x="8893" y="569"/>
                    <a:pt x="9007" y="683"/>
                    <a:pt x="9007" y="853"/>
                  </a:cubicBezTo>
                  <a:lnTo>
                    <a:pt x="9007" y="11699"/>
                  </a:lnTo>
                  <a:cubicBezTo>
                    <a:pt x="9007" y="11851"/>
                    <a:pt x="8893" y="11984"/>
                    <a:pt x="8741" y="11984"/>
                  </a:cubicBezTo>
                  <a:lnTo>
                    <a:pt x="853" y="11984"/>
                  </a:lnTo>
                  <a:cubicBezTo>
                    <a:pt x="702" y="11984"/>
                    <a:pt x="569" y="11851"/>
                    <a:pt x="569" y="11699"/>
                  </a:cubicBezTo>
                  <a:lnTo>
                    <a:pt x="569" y="3944"/>
                  </a:lnTo>
                  <a:lnTo>
                    <a:pt x="3660" y="3944"/>
                  </a:lnTo>
                  <a:cubicBezTo>
                    <a:pt x="3830" y="3944"/>
                    <a:pt x="3944" y="3811"/>
                    <a:pt x="3944" y="3660"/>
                  </a:cubicBezTo>
                  <a:lnTo>
                    <a:pt x="3944" y="569"/>
                  </a:lnTo>
                  <a:close/>
                  <a:moveTo>
                    <a:pt x="10410" y="2257"/>
                  </a:moveTo>
                  <a:cubicBezTo>
                    <a:pt x="10581" y="2257"/>
                    <a:pt x="10694" y="2370"/>
                    <a:pt x="10694" y="2541"/>
                  </a:cubicBezTo>
                  <a:lnTo>
                    <a:pt x="10694" y="13558"/>
                  </a:lnTo>
                  <a:cubicBezTo>
                    <a:pt x="10694" y="13709"/>
                    <a:pt x="10581" y="13842"/>
                    <a:pt x="10429" y="13842"/>
                  </a:cubicBezTo>
                  <a:lnTo>
                    <a:pt x="2541" y="13842"/>
                  </a:lnTo>
                  <a:cubicBezTo>
                    <a:pt x="2389" y="13842"/>
                    <a:pt x="2257" y="13709"/>
                    <a:pt x="2257" y="13558"/>
                  </a:cubicBezTo>
                  <a:lnTo>
                    <a:pt x="2257" y="12553"/>
                  </a:lnTo>
                  <a:lnTo>
                    <a:pt x="8741" y="12553"/>
                  </a:lnTo>
                  <a:cubicBezTo>
                    <a:pt x="9196" y="12553"/>
                    <a:pt x="9576" y="12173"/>
                    <a:pt x="9576" y="11699"/>
                  </a:cubicBezTo>
                  <a:lnTo>
                    <a:pt x="9576" y="2257"/>
                  </a:lnTo>
                  <a:close/>
                  <a:moveTo>
                    <a:pt x="3906" y="0"/>
                  </a:moveTo>
                  <a:cubicBezTo>
                    <a:pt x="3679" y="0"/>
                    <a:pt x="3470" y="76"/>
                    <a:pt x="3299" y="247"/>
                  </a:cubicBezTo>
                  <a:lnTo>
                    <a:pt x="247" y="3299"/>
                  </a:lnTo>
                  <a:cubicBezTo>
                    <a:pt x="95" y="3451"/>
                    <a:pt x="0" y="3660"/>
                    <a:pt x="19" y="3887"/>
                  </a:cubicBezTo>
                  <a:lnTo>
                    <a:pt x="19" y="11718"/>
                  </a:lnTo>
                  <a:cubicBezTo>
                    <a:pt x="19" y="12173"/>
                    <a:pt x="379" y="12553"/>
                    <a:pt x="853" y="12553"/>
                  </a:cubicBezTo>
                  <a:lnTo>
                    <a:pt x="1688" y="12553"/>
                  </a:lnTo>
                  <a:lnTo>
                    <a:pt x="1688" y="13577"/>
                  </a:lnTo>
                  <a:cubicBezTo>
                    <a:pt x="1707" y="14032"/>
                    <a:pt x="2067" y="14411"/>
                    <a:pt x="2541" y="14411"/>
                  </a:cubicBezTo>
                  <a:lnTo>
                    <a:pt x="10410" y="14411"/>
                  </a:lnTo>
                  <a:cubicBezTo>
                    <a:pt x="10884" y="14411"/>
                    <a:pt x="11263" y="14032"/>
                    <a:pt x="11263" y="13577"/>
                  </a:cubicBezTo>
                  <a:lnTo>
                    <a:pt x="11263" y="2541"/>
                  </a:lnTo>
                  <a:cubicBezTo>
                    <a:pt x="11263" y="2067"/>
                    <a:pt x="10884" y="1688"/>
                    <a:pt x="10429" y="1688"/>
                  </a:cubicBezTo>
                  <a:lnTo>
                    <a:pt x="9576" y="1688"/>
                  </a:lnTo>
                  <a:lnTo>
                    <a:pt x="9576" y="853"/>
                  </a:lnTo>
                  <a:cubicBezTo>
                    <a:pt x="9576" y="379"/>
                    <a:pt x="9196" y="0"/>
                    <a:pt x="87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22"/>
            <p:cNvSpPr/>
            <p:nvPr/>
          </p:nvSpPr>
          <p:spPr>
            <a:xfrm>
              <a:off x="5304038" y="5268100"/>
              <a:ext cx="70200" cy="56450"/>
            </a:xfrm>
            <a:custGeom>
              <a:avLst/>
              <a:gdLst/>
              <a:ahLst/>
              <a:cxnLst/>
              <a:rect l="l" t="t" r="r" b="b"/>
              <a:pathLst>
                <a:path w="2808" h="2258" extrusionOk="0">
                  <a:moveTo>
                    <a:pt x="2238" y="570"/>
                  </a:moveTo>
                  <a:lnTo>
                    <a:pt x="2238" y="1688"/>
                  </a:lnTo>
                  <a:lnTo>
                    <a:pt x="551" y="1688"/>
                  </a:lnTo>
                  <a:lnTo>
                    <a:pt x="551" y="570"/>
                  </a:lnTo>
                  <a:close/>
                  <a:moveTo>
                    <a:pt x="266" y="1"/>
                  </a:moveTo>
                  <a:cubicBezTo>
                    <a:pt x="115" y="1"/>
                    <a:pt x="1" y="133"/>
                    <a:pt x="1" y="285"/>
                  </a:cubicBezTo>
                  <a:lnTo>
                    <a:pt x="1" y="1973"/>
                  </a:lnTo>
                  <a:cubicBezTo>
                    <a:pt x="1" y="2124"/>
                    <a:pt x="115" y="2257"/>
                    <a:pt x="266" y="2257"/>
                  </a:cubicBezTo>
                  <a:lnTo>
                    <a:pt x="2523" y="2257"/>
                  </a:lnTo>
                  <a:cubicBezTo>
                    <a:pt x="2674" y="2257"/>
                    <a:pt x="2807" y="2124"/>
                    <a:pt x="2807" y="1973"/>
                  </a:cubicBezTo>
                  <a:lnTo>
                    <a:pt x="2807" y="285"/>
                  </a:lnTo>
                  <a:cubicBezTo>
                    <a:pt x="2807" y="133"/>
                    <a:pt x="2674" y="1"/>
                    <a:pt x="25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22"/>
            <p:cNvSpPr/>
            <p:nvPr/>
          </p:nvSpPr>
          <p:spPr>
            <a:xfrm>
              <a:off x="5244613" y="5352450"/>
              <a:ext cx="132650" cy="14325"/>
            </a:xfrm>
            <a:custGeom>
              <a:avLst/>
              <a:gdLst/>
              <a:ahLst/>
              <a:cxnLst/>
              <a:rect l="l" t="t" r="r" b="b"/>
              <a:pathLst>
                <a:path w="5306" h="573" extrusionOk="0">
                  <a:moveTo>
                    <a:pt x="371" y="0"/>
                  </a:moveTo>
                  <a:cubicBezTo>
                    <a:pt x="0" y="0"/>
                    <a:pt x="0" y="572"/>
                    <a:pt x="371" y="572"/>
                  </a:cubicBezTo>
                  <a:cubicBezTo>
                    <a:pt x="382" y="572"/>
                    <a:pt x="394" y="572"/>
                    <a:pt x="406" y="571"/>
                  </a:cubicBezTo>
                  <a:lnTo>
                    <a:pt x="4900" y="571"/>
                  </a:lnTo>
                  <a:cubicBezTo>
                    <a:pt x="4912" y="572"/>
                    <a:pt x="4923" y="572"/>
                    <a:pt x="4934" y="572"/>
                  </a:cubicBezTo>
                  <a:cubicBezTo>
                    <a:pt x="5305" y="572"/>
                    <a:pt x="5305" y="0"/>
                    <a:pt x="4934" y="0"/>
                  </a:cubicBezTo>
                  <a:cubicBezTo>
                    <a:pt x="4923" y="0"/>
                    <a:pt x="4912" y="1"/>
                    <a:pt x="4900" y="2"/>
                  </a:cubicBezTo>
                  <a:lnTo>
                    <a:pt x="406" y="2"/>
                  </a:lnTo>
                  <a:cubicBezTo>
                    <a:pt x="394" y="1"/>
                    <a:pt x="382" y="0"/>
                    <a:pt x="3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22"/>
            <p:cNvSpPr/>
            <p:nvPr/>
          </p:nvSpPr>
          <p:spPr>
            <a:xfrm>
              <a:off x="5216638" y="5394625"/>
              <a:ext cx="160625" cy="14325"/>
            </a:xfrm>
            <a:custGeom>
              <a:avLst/>
              <a:gdLst/>
              <a:ahLst/>
              <a:cxnLst/>
              <a:rect l="l" t="t" r="r" b="b"/>
              <a:pathLst>
                <a:path w="6425" h="573" extrusionOk="0">
                  <a:moveTo>
                    <a:pt x="354" y="1"/>
                  </a:moveTo>
                  <a:cubicBezTo>
                    <a:pt x="0" y="1"/>
                    <a:pt x="0" y="573"/>
                    <a:pt x="354" y="573"/>
                  </a:cubicBezTo>
                  <a:cubicBezTo>
                    <a:pt x="365" y="573"/>
                    <a:pt x="376" y="572"/>
                    <a:pt x="387" y="571"/>
                  </a:cubicBezTo>
                  <a:lnTo>
                    <a:pt x="6019" y="571"/>
                  </a:lnTo>
                  <a:cubicBezTo>
                    <a:pt x="6031" y="572"/>
                    <a:pt x="6042" y="573"/>
                    <a:pt x="6053" y="573"/>
                  </a:cubicBezTo>
                  <a:cubicBezTo>
                    <a:pt x="6424" y="573"/>
                    <a:pt x="6424" y="1"/>
                    <a:pt x="6053" y="1"/>
                  </a:cubicBezTo>
                  <a:cubicBezTo>
                    <a:pt x="6042" y="1"/>
                    <a:pt x="6031" y="1"/>
                    <a:pt x="6019" y="2"/>
                  </a:cubicBezTo>
                  <a:lnTo>
                    <a:pt x="387" y="2"/>
                  </a:lnTo>
                  <a:cubicBezTo>
                    <a:pt x="376" y="1"/>
                    <a:pt x="365" y="1"/>
                    <a:pt x="3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22"/>
            <p:cNvSpPr/>
            <p:nvPr/>
          </p:nvSpPr>
          <p:spPr>
            <a:xfrm>
              <a:off x="5217288" y="5436850"/>
              <a:ext cx="159300" cy="14250"/>
            </a:xfrm>
            <a:custGeom>
              <a:avLst/>
              <a:gdLst/>
              <a:ahLst/>
              <a:cxnLst/>
              <a:rect l="l" t="t" r="r" b="b"/>
              <a:pathLst>
                <a:path w="6372" h="570" extrusionOk="0">
                  <a:moveTo>
                    <a:pt x="361" y="1"/>
                  </a:moveTo>
                  <a:cubicBezTo>
                    <a:pt x="1" y="1"/>
                    <a:pt x="1" y="570"/>
                    <a:pt x="361" y="570"/>
                  </a:cubicBezTo>
                  <a:lnTo>
                    <a:pt x="5993" y="570"/>
                  </a:lnTo>
                  <a:cubicBezTo>
                    <a:pt x="6372" y="570"/>
                    <a:pt x="6372" y="1"/>
                    <a:pt x="5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22"/>
            <p:cNvSpPr/>
            <p:nvPr/>
          </p:nvSpPr>
          <p:spPr>
            <a:xfrm>
              <a:off x="5217288" y="5479050"/>
              <a:ext cx="159300" cy="14250"/>
            </a:xfrm>
            <a:custGeom>
              <a:avLst/>
              <a:gdLst/>
              <a:ahLst/>
              <a:cxnLst/>
              <a:rect l="l" t="t" r="r" b="b"/>
              <a:pathLst>
                <a:path w="6372" h="570" extrusionOk="0">
                  <a:moveTo>
                    <a:pt x="361" y="1"/>
                  </a:moveTo>
                  <a:cubicBezTo>
                    <a:pt x="1" y="1"/>
                    <a:pt x="1" y="569"/>
                    <a:pt x="361" y="569"/>
                  </a:cubicBezTo>
                  <a:lnTo>
                    <a:pt x="5993" y="569"/>
                  </a:lnTo>
                  <a:cubicBezTo>
                    <a:pt x="6372" y="569"/>
                    <a:pt x="6372" y="1"/>
                    <a:pt x="5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83" name="Google Shape;1983;p22"/>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1984" name="Google Shape;1984;p22"/>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1985" name="Google Shape;1985;p22"/>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23"/>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b="1" dirty="0">
                <a:solidFill>
                  <a:srgbClr val="7030A0"/>
                </a:solidFill>
                <a:effectLst/>
                <a:ea typeface="等线" panose="02010600030101010101" pitchFamily="2" charset="-122"/>
                <a:cs typeface="Times New Roman" panose="02020603050405020304" pitchFamily="18" charset="0"/>
              </a:rPr>
              <a:t>服务对象需求分析</a:t>
            </a:r>
            <a:r>
              <a:rPr lang="zh-CN" altLang="en-US" sz="3200" dirty="0">
                <a:solidFill>
                  <a:srgbClr val="7030A0"/>
                </a:solidFill>
                <a:effectLst/>
              </a:rPr>
              <a:t> </a:t>
            </a:r>
            <a:endParaRPr lang="zh-CN" altLang="en-US" sz="3200" dirty="0">
              <a:solidFill>
                <a:srgbClr val="7030A0"/>
              </a:solidFill>
              <a:latin typeface="Fira Code"/>
              <a:ea typeface="Fira Code"/>
              <a:cs typeface="Fira Code"/>
              <a:sym typeface="Fira Code"/>
            </a:endParaRPr>
          </a:p>
        </p:txBody>
      </p:sp>
      <p:sp>
        <p:nvSpPr>
          <p:cNvPr id="1992" name="Google Shape;1992;p23"/>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grpSp>
        <p:nvGrpSpPr>
          <p:cNvPr id="1994" name="Google Shape;1994;p23"/>
          <p:cNvGrpSpPr/>
          <p:nvPr/>
        </p:nvGrpSpPr>
        <p:grpSpPr>
          <a:xfrm>
            <a:off x="4617270" y="1620264"/>
            <a:ext cx="365742" cy="365754"/>
            <a:chOff x="3826463" y="1356825"/>
            <a:chExt cx="366475" cy="366450"/>
          </a:xfrm>
        </p:grpSpPr>
        <p:sp>
          <p:nvSpPr>
            <p:cNvPr id="1995" name="Google Shape;1995;p23"/>
            <p:cNvSpPr/>
            <p:nvPr/>
          </p:nvSpPr>
          <p:spPr>
            <a:xfrm>
              <a:off x="3833588" y="1420825"/>
              <a:ext cx="351750" cy="294875"/>
            </a:xfrm>
            <a:custGeom>
              <a:avLst/>
              <a:gdLst/>
              <a:ahLst/>
              <a:cxnLst/>
              <a:rect l="l" t="t" r="r" b="b"/>
              <a:pathLst>
                <a:path w="14070" h="11795" extrusionOk="0">
                  <a:moveTo>
                    <a:pt x="0" y="0"/>
                  </a:moveTo>
                  <a:lnTo>
                    <a:pt x="0" y="11226"/>
                  </a:lnTo>
                  <a:cubicBezTo>
                    <a:pt x="0" y="11548"/>
                    <a:pt x="247" y="11795"/>
                    <a:pt x="569" y="11795"/>
                  </a:cubicBezTo>
                  <a:lnTo>
                    <a:pt x="13501" y="11795"/>
                  </a:lnTo>
                  <a:cubicBezTo>
                    <a:pt x="13823" y="11795"/>
                    <a:pt x="14070" y="11548"/>
                    <a:pt x="14070" y="11226"/>
                  </a:cubicBezTo>
                  <a:lnTo>
                    <a:pt x="14070"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23"/>
            <p:cNvSpPr/>
            <p:nvPr/>
          </p:nvSpPr>
          <p:spPr>
            <a:xfrm>
              <a:off x="3833588" y="1363950"/>
              <a:ext cx="351750" cy="56900"/>
            </a:xfrm>
            <a:custGeom>
              <a:avLst/>
              <a:gdLst/>
              <a:ahLst/>
              <a:cxnLst/>
              <a:rect l="l" t="t" r="r" b="b"/>
              <a:pathLst>
                <a:path w="14070" h="2276" extrusionOk="0">
                  <a:moveTo>
                    <a:pt x="569" y="0"/>
                  </a:moveTo>
                  <a:cubicBezTo>
                    <a:pt x="247" y="0"/>
                    <a:pt x="0" y="247"/>
                    <a:pt x="0" y="569"/>
                  </a:cubicBezTo>
                  <a:lnTo>
                    <a:pt x="0" y="2275"/>
                  </a:lnTo>
                  <a:lnTo>
                    <a:pt x="14070" y="2275"/>
                  </a:lnTo>
                  <a:lnTo>
                    <a:pt x="14070" y="569"/>
                  </a:lnTo>
                  <a:cubicBezTo>
                    <a:pt x="14070" y="247"/>
                    <a:pt x="13823" y="0"/>
                    <a:pt x="13501" y="0"/>
                  </a:cubicBez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23"/>
            <p:cNvSpPr/>
            <p:nvPr/>
          </p:nvSpPr>
          <p:spPr>
            <a:xfrm>
              <a:off x="3876238" y="1468225"/>
              <a:ext cx="266450" cy="128975"/>
            </a:xfrm>
            <a:custGeom>
              <a:avLst/>
              <a:gdLst/>
              <a:ahLst/>
              <a:cxnLst/>
              <a:rect l="l" t="t" r="r" b="b"/>
              <a:pathLst>
                <a:path w="10658" h="5159" extrusionOk="0">
                  <a:moveTo>
                    <a:pt x="589" y="1"/>
                  </a:moveTo>
                  <a:cubicBezTo>
                    <a:pt x="266" y="1"/>
                    <a:pt x="1" y="266"/>
                    <a:pt x="1" y="569"/>
                  </a:cubicBezTo>
                  <a:lnTo>
                    <a:pt x="1" y="4589"/>
                  </a:lnTo>
                  <a:cubicBezTo>
                    <a:pt x="20" y="4893"/>
                    <a:pt x="266" y="5158"/>
                    <a:pt x="589" y="5158"/>
                  </a:cubicBezTo>
                  <a:lnTo>
                    <a:pt x="10088" y="5158"/>
                  </a:lnTo>
                  <a:cubicBezTo>
                    <a:pt x="10392" y="5158"/>
                    <a:pt x="10657" y="4893"/>
                    <a:pt x="10657" y="4589"/>
                  </a:cubicBezTo>
                  <a:lnTo>
                    <a:pt x="10657" y="569"/>
                  </a:lnTo>
                  <a:cubicBezTo>
                    <a:pt x="10657" y="266"/>
                    <a:pt x="10411" y="1"/>
                    <a:pt x="10088" y="1"/>
                  </a:cubicBez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23"/>
            <p:cNvSpPr/>
            <p:nvPr/>
          </p:nvSpPr>
          <p:spPr>
            <a:xfrm>
              <a:off x="3981013" y="1504250"/>
              <a:ext cx="64475" cy="56925"/>
            </a:xfrm>
            <a:custGeom>
              <a:avLst/>
              <a:gdLst/>
              <a:ahLst/>
              <a:cxnLst/>
              <a:rect l="l" t="t" r="r" b="b"/>
              <a:pathLst>
                <a:path w="2579" h="2277" extrusionOk="0">
                  <a:moveTo>
                    <a:pt x="0" y="1"/>
                  </a:moveTo>
                  <a:lnTo>
                    <a:pt x="0" y="2276"/>
                  </a:lnTo>
                  <a:lnTo>
                    <a:pt x="2579" y="1138"/>
                  </a:lnTo>
                  <a:lnTo>
                    <a:pt x="0"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23"/>
            <p:cNvSpPr/>
            <p:nvPr/>
          </p:nvSpPr>
          <p:spPr>
            <a:xfrm>
              <a:off x="3937863" y="1639825"/>
              <a:ext cx="33700" cy="28825"/>
            </a:xfrm>
            <a:custGeom>
              <a:avLst/>
              <a:gdLst/>
              <a:ahLst/>
              <a:cxnLst/>
              <a:rect l="l" t="t" r="r" b="b"/>
              <a:pathLst>
                <a:path w="1348" h="1153" extrusionOk="0">
                  <a:moveTo>
                    <a:pt x="570" y="1"/>
                  </a:moveTo>
                  <a:cubicBezTo>
                    <a:pt x="266" y="1"/>
                    <a:pt x="1" y="266"/>
                    <a:pt x="1" y="570"/>
                  </a:cubicBezTo>
                  <a:cubicBezTo>
                    <a:pt x="1" y="918"/>
                    <a:pt x="282" y="1153"/>
                    <a:pt x="582" y="1153"/>
                  </a:cubicBezTo>
                  <a:cubicBezTo>
                    <a:pt x="722" y="1153"/>
                    <a:pt x="866" y="1101"/>
                    <a:pt x="987" y="987"/>
                  </a:cubicBezTo>
                  <a:cubicBezTo>
                    <a:pt x="1347" y="626"/>
                    <a:pt x="1082" y="1"/>
                    <a:pt x="57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23"/>
            <p:cNvSpPr/>
            <p:nvPr/>
          </p:nvSpPr>
          <p:spPr>
            <a:xfrm>
              <a:off x="4032688" y="1385275"/>
              <a:ext cx="17075" cy="14375"/>
            </a:xfrm>
            <a:custGeom>
              <a:avLst/>
              <a:gdLst/>
              <a:ahLst/>
              <a:cxnLst/>
              <a:rect l="l" t="t" r="r" b="b"/>
              <a:pathLst>
                <a:path w="683" h="575" extrusionOk="0">
                  <a:moveTo>
                    <a:pt x="398" y="0"/>
                  </a:moveTo>
                  <a:cubicBezTo>
                    <a:pt x="133" y="0"/>
                    <a:pt x="0" y="304"/>
                    <a:pt x="190" y="493"/>
                  </a:cubicBezTo>
                  <a:cubicBezTo>
                    <a:pt x="245" y="549"/>
                    <a:pt x="314" y="574"/>
                    <a:pt x="384" y="574"/>
                  </a:cubicBezTo>
                  <a:cubicBezTo>
                    <a:pt x="527" y="574"/>
                    <a:pt x="670" y="464"/>
                    <a:pt x="683" y="285"/>
                  </a:cubicBezTo>
                  <a:cubicBezTo>
                    <a:pt x="683" y="133"/>
                    <a:pt x="550" y="0"/>
                    <a:pt x="398"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23"/>
            <p:cNvSpPr/>
            <p:nvPr/>
          </p:nvSpPr>
          <p:spPr>
            <a:xfrm>
              <a:off x="4061588" y="1385275"/>
              <a:ext cx="47425" cy="14250"/>
            </a:xfrm>
            <a:custGeom>
              <a:avLst/>
              <a:gdLst/>
              <a:ahLst/>
              <a:cxnLst/>
              <a:rect l="l" t="t" r="r" b="b"/>
              <a:pathLst>
                <a:path w="1897" h="570" extrusionOk="0">
                  <a:moveTo>
                    <a:pt x="380" y="0"/>
                  </a:moveTo>
                  <a:cubicBezTo>
                    <a:pt x="1" y="0"/>
                    <a:pt x="1" y="569"/>
                    <a:pt x="380" y="569"/>
                  </a:cubicBezTo>
                  <a:lnTo>
                    <a:pt x="1518" y="569"/>
                  </a:lnTo>
                  <a:cubicBezTo>
                    <a:pt x="1897" y="569"/>
                    <a:pt x="1897" y="0"/>
                    <a:pt x="1518"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23"/>
            <p:cNvSpPr/>
            <p:nvPr/>
          </p:nvSpPr>
          <p:spPr>
            <a:xfrm>
              <a:off x="4118963" y="1385275"/>
              <a:ext cx="47900" cy="14250"/>
            </a:xfrm>
            <a:custGeom>
              <a:avLst/>
              <a:gdLst/>
              <a:ahLst/>
              <a:cxnLst/>
              <a:rect l="l" t="t" r="r" b="b"/>
              <a:pathLst>
                <a:path w="1916" h="570" extrusionOk="0">
                  <a:moveTo>
                    <a:pt x="379" y="0"/>
                  </a:moveTo>
                  <a:cubicBezTo>
                    <a:pt x="0" y="0"/>
                    <a:pt x="0" y="569"/>
                    <a:pt x="379" y="569"/>
                  </a:cubicBezTo>
                  <a:lnTo>
                    <a:pt x="1517" y="569"/>
                  </a:lnTo>
                  <a:cubicBezTo>
                    <a:pt x="1915" y="569"/>
                    <a:pt x="1915" y="0"/>
                    <a:pt x="1517"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23"/>
            <p:cNvSpPr/>
            <p:nvPr/>
          </p:nvSpPr>
          <p:spPr>
            <a:xfrm>
              <a:off x="3826463" y="1356825"/>
              <a:ext cx="366475" cy="366450"/>
            </a:xfrm>
            <a:custGeom>
              <a:avLst/>
              <a:gdLst/>
              <a:ahLst/>
              <a:cxnLst/>
              <a:rect l="l" t="t" r="r" b="b"/>
              <a:pathLst>
                <a:path w="14659" h="14658" extrusionOk="0">
                  <a:moveTo>
                    <a:pt x="13786" y="570"/>
                  </a:moveTo>
                  <a:cubicBezTo>
                    <a:pt x="13956" y="570"/>
                    <a:pt x="14070" y="702"/>
                    <a:pt x="14070" y="854"/>
                  </a:cubicBezTo>
                  <a:lnTo>
                    <a:pt x="14070" y="2276"/>
                  </a:lnTo>
                  <a:lnTo>
                    <a:pt x="570" y="2276"/>
                  </a:lnTo>
                  <a:lnTo>
                    <a:pt x="570" y="854"/>
                  </a:lnTo>
                  <a:cubicBezTo>
                    <a:pt x="570" y="702"/>
                    <a:pt x="683" y="570"/>
                    <a:pt x="854" y="570"/>
                  </a:cubicBezTo>
                  <a:close/>
                  <a:moveTo>
                    <a:pt x="14070" y="2864"/>
                  </a:moveTo>
                  <a:lnTo>
                    <a:pt x="14070" y="13786"/>
                  </a:lnTo>
                  <a:cubicBezTo>
                    <a:pt x="14070" y="13956"/>
                    <a:pt x="13956" y="14070"/>
                    <a:pt x="13786" y="14070"/>
                  </a:cubicBezTo>
                  <a:lnTo>
                    <a:pt x="854" y="14070"/>
                  </a:lnTo>
                  <a:cubicBezTo>
                    <a:pt x="683" y="14070"/>
                    <a:pt x="570" y="13956"/>
                    <a:pt x="570" y="13786"/>
                  </a:cubicBezTo>
                  <a:lnTo>
                    <a:pt x="570" y="2864"/>
                  </a:lnTo>
                  <a:close/>
                  <a:moveTo>
                    <a:pt x="854" y="1"/>
                  </a:moveTo>
                  <a:cubicBezTo>
                    <a:pt x="380" y="1"/>
                    <a:pt x="1" y="380"/>
                    <a:pt x="1" y="854"/>
                  </a:cubicBezTo>
                  <a:lnTo>
                    <a:pt x="1" y="13786"/>
                  </a:lnTo>
                  <a:cubicBezTo>
                    <a:pt x="1" y="14260"/>
                    <a:pt x="380" y="14639"/>
                    <a:pt x="854" y="14658"/>
                  </a:cubicBezTo>
                  <a:lnTo>
                    <a:pt x="13786" y="14658"/>
                  </a:lnTo>
                  <a:cubicBezTo>
                    <a:pt x="14260" y="14639"/>
                    <a:pt x="14639" y="14260"/>
                    <a:pt x="14658" y="13786"/>
                  </a:cubicBezTo>
                  <a:lnTo>
                    <a:pt x="14658" y="854"/>
                  </a:lnTo>
                  <a:cubicBezTo>
                    <a:pt x="14639" y="380"/>
                    <a:pt x="14260" y="1"/>
                    <a:pt x="1378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23"/>
            <p:cNvSpPr/>
            <p:nvPr/>
          </p:nvSpPr>
          <p:spPr>
            <a:xfrm>
              <a:off x="3869138" y="1461125"/>
              <a:ext cx="280650" cy="143175"/>
            </a:xfrm>
            <a:custGeom>
              <a:avLst/>
              <a:gdLst/>
              <a:ahLst/>
              <a:cxnLst/>
              <a:rect l="l" t="t" r="r" b="b"/>
              <a:pathLst>
                <a:path w="11226" h="5727" extrusionOk="0">
                  <a:moveTo>
                    <a:pt x="10372" y="569"/>
                  </a:moveTo>
                  <a:cubicBezTo>
                    <a:pt x="10524" y="569"/>
                    <a:pt x="10657" y="702"/>
                    <a:pt x="10657" y="853"/>
                  </a:cubicBezTo>
                  <a:lnTo>
                    <a:pt x="10657" y="4873"/>
                  </a:lnTo>
                  <a:cubicBezTo>
                    <a:pt x="10657" y="5025"/>
                    <a:pt x="10524" y="5158"/>
                    <a:pt x="10372" y="5158"/>
                  </a:cubicBezTo>
                  <a:lnTo>
                    <a:pt x="873" y="5158"/>
                  </a:lnTo>
                  <a:cubicBezTo>
                    <a:pt x="702" y="5158"/>
                    <a:pt x="588" y="5025"/>
                    <a:pt x="588" y="4873"/>
                  </a:cubicBezTo>
                  <a:lnTo>
                    <a:pt x="569" y="853"/>
                  </a:lnTo>
                  <a:cubicBezTo>
                    <a:pt x="569" y="702"/>
                    <a:pt x="702" y="569"/>
                    <a:pt x="854" y="569"/>
                  </a:cubicBezTo>
                  <a:close/>
                  <a:moveTo>
                    <a:pt x="873" y="0"/>
                  </a:moveTo>
                  <a:cubicBezTo>
                    <a:pt x="399" y="0"/>
                    <a:pt x="0" y="379"/>
                    <a:pt x="19" y="853"/>
                  </a:cubicBezTo>
                  <a:lnTo>
                    <a:pt x="19" y="4873"/>
                  </a:lnTo>
                  <a:cubicBezTo>
                    <a:pt x="19" y="5347"/>
                    <a:pt x="399" y="5727"/>
                    <a:pt x="873" y="5727"/>
                  </a:cubicBezTo>
                  <a:lnTo>
                    <a:pt x="10372" y="5727"/>
                  </a:lnTo>
                  <a:cubicBezTo>
                    <a:pt x="10846" y="5727"/>
                    <a:pt x="11226" y="5347"/>
                    <a:pt x="11226" y="4873"/>
                  </a:cubicBezTo>
                  <a:lnTo>
                    <a:pt x="11226" y="853"/>
                  </a:lnTo>
                  <a:cubicBezTo>
                    <a:pt x="11226" y="379"/>
                    <a:pt x="10846" y="0"/>
                    <a:pt x="10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23"/>
            <p:cNvSpPr/>
            <p:nvPr/>
          </p:nvSpPr>
          <p:spPr>
            <a:xfrm>
              <a:off x="3867713" y="1632825"/>
              <a:ext cx="285100" cy="43050"/>
            </a:xfrm>
            <a:custGeom>
              <a:avLst/>
              <a:gdLst/>
              <a:ahLst/>
              <a:cxnLst/>
              <a:rect l="l" t="t" r="r" b="b"/>
              <a:pathLst>
                <a:path w="11404" h="1722" extrusionOk="0">
                  <a:moveTo>
                    <a:pt x="3376" y="565"/>
                  </a:moveTo>
                  <a:cubicBezTo>
                    <a:pt x="3641" y="565"/>
                    <a:pt x="3755" y="868"/>
                    <a:pt x="3584" y="1058"/>
                  </a:cubicBezTo>
                  <a:cubicBezTo>
                    <a:pt x="3523" y="1113"/>
                    <a:pt x="3449" y="1139"/>
                    <a:pt x="3378" y="1139"/>
                  </a:cubicBezTo>
                  <a:cubicBezTo>
                    <a:pt x="3230" y="1139"/>
                    <a:pt x="3091" y="1029"/>
                    <a:pt x="3091" y="850"/>
                  </a:cubicBezTo>
                  <a:cubicBezTo>
                    <a:pt x="3091" y="698"/>
                    <a:pt x="3224" y="565"/>
                    <a:pt x="3376" y="565"/>
                  </a:cubicBezTo>
                  <a:close/>
                  <a:moveTo>
                    <a:pt x="3385" y="1"/>
                  </a:moveTo>
                  <a:cubicBezTo>
                    <a:pt x="3049" y="1"/>
                    <a:pt x="2712" y="195"/>
                    <a:pt x="2579" y="584"/>
                  </a:cubicBezTo>
                  <a:lnTo>
                    <a:pt x="342" y="584"/>
                  </a:lnTo>
                  <a:cubicBezTo>
                    <a:pt x="0" y="603"/>
                    <a:pt x="0" y="1115"/>
                    <a:pt x="342" y="1153"/>
                  </a:cubicBezTo>
                  <a:lnTo>
                    <a:pt x="2579" y="1153"/>
                  </a:lnTo>
                  <a:cubicBezTo>
                    <a:pt x="2712" y="1532"/>
                    <a:pt x="3049" y="1722"/>
                    <a:pt x="3385" y="1722"/>
                  </a:cubicBezTo>
                  <a:cubicBezTo>
                    <a:pt x="3722" y="1722"/>
                    <a:pt x="4058" y="1532"/>
                    <a:pt x="4191" y="1153"/>
                  </a:cubicBezTo>
                  <a:lnTo>
                    <a:pt x="10998" y="1153"/>
                  </a:lnTo>
                  <a:cubicBezTo>
                    <a:pt x="11010" y="1154"/>
                    <a:pt x="11021" y="1154"/>
                    <a:pt x="11032" y="1154"/>
                  </a:cubicBezTo>
                  <a:cubicBezTo>
                    <a:pt x="11399" y="1154"/>
                    <a:pt x="11404" y="581"/>
                    <a:pt x="11047" y="581"/>
                  </a:cubicBezTo>
                  <a:cubicBezTo>
                    <a:pt x="11032" y="581"/>
                    <a:pt x="11015" y="582"/>
                    <a:pt x="10998" y="584"/>
                  </a:cubicBezTo>
                  <a:lnTo>
                    <a:pt x="4191" y="584"/>
                  </a:lnTo>
                  <a:cubicBezTo>
                    <a:pt x="4058" y="195"/>
                    <a:pt x="3722" y="1"/>
                    <a:pt x="3385"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23"/>
            <p:cNvSpPr/>
            <p:nvPr/>
          </p:nvSpPr>
          <p:spPr>
            <a:xfrm>
              <a:off x="3973888" y="1496900"/>
              <a:ext cx="78725" cy="71550"/>
            </a:xfrm>
            <a:custGeom>
              <a:avLst/>
              <a:gdLst/>
              <a:ahLst/>
              <a:cxnLst/>
              <a:rect l="l" t="t" r="r" b="b"/>
              <a:pathLst>
                <a:path w="3149" h="2862" extrusionOk="0">
                  <a:moveTo>
                    <a:pt x="570" y="731"/>
                  </a:moveTo>
                  <a:lnTo>
                    <a:pt x="2143" y="1432"/>
                  </a:lnTo>
                  <a:lnTo>
                    <a:pt x="570" y="2153"/>
                  </a:lnTo>
                  <a:lnTo>
                    <a:pt x="570" y="731"/>
                  </a:lnTo>
                  <a:close/>
                  <a:moveTo>
                    <a:pt x="280" y="0"/>
                  </a:moveTo>
                  <a:cubicBezTo>
                    <a:pt x="131" y="0"/>
                    <a:pt x="1" y="130"/>
                    <a:pt x="1" y="295"/>
                  </a:cubicBezTo>
                  <a:lnTo>
                    <a:pt x="1" y="2570"/>
                  </a:lnTo>
                  <a:cubicBezTo>
                    <a:pt x="1" y="2665"/>
                    <a:pt x="39" y="2760"/>
                    <a:pt x="115" y="2817"/>
                  </a:cubicBezTo>
                  <a:cubicBezTo>
                    <a:pt x="167" y="2848"/>
                    <a:pt x="219" y="2862"/>
                    <a:pt x="271" y="2862"/>
                  </a:cubicBezTo>
                  <a:cubicBezTo>
                    <a:pt x="314" y="2862"/>
                    <a:pt x="356" y="2853"/>
                    <a:pt x="399" y="2836"/>
                  </a:cubicBezTo>
                  <a:lnTo>
                    <a:pt x="2978" y="1698"/>
                  </a:lnTo>
                  <a:cubicBezTo>
                    <a:pt x="3073" y="1641"/>
                    <a:pt x="3148" y="1546"/>
                    <a:pt x="3148" y="1432"/>
                  </a:cubicBezTo>
                  <a:cubicBezTo>
                    <a:pt x="3148" y="1319"/>
                    <a:pt x="3073" y="1224"/>
                    <a:pt x="2978" y="1167"/>
                  </a:cubicBezTo>
                  <a:lnTo>
                    <a:pt x="399" y="29"/>
                  </a:lnTo>
                  <a:cubicBezTo>
                    <a:pt x="359" y="9"/>
                    <a:pt x="319" y="0"/>
                    <a:pt x="280"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07" name="Google Shape;2007;p23"/>
          <p:cNvSpPr txBox="1"/>
          <p:nvPr/>
        </p:nvSpPr>
        <p:spPr>
          <a:xfrm>
            <a:off x="1663625" y="3562269"/>
            <a:ext cx="27939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zh-CN" sz="1100" dirty="0">
                <a:solidFill>
                  <a:schemeClr val="accent3"/>
                </a:solidFill>
                <a:effectLst/>
                <a:ea typeface="宋体" panose="02010600030101010101" pitchFamily="2" charset="-122"/>
                <a:cs typeface="宋体" panose="02010600030101010101" pitchFamily="2" charset="-122"/>
              </a:rPr>
              <a:t>多数老年人在节假日或非节假日都处于较为空闲的状态，一天可支配时间达到</a:t>
            </a:r>
            <a:r>
              <a:rPr lang="en-US" altLang="zh-CN" sz="1100" dirty="0">
                <a:solidFill>
                  <a:schemeClr val="accent3"/>
                </a:solidFill>
                <a:effectLst/>
                <a:ea typeface="宋体" panose="02010600030101010101" pitchFamily="2" charset="-122"/>
                <a:cs typeface="宋体" panose="02010600030101010101" pitchFamily="2" charset="-122"/>
              </a:rPr>
              <a:t>4</a:t>
            </a:r>
            <a:r>
              <a:rPr lang="zh-CN" altLang="zh-CN" sz="1100" dirty="0">
                <a:solidFill>
                  <a:schemeClr val="accent3"/>
                </a:solidFill>
                <a:effectLst/>
                <a:ea typeface="宋体" panose="02010600030101010101" pitchFamily="2" charset="-122"/>
                <a:cs typeface="宋体" panose="02010600030101010101" pitchFamily="2" charset="-122"/>
              </a:rPr>
              <a:t>小时及以上，与此同时，他们一般会选择利用社交来填补空闲时间，并且愿意开拓自己的社交圈</a:t>
            </a:r>
            <a:r>
              <a:rPr lang="zh-CN" altLang="zh-CN" sz="1100" dirty="0">
                <a:solidFill>
                  <a:schemeClr val="accent3"/>
                </a:solidFill>
                <a:effectLst/>
              </a:rPr>
              <a:t> </a:t>
            </a:r>
            <a:endParaRPr sz="1100" dirty="0">
              <a:solidFill>
                <a:schemeClr val="accent3"/>
              </a:solidFill>
              <a:latin typeface="Fira Code"/>
              <a:ea typeface="Fira Code"/>
              <a:cs typeface="Fira Code"/>
              <a:sym typeface="Fira Code"/>
            </a:endParaRPr>
          </a:p>
        </p:txBody>
      </p:sp>
      <p:sp>
        <p:nvSpPr>
          <p:cNvPr id="2008" name="Google Shape;2008;p23"/>
          <p:cNvSpPr txBox="1"/>
          <p:nvPr/>
        </p:nvSpPr>
        <p:spPr>
          <a:xfrm>
            <a:off x="1663625" y="3225785"/>
            <a:ext cx="27939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b="1" dirty="0">
                <a:solidFill>
                  <a:schemeClr val="accent5">
                    <a:lumMod val="50000"/>
                    <a:lumOff val="50000"/>
                  </a:schemeClr>
                </a:solidFill>
                <a:effectLst/>
                <a:ea typeface="等线" panose="02010600030101010101" pitchFamily="2" charset="-122"/>
                <a:cs typeface="Times New Roman" panose="02020603050405020304" pitchFamily="18" charset="0"/>
              </a:rPr>
              <a:t>老年人空闲时间多、社交性需求大</a:t>
            </a:r>
            <a:r>
              <a:rPr lang="zh-CN" altLang="zh-CN" dirty="0">
                <a:solidFill>
                  <a:schemeClr val="accent5">
                    <a:lumMod val="50000"/>
                    <a:lumOff val="50000"/>
                  </a:schemeClr>
                </a:solidFill>
                <a:effectLst/>
              </a:rPr>
              <a:t> </a:t>
            </a:r>
            <a:endParaRPr dirty="0">
              <a:solidFill>
                <a:schemeClr val="accent5">
                  <a:lumMod val="50000"/>
                  <a:lumOff val="50000"/>
                </a:schemeClr>
              </a:solidFill>
              <a:latin typeface="Fira Code"/>
              <a:ea typeface="Fira Code"/>
              <a:cs typeface="Fira Code"/>
              <a:sym typeface="Fira Code"/>
            </a:endParaRPr>
          </a:p>
        </p:txBody>
      </p:sp>
      <p:sp>
        <p:nvSpPr>
          <p:cNvPr id="2009" name="Google Shape;2009;p23"/>
          <p:cNvSpPr txBox="1"/>
          <p:nvPr/>
        </p:nvSpPr>
        <p:spPr>
          <a:xfrm>
            <a:off x="1663625" y="1792146"/>
            <a:ext cx="27939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100" dirty="0">
                <a:solidFill>
                  <a:schemeClr val="accent3"/>
                </a:solidFill>
                <a:effectLst/>
                <a:ea typeface="宋体" panose="02010600030101010101" pitchFamily="2" charset="-122"/>
                <a:cs typeface="宋体" panose="02010600030101010101" pitchFamily="2" charset="-122"/>
              </a:rPr>
              <a:t>佛山现有本地组织老年非遗研学活动组织少，未能得到较好，较广泛的传播导致</a:t>
            </a:r>
            <a:r>
              <a:rPr lang="zh-CN" altLang="zh-CN" sz="1100" dirty="0">
                <a:solidFill>
                  <a:schemeClr val="accent3"/>
                </a:solidFill>
                <a:effectLst/>
                <a:ea typeface="宋体" panose="02010600030101010101" pitchFamily="2" charset="-122"/>
                <a:cs typeface="宋体" panose="02010600030101010101" pitchFamily="2" charset="-122"/>
              </a:rPr>
              <a:t>老年人对非遗体验了解程度较低，但老年人们对该类活动表示出强烈兴趣。</a:t>
            </a:r>
            <a:r>
              <a:rPr lang="zh-CN" altLang="en-US" sz="1100" dirty="0">
                <a:solidFill>
                  <a:schemeClr val="accent3"/>
                </a:solidFill>
                <a:effectLst/>
                <a:ea typeface="宋体" panose="02010600030101010101" pitchFamily="2" charset="-122"/>
                <a:cs typeface="宋体" panose="02010600030101010101" pitchFamily="2" charset="-122"/>
              </a:rPr>
              <a:t>老年人非遗体验需求与市场现存现有活动资源</a:t>
            </a:r>
            <a:r>
              <a:rPr lang="zh-CN" altLang="zh-CN" sz="1100" dirty="0">
                <a:solidFill>
                  <a:schemeClr val="accent3"/>
                </a:solidFill>
                <a:effectLst/>
              </a:rPr>
              <a:t> </a:t>
            </a:r>
            <a:r>
              <a:rPr lang="zh-CN" altLang="en-US" sz="1100" dirty="0">
                <a:solidFill>
                  <a:schemeClr val="accent3"/>
                </a:solidFill>
                <a:effectLst/>
              </a:rPr>
              <a:t>有着一定缺口</a:t>
            </a:r>
            <a:r>
              <a:rPr lang="zh-CN" altLang="en-US" sz="1100" dirty="0">
                <a:solidFill>
                  <a:schemeClr val="accent3"/>
                </a:solidFill>
              </a:rPr>
              <a:t>。</a:t>
            </a:r>
            <a:endParaRPr sz="1100" dirty="0">
              <a:solidFill>
                <a:schemeClr val="accent3"/>
              </a:solidFill>
              <a:latin typeface="Fira Code"/>
              <a:ea typeface="Fira Code"/>
              <a:cs typeface="Fira Code"/>
              <a:sym typeface="Fira Code"/>
            </a:endParaRPr>
          </a:p>
        </p:txBody>
      </p:sp>
      <p:sp>
        <p:nvSpPr>
          <p:cNvPr id="2010" name="Google Shape;2010;p23"/>
          <p:cNvSpPr txBox="1"/>
          <p:nvPr/>
        </p:nvSpPr>
        <p:spPr>
          <a:xfrm>
            <a:off x="1663625" y="1499196"/>
            <a:ext cx="27939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b="1" dirty="0">
                <a:solidFill>
                  <a:srgbClr val="92D050"/>
                </a:solidFill>
                <a:effectLst/>
                <a:ea typeface="等线" panose="02010600030101010101" pitchFamily="2" charset="-122"/>
                <a:cs typeface="Times New Roman" panose="02020603050405020304" pitchFamily="18" charset="0"/>
              </a:rPr>
              <a:t>老年人对非遗文化了解程度低，参加活动意愿强烈</a:t>
            </a:r>
            <a:r>
              <a:rPr lang="zh-CN" altLang="zh-CN" dirty="0">
                <a:solidFill>
                  <a:srgbClr val="92D050"/>
                </a:solidFill>
                <a:effectLst/>
              </a:rPr>
              <a:t> </a:t>
            </a:r>
            <a:endParaRPr dirty="0">
              <a:solidFill>
                <a:srgbClr val="92D050"/>
              </a:solidFill>
              <a:latin typeface="Fira Code"/>
              <a:ea typeface="Fira Code"/>
              <a:cs typeface="Fira Code"/>
              <a:sym typeface="Fira Code"/>
            </a:endParaRPr>
          </a:p>
        </p:txBody>
      </p:sp>
      <p:sp>
        <p:nvSpPr>
          <p:cNvPr id="2011" name="Google Shape;2011;p23"/>
          <p:cNvSpPr txBox="1">
            <a:spLocks noGrp="1"/>
          </p:cNvSpPr>
          <p:nvPr>
            <p:ph type="title" idx="4294967295"/>
          </p:nvPr>
        </p:nvSpPr>
        <p:spPr>
          <a:xfrm flipH="1">
            <a:off x="816610" y="1499235"/>
            <a:ext cx="963295" cy="487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012" name="Google Shape;2012;p23"/>
          <p:cNvSpPr txBox="1">
            <a:spLocks noGrp="1"/>
          </p:cNvSpPr>
          <p:nvPr>
            <p:ph type="title" idx="4294967295"/>
          </p:nvPr>
        </p:nvSpPr>
        <p:spPr>
          <a:xfrm flipH="1">
            <a:off x="816610" y="2893695"/>
            <a:ext cx="1109345" cy="487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cxnSp>
        <p:nvCxnSpPr>
          <p:cNvPr id="2013" name="Google Shape;2013;p23"/>
          <p:cNvCxnSpPr>
            <a:stCxn id="2014" idx="1"/>
          </p:cNvCxnSpPr>
          <p:nvPr/>
        </p:nvCxnSpPr>
        <p:spPr>
          <a:xfrm>
            <a:off x="1737100" y="3020628"/>
            <a:ext cx="2566500" cy="0"/>
          </a:xfrm>
          <a:prstGeom prst="straightConnector1">
            <a:avLst/>
          </a:prstGeom>
          <a:noFill/>
          <a:ln w="9525" cap="flat" cmpd="sng">
            <a:solidFill>
              <a:schemeClr val="accent4"/>
            </a:solidFill>
            <a:prstDash val="solid"/>
            <a:round/>
            <a:headEnd type="none" w="med" len="med"/>
            <a:tailEnd type="none" w="med" len="med"/>
          </a:ln>
        </p:spPr>
      </p:cxnSp>
      <p:sp>
        <p:nvSpPr>
          <p:cNvPr id="2014" name="Google Shape;2014;p23"/>
          <p:cNvSpPr/>
          <p:nvPr/>
        </p:nvSpPr>
        <p:spPr>
          <a:xfrm>
            <a:off x="1737100" y="2953278"/>
            <a:ext cx="1258800" cy="13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15" name="Google Shape;2015;p23"/>
          <p:cNvCxnSpPr>
            <a:stCxn id="2016" idx="1"/>
          </p:cNvCxnSpPr>
          <p:nvPr/>
        </p:nvCxnSpPr>
        <p:spPr>
          <a:xfrm>
            <a:off x="1737100" y="4634585"/>
            <a:ext cx="2566500" cy="0"/>
          </a:xfrm>
          <a:prstGeom prst="straightConnector1">
            <a:avLst/>
          </a:prstGeom>
          <a:noFill/>
          <a:ln w="9525" cap="flat" cmpd="sng">
            <a:solidFill>
              <a:schemeClr val="accent4"/>
            </a:solidFill>
            <a:prstDash val="solid"/>
            <a:round/>
            <a:headEnd type="none" w="med" len="med"/>
            <a:tailEnd type="none" w="med" len="med"/>
          </a:ln>
        </p:spPr>
      </p:cxnSp>
      <p:sp>
        <p:nvSpPr>
          <p:cNvPr id="2016" name="Google Shape;2016;p23"/>
          <p:cNvSpPr/>
          <p:nvPr/>
        </p:nvSpPr>
        <p:spPr>
          <a:xfrm>
            <a:off x="1737100" y="4567235"/>
            <a:ext cx="1714500" cy="134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23"/>
          <p:cNvSpPr txBox="1">
            <a:spLocks noGrp="1"/>
          </p:cNvSpPr>
          <p:nvPr>
            <p:ph type="title" idx="4294967295"/>
          </p:nvPr>
        </p:nvSpPr>
        <p:spPr>
          <a:xfrm flipH="1">
            <a:off x="4507865" y="2284730"/>
            <a:ext cx="974725" cy="4876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200"/>
              <a:t>40%</a:t>
            </a:r>
            <a:endParaRPr sz="2200"/>
          </a:p>
        </p:txBody>
      </p:sp>
      <p:sp>
        <p:nvSpPr>
          <p:cNvPr id="2018" name="Google Shape;2018;p23"/>
          <p:cNvSpPr txBox="1">
            <a:spLocks noGrp="1"/>
          </p:cNvSpPr>
          <p:nvPr>
            <p:ph type="title" idx="4294967295"/>
          </p:nvPr>
        </p:nvSpPr>
        <p:spPr>
          <a:xfrm flipH="1">
            <a:off x="4507865" y="4050665"/>
            <a:ext cx="1031875" cy="4876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200" dirty="0"/>
              <a:t>60%</a:t>
            </a:r>
            <a:endParaRPr sz="2200" dirty="0"/>
          </a:p>
        </p:txBody>
      </p:sp>
      <p:grpSp>
        <p:nvGrpSpPr>
          <p:cNvPr id="2019" name="Google Shape;2019;p23"/>
          <p:cNvGrpSpPr/>
          <p:nvPr/>
        </p:nvGrpSpPr>
        <p:grpSpPr>
          <a:xfrm>
            <a:off x="4523670" y="1573156"/>
            <a:ext cx="578325" cy="487500"/>
            <a:chOff x="4764875" y="1706700"/>
            <a:chExt cx="578325" cy="487500"/>
          </a:xfrm>
        </p:grpSpPr>
        <p:sp>
          <p:nvSpPr>
            <p:cNvPr id="2020" name="Google Shape;2020;p23"/>
            <p:cNvSpPr/>
            <p:nvPr/>
          </p:nvSpPr>
          <p:spPr>
            <a:xfrm flipH="1">
              <a:off x="5274500"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23"/>
            <p:cNvSpPr/>
            <p:nvPr/>
          </p:nvSpPr>
          <p:spPr>
            <a:xfrm>
              <a:off x="4764875"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22" name="Google Shape;2022;p23"/>
          <p:cNvSpPr txBox="1"/>
          <p:nvPr/>
        </p:nvSpPr>
        <p:spPr>
          <a:xfrm>
            <a:off x="5532728" y="1930324"/>
            <a:ext cx="2793900" cy="1347000"/>
          </a:xfrm>
          <a:prstGeom prst="rect">
            <a:avLst/>
          </a:prstGeom>
          <a:noFill/>
          <a:ln>
            <a:noFill/>
          </a:ln>
        </p:spPr>
        <p:txBody>
          <a:bodyPr spcFirstLastPara="1" wrap="square" lIns="91425" tIns="91425" rIns="91425" bIns="91425" anchor="t" anchorCtr="0">
            <a:noAutofit/>
          </a:bodyPr>
          <a:lstStyle/>
          <a:p>
            <a:pPr lvl="0"/>
            <a:r>
              <a:rPr lang="zh-CN" altLang="zh-CN" dirty="0">
                <a:solidFill>
                  <a:schemeClr val="accent3"/>
                </a:solidFill>
              </a:rPr>
              <a:t>基于社会痛点分析，本项目走进佛山市禅城区的中山公园、亚艺公园进行调研，共收集问卷数据</a:t>
            </a:r>
            <a:r>
              <a:rPr lang="en-US" altLang="zh-CN" dirty="0">
                <a:solidFill>
                  <a:schemeClr val="accent3"/>
                </a:solidFill>
              </a:rPr>
              <a:t>112</a:t>
            </a:r>
            <a:r>
              <a:rPr lang="zh-CN" altLang="zh-CN" dirty="0">
                <a:solidFill>
                  <a:schemeClr val="accent3"/>
                </a:solidFill>
              </a:rPr>
              <a:t>份。服务对象的调研集中于</a:t>
            </a:r>
            <a:r>
              <a:rPr lang="en-US" altLang="zh-CN" dirty="0">
                <a:solidFill>
                  <a:schemeClr val="accent3"/>
                </a:solidFill>
              </a:rPr>
              <a:t>65</a:t>
            </a:r>
            <a:r>
              <a:rPr lang="zh-CN" altLang="zh-CN" dirty="0">
                <a:solidFill>
                  <a:schemeClr val="accent3"/>
                </a:solidFill>
              </a:rPr>
              <a:t>岁及以上的老年群体</a:t>
            </a:r>
            <a:r>
              <a:rPr lang="zh-CN" altLang="en-US" dirty="0">
                <a:solidFill>
                  <a:schemeClr val="accent3"/>
                </a:solidFill>
              </a:rPr>
              <a:t>。</a:t>
            </a:r>
            <a:endParaRPr dirty="0">
              <a:solidFill>
                <a:schemeClr val="accent3"/>
              </a:solidFill>
              <a:latin typeface="Fira Code"/>
              <a:ea typeface="Fira Code"/>
              <a:cs typeface="Fira Code"/>
              <a:sym typeface="Fira Code"/>
            </a:endParaRPr>
          </a:p>
        </p:txBody>
      </p:sp>
      <p:sp>
        <p:nvSpPr>
          <p:cNvPr id="2023" name="Google Shape;2023;p23"/>
          <p:cNvSpPr txBox="1"/>
          <p:nvPr/>
        </p:nvSpPr>
        <p:spPr>
          <a:xfrm>
            <a:off x="5568288" y="1616390"/>
            <a:ext cx="27939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err="1">
                <a:solidFill>
                  <a:schemeClr val="dk2"/>
                </a:solidFill>
                <a:latin typeface="Fira Code"/>
                <a:ea typeface="Fira Code"/>
                <a:cs typeface="Fira Code"/>
                <a:sym typeface="Fira Code"/>
              </a:rPr>
              <a:t>附录</a:t>
            </a:r>
            <a:endParaRPr sz="2000" dirty="0">
              <a:solidFill>
                <a:schemeClr val="dk2"/>
              </a:solidFill>
              <a:latin typeface="Fira Code"/>
              <a:ea typeface="Fira Code"/>
              <a:cs typeface="Fira Code"/>
              <a:sym typeface="Fira Code"/>
            </a:endParaRPr>
          </a:p>
        </p:txBody>
      </p:sp>
      <p:pic>
        <p:nvPicPr>
          <p:cNvPr id="36" name="图片 35" descr="1660574568792(1)"/>
          <p:cNvPicPr>
            <a:picLocks noChangeAspect="1"/>
          </p:cNvPicPr>
          <p:nvPr/>
        </p:nvPicPr>
        <p:blipFill>
          <a:blip r:embed="rId1"/>
          <a:stretch>
            <a:fillRect/>
          </a:stretch>
        </p:blipFill>
        <p:spPr>
          <a:xfrm>
            <a:off x="5178162" y="106802"/>
            <a:ext cx="3642360" cy="1466215"/>
          </a:xfrm>
          <a:prstGeom prst="rect">
            <a:avLst/>
          </a:prstGeom>
        </p:spPr>
      </p:pic>
      <p:pic>
        <p:nvPicPr>
          <p:cNvPr id="37" name="图片 36" descr="1660574441197(1)"/>
          <p:cNvPicPr>
            <a:picLocks noChangeAspect="1"/>
          </p:cNvPicPr>
          <p:nvPr/>
        </p:nvPicPr>
        <p:blipFill>
          <a:blip r:embed="rId2"/>
          <a:stretch>
            <a:fillRect/>
          </a:stretch>
        </p:blipFill>
        <p:spPr>
          <a:xfrm>
            <a:off x="5681397" y="3148528"/>
            <a:ext cx="2397125" cy="1903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xit" presetSubtype="4" fill="hold" nodeType="clickEffect">
                                  <p:stCondLst>
                                    <p:cond delay="0"/>
                                  </p:stCondLst>
                                  <p:childTnLst>
                                    <p:anim calcmode="lin" valueType="num">
                                      <p:cBhvr additive="base">
                                        <p:cTn id="10" dur="500"/>
                                        <p:tgtEl>
                                          <p:spTgt spid="36"/>
                                        </p:tgtEl>
                                        <p:attrNameLst>
                                          <p:attrName>ppt_y</p:attrName>
                                        </p:attrNameLst>
                                      </p:cBhvr>
                                      <p:tavLst>
                                        <p:tav tm="0">
                                          <p:val>
                                            <p:strVal val="#ppt_y"/>
                                          </p:val>
                                        </p:tav>
                                        <p:tav tm="100000">
                                          <p:val>
                                            <p:strVal val="#ppt_y+#ppt_h*1.125000"/>
                                          </p:val>
                                        </p:tav>
                                      </p:tavLst>
                                    </p:anim>
                                    <p:animEffect transition="out" filter="wipe(down)">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37"/>
                                        </p:tgtEl>
                                        <p:attrNameLst>
                                          <p:attrName>ppt_x</p:attrName>
                                        </p:attrNameLst>
                                      </p:cBhvr>
                                      <p:tavLst>
                                        <p:tav tm="0">
                                          <p:val>
                                            <p:strVal val="ppt_x"/>
                                          </p:val>
                                        </p:tav>
                                        <p:tav tm="100000">
                                          <p:val>
                                            <p:strVal val="ppt_x"/>
                                          </p:val>
                                        </p:tav>
                                      </p:tavLst>
                                    </p:anim>
                                    <p:anim calcmode="lin" valueType="num">
                                      <p:cBhvr additive="base">
                                        <p:cTn id="23" dur="500"/>
                                        <p:tgtEl>
                                          <p:spTgt spid="37"/>
                                        </p:tgtEl>
                                        <p:attrNameLst>
                                          <p:attrName>ppt_y</p:attrName>
                                        </p:attrNameLst>
                                      </p:cBhvr>
                                      <p:tavLst>
                                        <p:tav tm="0">
                                          <p:val>
                                            <p:strVal val="ppt_y"/>
                                          </p:val>
                                        </p:tav>
                                        <p:tav tm="100000">
                                          <p:val>
                                            <p:strVal val="1+ppt_h/2"/>
                                          </p:val>
                                        </p:tav>
                                      </p:tavLst>
                                    </p:anim>
                                    <p:set>
                                      <p:cBhvr>
                                        <p:cTn id="24"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sp>
        <p:nvSpPr>
          <p:cNvPr id="2028" name="Google Shape;2028;p24"/>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zh-CN" sz="2800" b="1" dirty="0">
                <a:solidFill>
                  <a:srgbClr val="00B0F0"/>
                </a:solidFill>
                <a:effectLst/>
                <a:ea typeface="等线" panose="02010600030101010101" pitchFamily="2" charset="-122"/>
                <a:cs typeface="Times New Roman" panose="02020603050405020304" pitchFamily="18" charset="0"/>
              </a:rPr>
              <a:t>服务对象的用户画像</a:t>
            </a:r>
            <a:endParaRPr dirty="0"/>
          </a:p>
        </p:txBody>
      </p:sp>
      <p:sp>
        <p:nvSpPr>
          <p:cNvPr id="2029" name="Google Shape;2029;p24"/>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2030" name="Google Shape;2030;p24"/>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E7E7E7"/>
              </a:solidFill>
              <a:latin typeface="Fira Code"/>
              <a:ea typeface="Fira Code"/>
              <a:cs typeface="Fira Code"/>
              <a:sym typeface="Fira Code"/>
            </a:endParaRPr>
          </a:p>
        </p:txBody>
      </p:sp>
      <p:sp>
        <p:nvSpPr>
          <p:cNvPr id="2031" name="Google Shape;2031;p24"/>
          <p:cNvSpPr txBox="1"/>
          <p:nvPr/>
        </p:nvSpPr>
        <p:spPr>
          <a:xfrm>
            <a:off x="862913" y="2619806"/>
            <a:ext cx="21777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solidFill>
                  <a:schemeClr val="accent3"/>
                </a:solidFill>
                <a:effectLst/>
                <a:latin typeface="宋体" panose="02010600030101010101" pitchFamily="2" charset="-122"/>
                <a:cs typeface="宋体" panose="02010600030101010101" pitchFamily="2" charset="-122"/>
              </a:rPr>
              <a:t>65</a:t>
            </a:r>
            <a:r>
              <a:rPr lang="zh-CN" altLang="zh-CN" dirty="0">
                <a:solidFill>
                  <a:schemeClr val="accent3"/>
                </a:solidFill>
                <a:effectLst/>
                <a:ea typeface="宋体" panose="02010600030101010101" pitchFamily="2" charset="-122"/>
                <a:cs typeface="宋体" panose="02010600030101010101" pitchFamily="2" charset="-122"/>
              </a:rPr>
              <a:t>岁及以上的退休人员</a:t>
            </a:r>
            <a:r>
              <a:rPr lang="zh-CN" altLang="zh-CN" dirty="0">
                <a:solidFill>
                  <a:schemeClr val="accent3"/>
                </a:solidFill>
                <a:effectLst/>
              </a:rPr>
              <a:t> </a:t>
            </a:r>
            <a:endParaRPr dirty="0">
              <a:solidFill>
                <a:schemeClr val="accent3"/>
              </a:solidFill>
              <a:latin typeface="Fira Code"/>
              <a:ea typeface="Fira Code"/>
              <a:cs typeface="Fira Code"/>
              <a:sym typeface="Fira Code"/>
            </a:endParaRPr>
          </a:p>
        </p:txBody>
      </p:sp>
      <p:sp>
        <p:nvSpPr>
          <p:cNvPr id="2032" name="Google Shape;2032;p24"/>
          <p:cNvSpPr txBox="1"/>
          <p:nvPr/>
        </p:nvSpPr>
        <p:spPr>
          <a:xfrm>
            <a:off x="862913" y="2367406"/>
            <a:ext cx="2177700" cy="2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sz="1800" dirty="0">
                <a:solidFill>
                  <a:schemeClr val="accent3"/>
                </a:solidFill>
                <a:effectLst/>
                <a:ea typeface="宋体" panose="02010600030101010101" pitchFamily="2" charset="-122"/>
                <a:cs typeface="宋体" panose="02010600030101010101" pitchFamily="2" charset="-122"/>
              </a:rPr>
              <a:t>年龄阶段</a:t>
            </a:r>
            <a:endParaRPr sz="2000" dirty="0">
              <a:solidFill>
                <a:schemeClr val="accent3"/>
              </a:solidFill>
              <a:latin typeface="Fira Code"/>
              <a:ea typeface="Fira Code"/>
              <a:cs typeface="Fira Code"/>
              <a:sym typeface="Fira Code"/>
            </a:endParaRPr>
          </a:p>
        </p:txBody>
      </p:sp>
      <p:sp>
        <p:nvSpPr>
          <p:cNvPr id="2033" name="Google Shape;2033;p24"/>
          <p:cNvSpPr txBox="1">
            <a:spLocks noGrp="1"/>
          </p:cNvSpPr>
          <p:nvPr>
            <p:ph type="title" idx="4294967295"/>
          </p:nvPr>
        </p:nvSpPr>
        <p:spPr>
          <a:xfrm flipH="1">
            <a:off x="862965" y="1600835"/>
            <a:ext cx="110871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/01</a:t>
            </a:r>
            <a:endParaRPr lang="en-GB"/>
          </a:p>
        </p:txBody>
      </p:sp>
      <p:sp>
        <p:nvSpPr>
          <p:cNvPr id="2034" name="Google Shape;2034;p24"/>
          <p:cNvSpPr txBox="1"/>
          <p:nvPr/>
        </p:nvSpPr>
        <p:spPr>
          <a:xfrm>
            <a:off x="3483450" y="2619806"/>
            <a:ext cx="21777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zh-CN" dirty="0">
                <a:solidFill>
                  <a:schemeClr val="accent3"/>
                </a:solidFill>
                <a:effectLst/>
                <a:ea typeface="宋体" panose="02010600030101010101" pitchFamily="2" charset="-122"/>
                <a:cs typeface="宋体" panose="02010600030101010101" pitchFamily="2" charset="-122"/>
              </a:rPr>
              <a:t>居住在广佛深三地，小康家庭，每月有一定的零用钱。</a:t>
            </a:r>
            <a:endParaRPr dirty="0">
              <a:solidFill>
                <a:schemeClr val="accent3"/>
              </a:solidFill>
              <a:latin typeface="Fira Code"/>
              <a:ea typeface="Fira Code"/>
              <a:cs typeface="Fira Code"/>
              <a:sym typeface="Fira Code"/>
            </a:endParaRPr>
          </a:p>
        </p:txBody>
      </p:sp>
      <p:sp>
        <p:nvSpPr>
          <p:cNvPr id="2035" name="Google Shape;2035;p24"/>
          <p:cNvSpPr txBox="1"/>
          <p:nvPr/>
        </p:nvSpPr>
        <p:spPr>
          <a:xfrm>
            <a:off x="3483450" y="2367356"/>
            <a:ext cx="2177700" cy="2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sz="1800" dirty="0">
                <a:solidFill>
                  <a:srgbClr val="FFC000"/>
                </a:solidFill>
                <a:effectLst/>
                <a:ea typeface="宋体" panose="02010600030101010101" pitchFamily="2" charset="-122"/>
                <a:cs typeface="宋体" panose="02010600030101010101" pitchFamily="2" charset="-122"/>
              </a:rPr>
              <a:t>家庭经济状况</a:t>
            </a:r>
            <a:endParaRPr sz="2000" dirty="0">
              <a:solidFill>
                <a:srgbClr val="FFC000"/>
              </a:solidFill>
              <a:latin typeface="Fira Code"/>
              <a:ea typeface="Fira Code"/>
              <a:cs typeface="Fira Code"/>
              <a:sym typeface="Fira Code"/>
            </a:endParaRPr>
          </a:p>
        </p:txBody>
      </p:sp>
      <p:sp>
        <p:nvSpPr>
          <p:cNvPr id="2036" name="Google Shape;2036;p24"/>
          <p:cNvSpPr txBox="1"/>
          <p:nvPr/>
        </p:nvSpPr>
        <p:spPr>
          <a:xfrm>
            <a:off x="6103413" y="2619806"/>
            <a:ext cx="21777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zh-CN" dirty="0">
                <a:solidFill>
                  <a:schemeClr val="accent6"/>
                </a:solidFill>
                <a:effectLst/>
                <a:ea typeface="宋体" panose="02010600030101010101" pitchFamily="2" charset="-122"/>
                <a:cs typeface="宋体" panose="02010600030101010101" pitchFamily="2" charset="-122"/>
              </a:rPr>
              <a:t>空闲时间过长</a:t>
            </a:r>
            <a:r>
              <a:rPr lang="zh-CN" altLang="en-US" dirty="0">
                <a:solidFill>
                  <a:schemeClr val="accent6"/>
                </a:solidFill>
                <a:effectLst/>
                <a:ea typeface="宋体" panose="02010600030101010101" pitchFamily="2" charset="-122"/>
                <a:cs typeface="宋体" panose="02010600030101010101" pitchFamily="2" charset="-122"/>
              </a:rPr>
              <a:t>；</a:t>
            </a:r>
            <a:endParaRPr lang="en-US" altLang="zh-CN" dirty="0">
              <a:solidFill>
                <a:schemeClr val="accent6"/>
              </a:solidFill>
              <a:effectLst/>
              <a:ea typeface="宋体" panose="02010600030101010101" pitchFamily="2" charset="-122"/>
              <a:cs typeface="宋体" panose="02010600030101010101" pitchFamily="2" charset="-122"/>
            </a:endParaRPr>
          </a:p>
          <a:p>
            <a:pPr marL="0" lvl="0" indent="0" algn="l" rtl="0">
              <a:spcBef>
                <a:spcPts val="0"/>
              </a:spcBef>
              <a:spcAft>
                <a:spcPts val="0"/>
              </a:spcAft>
              <a:buNone/>
            </a:pPr>
            <a:r>
              <a:rPr lang="zh-CN" altLang="zh-CN" dirty="0">
                <a:solidFill>
                  <a:schemeClr val="accent6"/>
                </a:solidFill>
                <a:effectLst/>
                <a:ea typeface="宋体" panose="02010600030101010101" pitchFamily="2" charset="-122"/>
                <a:cs typeface="宋体" panose="02010600030101010101" pitchFamily="2" charset="-122"/>
              </a:rPr>
              <a:t>需要陪伴和关怀，社交性需求大。</a:t>
            </a:r>
            <a:endParaRPr dirty="0">
              <a:solidFill>
                <a:schemeClr val="accent6"/>
              </a:solidFill>
              <a:latin typeface="Fira Code"/>
              <a:ea typeface="Fira Code"/>
              <a:cs typeface="Fira Code"/>
              <a:sym typeface="Fira Code"/>
            </a:endParaRPr>
          </a:p>
        </p:txBody>
      </p:sp>
      <p:sp>
        <p:nvSpPr>
          <p:cNvPr id="2037" name="Google Shape;2037;p24"/>
          <p:cNvSpPr txBox="1"/>
          <p:nvPr/>
        </p:nvSpPr>
        <p:spPr>
          <a:xfrm>
            <a:off x="6103413" y="2379031"/>
            <a:ext cx="2177700" cy="2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sz="1800" dirty="0">
                <a:solidFill>
                  <a:srgbClr val="92D050"/>
                </a:solidFill>
                <a:effectLst/>
                <a:ea typeface="宋体" panose="02010600030101010101" pitchFamily="2" charset="-122"/>
                <a:cs typeface="宋体" panose="02010600030101010101" pitchFamily="2" charset="-122"/>
              </a:rPr>
              <a:t>存在的共性问题</a:t>
            </a:r>
            <a:endParaRPr sz="2000" dirty="0">
              <a:solidFill>
                <a:srgbClr val="92D050"/>
              </a:solidFill>
              <a:latin typeface="Fira Code"/>
              <a:ea typeface="Fira Code"/>
              <a:cs typeface="Fira Code"/>
              <a:sym typeface="Fira Code"/>
            </a:endParaRPr>
          </a:p>
        </p:txBody>
      </p:sp>
      <p:sp>
        <p:nvSpPr>
          <p:cNvPr id="2038" name="Google Shape;2038;p24"/>
          <p:cNvSpPr txBox="1">
            <a:spLocks noGrp="1"/>
          </p:cNvSpPr>
          <p:nvPr>
            <p:ph type="title" idx="4294967295"/>
          </p:nvPr>
        </p:nvSpPr>
        <p:spPr>
          <a:xfrm flipH="1">
            <a:off x="3482975" y="1794510"/>
            <a:ext cx="1172210"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/02</a:t>
            </a:r>
            <a:endParaRPr lang="en-GB"/>
          </a:p>
        </p:txBody>
      </p:sp>
      <p:sp>
        <p:nvSpPr>
          <p:cNvPr id="2039" name="Google Shape;2039;p24"/>
          <p:cNvSpPr txBox="1">
            <a:spLocks noGrp="1"/>
          </p:cNvSpPr>
          <p:nvPr>
            <p:ph type="title" idx="4294967295"/>
          </p:nvPr>
        </p:nvSpPr>
        <p:spPr>
          <a:xfrm flipH="1">
            <a:off x="6102985" y="1794510"/>
            <a:ext cx="1136015" cy="487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/03</a:t>
            </a:r>
            <a:endParaRPr lang="en-GB"/>
          </a:p>
        </p:txBody>
      </p:sp>
      <p:sp>
        <p:nvSpPr>
          <p:cNvPr id="2040" name="Google Shape;2040;p24"/>
          <p:cNvSpPr/>
          <p:nvPr/>
        </p:nvSpPr>
        <p:spPr>
          <a:xfrm>
            <a:off x="995987" y="3774173"/>
            <a:ext cx="134700" cy="134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24"/>
          <p:cNvSpPr txBox="1">
            <a:spLocks noGrp="1"/>
          </p:cNvSpPr>
          <p:nvPr>
            <p:ph type="title" idx="4294967295"/>
          </p:nvPr>
        </p:nvSpPr>
        <p:spPr>
          <a:xfrm flipH="1">
            <a:off x="862888" y="3373000"/>
            <a:ext cx="1062600" cy="3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200"/>
              <a:t>4/9</a:t>
            </a:r>
            <a:endParaRPr sz="2200"/>
          </a:p>
        </p:txBody>
      </p:sp>
      <p:sp>
        <p:nvSpPr>
          <p:cNvPr id="2042" name="Google Shape;2042;p24"/>
          <p:cNvSpPr txBox="1">
            <a:spLocks noGrp="1"/>
          </p:cNvSpPr>
          <p:nvPr>
            <p:ph type="title" idx="4294967295"/>
          </p:nvPr>
        </p:nvSpPr>
        <p:spPr>
          <a:xfrm flipH="1">
            <a:off x="3483450" y="3373000"/>
            <a:ext cx="1062600" cy="3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200"/>
              <a:t>7/10</a:t>
            </a:r>
            <a:endParaRPr sz="2200"/>
          </a:p>
        </p:txBody>
      </p:sp>
      <p:sp>
        <p:nvSpPr>
          <p:cNvPr id="2043" name="Google Shape;2043;p24"/>
          <p:cNvSpPr txBox="1">
            <a:spLocks noGrp="1"/>
          </p:cNvSpPr>
          <p:nvPr>
            <p:ph type="title" idx="4294967295"/>
          </p:nvPr>
        </p:nvSpPr>
        <p:spPr>
          <a:xfrm flipH="1">
            <a:off x="6103413" y="3373000"/>
            <a:ext cx="1062600" cy="3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200"/>
              <a:t>6/10</a:t>
            </a:r>
            <a:endParaRPr sz="2200"/>
          </a:p>
        </p:txBody>
      </p:sp>
      <p:sp>
        <p:nvSpPr>
          <p:cNvPr id="2044" name="Google Shape;2044;p24"/>
          <p:cNvSpPr/>
          <p:nvPr/>
        </p:nvSpPr>
        <p:spPr>
          <a:xfrm>
            <a:off x="1173137" y="3774173"/>
            <a:ext cx="134700" cy="134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24"/>
          <p:cNvSpPr/>
          <p:nvPr/>
        </p:nvSpPr>
        <p:spPr>
          <a:xfrm>
            <a:off x="1350287" y="3774173"/>
            <a:ext cx="134700" cy="134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24"/>
          <p:cNvSpPr/>
          <p:nvPr/>
        </p:nvSpPr>
        <p:spPr>
          <a:xfrm>
            <a:off x="1527437" y="3774173"/>
            <a:ext cx="134700" cy="134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24"/>
          <p:cNvSpPr/>
          <p:nvPr/>
        </p:nvSpPr>
        <p:spPr>
          <a:xfrm>
            <a:off x="170458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24"/>
          <p:cNvSpPr/>
          <p:nvPr/>
        </p:nvSpPr>
        <p:spPr>
          <a:xfrm>
            <a:off x="188173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24"/>
          <p:cNvSpPr/>
          <p:nvPr/>
        </p:nvSpPr>
        <p:spPr>
          <a:xfrm>
            <a:off x="205888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24"/>
          <p:cNvSpPr/>
          <p:nvPr/>
        </p:nvSpPr>
        <p:spPr>
          <a:xfrm>
            <a:off x="223603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24"/>
          <p:cNvSpPr/>
          <p:nvPr/>
        </p:nvSpPr>
        <p:spPr>
          <a:xfrm>
            <a:off x="241318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24"/>
          <p:cNvSpPr/>
          <p:nvPr/>
        </p:nvSpPr>
        <p:spPr>
          <a:xfrm>
            <a:off x="259033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24"/>
          <p:cNvSpPr/>
          <p:nvPr/>
        </p:nvSpPr>
        <p:spPr>
          <a:xfrm>
            <a:off x="3591749" y="3774173"/>
            <a:ext cx="134700" cy="134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24"/>
          <p:cNvSpPr/>
          <p:nvPr/>
        </p:nvSpPr>
        <p:spPr>
          <a:xfrm>
            <a:off x="3768899" y="3774173"/>
            <a:ext cx="134700" cy="134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24"/>
          <p:cNvSpPr/>
          <p:nvPr/>
        </p:nvSpPr>
        <p:spPr>
          <a:xfrm>
            <a:off x="3946049" y="3774173"/>
            <a:ext cx="134700" cy="134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FF00"/>
              </a:highlight>
            </a:endParaRPr>
          </a:p>
        </p:txBody>
      </p:sp>
      <p:sp>
        <p:nvSpPr>
          <p:cNvPr id="2056" name="Google Shape;2056;p24"/>
          <p:cNvSpPr/>
          <p:nvPr/>
        </p:nvSpPr>
        <p:spPr>
          <a:xfrm>
            <a:off x="4123199" y="3774173"/>
            <a:ext cx="134700" cy="134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24"/>
          <p:cNvSpPr/>
          <p:nvPr/>
        </p:nvSpPr>
        <p:spPr>
          <a:xfrm>
            <a:off x="4300349" y="3774173"/>
            <a:ext cx="134700" cy="134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24"/>
          <p:cNvSpPr/>
          <p:nvPr/>
        </p:nvSpPr>
        <p:spPr>
          <a:xfrm>
            <a:off x="4477499" y="3774173"/>
            <a:ext cx="134700" cy="134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24"/>
          <p:cNvSpPr/>
          <p:nvPr/>
        </p:nvSpPr>
        <p:spPr>
          <a:xfrm>
            <a:off x="4654649" y="3774173"/>
            <a:ext cx="134700" cy="134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24"/>
          <p:cNvSpPr/>
          <p:nvPr/>
        </p:nvSpPr>
        <p:spPr>
          <a:xfrm>
            <a:off x="4831799"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24"/>
          <p:cNvSpPr/>
          <p:nvPr/>
        </p:nvSpPr>
        <p:spPr>
          <a:xfrm>
            <a:off x="5008949"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24"/>
          <p:cNvSpPr/>
          <p:nvPr/>
        </p:nvSpPr>
        <p:spPr>
          <a:xfrm>
            <a:off x="5186099"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24"/>
          <p:cNvSpPr/>
          <p:nvPr/>
        </p:nvSpPr>
        <p:spPr>
          <a:xfrm>
            <a:off x="6217987" y="3774173"/>
            <a:ext cx="134700" cy="134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24"/>
          <p:cNvSpPr/>
          <p:nvPr/>
        </p:nvSpPr>
        <p:spPr>
          <a:xfrm>
            <a:off x="6395137" y="3774173"/>
            <a:ext cx="134700" cy="134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24"/>
          <p:cNvSpPr/>
          <p:nvPr/>
        </p:nvSpPr>
        <p:spPr>
          <a:xfrm>
            <a:off x="6572287" y="3774173"/>
            <a:ext cx="134700" cy="134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24"/>
          <p:cNvSpPr/>
          <p:nvPr/>
        </p:nvSpPr>
        <p:spPr>
          <a:xfrm>
            <a:off x="6749437" y="3774173"/>
            <a:ext cx="134700" cy="134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24"/>
          <p:cNvSpPr/>
          <p:nvPr/>
        </p:nvSpPr>
        <p:spPr>
          <a:xfrm>
            <a:off x="6926587" y="3774173"/>
            <a:ext cx="134700" cy="134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24"/>
          <p:cNvSpPr/>
          <p:nvPr/>
        </p:nvSpPr>
        <p:spPr>
          <a:xfrm>
            <a:off x="7103737" y="3774173"/>
            <a:ext cx="134700" cy="134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24"/>
          <p:cNvSpPr/>
          <p:nvPr/>
        </p:nvSpPr>
        <p:spPr>
          <a:xfrm>
            <a:off x="728088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24"/>
          <p:cNvSpPr/>
          <p:nvPr/>
        </p:nvSpPr>
        <p:spPr>
          <a:xfrm>
            <a:off x="745803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24"/>
          <p:cNvSpPr/>
          <p:nvPr/>
        </p:nvSpPr>
        <p:spPr>
          <a:xfrm>
            <a:off x="763518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24"/>
          <p:cNvSpPr/>
          <p:nvPr/>
        </p:nvSpPr>
        <p:spPr>
          <a:xfrm>
            <a:off x="7812337" y="3774173"/>
            <a:ext cx="134700" cy="1347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24"/>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pic>
        <p:nvPicPr>
          <p:cNvPr id="3" name="图片 2" descr="卡通人物&#10;&#10;中度可信度描述已自动生成"/>
          <p:cNvPicPr>
            <a:picLocks noChangeAspect="1"/>
          </p:cNvPicPr>
          <p:nvPr/>
        </p:nvPicPr>
        <p:blipFill>
          <a:blip r:embed="rId1"/>
          <a:stretch>
            <a:fillRect/>
          </a:stretch>
        </p:blipFill>
        <p:spPr>
          <a:xfrm>
            <a:off x="6851264" y="0"/>
            <a:ext cx="2309665" cy="19842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31"/>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市场性分析</a:t>
            </a:r>
            <a:r>
              <a:rPr lang="zh-CN" altLang="en-US" dirty="0"/>
              <a:t>：</a:t>
            </a:r>
            <a:r>
              <a:rPr lang="en-GB" dirty="0" err="1"/>
              <a:t>投资必要性</a:t>
            </a:r>
            <a:endParaRPr dirty="0"/>
          </a:p>
        </p:txBody>
      </p:sp>
      <p:sp>
        <p:nvSpPr>
          <p:cNvPr id="3938" name="Google Shape;3938;p31"/>
          <p:cNvSpPr txBo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E7E7E7"/>
                </a:solidFill>
                <a:latin typeface="Fira Code"/>
                <a:ea typeface="Fira Code"/>
                <a:cs typeface="Fira Code"/>
                <a:sym typeface="Fira Code"/>
              </a:rPr>
              <a:t>Programming Language</a:t>
            </a:r>
            <a:endParaRPr>
              <a:solidFill>
                <a:srgbClr val="E7E7E7"/>
              </a:solidFill>
              <a:latin typeface="Fira Code"/>
              <a:ea typeface="Fira Code"/>
              <a:cs typeface="Fira Code"/>
              <a:sym typeface="Fira Code"/>
            </a:endParaRPr>
          </a:p>
        </p:txBody>
      </p:sp>
      <p:sp>
        <p:nvSpPr>
          <p:cNvPr id="3939" name="Google Shape;3939;p31"/>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3940" name="Google Shape;3940;p31"/>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3941" name="Google Shape;3941;p31"/>
          <p:cNvSpPr txBox="1"/>
          <p:nvPr/>
        </p:nvSpPr>
        <p:spPr>
          <a:xfrm>
            <a:off x="3858900" y="1440699"/>
            <a:ext cx="4572000"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E7E7E7"/>
                </a:solidFill>
                <a:latin typeface="Fira Code"/>
                <a:ea typeface="Fira Code"/>
                <a:cs typeface="Fira Code"/>
                <a:sym typeface="Fira Code"/>
              </a:rPr>
              <a:t>&lt;</a:t>
            </a:r>
            <a:r>
              <a:rPr lang="zh-CN" altLang="zh-CN" sz="1800" dirty="0">
                <a:solidFill>
                  <a:schemeClr val="accent3"/>
                </a:solidFill>
                <a:effectLst/>
                <a:ea typeface="宋体" panose="02010600030101010101" pitchFamily="2" charset="-122"/>
                <a:cs typeface="宋体" panose="02010600030101010101" pitchFamily="2" charset="-122"/>
              </a:rPr>
              <a:t>数量少，不系统，受众少</a:t>
            </a:r>
            <a:r>
              <a:rPr lang="zh-CN" altLang="zh-CN" dirty="0">
                <a:solidFill>
                  <a:schemeClr val="accent3"/>
                </a:solidFill>
                <a:effectLst/>
              </a:rPr>
              <a:t> </a:t>
            </a:r>
            <a:endParaRPr dirty="0">
              <a:solidFill>
                <a:schemeClr val="accent3"/>
              </a:solidFill>
              <a:latin typeface="Fira Code"/>
              <a:ea typeface="Fira Code"/>
              <a:cs typeface="Fira Code"/>
              <a:sym typeface="Fira Code"/>
            </a:endParaRPr>
          </a:p>
        </p:txBody>
      </p:sp>
      <p:sp>
        <p:nvSpPr>
          <p:cNvPr id="3942" name="Google Shape;3942;p31"/>
          <p:cNvSpPr txBox="1"/>
          <p:nvPr/>
        </p:nvSpPr>
        <p:spPr>
          <a:xfrm>
            <a:off x="2289712" y="1441263"/>
            <a:ext cx="1825087"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err="1">
                <a:solidFill>
                  <a:schemeClr val="accent1"/>
                </a:solidFill>
                <a:latin typeface="Fira Code"/>
                <a:ea typeface="Fira Code"/>
                <a:cs typeface="Fira Code"/>
                <a:sym typeface="Fira Code"/>
              </a:rPr>
              <a:t>当前平台缺陷</a:t>
            </a:r>
            <a:endParaRPr sz="2000" dirty="0">
              <a:solidFill>
                <a:schemeClr val="accent1"/>
              </a:solidFill>
              <a:latin typeface="Fira Code"/>
              <a:ea typeface="Fira Code"/>
              <a:cs typeface="Fira Code"/>
              <a:sym typeface="Fira Code"/>
            </a:endParaRPr>
          </a:p>
        </p:txBody>
      </p:sp>
      <p:sp>
        <p:nvSpPr>
          <p:cNvPr id="3943" name="Google Shape;3943;p31"/>
          <p:cNvSpPr txBox="1"/>
          <p:nvPr/>
        </p:nvSpPr>
        <p:spPr>
          <a:xfrm>
            <a:off x="1405325" y="1441263"/>
            <a:ext cx="8844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Fira Code"/>
                <a:ea typeface="Fira Code"/>
                <a:cs typeface="Fira Code"/>
                <a:sym typeface="Fira Code"/>
              </a:rPr>
              <a:t>/01</a:t>
            </a:r>
            <a:endParaRPr sz="2000">
              <a:solidFill>
                <a:schemeClr val="lt1"/>
              </a:solidFill>
              <a:latin typeface="Fira Code"/>
              <a:ea typeface="Fira Code"/>
              <a:cs typeface="Fira Code"/>
              <a:sym typeface="Fira Code"/>
            </a:endParaRPr>
          </a:p>
        </p:txBody>
      </p:sp>
      <p:sp>
        <p:nvSpPr>
          <p:cNvPr id="3944" name="Google Shape;3944;p31"/>
          <p:cNvSpPr txBox="1"/>
          <p:nvPr/>
        </p:nvSpPr>
        <p:spPr>
          <a:xfrm>
            <a:off x="3858900" y="1914158"/>
            <a:ext cx="4572000"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E7E7E7"/>
                </a:solidFill>
                <a:latin typeface="Fira Code"/>
                <a:ea typeface="Fira Code"/>
                <a:cs typeface="Fira Code"/>
                <a:sym typeface="Fira Code"/>
              </a:rPr>
              <a:t>&lt;</a:t>
            </a:r>
            <a:r>
              <a:rPr lang="zh-CN" altLang="zh-CN" sz="1800" dirty="0">
                <a:solidFill>
                  <a:schemeClr val="accent3"/>
                </a:solidFill>
                <a:effectLst/>
                <a:ea typeface="宋体" panose="02010600030101010101" pitchFamily="2" charset="-122"/>
                <a:cs typeface="宋体" panose="02010600030101010101" pitchFamily="2" charset="-122"/>
              </a:rPr>
              <a:t>知名度少，创新能力差，宣传非遗能力差</a:t>
            </a:r>
            <a:r>
              <a:rPr lang="zh-CN" altLang="zh-CN" dirty="0">
                <a:solidFill>
                  <a:schemeClr val="accent3"/>
                </a:solidFill>
                <a:effectLst/>
              </a:rPr>
              <a:t> </a:t>
            </a:r>
            <a:endParaRPr dirty="0">
              <a:solidFill>
                <a:schemeClr val="accent3"/>
              </a:solidFill>
              <a:latin typeface="Fira Code"/>
              <a:ea typeface="Fira Code"/>
              <a:cs typeface="Fira Code"/>
              <a:sym typeface="Fira Code"/>
            </a:endParaRPr>
          </a:p>
        </p:txBody>
      </p:sp>
      <p:sp>
        <p:nvSpPr>
          <p:cNvPr id="3945" name="Google Shape;3945;p31"/>
          <p:cNvSpPr txBox="1"/>
          <p:nvPr/>
        </p:nvSpPr>
        <p:spPr>
          <a:xfrm>
            <a:off x="2317013" y="1920246"/>
            <a:ext cx="1797786"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err="1">
                <a:solidFill>
                  <a:schemeClr val="lt1"/>
                </a:solidFill>
                <a:latin typeface="Fira Code"/>
                <a:ea typeface="Fira Code"/>
                <a:cs typeface="Fira Code"/>
                <a:sym typeface="Fira Code"/>
              </a:rPr>
              <a:t>传统平台缺陷</a:t>
            </a:r>
            <a:endParaRPr sz="2000" dirty="0">
              <a:solidFill>
                <a:schemeClr val="lt1"/>
              </a:solidFill>
              <a:latin typeface="Fira Code"/>
              <a:ea typeface="Fira Code"/>
              <a:cs typeface="Fira Code"/>
              <a:sym typeface="Fira Code"/>
            </a:endParaRPr>
          </a:p>
        </p:txBody>
      </p:sp>
      <p:sp>
        <p:nvSpPr>
          <p:cNvPr id="3946" name="Google Shape;3946;p31"/>
          <p:cNvSpPr txBox="1"/>
          <p:nvPr/>
        </p:nvSpPr>
        <p:spPr>
          <a:xfrm>
            <a:off x="1405325" y="1914726"/>
            <a:ext cx="8844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Fira Code"/>
                <a:ea typeface="Fira Code"/>
                <a:cs typeface="Fira Code"/>
                <a:sym typeface="Fira Code"/>
              </a:rPr>
              <a:t>/02</a:t>
            </a:r>
            <a:endParaRPr sz="2000">
              <a:solidFill>
                <a:schemeClr val="lt1"/>
              </a:solidFill>
              <a:latin typeface="Fira Code"/>
              <a:ea typeface="Fira Code"/>
              <a:cs typeface="Fira Code"/>
              <a:sym typeface="Fira Code"/>
            </a:endParaRPr>
          </a:p>
        </p:txBody>
      </p:sp>
      <p:sp>
        <p:nvSpPr>
          <p:cNvPr id="3947" name="Google Shape;3947;p31"/>
          <p:cNvSpPr txBox="1"/>
          <p:nvPr/>
        </p:nvSpPr>
        <p:spPr>
          <a:xfrm>
            <a:off x="3845250" y="2569095"/>
            <a:ext cx="5422128" cy="474600"/>
          </a:xfrm>
          <a:prstGeom prst="rect">
            <a:avLst/>
          </a:prstGeom>
          <a:noFill/>
          <a:ln>
            <a:noFill/>
          </a:ln>
        </p:spPr>
        <p:txBody>
          <a:bodyPr spcFirstLastPara="1" wrap="square" lIns="91425" tIns="91425" rIns="91425" bIns="91425" anchor="ctr" anchorCtr="0">
            <a:noAutofit/>
          </a:bodyPr>
          <a:lstStyle/>
          <a:p>
            <a:r>
              <a:rPr lang="en-GB" dirty="0">
                <a:solidFill>
                  <a:srgbClr val="E7E7E7"/>
                </a:solidFill>
                <a:latin typeface="Fira Code"/>
                <a:ea typeface="Fira Code"/>
                <a:cs typeface="Fira Code"/>
                <a:sym typeface="Fira Code"/>
              </a:rPr>
              <a:t>&lt;</a:t>
            </a:r>
            <a:r>
              <a:rPr lang="zh-CN" altLang="en-US" dirty="0">
                <a:solidFill>
                  <a:srgbClr val="E7E7E7"/>
                </a:solidFill>
                <a:latin typeface="Fira Code"/>
                <a:ea typeface="Fira Code"/>
                <a:cs typeface="Fira Code"/>
                <a:sym typeface="Fira Code"/>
              </a:rPr>
              <a:t>“</a:t>
            </a:r>
            <a:r>
              <a:rPr lang="zh-CN" altLang="zh-CN" sz="1800" dirty="0">
                <a:solidFill>
                  <a:schemeClr val="accent3"/>
                </a:solidFill>
                <a:effectLst/>
                <a:ea typeface="宋体" panose="02010600030101010101" pitchFamily="2" charset="-122"/>
                <a:cs typeface="宋体" panose="02010600030101010101" pitchFamily="2" charset="-122"/>
              </a:rPr>
              <a:t>中国微信</a:t>
            </a:r>
            <a:r>
              <a:rPr lang="en-US" altLang="zh-CN" sz="1800" dirty="0">
                <a:solidFill>
                  <a:schemeClr val="accent3"/>
                </a:solidFill>
                <a:effectLst/>
                <a:ea typeface="宋体" panose="02010600030101010101" pitchFamily="2" charset="-122"/>
                <a:cs typeface="宋体" panose="02010600030101010101" pitchFamily="2" charset="-122"/>
              </a:rPr>
              <a:t>500</a:t>
            </a:r>
            <a:r>
              <a:rPr lang="zh-CN" altLang="zh-CN" sz="1800" dirty="0">
                <a:solidFill>
                  <a:schemeClr val="accent3"/>
                </a:solidFill>
                <a:effectLst/>
                <a:ea typeface="宋体" panose="02010600030101010101" pitchFamily="2" charset="-122"/>
                <a:cs typeface="宋体" panose="02010600030101010101" pitchFamily="2" charset="-122"/>
              </a:rPr>
              <a:t>强</a:t>
            </a:r>
            <a:r>
              <a:rPr lang="zh-CN" altLang="en-US" sz="1800" dirty="0">
                <a:solidFill>
                  <a:schemeClr val="accent3"/>
                </a:solidFill>
                <a:effectLst/>
                <a:ea typeface="宋体" panose="02010600030101010101" pitchFamily="2" charset="-122"/>
                <a:cs typeface="宋体" panose="02010600030101010101" pitchFamily="2" charset="-122"/>
              </a:rPr>
              <a:t>”</a:t>
            </a:r>
            <a:r>
              <a:rPr lang="zh-CN" altLang="zh-CN" sz="1800" dirty="0">
                <a:solidFill>
                  <a:schemeClr val="accent3"/>
                </a:solidFill>
                <a:effectLst/>
                <a:ea typeface="宋体" panose="02010600030101010101" pitchFamily="2" charset="-122"/>
                <a:cs typeface="宋体" panose="02010600030101010101" pitchFamily="2" charset="-122"/>
              </a:rPr>
              <a:t>榜单的老年微信公众号只有两个</a:t>
            </a:r>
            <a:r>
              <a:rPr lang="zh-CN" altLang="en-US" sz="1800" dirty="0">
                <a:solidFill>
                  <a:schemeClr val="accent3"/>
                </a:solidFill>
                <a:effectLst/>
                <a:ea typeface="宋体" panose="02010600030101010101" pitchFamily="2" charset="-122"/>
                <a:cs typeface="宋体" panose="02010600030101010101" pitchFamily="2" charset="-122"/>
              </a:rPr>
              <a:t>，</a:t>
            </a:r>
            <a:r>
              <a:rPr lang="zh-CN" altLang="zh-CN" sz="1800" kern="100" dirty="0">
                <a:solidFill>
                  <a:schemeClr val="accent3"/>
                </a:solidFill>
                <a:effectLst/>
                <a:latin typeface="等线" panose="02010600030101010101" pitchFamily="2" charset="-122"/>
                <a:ea typeface="宋体" panose="02010600030101010101" pitchFamily="2" charset="-122"/>
                <a:cs typeface="宋体" panose="02010600030101010101" pitchFamily="2" charset="-122"/>
              </a:rPr>
              <a:t>开发潜力大，发展空间大。</a:t>
            </a:r>
            <a:endParaRPr lang="zh-CN" altLang="zh-CN" sz="1800" kern="100" dirty="0">
              <a:solidFill>
                <a:schemeClr val="accent3"/>
              </a:solidFill>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dirty="0">
              <a:solidFill>
                <a:srgbClr val="E7E7E7"/>
              </a:solidFill>
              <a:latin typeface="Fira Code"/>
              <a:ea typeface="Fira Code"/>
              <a:cs typeface="Fira Code"/>
              <a:sym typeface="Fira Code"/>
            </a:endParaRPr>
          </a:p>
        </p:txBody>
      </p:sp>
      <p:sp>
        <p:nvSpPr>
          <p:cNvPr id="3948" name="Google Shape;3948;p31"/>
          <p:cNvSpPr txBox="1"/>
          <p:nvPr/>
        </p:nvSpPr>
        <p:spPr>
          <a:xfrm>
            <a:off x="2289712" y="2388188"/>
            <a:ext cx="1528237"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err="1">
                <a:solidFill>
                  <a:schemeClr val="dk2"/>
                </a:solidFill>
                <a:latin typeface="Fira Code"/>
                <a:ea typeface="Fira Code"/>
                <a:cs typeface="Fira Code"/>
                <a:sym typeface="Fira Code"/>
              </a:rPr>
              <a:t>进入门槛小</a:t>
            </a:r>
            <a:endParaRPr sz="2000" dirty="0">
              <a:solidFill>
                <a:schemeClr val="dk2"/>
              </a:solidFill>
              <a:latin typeface="Fira Code"/>
              <a:ea typeface="Fira Code"/>
              <a:cs typeface="Fira Code"/>
              <a:sym typeface="Fira Code"/>
            </a:endParaRPr>
          </a:p>
        </p:txBody>
      </p:sp>
      <p:sp>
        <p:nvSpPr>
          <p:cNvPr id="3949" name="Google Shape;3949;p31"/>
          <p:cNvSpPr txBox="1"/>
          <p:nvPr/>
        </p:nvSpPr>
        <p:spPr>
          <a:xfrm>
            <a:off x="1405325" y="2388188"/>
            <a:ext cx="8844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Fira Code"/>
                <a:ea typeface="Fira Code"/>
                <a:cs typeface="Fira Code"/>
                <a:sym typeface="Fira Code"/>
              </a:rPr>
              <a:t>/03</a:t>
            </a:r>
            <a:endParaRPr sz="2000">
              <a:solidFill>
                <a:schemeClr val="lt1"/>
              </a:solidFill>
              <a:latin typeface="Fira Code"/>
              <a:ea typeface="Fira Code"/>
              <a:cs typeface="Fira Code"/>
              <a:sym typeface="Fira Code"/>
            </a:endParaRPr>
          </a:p>
        </p:txBody>
      </p:sp>
      <p:sp>
        <p:nvSpPr>
          <p:cNvPr id="3950" name="Google Shape;3950;p31"/>
          <p:cNvSpPr txBox="1"/>
          <p:nvPr/>
        </p:nvSpPr>
        <p:spPr>
          <a:xfrm>
            <a:off x="3817949" y="3133928"/>
            <a:ext cx="4572000"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E7E7E7"/>
                </a:solidFill>
                <a:latin typeface="Fira Code"/>
                <a:ea typeface="Fira Code"/>
                <a:cs typeface="Fira Code"/>
                <a:sym typeface="Fira Code"/>
              </a:rPr>
              <a:t>&lt;</a:t>
            </a:r>
            <a:r>
              <a:rPr lang="zh-CN" altLang="zh-CN" sz="1800" dirty="0">
                <a:solidFill>
                  <a:schemeClr val="accent3"/>
                </a:solidFill>
                <a:effectLst/>
                <a:ea typeface="宋体" panose="02010600030101010101" pitchFamily="2" charset="-122"/>
                <a:cs typeface="宋体" panose="02010600030101010101" pitchFamily="2" charset="-122"/>
              </a:rPr>
              <a:t>非遗教学在各地老年大学课程教学设置中占有很大比重，并受到老年人的喜爱，受历史影响，当地老年人文化认同感强，需求大</a:t>
            </a:r>
            <a:r>
              <a:rPr lang="zh-CN" altLang="zh-CN" dirty="0">
                <a:solidFill>
                  <a:schemeClr val="accent3"/>
                </a:solidFill>
                <a:effectLst/>
              </a:rPr>
              <a:t> </a:t>
            </a:r>
            <a:endParaRPr dirty="0">
              <a:solidFill>
                <a:schemeClr val="accent3"/>
              </a:solidFill>
              <a:latin typeface="Fira Code"/>
              <a:ea typeface="Fira Code"/>
              <a:cs typeface="Fira Code"/>
              <a:sym typeface="Fira Code"/>
            </a:endParaRPr>
          </a:p>
        </p:txBody>
      </p:sp>
      <p:sp>
        <p:nvSpPr>
          <p:cNvPr id="3951" name="Google Shape;3951;p31"/>
          <p:cNvSpPr txBox="1"/>
          <p:nvPr/>
        </p:nvSpPr>
        <p:spPr>
          <a:xfrm>
            <a:off x="2289713" y="2861651"/>
            <a:ext cx="1528236"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err="1">
                <a:solidFill>
                  <a:schemeClr val="lt2"/>
                </a:solidFill>
                <a:latin typeface="Fira Code"/>
                <a:ea typeface="Fira Code"/>
                <a:cs typeface="Fira Code"/>
                <a:sym typeface="Fira Code"/>
              </a:rPr>
              <a:t>重视程度高</a:t>
            </a:r>
            <a:endParaRPr sz="2000" dirty="0">
              <a:solidFill>
                <a:schemeClr val="lt2"/>
              </a:solidFill>
              <a:latin typeface="Fira Code"/>
              <a:ea typeface="Fira Code"/>
              <a:cs typeface="Fira Code"/>
              <a:sym typeface="Fira Code"/>
            </a:endParaRPr>
          </a:p>
        </p:txBody>
      </p:sp>
      <p:sp>
        <p:nvSpPr>
          <p:cNvPr id="3952" name="Google Shape;3952;p31"/>
          <p:cNvSpPr txBox="1"/>
          <p:nvPr/>
        </p:nvSpPr>
        <p:spPr>
          <a:xfrm>
            <a:off x="1405325" y="2861651"/>
            <a:ext cx="8844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lt1"/>
                </a:solidFill>
                <a:latin typeface="Fira Code"/>
                <a:ea typeface="Fira Code"/>
                <a:cs typeface="Fira Code"/>
                <a:sym typeface="Fira Code"/>
              </a:rPr>
              <a:t>/04</a:t>
            </a:r>
            <a:endParaRPr sz="2000">
              <a:solidFill>
                <a:schemeClr val="lt1"/>
              </a:solidFill>
              <a:latin typeface="Fira Code"/>
              <a:ea typeface="Fira Code"/>
              <a:cs typeface="Fira Code"/>
              <a:sym typeface="Fira Code"/>
            </a:endParaRPr>
          </a:p>
        </p:txBody>
      </p:sp>
      <p:sp>
        <p:nvSpPr>
          <p:cNvPr id="3953" name="Google Shape;3953;p31"/>
          <p:cNvSpPr txBox="1"/>
          <p:nvPr/>
        </p:nvSpPr>
        <p:spPr>
          <a:xfrm>
            <a:off x="3845250" y="3892127"/>
            <a:ext cx="4572000"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E7E7E7"/>
                </a:solidFill>
                <a:latin typeface="Fira Code"/>
                <a:ea typeface="Fira Code"/>
                <a:cs typeface="Fira Code"/>
                <a:sym typeface="Fira Code"/>
              </a:rPr>
              <a:t>&lt;</a:t>
            </a:r>
            <a:r>
              <a:rPr lang="zh-CN" altLang="zh-CN" sz="1800" dirty="0">
                <a:solidFill>
                  <a:schemeClr val="accent3"/>
                </a:solidFill>
                <a:effectLst/>
                <a:ea typeface="宋体" panose="02010600030101010101" pitchFamily="2" charset="-122"/>
                <a:cs typeface="宋体" panose="02010600030101010101" pitchFamily="2" charset="-122"/>
              </a:rPr>
              <a:t>佛山市市级非遗项目数量高达</a:t>
            </a:r>
            <a:r>
              <a:rPr lang="en-US" altLang="zh-CN" sz="1800" dirty="0">
                <a:solidFill>
                  <a:schemeClr val="accent3"/>
                </a:solidFill>
                <a:effectLst/>
                <a:ea typeface="宋体" panose="02010600030101010101" pitchFamily="2" charset="-122"/>
                <a:cs typeface="宋体" panose="02010600030101010101" pitchFamily="2" charset="-122"/>
              </a:rPr>
              <a:t>69</a:t>
            </a:r>
            <a:r>
              <a:rPr lang="zh-CN" altLang="zh-CN" sz="1800" dirty="0">
                <a:solidFill>
                  <a:schemeClr val="accent3"/>
                </a:solidFill>
                <a:effectLst/>
                <a:ea typeface="宋体" panose="02010600030101010101" pitchFamily="2" charset="-122"/>
                <a:cs typeface="宋体" panose="02010600030101010101" pitchFamily="2" charset="-122"/>
              </a:rPr>
              <a:t>项，历史文化深厚，取材便捷</a:t>
            </a:r>
            <a:r>
              <a:rPr lang="zh-CN" altLang="zh-CN" dirty="0">
                <a:solidFill>
                  <a:schemeClr val="accent3"/>
                </a:solidFill>
                <a:effectLst/>
              </a:rPr>
              <a:t> </a:t>
            </a:r>
            <a:endParaRPr dirty="0">
              <a:solidFill>
                <a:schemeClr val="accent3"/>
              </a:solidFill>
              <a:latin typeface="Fira Code"/>
              <a:ea typeface="Fira Code"/>
              <a:cs typeface="Fira Code"/>
              <a:sym typeface="Fira Code"/>
            </a:endParaRPr>
          </a:p>
        </p:txBody>
      </p:sp>
      <p:sp>
        <p:nvSpPr>
          <p:cNvPr id="3954" name="Google Shape;3954;p31"/>
          <p:cNvSpPr txBox="1"/>
          <p:nvPr/>
        </p:nvSpPr>
        <p:spPr>
          <a:xfrm>
            <a:off x="2289712" y="3801096"/>
            <a:ext cx="1441800" cy="4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err="1">
                <a:solidFill>
                  <a:schemeClr val="accent2"/>
                </a:solidFill>
                <a:latin typeface="Fira Code"/>
                <a:ea typeface="Fira Code"/>
                <a:cs typeface="Fira Code"/>
                <a:sym typeface="Fira Code"/>
              </a:rPr>
              <a:t>取材便捷</a:t>
            </a:r>
            <a:endParaRPr sz="2000" dirty="0">
              <a:solidFill>
                <a:schemeClr val="accent2"/>
              </a:solidFill>
              <a:latin typeface="Fira Code"/>
              <a:ea typeface="Fira Code"/>
              <a:cs typeface="Fira Code"/>
              <a:sym typeface="Fira Code"/>
            </a:endParaRPr>
          </a:p>
        </p:txBody>
      </p:sp>
      <p:sp>
        <p:nvSpPr>
          <p:cNvPr id="3955" name="Google Shape;3955;p31"/>
          <p:cNvSpPr txBox="1"/>
          <p:nvPr/>
        </p:nvSpPr>
        <p:spPr>
          <a:xfrm>
            <a:off x="1395625" y="3794960"/>
            <a:ext cx="8844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chemeClr val="lt1"/>
                </a:solidFill>
                <a:latin typeface="Fira Code"/>
                <a:ea typeface="Fira Code"/>
                <a:cs typeface="Fira Code"/>
                <a:sym typeface="Fira Code"/>
              </a:rPr>
              <a:t>/05</a:t>
            </a:r>
            <a:endParaRPr sz="2000" dirty="0">
              <a:solidFill>
                <a:schemeClr val="lt1"/>
              </a:solidFill>
              <a:latin typeface="Fira Code"/>
              <a:ea typeface="Fira Code"/>
              <a:cs typeface="Fira Code"/>
              <a:sym typeface="Fira Code"/>
            </a:endParaRPr>
          </a:p>
        </p:txBody>
      </p:sp>
      <p:sp>
        <p:nvSpPr>
          <p:cNvPr id="3959" name="Google Shape;3959;p31"/>
          <p:cNvSpPr/>
          <p:nvPr/>
        </p:nvSpPr>
        <p:spPr>
          <a:xfrm>
            <a:off x="840475" y="1495702"/>
            <a:ext cx="365705" cy="365753"/>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60" name="Google Shape;3960;p31"/>
          <p:cNvSpPr/>
          <p:nvPr/>
        </p:nvSpPr>
        <p:spPr>
          <a:xfrm>
            <a:off x="840474" y="1969175"/>
            <a:ext cx="365705" cy="36570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61" name="Google Shape;3961;p31"/>
          <p:cNvSpPr/>
          <p:nvPr/>
        </p:nvSpPr>
        <p:spPr>
          <a:xfrm>
            <a:off x="840475" y="2442602"/>
            <a:ext cx="365705" cy="365753"/>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62" name="Google Shape;3962;p31"/>
          <p:cNvSpPr/>
          <p:nvPr/>
        </p:nvSpPr>
        <p:spPr>
          <a:xfrm>
            <a:off x="840474" y="2916075"/>
            <a:ext cx="365705" cy="36570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63" name="Google Shape;3963;p31"/>
          <p:cNvSpPr/>
          <p:nvPr/>
        </p:nvSpPr>
        <p:spPr>
          <a:xfrm>
            <a:off x="840473" y="3903855"/>
            <a:ext cx="365705" cy="36570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Google Shape;2078;p25"/>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SWOT分析</a:t>
            </a:r>
            <a:endParaRPr dirty="0"/>
          </a:p>
        </p:txBody>
      </p:sp>
      <p:sp>
        <p:nvSpPr>
          <p:cNvPr id="2080" name="Google Shape;2080;p25"/>
          <p:cNvSpPr txBox="1"/>
          <p:nvPr/>
        </p:nvSpPr>
        <p:spPr>
          <a:xfrm>
            <a:off x="-5975"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forbeginners.html</a:t>
            </a:r>
            <a:endParaRPr>
              <a:solidFill>
                <a:srgbClr val="E7E7E7"/>
              </a:solidFill>
              <a:latin typeface="Fira Code"/>
              <a:ea typeface="Fira Code"/>
              <a:cs typeface="Fira Code"/>
              <a:sym typeface="Fira Code"/>
            </a:endParaRPr>
          </a:p>
        </p:txBody>
      </p:sp>
      <p:sp>
        <p:nvSpPr>
          <p:cNvPr id="2081" name="Google Shape;2081;p25"/>
          <p:cNvSpPr txBox="1"/>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E7E7E7"/>
                </a:solidFill>
                <a:latin typeface="Fira Code"/>
                <a:ea typeface="Fira Code"/>
                <a:cs typeface="Fira Code"/>
                <a:sym typeface="Fira Code"/>
              </a:rPr>
              <a:t>workshop.css</a:t>
            </a:r>
            <a:endParaRPr>
              <a:solidFill>
                <a:srgbClr val="E7E7E7"/>
              </a:solidFill>
              <a:latin typeface="Fira Code"/>
              <a:ea typeface="Fira Code"/>
              <a:cs typeface="Fira Code"/>
              <a:sym typeface="Fira Code"/>
            </a:endParaRPr>
          </a:p>
        </p:txBody>
      </p:sp>
      <p:sp>
        <p:nvSpPr>
          <p:cNvPr id="2082" name="Google Shape;2082;p25"/>
          <p:cNvSpPr txBox="1"/>
          <p:nvPr/>
        </p:nvSpPr>
        <p:spPr>
          <a:xfrm>
            <a:off x="894381" y="3588127"/>
            <a:ext cx="2090100" cy="588900"/>
          </a:xfrm>
          <a:prstGeom prst="rect">
            <a:avLst/>
          </a:prstGeom>
          <a:noFill/>
          <a:ln>
            <a:noFill/>
          </a:ln>
        </p:spPr>
        <p:txBody>
          <a:bodyPr spcFirstLastPara="1" wrap="square" lIns="91425" tIns="91425" rIns="91425" bIns="91425" anchor="t" anchorCtr="0">
            <a:noAutofit/>
          </a:bodyPr>
          <a:lstStyle/>
          <a:p>
            <a:pPr algn="l">
              <a:tabLst>
                <a:tab pos="2637155" algn="ctr"/>
              </a:tabLst>
            </a:pPr>
            <a:r>
              <a:rPr lang="en-US"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1</a:t>
            </a:r>
            <a:r>
              <a:rPr lang="zh-CN"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，当地社区相关宣传部门宣传能力有限，对平台需求；</a:t>
            </a:r>
            <a:endParaRPr lang="zh-CN" altLang="zh-CN" kern="100" dirty="0">
              <a:solidFill>
                <a:schemeClr val="accent3"/>
              </a:solidFill>
              <a:effectLst/>
              <a:latin typeface="等线" panose="02010600030101010101" pitchFamily="2" charset="-122"/>
              <a:ea typeface="等线" panose="02010600030101010101" pitchFamily="2" charset="-122"/>
              <a:cs typeface="Times New Roman" panose="02020603050405020304" pitchFamily="18" charset="0"/>
            </a:endParaRPr>
          </a:p>
          <a:p>
            <a:pPr algn="l">
              <a:tabLst>
                <a:tab pos="2637155" algn="ctr"/>
              </a:tabLst>
            </a:pPr>
            <a:r>
              <a:rPr lang="en-US"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2</a:t>
            </a:r>
            <a:r>
              <a:rPr lang="zh-CN"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，现有非遗传统媒体传播媒介单一</a:t>
            </a:r>
            <a:r>
              <a:rPr lang="zh-CN" altLang="zh-CN" sz="1800" kern="100" dirty="0">
                <a:effectLst/>
                <a:latin typeface="宋体" panose="02010600030101010101" pitchFamily="2" charset="-122"/>
                <a:ea typeface="等线" panose="02010600030101010101" pitchFamily="2" charset="-122"/>
                <a:cs typeface="宋体" panose="02010600030101010101" pitchFamily="2" charset="-122"/>
              </a:rPr>
              <a:t>。</a:t>
            </a:r>
            <a:endParaRPr sz="1200" dirty="0">
              <a:solidFill>
                <a:schemeClr val="accent3"/>
              </a:solidFill>
              <a:latin typeface="Fira Code"/>
              <a:ea typeface="Fira Code"/>
              <a:cs typeface="Fira Code"/>
              <a:sym typeface="Fira Code"/>
            </a:endParaRPr>
          </a:p>
        </p:txBody>
      </p:sp>
      <p:sp>
        <p:nvSpPr>
          <p:cNvPr id="2083" name="Google Shape;2083;p25"/>
          <p:cNvSpPr txBox="1"/>
          <p:nvPr/>
        </p:nvSpPr>
        <p:spPr>
          <a:xfrm>
            <a:off x="909928" y="3251071"/>
            <a:ext cx="20901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sz="1800" dirty="0">
                <a:solidFill>
                  <a:schemeClr val="bg2">
                    <a:lumMod val="75000"/>
                  </a:schemeClr>
                </a:solidFill>
                <a:effectLst/>
                <a:latin typeface="宋体" panose="02010600030101010101" pitchFamily="2" charset="-122"/>
                <a:ea typeface="等线" panose="02010600030101010101" pitchFamily="2" charset="-122"/>
                <a:cs typeface="宋体" panose="02010600030101010101" pitchFamily="2" charset="-122"/>
              </a:rPr>
              <a:t>机会</a:t>
            </a:r>
            <a:r>
              <a:rPr lang="en-US" altLang="zh-CN" sz="1800" dirty="0">
                <a:solidFill>
                  <a:schemeClr val="bg2">
                    <a:lumMod val="75000"/>
                  </a:schemeClr>
                </a:solidFill>
                <a:effectLst/>
                <a:latin typeface="宋体" panose="02010600030101010101" pitchFamily="2" charset="-122"/>
                <a:ea typeface="等线" panose="02010600030101010101" pitchFamily="2" charset="-122"/>
                <a:cs typeface="宋体" panose="02010600030101010101" pitchFamily="2" charset="-122"/>
              </a:rPr>
              <a:t>(O)</a:t>
            </a:r>
            <a:endParaRPr sz="2000" dirty="0">
              <a:solidFill>
                <a:schemeClr val="bg2">
                  <a:lumMod val="75000"/>
                </a:schemeClr>
              </a:solidFill>
              <a:latin typeface="Fira Code"/>
              <a:ea typeface="Fira Code"/>
              <a:cs typeface="Fira Code"/>
              <a:sym typeface="Fira Code"/>
            </a:endParaRPr>
          </a:p>
        </p:txBody>
      </p:sp>
      <p:sp>
        <p:nvSpPr>
          <p:cNvPr id="2084" name="Google Shape;2084;p25"/>
          <p:cNvSpPr txBox="1">
            <a:spLocks noGrp="1"/>
          </p:cNvSpPr>
          <p:nvPr>
            <p:ph type="title" idx="4294967295"/>
          </p:nvPr>
        </p:nvSpPr>
        <p:spPr>
          <a:xfrm flipH="1">
            <a:off x="938530" y="2872105"/>
            <a:ext cx="906145" cy="487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200" dirty="0"/>
              <a:t>75%</a:t>
            </a:r>
            <a:endParaRPr sz="2200" dirty="0"/>
          </a:p>
        </p:txBody>
      </p:sp>
      <p:sp>
        <p:nvSpPr>
          <p:cNvPr id="2085" name="Google Shape;2085;p25"/>
          <p:cNvSpPr txBox="1"/>
          <p:nvPr/>
        </p:nvSpPr>
        <p:spPr>
          <a:xfrm>
            <a:off x="912493" y="1894495"/>
            <a:ext cx="2090100" cy="588900"/>
          </a:xfrm>
          <a:prstGeom prst="rect">
            <a:avLst/>
          </a:prstGeom>
          <a:noFill/>
          <a:ln>
            <a:noFill/>
          </a:ln>
        </p:spPr>
        <p:txBody>
          <a:bodyPr spcFirstLastPara="1" wrap="square" lIns="91425" tIns="91425" rIns="91425" bIns="91425" anchor="t" anchorCtr="0">
            <a:noAutofit/>
          </a:bodyPr>
          <a:lstStyle/>
          <a:p>
            <a:pPr algn="l">
              <a:tabLst>
                <a:tab pos="2637155" algn="ctr"/>
              </a:tabLst>
            </a:pPr>
            <a:r>
              <a:rPr lang="en-US"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1,</a:t>
            </a:r>
            <a:r>
              <a:rPr lang="zh-CN" altLang="en-US"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 </a:t>
            </a:r>
            <a:r>
              <a:rPr lang="zh-CN"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传播非遗的创新性；</a:t>
            </a:r>
            <a:endParaRPr lang="zh-CN" altLang="zh-CN" kern="100" dirty="0">
              <a:solidFill>
                <a:schemeClr val="accent3"/>
              </a:solidFill>
              <a:effectLst/>
              <a:latin typeface="等线" panose="02010600030101010101" pitchFamily="2" charset="-122"/>
              <a:ea typeface="等线" panose="02010600030101010101" pitchFamily="2" charset="-122"/>
              <a:cs typeface="Times New Roman" panose="02020603050405020304" pitchFamily="18" charset="0"/>
            </a:endParaRPr>
          </a:p>
          <a:p>
            <a:pPr algn="l">
              <a:tabLst>
                <a:tab pos="2637155" algn="ctr"/>
              </a:tabLst>
            </a:pPr>
            <a:r>
              <a:rPr lang="en-US"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2</a:t>
            </a:r>
            <a:r>
              <a:rPr lang="zh-CN"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，新媒体矩阵交叉度高；</a:t>
            </a:r>
            <a:endParaRPr lang="zh-CN" altLang="zh-CN" kern="100" dirty="0">
              <a:solidFill>
                <a:schemeClr val="accent3"/>
              </a:solidFill>
              <a:effectLst/>
              <a:latin typeface="等线" panose="02010600030101010101" pitchFamily="2" charset="-122"/>
              <a:ea typeface="等线" panose="02010600030101010101" pitchFamily="2" charset="-122"/>
              <a:cs typeface="Times New Roman" panose="02020603050405020304" pitchFamily="18" charset="0"/>
            </a:endParaRPr>
          </a:p>
          <a:p>
            <a:pPr algn="l">
              <a:tabLst>
                <a:tab pos="2637155" algn="ctr"/>
              </a:tabLst>
            </a:pPr>
            <a:r>
              <a:rPr lang="en-US"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3</a:t>
            </a:r>
            <a:r>
              <a:rPr lang="zh-CN" altLang="zh-CN"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，现有主流老年微信公众号缺乏非遗内容。</a:t>
            </a:r>
            <a:endParaRPr lang="zh-CN" altLang="zh-CN" kern="100" dirty="0">
              <a:solidFill>
                <a:schemeClr val="accent3"/>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86" name="Google Shape;2086;p25"/>
          <p:cNvSpPr txBox="1"/>
          <p:nvPr/>
        </p:nvSpPr>
        <p:spPr>
          <a:xfrm>
            <a:off x="909928" y="1556643"/>
            <a:ext cx="20901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zh-CN" altLang="zh-CN" sz="1800" dirty="0">
                <a:solidFill>
                  <a:schemeClr val="accent1">
                    <a:lumMod val="75000"/>
                  </a:schemeClr>
                </a:solidFill>
                <a:effectLst/>
                <a:latin typeface="宋体" panose="02010600030101010101" pitchFamily="2" charset="-122"/>
                <a:ea typeface="等线" panose="02010600030101010101" pitchFamily="2" charset="-122"/>
                <a:cs typeface="宋体" panose="02010600030101010101" pitchFamily="2" charset="-122"/>
              </a:rPr>
              <a:t>优势</a:t>
            </a:r>
            <a:r>
              <a:rPr lang="en-US" altLang="zh-CN" sz="1800" dirty="0">
                <a:solidFill>
                  <a:schemeClr val="accent1">
                    <a:lumMod val="75000"/>
                  </a:schemeClr>
                </a:solidFill>
                <a:effectLst/>
                <a:latin typeface="宋体" panose="02010600030101010101" pitchFamily="2" charset="-122"/>
                <a:ea typeface="等线" panose="02010600030101010101" pitchFamily="2" charset="-122"/>
                <a:cs typeface="宋体" panose="02010600030101010101" pitchFamily="2" charset="-122"/>
              </a:rPr>
              <a:t>(S)</a:t>
            </a:r>
            <a:endParaRPr sz="2000" dirty="0">
              <a:solidFill>
                <a:schemeClr val="accent1">
                  <a:lumMod val="75000"/>
                </a:schemeClr>
              </a:solidFill>
              <a:latin typeface="Fira Code"/>
              <a:ea typeface="Fira Code"/>
              <a:cs typeface="Fira Code"/>
              <a:sym typeface="Fira Code"/>
            </a:endParaRPr>
          </a:p>
        </p:txBody>
      </p:sp>
      <p:sp>
        <p:nvSpPr>
          <p:cNvPr id="2087" name="Google Shape;2087;p25"/>
          <p:cNvSpPr txBox="1">
            <a:spLocks noGrp="1"/>
          </p:cNvSpPr>
          <p:nvPr>
            <p:ph type="title" idx="4294967295"/>
          </p:nvPr>
        </p:nvSpPr>
        <p:spPr>
          <a:xfrm flipH="1">
            <a:off x="944880" y="1133475"/>
            <a:ext cx="1051560" cy="4876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200" dirty="0"/>
              <a:t>25%</a:t>
            </a:r>
            <a:endParaRPr sz="2200" dirty="0"/>
          </a:p>
        </p:txBody>
      </p:sp>
      <p:sp>
        <p:nvSpPr>
          <p:cNvPr id="2088" name="Google Shape;2088;p25"/>
          <p:cNvSpPr txBox="1"/>
          <p:nvPr/>
        </p:nvSpPr>
        <p:spPr>
          <a:xfrm>
            <a:off x="6115200" y="3613700"/>
            <a:ext cx="2090100" cy="588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ltLang="zh-CN" dirty="0">
                <a:solidFill>
                  <a:srgbClr val="E7E7E7"/>
                </a:solidFill>
                <a:latin typeface="Fira Code"/>
                <a:ea typeface="Fira Code"/>
                <a:cs typeface="Fira Code"/>
                <a:sym typeface="Fira Code"/>
              </a:rPr>
              <a:t>1</a:t>
            </a:r>
            <a:r>
              <a:rPr lang="zh-CN" altLang="en-US" dirty="0">
                <a:solidFill>
                  <a:srgbClr val="E7E7E7"/>
                </a:solidFill>
                <a:latin typeface="Fira Code"/>
                <a:ea typeface="Fira Code"/>
                <a:cs typeface="Fira Code"/>
                <a:sym typeface="Fira Code"/>
              </a:rPr>
              <a:t>，潜在竞争者的威胁；</a:t>
            </a:r>
            <a:endParaRPr lang="zh-CN" altLang="en-US" dirty="0">
              <a:solidFill>
                <a:srgbClr val="E7E7E7"/>
              </a:solidFill>
              <a:latin typeface="Fira Code"/>
              <a:ea typeface="Fira Code"/>
              <a:cs typeface="Fira Code"/>
              <a:sym typeface="Fira Code"/>
            </a:endParaRPr>
          </a:p>
          <a:p>
            <a:pPr marL="0" lvl="0" indent="0" algn="r" rtl="0">
              <a:spcBef>
                <a:spcPts val="0"/>
              </a:spcBef>
              <a:spcAft>
                <a:spcPts val="0"/>
              </a:spcAft>
              <a:buNone/>
            </a:pPr>
            <a:r>
              <a:rPr lang="en-US" altLang="zh-CN" dirty="0">
                <a:solidFill>
                  <a:srgbClr val="E7E7E7"/>
                </a:solidFill>
                <a:latin typeface="Fira Code"/>
                <a:ea typeface="Fira Code"/>
                <a:cs typeface="Fira Code"/>
                <a:sym typeface="Fira Code"/>
              </a:rPr>
              <a:t>2</a:t>
            </a:r>
            <a:r>
              <a:rPr lang="zh-CN" altLang="en-US" dirty="0">
                <a:solidFill>
                  <a:srgbClr val="E7E7E7"/>
                </a:solidFill>
                <a:latin typeface="Fira Code"/>
                <a:ea typeface="Fira Code"/>
                <a:cs typeface="Fira Code"/>
                <a:sym typeface="Fira Code"/>
              </a:rPr>
              <a:t>，现有竞争者的威胁；</a:t>
            </a:r>
            <a:endParaRPr lang="zh-CN" altLang="en-US" dirty="0">
              <a:solidFill>
                <a:srgbClr val="E7E7E7"/>
              </a:solidFill>
              <a:latin typeface="Fira Code"/>
              <a:ea typeface="Fira Code"/>
              <a:cs typeface="Fira Code"/>
              <a:sym typeface="Fira Code"/>
            </a:endParaRPr>
          </a:p>
          <a:p>
            <a:pPr marL="0" lvl="0" indent="0" algn="r" rtl="0">
              <a:spcBef>
                <a:spcPts val="0"/>
              </a:spcBef>
              <a:spcAft>
                <a:spcPts val="0"/>
              </a:spcAft>
              <a:buNone/>
            </a:pPr>
            <a:r>
              <a:rPr lang="en-US" altLang="zh-CN" dirty="0">
                <a:solidFill>
                  <a:srgbClr val="E7E7E7"/>
                </a:solidFill>
                <a:latin typeface="Fira Code"/>
                <a:ea typeface="Fira Code"/>
                <a:cs typeface="Fira Code"/>
                <a:sym typeface="Fira Code"/>
              </a:rPr>
              <a:t>3</a:t>
            </a:r>
            <a:r>
              <a:rPr lang="zh-CN" altLang="en-US" dirty="0">
                <a:solidFill>
                  <a:srgbClr val="E7E7E7"/>
                </a:solidFill>
                <a:latin typeface="Fira Code"/>
                <a:ea typeface="Fira Code"/>
                <a:cs typeface="Fira Code"/>
                <a:sym typeface="Fira Code"/>
              </a:rPr>
              <a:t>，调查区域老人对该项目的经营模式认可，有流量挖掘潜力</a:t>
            </a:r>
            <a:endParaRPr lang="zh-CN" altLang="en-US" dirty="0">
              <a:solidFill>
                <a:srgbClr val="E7E7E7"/>
              </a:solidFill>
              <a:latin typeface="Fira Code"/>
              <a:ea typeface="Fira Code"/>
              <a:cs typeface="Fira Code"/>
              <a:sym typeface="Fira Code"/>
            </a:endParaRPr>
          </a:p>
        </p:txBody>
      </p:sp>
      <p:sp>
        <p:nvSpPr>
          <p:cNvPr id="2089" name="Google Shape;2089;p25"/>
          <p:cNvSpPr txBox="1"/>
          <p:nvPr/>
        </p:nvSpPr>
        <p:spPr>
          <a:xfrm>
            <a:off x="6115200" y="3320749"/>
            <a:ext cx="20901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zh-CN" altLang="zh-CN" sz="1800" dirty="0">
                <a:solidFill>
                  <a:srgbClr val="92D050"/>
                </a:solidFill>
                <a:effectLst/>
                <a:latin typeface="宋体" panose="02010600030101010101" pitchFamily="2" charset="-122"/>
                <a:ea typeface="等线" panose="02010600030101010101" pitchFamily="2" charset="-122"/>
                <a:cs typeface="宋体" panose="02010600030101010101" pitchFamily="2" charset="-122"/>
              </a:rPr>
              <a:t>威胁</a:t>
            </a:r>
            <a:r>
              <a:rPr lang="en-US" altLang="zh-CN" sz="1800" dirty="0">
                <a:solidFill>
                  <a:srgbClr val="92D050"/>
                </a:solidFill>
                <a:effectLst/>
                <a:latin typeface="宋体" panose="02010600030101010101" pitchFamily="2" charset="-122"/>
                <a:ea typeface="等线" panose="02010600030101010101" pitchFamily="2" charset="-122"/>
                <a:cs typeface="宋体" panose="02010600030101010101" pitchFamily="2" charset="-122"/>
              </a:rPr>
              <a:t>(T)</a:t>
            </a:r>
            <a:endParaRPr sz="2000" dirty="0">
              <a:solidFill>
                <a:srgbClr val="92D050"/>
              </a:solidFill>
              <a:latin typeface="Fira Code"/>
              <a:ea typeface="Fira Code"/>
              <a:cs typeface="Fira Code"/>
              <a:sym typeface="Fira Code"/>
            </a:endParaRPr>
          </a:p>
        </p:txBody>
      </p:sp>
      <p:sp>
        <p:nvSpPr>
          <p:cNvPr id="2090" name="Google Shape;2090;p25"/>
          <p:cNvSpPr txBox="1">
            <a:spLocks noGrp="1"/>
          </p:cNvSpPr>
          <p:nvPr>
            <p:ph type="title" idx="4294967295"/>
          </p:nvPr>
        </p:nvSpPr>
        <p:spPr>
          <a:xfrm flipH="1">
            <a:off x="7451725" y="2864485"/>
            <a:ext cx="1154430" cy="48768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2200" dirty="0"/>
              <a:t>90%</a:t>
            </a:r>
            <a:endParaRPr sz="2200" dirty="0"/>
          </a:p>
        </p:txBody>
      </p:sp>
      <p:sp>
        <p:nvSpPr>
          <p:cNvPr id="2091" name="Google Shape;2091;p25"/>
          <p:cNvSpPr txBox="1"/>
          <p:nvPr/>
        </p:nvSpPr>
        <p:spPr>
          <a:xfrm>
            <a:off x="6060710" y="1800555"/>
            <a:ext cx="2090100" cy="588900"/>
          </a:xfrm>
          <a:prstGeom prst="rect">
            <a:avLst/>
          </a:prstGeom>
          <a:noFill/>
          <a:ln>
            <a:noFill/>
          </a:ln>
        </p:spPr>
        <p:txBody>
          <a:bodyPr spcFirstLastPara="1" wrap="square" lIns="91425" tIns="91425" rIns="91425" bIns="91425" anchor="t" anchorCtr="0">
            <a:noAutofit/>
          </a:bodyPr>
          <a:lstStyle/>
          <a:p>
            <a:pPr algn="l">
              <a:tabLst>
                <a:tab pos="2637155" algn="ctr"/>
              </a:tabLst>
            </a:pPr>
            <a:r>
              <a:rPr lang="en-US" altLang="zh-CN" sz="1200"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1</a:t>
            </a:r>
            <a:r>
              <a:rPr lang="zh-CN" altLang="en-US" sz="1200"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，前期影响力小，寻找对接平台难度大；</a:t>
            </a:r>
            <a:endParaRPr lang="zh-CN" altLang="en-US" sz="1200" kern="100" dirty="0">
              <a:solidFill>
                <a:schemeClr val="accent3"/>
              </a:solidFill>
              <a:effectLst/>
              <a:latin typeface="等线" panose="02010600030101010101" pitchFamily="2" charset="-122"/>
              <a:ea typeface="等线" panose="02010600030101010101" pitchFamily="2" charset="-122"/>
              <a:cs typeface="Times New Roman" panose="02020603050405020304" pitchFamily="18" charset="0"/>
            </a:endParaRPr>
          </a:p>
          <a:p>
            <a:pPr algn="l">
              <a:tabLst>
                <a:tab pos="2637155" algn="ctr"/>
              </a:tabLst>
            </a:pPr>
            <a:r>
              <a:rPr lang="en-US" altLang="zh-CN" sz="1200"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2</a:t>
            </a:r>
            <a:r>
              <a:rPr lang="zh-CN" altLang="en-US" sz="1200" kern="1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，对非遗教学的内容需求量较大，人力资源有限；</a:t>
            </a:r>
            <a:endParaRPr lang="zh-CN" altLang="en-US" sz="1200" kern="100" dirty="0">
              <a:solidFill>
                <a:schemeClr val="accent3"/>
              </a:solidFill>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2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3</a:t>
            </a:r>
            <a:r>
              <a:rPr lang="zh-CN" altLang="en-US" sz="1200" dirty="0">
                <a:solidFill>
                  <a:schemeClr val="accent3"/>
                </a:solidFill>
                <a:effectLst/>
                <a:latin typeface="宋体" panose="02010600030101010101" pitchFamily="2" charset="-122"/>
                <a:ea typeface="等线" panose="02010600030101010101" pitchFamily="2" charset="-122"/>
                <a:cs typeface="宋体" panose="02010600030101010101" pitchFamily="2" charset="-122"/>
              </a:rPr>
              <a:t>，项目尚处于起步发展阶段，抵御风险的能力有限。</a:t>
            </a:r>
            <a:endParaRPr lang="zh-CN" altLang="en-US" sz="1200" dirty="0">
              <a:solidFill>
                <a:schemeClr val="accent3"/>
              </a:solidFill>
              <a:latin typeface="Fira Code"/>
              <a:ea typeface="Fira Code"/>
              <a:cs typeface="Fira Code"/>
              <a:sym typeface="Fira Code"/>
            </a:endParaRPr>
          </a:p>
        </p:txBody>
      </p:sp>
      <p:sp>
        <p:nvSpPr>
          <p:cNvPr id="2092" name="Google Shape;2092;p25"/>
          <p:cNvSpPr txBox="1"/>
          <p:nvPr/>
        </p:nvSpPr>
        <p:spPr>
          <a:xfrm>
            <a:off x="6115200" y="1517613"/>
            <a:ext cx="20901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zh-CN" altLang="zh-CN" sz="1800" dirty="0">
                <a:solidFill>
                  <a:srgbClr val="FFC000"/>
                </a:solidFill>
                <a:effectLst/>
                <a:latin typeface="宋体" panose="02010600030101010101" pitchFamily="2" charset="-122"/>
                <a:ea typeface="等线" panose="02010600030101010101" pitchFamily="2" charset="-122"/>
                <a:cs typeface="宋体" panose="02010600030101010101" pitchFamily="2" charset="-122"/>
              </a:rPr>
              <a:t>劣势</a:t>
            </a:r>
            <a:r>
              <a:rPr lang="en-US" altLang="zh-CN" sz="1800" dirty="0">
                <a:solidFill>
                  <a:srgbClr val="FFC000"/>
                </a:solidFill>
                <a:effectLst/>
                <a:latin typeface="宋体" panose="02010600030101010101" pitchFamily="2" charset="-122"/>
                <a:ea typeface="等线" panose="02010600030101010101" pitchFamily="2" charset="-122"/>
                <a:cs typeface="宋体" panose="02010600030101010101" pitchFamily="2" charset="-122"/>
              </a:rPr>
              <a:t>(W)</a:t>
            </a:r>
            <a:endParaRPr sz="2000" dirty="0">
              <a:solidFill>
                <a:srgbClr val="FFC000"/>
              </a:solidFill>
              <a:latin typeface="Fira Code"/>
              <a:ea typeface="Fira Code"/>
              <a:cs typeface="Fira Code"/>
              <a:sym typeface="Fira Code"/>
            </a:endParaRPr>
          </a:p>
        </p:txBody>
      </p:sp>
      <p:sp>
        <p:nvSpPr>
          <p:cNvPr id="2093" name="Google Shape;2093;p25"/>
          <p:cNvSpPr txBox="1">
            <a:spLocks noGrp="1"/>
          </p:cNvSpPr>
          <p:nvPr>
            <p:ph type="title" idx="4294967295"/>
          </p:nvPr>
        </p:nvSpPr>
        <p:spPr>
          <a:xfrm flipH="1">
            <a:off x="7451725" y="1085215"/>
            <a:ext cx="972820" cy="48768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2200" dirty="0"/>
              <a:t>50%</a:t>
            </a:r>
            <a:endParaRPr sz="2200" dirty="0"/>
          </a:p>
        </p:txBody>
      </p:sp>
      <p:sp>
        <p:nvSpPr>
          <p:cNvPr id="2094" name="Google Shape;2094;p25"/>
          <p:cNvSpPr/>
          <p:nvPr/>
        </p:nvSpPr>
        <p:spPr>
          <a:xfrm>
            <a:off x="3247600" y="1625269"/>
            <a:ext cx="1120200" cy="1120200"/>
          </a:xfrm>
          <a:prstGeom prst="donut">
            <a:avLst>
              <a:gd name="adj" fmla="val 106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25"/>
          <p:cNvSpPr/>
          <p:nvPr/>
        </p:nvSpPr>
        <p:spPr>
          <a:xfrm rot="5400000" flipH="1">
            <a:off x="3247600" y="1625269"/>
            <a:ext cx="1120200" cy="1120200"/>
          </a:xfrm>
          <a:prstGeom prst="blockArc">
            <a:avLst>
              <a:gd name="adj1" fmla="val 16187325"/>
              <a:gd name="adj2" fmla="val 6974"/>
              <a:gd name="adj3" fmla="val 10762"/>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25"/>
          <p:cNvSpPr/>
          <p:nvPr/>
        </p:nvSpPr>
        <p:spPr>
          <a:xfrm>
            <a:off x="4776200" y="1625269"/>
            <a:ext cx="1120200" cy="1120200"/>
          </a:xfrm>
          <a:prstGeom prst="donut">
            <a:avLst>
              <a:gd name="adj" fmla="val 106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25"/>
          <p:cNvSpPr/>
          <p:nvPr/>
        </p:nvSpPr>
        <p:spPr>
          <a:xfrm rot="5400000" flipH="1">
            <a:off x="4776200" y="1625269"/>
            <a:ext cx="1120200" cy="1120200"/>
          </a:xfrm>
          <a:prstGeom prst="blockArc">
            <a:avLst>
              <a:gd name="adj1" fmla="val 10859333"/>
              <a:gd name="adj2" fmla="val 6974"/>
              <a:gd name="adj3" fmla="val 10762"/>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25"/>
          <p:cNvSpPr/>
          <p:nvPr/>
        </p:nvSpPr>
        <p:spPr>
          <a:xfrm>
            <a:off x="3247600" y="3002694"/>
            <a:ext cx="1120200" cy="1120200"/>
          </a:xfrm>
          <a:prstGeom prst="donut">
            <a:avLst>
              <a:gd name="adj" fmla="val 106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25"/>
          <p:cNvSpPr/>
          <p:nvPr/>
        </p:nvSpPr>
        <p:spPr>
          <a:xfrm rot="5400000" flipH="1">
            <a:off x="3247600" y="3002694"/>
            <a:ext cx="1120200" cy="1120200"/>
          </a:xfrm>
          <a:prstGeom prst="blockArc">
            <a:avLst>
              <a:gd name="adj1" fmla="val 5317229"/>
              <a:gd name="adj2" fmla="val 6974"/>
              <a:gd name="adj3" fmla="val 10762"/>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25"/>
          <p:cNvSpPr/>
          <p:nvPr/>
        </p:nvSpPr>
        <p:spPr>
          <a:xfrm>
            <a:off x="4776200" y="3002694"/>
            <a:ext cx="1120200" cy="1120200"/>
          </a:xfrm>
          <a:prstGeom prst="donut">
            <a:avLst>
              <a:gd name="adj" fmla="val 106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25"/>
          <p:cNvSpPr/>
          <p:nvPr/>
        </p:nvSpPr>
        <p:spPr>
          <a:xfrm rot="5400000" flipH="1">
            <a:off x="4776200" y="3002694"/>
            <a:ext cx="1120200" cy="1120200"/>
          </a:xfrm>
          <a:prstGeom prst="blockArc">
            <a:avLst>
              <a:gd name="adj1" fmla="val 2619020"/>
              <a:gd name="adj2" fmla="val 6974"/>
              <a:gd name="adj3" fmla="val 10762"/>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2" name="Google Shape;2102;p25"/>
          <p:cNvGrpSpPr/>
          <p:nvPr/>
        </p:nvGrpSpPr>
        <p:grpSpPr>
          <a:xfrm>
            <a:off x="3624812" y="2002488"/>
            <a:ext cx="365776" cy="365763"/>
            <a:chOff x="4193363" y="2293000"/>
            <a:chExt cx="381175" cy="380725"/>
          </a:xfrm>
        </p:grpSpPr>
        <p:sp>
          <p:nvSpPr>
            <p:cNvPr id="2103" name="Google Shape;2103;p25"/>
            <p:cNvSpPr/>
            <p:nvPr/>
          </p:nvSpPr>
          <p:spPr>
            <a:xfrm>
              <a:off x="4537538" y="2636725"/>
              <a:ext cx="29400" cy="29425"/>
            </a:xfrm>
            <a:custGeom>
              <a:avLst/>
              <a:gdLst/>
              <a:ahLst/>
              <a:cxnLst/>
              <a:rect l="l" t="t" r="r" b="b"/>
              <a:pathLst>
                <a:path w="1176" h="1177" extrusionOk="0">
                  <a:moveTo>
                    <a:pt x="0" y="1"/>
                  </a:moveTo>
                  <a:lnTo>
                    <a:pt x="0" y="1176"/>
                  </a:lnTo>
                  <a:lnTo>
                    <a:pt x="1176" y="1176"/>
                  </a:lnTo>
                  <a:lnTo>
                    <a:pt x="1176"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25"/>
            <p:cNvSpPr/>
            <p:nvPr/>
          </p:nvSpPr>
          <p:spPr>
            <a:xfrm>
              <a:off x="4537538" y="2468450"/>
              <a:ext cx="29400" cy="29400"/>
            </a:xfrm>
            <a:custGeom>
              <a:avLst/>
              <a:gdLst/>
              <a:ahLst/>
              <a:cxnLst/>
              <a:rect l="l" t="t" r="r" b="b"/>
              <a:pathLst>
                <a:path w="1176" h="1176" extrusionOk="0">
                  <a:moveTo>
                    <a:pt x="0" y="0"/>
                  </a:moveTo>
                  <a:lnTo>
                    <a:pt x="0" y="1176"/>
                  </a:lnTo>
                  <a:lnTo>
                    <a:pt x="1176" y="1176"/>
                  </a:lnTo>
                  <a:lnTo>
                    <a:pt x="1176"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25"/>
            <p:cNvSpPr/>
            <p:nvPr/>
          </p:nvSpPr>
          <p:spPr>
            <a:xfrm>
              <a:off x="4537538" y="2300150"/>
              <a:ext cx="29400" cy="29900"/>
            </a:xfrm>
            <a:custGeom>
              <a:avLst/>
              <a:gdLst/>
              <a:ahLst/>
              <a:cxnLst/>
              <a:rect l="l" t="t" r="r" b="b"/>
              <a:pathLst>
                <a:path w="1176" h="1196" extrusionOk="0">
                  <a:moveTo>
                    <a:pt x="0" y="1"/>
                  </a:moveTo>
                  <a:lnTo>
                    <a:pt x="0" y="1196"/>
                  </a:lnTo>
                  <a:lnTo>
                    <a:pt x="1176" y="1196"/>
                  </a:lnTo>
                  <a:lnTo>
                    <a:pt x="1176"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25"/>
            <p:cNvSpPr/>
            <p:nvPr/>
          </p:nvSpPr>
          <p:spPr>
            <a:xfrm>
              <a:off x="4260688" y="2374575"/>
              <a:ext cx="247000" cy="217150"/>
            </a:xfrm>
            <a:custGeom>
              <a:avLst/>
              <a:gdLst/>
              <a:ahLst/>
              <a:cxnLst/>
              <a:rect l="l" t="t" r="r" b="b"/>
              <a:pathLst>
                <a:path w="9880" h="8686" extrusionOk="0">
                  <a:moveTo>
                    <a:pt x="1" y="1"/>
                  </a:moveTo>
                  <a:lnTo>
                    <a:pt x="1" y="3149"/>
                  </a:lnTo>
                  <a:cubicBezTo>
                    <a:pt x="1" y="2485"/>
                    <a:pt x="531" y="1973"/>
                    <a:pt x="1176" y="1973"/>
                  </a:cubicBezTo>
                  <a:lnTo>
                    <a:pt x="3736" y="1973"/>
                  </a:lnTo>
                  <a:lnTo>
                    <a:pt x="3736" y="7491"/>
                  </a:lnTo>
                  <a:cubicBezTo>
                    <a:pt x="3736" y="8154"/>
                    <a:pt x="3205" y="8685"/>
                    <a:pt x="2560" y="8685"/>
                  </a:cubicBezTo>
                  <a:lnTo>
                    <a:pt x="7301" y="8685"/>
                  </a:lnTo>
                  <a:cubicBezTo>
                    <a:pt x="6656" y="8685"/>
                    <a:pt x="6125" y="8154"/>
                    <a:pt x="6125" y="7491"/>
                  </a:cubicBezTo>
                  <a:lnTo>
                    <a:pt x="6125" y="1973"/>
                  </a:lnTo>
                  <a:lnTo>
                    <a:pt x="8704" y="1973"/>
                  </a:lnTo>
                  <a:cubicBezTo>
                    <a:pt x="9349" y="1973"/>
                    <a:pt x="9879" y="2485"/>
                    <a:pt x="9879" y="3149"/>
                  </a:cubicBezTo>
                  <a:lnTo>
                    <a:pt x="9879" y="1973"/>
                  </a:lnTo>
                  <a:lnTo>
                    <a:pt x="9879" y="1"/>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25"/>
            <p:cNvSpPr/>
            <p:nvPr/>
          </p:nvSpPr>
          <p:spPr>
            <a:xfrm>
              <a:off x="4369238" y="2636725"/>
              <a:ext cx="29425" cy="29425"/>
            </a:xfrm>
            <a:custGeom>
              <a:avLst/>
              <a:gdLst/>
              <a:ahLst/>
              <a:cxnLst/>
              <a:rect l="l" t="t" r="r" b="b"/>
              <a:pathLst>
                <a:path w="1177" h="1177" extrusionOk="0">
                  <a:moveTo>
                    <a:pt x="1" y="1"/>
                  </a:moveTo>
                  <a:lnTo>
                    <a:pt x="1" y="1176"/>
                  </a:lnTo>
                  <a:lnTo>
                    <a:pt x="1176" y="1176"/>
                  </a:lnTo>
                  <a:lnTo>
                    <a:pt x="1176"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25"/>
            <p:cNvSpPr/>
            <p:nvPr/>
          </p:nvSpPr>
          <p:spPr>
            <a:xfrm>
              <a:off x="4369238" y="2300150"/>
              <a:ext cx="29425" cy="29900"/>
            </a:xfrm>
            <a:custGeom>
              <a:avLst/>
              <a:gdLst/>
              <a:ahLst/>
              <a:cxnLst/>
              <a:rect l="l" t="t" r="r" b="b"/>
              <a:pathLst>
                <a:path w="1177" h="1196" extrusionOk="0">
                  <a:moveTo>
                    <a:pt x="1" y="1"/>
                  </a:moveTo>
                  <a:lnTo>
                    <a:pt x="1" y="1196"/>
                  </a:lnTo>
                  <a:lnTo>
                    <a:pt x="1176" y="1196"/>
                  </a:lnTo>
                  <a:lnTo>
                    <a:pt x="1176"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25"/>
            <p:cNvSpPr/>
            <p:nvPr/>
          </p:nvSpPr>
          <p:spPr>
            <a:xfrm>
              <a:off x="4200963" y="2636250"/>
              <a:ext cx="29875" cy="29900"/>
            </a:xfrm>
            <a:custGeom>
              <a:avLst/>
              <a:gdLst/>
              <a:ahLst/>
              <a:cxnLst/>
              <a:rect l="l" t="t" r="r" b="b"/>
              <a:pathLst>
                <a:path w="1195" h="1196" extrusionOk="0">
                  <a:moveTo>
                    <a:pt x="0" y="1"/>
                  </a:moveTo>
                  <a:lnTo>
                    <a:pt x="0" y="1195"/>
                  </a:lnTo>
                  <a:lnTo>
                    <a:pt x="1195" y="1195"/>
                  </a:lnTo>
                  <a:lnTo>
                    <a:pt x="1195"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25"/>
            <p:cNvSpPr/>
            <p:nvPr/>
          </p:nvSpPr>
          <p:spPr>
            <a:xfrm>
              <a:off x="4200963" y="2468450"/>
              <a:ext cx="29875" cy="29400"/>
            </a:xfrm>
            <a:custGeom>
              <a:avLst/>
              <a:gdLst/>
              <a:ahLst/>
              <a:cxnLst/>
              <a:rect l="l" t="t" r="r" b="b"/>
              <a:pathLst>
                <a:path w="1195" h="1176" extrusionOk="0">
                  <a:moveTo>
                    <a:pt x="0" y="0"/>
                  </a:moveTo>
                  <a:lnTo>
                    <a:pt x="0" y="1176"/>
                  </a:lnTo>
                  <a:lnTo>
                    <a:pt x="1195" y="1176"/>
                  </a:lnTo>
                  <a:lnTo>
                    <a:pt x="1195"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25"/>
            <p:cNvSpPr/>
            <p:nvPr/>
          </p:nvSpPr>
          <p:spPr>
            <a:xfrm>
              <a:off x="4200963" y="2300150"/>
              <a:ext cx="29875" cy="29900"/>
            </a:xfrm>
            <a:custGeom>
              <a:avLst/>
              <a:gdLst/>
              <a:ahLst/>
              <a:cxnLst/>
              <a:rect l="l" t="t" r="r" b="b"/>
              <a:pathLst>
                <a:path w="1195" h="1196" extrusionOk="0">
                  <a:moveTo>
                    <a:pt x="0" y="1"/>
                  </a:moveTo>
                  <a:lnTo>
                    <a:pt x="0" y="1196"/>
                  </a:lnTo>
                  <a:lnTo>
                    <a:pt x="1195" y="1196"/>
                  </a:lnTo>
                  <a:lnTo>
                    <a:pt x="1195"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25"/>
            <p:cNvSpPr/>
            <p:nvPr/>
          </p:nvSpPr>
          <p:spPr>
            <a:xfrm>
              <a:off x="4373988" y="2446175"/>
              <a:ext cx="19925" cy="14950"/>
            </a:xfrm>
            <a:custGeom>
              <a:avLst/>
              <a:gdLst/>
              <a:ahLst/>
              <a:cxnLst/>
              <a:rect l="l" t="t" r="r" b="b"/>
              <a:pathLst>
                <a:path w="797" h="598" extrusionOk="0">
                  <a:moveTo>
                    <a:pt x="399" y="0"/>
                  </a:moveTo>
                  <a:cubicBezTo>
                    <a:pt x="133" y="0"/>
                    <a:pt x="0" y="322"/>
                    <a:pt x="190" y="512"/>
                  </a:cubicBezTo>
                  <a:cubicBezTo>
                    <a:pt x="247" y="569"/>
                    <a:pt x="323" y="597"/>
                    <a:pt x="399" y="597"/>
                  </a:cubicBezTo>
                  <a:cubicBezTo>
                    <a:pt x="474" y="597"/>
                    <a:pt x="550" y="569"/>
                    <a:pt x="607" y="512"/>
                  </a:cubicBezTo>
                  <a:cubicBezTo>
                    <a:pt x="797" y="322"/>
                    <a:pt x="664" y="0"/>
                    <a:pt x="399"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25"/>
            <p:cNvSpPr/>
            <p:nvPr/>
          </p:nvSpPr>
          <p:spPr>
            <a:xfrm>
              <a:off x="4193363" y="2293000"/>
              <a:ext cx="381175" cy="380725"/>
            </a:xfrm>
            <a:custGeom>
              <a:avLst/>
              <a:gdLst/>
              <a:ahLst/>
              <a:cxnLst/>
              <a:rect l="l" t="t" r="r" b="b"/>
              <a:pathLst>
                <a:path w="15247" h="15229" extrusionOk="0">
                  <a:moveTo>
                    <a:pt x="1196" y="590"/>
                  </a:moveTo>
                  <a:lnTo>
                    <a:pt x="1196" y="1178"/>
                  </a:lnTo>
                  <a:lnTo>
                    <a:pt x="608" y="1178"/>
                  </a:lnTo>
                  <a:lnTo>
                    <a:pt x="608" y="590"/>
                  </a:lnTo>
                  <a:close/>
                  <a:moveTo>
                    <a:pt x="7927" y="590"/>
                  </a:moveTo>
                  <a:lnTo>
                    <a:pt x="7927" y="1178"/>
                  </a:lnTo>
                  <a:lnTo>
                    <a:pt x="7339" y="1178"/>
                  </a:lnTo>
                  <a:lnTo>
                    <a:pt x="7339" y="590"/>
                  </a:lnTo>
                  <a:close/>
                  <a:moveTo>
                    <a:pt x="14639" y="590"/>
                  </a:moveTo>
                  <a:lnTo>
                    <a:pt x="14639" y="1197"/>
                  </a:lnTo>
                  <a:lnTo>
                    <a:pt x="14051" y="1197"/>
                  </a:lnTo>
                  <a:lnTo>
                    <a:pt x="14051" y="590"/>
                  </a:lnTo>
                  <a:close/>
                  <a:moveTo>
                    <a:pt x="1196" y="7303"/>
                  </a:moveTo>
                  <a:lnTo>
                    <a:pt x="1196" y="7909"/>
                  </a:lnTo>
                  <a:lnTo>
                    <a:pt x="608" y="7909"/>
                  </a:lnTo>
                  <a:lnTo>
                    <a:pt x="608" y="7303"/>
                  </a:lnTo>
                  <a:close/>
                  <a:moveTo>
                    <a:pt x="14639" y="7322"/>
                  </a:moveTo>
                  <a:lnTo>
                    <a:pt x="14639" y="7909"/>
                  </a:lnTo>
                  <a:lnTo>
                    <a:pt x="14051" y="7909"/>
                  </a:lnTo>
                  <a:lnTo>
                    <a:pt x="14051" y="7322"/>
                  </a:lnTo>
                  <a:close/>
                  <a:moveTo>
                    <a:pt x="13445" y="1178"/>
                  </a:moveTo>
                  <a:lnTo>
                    <a:pt x="13445" y="1482"/>
                  </a:lnTo>
                  <a:cubicBezTo>
                    <a:pt x="13445" y="1633"/>
                    <a:pt x="13577" y="1766"/>
                    <a:pt x="13748" y="1766"/>
                  </a:cubicBezTo>
                  <a:lnTo>
                    <a:pt x="14033" y="1766"/>
                  </a:lnTo>
                  <a:lnTo>
                    <a:pt x="14033" y="6715"/>
                  </a:lnTo>
                  <a:lnTo>
                    <a:pt x="13767" y="6715"/>
                  </a:lnTo>
                  <a:cubicBezTo>
                    <a:pt x="13596" y="6715"/>
                    <a:pt x="13464" y="6848"/>
                    <a:pt x="13464" y="6999"/>
                  </a:cubicBezTo>
                  <a:lnTo>
                    <a:pt x="13464" y="8194"/>
                  </a:lnTo>
                  <a:cubicBezTo>
                    <a:pt x="13464" y="8365"/>
                    <a:pt x="13596" y="8497"/>
                    <a:pt x="13767" y="8497"/>
                  </a:cubicBezTo>
                  <a:lnTo>
                    <a:pt x="14051" y="8497"/>
                  </a:lnTo>
                  <a:lnTo>
                    <a:pt x="14051" y="13427"/>
                  </a:lnTo>
                  <a:lnTo>
                    <a:pt x="13767" y="13427"/>
                  </a:lnTo>
                  <a:cubicBezTo>
                    <a:pt x="13596" y="13427"/>
                    <a:pt x="13464" y="13560"/>
                    <a:pt x="13464" y="13731"/>
                  </a:cubicBezTo>
                  <a:lnTo>
                    <a:pt x="13464" y="13750"/>
                  </a:lnTo>
                  <a:lnTo>
                    <a:pt x="13464" y="14034"/>
                  </a:lnTo>
                  <a:lnTo>
                    <a:pt x="8515" y="14034"/>
                  </a:lnTo>
                  <a:lnTo>
                    <a:pt x="8515" y="13750"/>
                  </a:lnTo>
                  <a:cubicBezTo>
                    <a:pt x="8515" y="13579"/>
                    <a:pt x="8382" y="13446"/>
                    <a:pt x="8211" y="13446"/>
                  </a:cubicBezTo>
                  <a:lnTo>
                    <a:pt x="7036" y="13446"/>
                  </a:lnTo>
                  <a:cubicBezTo>
                    <a:pt x="6865" y="13446"/>
                    <a:pt x="6732" y="13579"/>
                    <a:pt x="6732" y="13750"/>
                  </a:cubicBezTo>
                  <a:lnTo>
                    <a:pt x="6732" y="14034"/>
                  </a:lnTo>
                  <a:lnTo>
                    <a:pt x="1802" y="14034"/>
                  </a:lnTo>
                  <a:lnTo>
                    <a:pt x="1802" y="13750"/>
                  </a:lnTo>
                  <a:cubicBezTo>
                    <a:pt x="1802" y="13579"/>
                    <a:pt x="1670" y="13446"/>
                    <a:pt x="1499" y="13446"/>
                  </a:cubicBezTo>
                  <a:lnTo>
                    <a:pt x="1196" y="13446"/>
                  </a:lnTo>
                  <a:lnTo>
                    <a:pt x="1196" y="8497"/>
                  </a:lnTo>
                  <a:lnTo>
                    <a:pt x="1499" y="8497"/>
                  </a:lnTo>
                  <a:cubicBezTo>
                    <a:pt x="1651" y="8497"/>
                    <a:pt x="1783" y="8365"/>
                    <a:pt x="1783" y="8194"/>
                  </a:cubicBezTo>
                  <a:lnTo>
                    <a:pt x="1783" y="7018"/>
                  </a:lnTo>
                  <a:cubicBezTo>
                    <a:pt x="1783" y="6848"/>
                    <a:pt x="1651" y="6715"/>
                    <a:pt x="1499" y="6715"/>
                  </a:cubicBezTo>
                  <a:lnTo>
                    <a:pt x="1196" y="6715"/>
                  </a:lnTo>
                  <a:lnTo>
                    <a:pt x="1196" y="1785"/>
                  </a:lnTo>
                  <a:lnTo>
                    <a:pt x="1499" y="1785"/>
                  </a:lnTo>
                  <a:cubicBezTo>
                    <a:pt x="1651" y="1785"/>
                    <a:pt x="1783" y="1652"/>
                    <a:pt x="1783" y="1482"/>
                  </a:cubicBezTo>
                  <a:lnTo>
                    <a:pt x="1783" y="1178"/>
                  </a:lnTo>
                  <a:lnTo>
                    <a:pt x="6732" y="1178"/>
                  </a:lnTo>
                  <a:lnTo>
                    <a:pt x="6732" y="1482"/>
                  </a:lnTo>
                  <a:cubicBezTo>
                    <a:pt x="6732" y="1633"/>
                    <a:pt x="6865" y="1766"/>
                    <a:pt x="7017" y="1766"/>
                  </a:cubicBezTo>
                  <a:lnTo>
                    <a:pt x="8211" y="1766"/>
                  </a:lnTo>
                  <a:cubicBezTo>
                    <a:pt x="8382" y="1766"/>
                    <a:pt x="8515" y="1633"/>
                    <a:pt x="8515" y="1482"/>
                  </a:cubicBezTo>
                  <a:lnTo>
                    <a:pt x="8515" y="1178"/>
                  </a:lnTo>
                  <a:close/>
                  <a:moveTo>
                    <a:pt x="1196" y="14034"/>
                  </a:moveTo>
                  <a:lnTo>
                    <a:pt x="1196" y="14622"/>
                  </a:lnTo>
                  <a:lnTo>
                    <a:pt x="608" y="14622"/>
                  </a:lnTo>
                  <a:lnTo>
                    <a:pt x="608" y="14034"/>
                  </a:lnTo>
                  <a:close/>
                  <a:moveTo>
                    <a:pt x="7927" y="14034"/>
                  </a:moveTo>
                  <a:lnTo>
                    <a:pt x="7927" y="14622"/>
                  </a:lnTo>
                  <a:lnTo>
                    <a:pt x="7320" y="14622"/>
                  </a:lnTo>
                  <a:lnTo>
                    <a:pt x="7320" y="14034"/>
                  </a:lnTo>
                  <a:close/>
                  <a:moveTo>
                    <a:pt x="14639" y="14034"/>
                  </a:moveTo>
                  <a:lnTo>
                    <a:pt x="14639" y="14641"/>
                  </a:lnTo>
                  <a:lnTo>
                    <a:pt x="14051" y="14641"/>
                  </a:lnTo>
                  <a:lnTo>
                    <a:pt x="14051" y="14034"/>
                  </a:lnTo>
                  <a:close/>
                  <a:moveTo>
                    <a:pt x="1531" y="1"/>
                  </a:moveTo>
                  <a:cubicBezTo>
                    <a:pt x="1521" y="1"/>
                    <a:pt x="1510" y="1"/>
                    <a:pt x="1499" y="3"/>
                  </a:cubicBezTo>
                  <a:lnTo>
                    <a:pt x="304" y="3"/>
                  </a:lnTo>
                  <a:cubicBezTo>
                    <a:pt x="153" y="3"/>
                    <a:pt x="20" y="116"/>
                    <a:pt x="20" y="287"/>
                  </a:cubicBezTo>
                  <a:lnTo>
                    <a:pt x="20" y="1482"/>
                  </a:lnTo>
                  <a:cubicBezTo>
                    <a:pt x="20" y="1633"/>
                    <a:pt x="153" y="1766"/>
                    <a:pt x="304" y="1766"/>
                  </a:cubicBezTo>
                  <a:lnTo>
                    <a:pt x="608" y="1766"/>
                  </a:lnTo>
                  <a:lnTo>
                    <a:pt x="608" y="6715"/>
                  </a:lnTo>
                  <a:lnTo>
                    <a:pt x="304" y="6715"/>
                  </a:lnTo>
                  <a:cubicBezTo>
                    <a:pt x="153" y="6715"/>
                    <a:pt x="20" y="6848"/>
                    <a:pt x="20" y="6999"/>
                  </a:cubicBezTo>
                  <a:lnTo>
                    <a:pt x="20" y="8194"/>
                  </a:lnTo>
                  <a:cubicBezTo>
                    <a:pt x="20" y="8365"/>
                    <a:pt x="153" y="8497"/>
                    <a:pt x="304" y="8497"/>
                  </a:cubicBezTo>
                  <a:lnTo>
                    <a:pt x="608" y="8497"/>
                  </a:lnTo>
                  <a:lnTo>
                    <a:pt x="608" y="13427"/>
                  </a:lnTo>
                  <a:lnTo>
                    <a:pt x="304" y="13427"/>
                  </a:lnTo>
                  <a:cubicBezTo>
                    <a:pt x="134" y="13427"/>
                    <a:pt x="1" y="13560"/>
                    <a:pt x="20" y="13750"/>
                  </a:cubicBezTo>
                  <a:lnTo>
                    <a:pt x="20" y="14925"/>
                  </a:lnTo>
                  <a:cubicBezTo>
                    <a:pt x="1" y="15096"/>
                    <a:pt x="134" y="15229"/>
                    <a:pt x="304" y="15229"/>
                  </a:cubicBezTo>
                  <a:lnTo>
                    <a:pt x="1499" y="15229"/>
                  </a:lnTo>
                  <a:cubicBezTo>
                    <a:pt x="1651" y="15229"/>
                    <a:pt x="1783" y="15096"/>
                    <a:pt x="1783" y="14925"/>
                  </a:cubicBezTo>
                  <a:lnTo>
                    <a:pt x="1783" y="14622"/>
                  </a:lnTo>
                  <a:lnTo>
                    <a:pt x="6732" y="14622"/>
                  </a:lnTo>
                  <a:lnTo>
                    <a:pt x="6732" y="14925"/>
                  </a:lnTo>
                  <a:cubicBezTo>
                    <a:pt x="6732" y="15096"/>
                    <a:pt x="6865" y="15229"/>
                    <a:pt x="7017" y="15229"/>
                  </a:cubicBezTo>
                  <a:lnTo>
                    <a:pt x="8211" y="15229"/>
                  </a:lnTo>
                  <a:cubicBezTo>
                    <a:pt x="8382" y="15229"/>
                    <a:pt x="8515" y="15096"/>
                    <a:pt x="8515" y="14925"/>
                  </a:cubicBezTo>
                  <a:lnTo>
                    <a:pt x="8515" y="14622"/>
                  </a:lnTo>
                  <a:lnTo>
                    <a:pt x="13445" y="14622"/>
                  </a:lnTo>
                  <a:lnTo>
                    <a:pt x="13445" y="14925"/>
                  </a:lnTo>
                  <a:cubicBezTo>
                    <a:pt x="13445" y="15096"/>
                    <a:pt x="13577" y="15229"/>
                    <a:pt x="13748" y="15229"/>
                  </a:cubicBezTo>
                  <a:lnTo>
                    <a:pt x="14924" y="15229"/>
                  </a:lnTo>
                  <a:cubicBezTo>
                    <a:pt x="15094" y="15229"/>
                    <a:pt x="15227" y="15096"/>
                    <a:pt x="15227" y="14925"/>
                  </a:cubicBezTo>
                  <a:lnTo>
                    <a:pt x="15227" y="13750"/>
                  </a:lnTo>
                  <a:cubicBezTo>
                    <a:pt x="15227" y="13579"/>
                    <a:pt x="15094" y="13446"/>
                    <a:pt x="14924" y="13446"/>
                  </a:cubicBezTo>
                  <a:lnTo>
                    <a:pt x="14639" y="13446"/>
                  </a:lnTo>
                  <a:lnTo>
                    <a:pt x="14639" y="8497"/>
                  </a:lnTo>
                  <a:lnTo>
                    <a:pt x="14943" y="8497"/>
                  </a:lnTo>
                  <a:cubicBezTo>
                    <a:pt x="15113" y="8497"/>
                    <a:pt x="15246" y="8365"/>
                    <a:pt x="15246" y="8194"/>
                  </a:cubicBezTo>
                  <a:lnTo>
                    <a:pt x="15246" y="7018"/>
                  </a:lnTo>
                  <a:cubicBezTo>
                    <a:pt x="15246" y="6848"/>
                    <a:pt x="15113" y="6715"/>
                    <a:pt x="14943" y="6715"/>
                  </a:cubicBezTo>
                  <a:lnTo>
                    <a:pt x="14639" y="6715"/>
                  </a:lnTo>
                  <a:lnTo>
                    <a:pt x="14639" y="1785"/>
                  </a:lnTo>
                  <a:lnTo>
                    <a:pt x="14943" y="1785"/>
                  </a:lnTo>
                  <a:cubicBezTo>
                    <a:pt x="15113" y="1785"/>
                    <a:pt x="15246" y="1652"/>
                    <a:pt x="15246" y="1482"/>
                  </a:cubicBezTo>
                  <a:lnTo>
                    <a:pt x="15246" y="287"/>
                  </a:lnTo>
                  <a:cubicBezTo>
                    <a:pt x="15246" y="144"/>
                    <a:pt x="15128" y="1"/>
                    <a:pt x="14972" y="1"/>
                  </a:cubicBezTo>
                  <a:cubicBezTo>
                    <a:pt x="14962" y="1"/>
                    <a:pt x="14952" y="1"/>
                    <a:pt x="14943" y="3"/>
                  </a:cubicBezTo>
                  <a:lnTo>
                    <a:pt x="13767" y="3"/>
                  </a:lnTo>
                  <a:cubicBezTo>
                    <a:pt x="13596" y="3"/>
                    <a:pt x="13464" y="116"/>
                    <a:pt x="13464" y="287"/>
                  </a:cubicBezTo>
                  <a:lnTo>
                    <a:pt x="13464" y="590"/>
                  </a:lnTo>
                  <a:lnTo>
                    <a:pt x="8515" y="590"/>
                  </a:lnTo>
                  <a:lnTo>
                    <a:pt x="8515" y="287"/>
                  </a:lnTo>
                  <a:cubicBezTo>
                    <a:pt x="8515" y="127"/>
                    <a:pt x="8398" y="1"/>
                    <a:pt x="8244" y="1"/>
                  </a:cubicBezTo>
                  <a:cubicBezTo>
                    <a:pt x="8233" y="1"/>
                    <a:pt x="8222" y="1"/>
                    <a:pt x="8211" y="3"/>
                  </a:cubicBezTo>
                  <a:lnTo>
                    <a:pt x="7036" y="3"/>
                  </a:lnTo>
                  <a:cubicBezTo>
                    <a:pt x="6865" y="3"/>
                    <a:pt x="6732" y="116"/>
                    <a:pt x="6732" y="287"/>
                  </a:cubicBezTo>
                  <a:lnTo>
                    <a:pt x="6732" y="590"/>
                  </a:lnTo>
                  <a:lnTo>
                    <a:pt x="1802" y="590"/>
                  </a:lnTo>
                  <a:lnTo>
                    <a:pt x="1802" y="287"/>
                  </a:lnTo>
                  <a:cubicBezTo>
                    <a:pt x="1802" y="127"/>
                    <a:pt x="1686" y="1"/>
                    <a:pt x="1531"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25"/>
            <p:cNvSpPr/>
            <p:nvPr/>
          </p:nvSpPr>
          <p:spPr>
            <a:xfrm>
              <a:off x="4375888" y="2475550"/>
              <a:ext cx="16125" cy="79775"/>
            </a:xfrm>
            <a:custGeom>
              <a:avLst/>
              <a:gdLst/>
              <a:ahLst/>
              <a:cxnLst/>
              <a:rect l="l" t="t" r="r" b="b"/>
              <a:pathLst>
                <a:path w="645" h="3191" extrusionOk="0">
                  <a:moveTo>
                    <a:pt x="323" y="1"/>
                  </a:moveTo>
                  <a:cubicBezTo>
                    <a:pt x="152" y="1"/>
                    <a:pt x="19" y="133"/>
                    <a:pt x="19" y="304"/>
                  </a:cubicBezTo>
                  <a:lnTo>
                    <a:pt x="19" y="2864"/>
                  </a:lnTo>
                  <a:cubicBezTo>
                    <a:pt x="0" y="3082"/>
                    <a:pt x="161" y="3191"/>
                    <a:pt x="323" y="3191"/>
                  </a:cubicBezTo>
                  <a:cubicBezTo>
                    <a:pt x="484" y="3191"/>
                    <a:pt x="645" y="3082"/>
                    <a:pt x="626" y="2864"/>
                  </a:cubicBezTo>
                  <a:lnTo>
                    <a:pt x="626" y="304"/>
                  </a:lnTo>
                  <a:cubicBezTo>
                    <a:pt x="626" y="133"/>
                    <a:pt x="493" y="1"/>
                    <a:pt x="323"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25"/>
            <p:cNvSpPr/>
            <p:nvPr/>
          </p:nvSpPr>
          <p:spPr>
            <a:xfrm>
              <a:off x="4252388" y="2367000"/>
              <a:ext cx="262875" cy="232350"/>
            </a:xfrm>
            <a:custGeom>
              <a:avLst/>
              <a:gdLst/>
              <a:ahLst/>
              <a:cxnLst/>
              <a:rect l="l" t="t" r="r" b="b"/>
              <a:pathLst>
                <a:path w="10515" h="9294" extrusionOk="0">
                  <a:moveTo>
                    <a:pt x="9908" y="607"/>
                  </a:moveTo>
                  <a:lnTo>
                    <a:pt x="9908" y="2276"/>
                  </a:lnTo>
                  <a:cubicBezTo>
                    <a:pt x="9662" y="2067"/>
                    <a:pt x="9339" y="1973"/>
                    <a:pt x="9017" y="1973"/>
                  </a:cubicBezTo>
                  <a:lnTo>
                    <a:pt x="6457" y="1973"/>
                  </a:lnTo>
                  <a:cubicBezTo>
                    <a:pt x="6286" y="1973"/>
                    <a:pt x="6154" y="2105"/>
                    <a:pt x="6154" y="2276"/>
                  </a:cubicBezTo>
                  <a:lnTo>
                    <a:pt x="6154" y="7794"/>
                  </a:lnTo>
                  <a:cubicBezTo>
                    <a:pt x="6154" y="8116"/>
                    <a:pt x="6267" y="8438"/>
                    <a:pt x="6457" y="8685"/>
                  </a:cubicBezTo>
                  <a:lnTo>
                    <a:pt x="4087" y="8685"/>
                  </a:lnTo>
                  <a:cubicBezTo>
                    <a:pt x="4277" y="8438"/>
                    <a:pt x="4390" y="8116"/>
                    <a:pt x="4390" y="7794"/>
                  </a:cubicBezTo>
                  <a:lnTo>
                    <a:pt x="4390" y="2276"/>
                  </a:lnTo>
                  <a:cubicBezTo>
                    <a:pt x="4390" y="2105"/>
                    <a:pt x="4258" y="1973"/>
                    <a:pt x="4087" y="1973"/>
                  </a:cubicBezTo>
                  <a:lnTo>
                    <a:pt x="1508" y="1973"/>
                  </a:lnTo>
                  <a:cubicBezTo>
                    <a:pt x="1186" y="1973"/>
                    <a:pt x="882" y="2067"/>
                    <a:pt x="617" y="2276"/>
                  </a:cubicBezTo>
                  <a:lnTo>
                    <a:pt x="617" y="607"/>
                  </a:lnTo>
                  <a:close/>
                  <a:moveTo>
                    <a:pt x="333" y="1"/>
                  </a:moveTo>
                  <a:cubicBezTo>
                    <a:pt x="162" y="1"/>
                    <a:pt x="10" y="133"/>
                    <a:pt x="29" y="304"/>
                  </a:cubicBezTo>
                  <a:lnTo>
                    <a:pt x="29" y="3452"/>
                  </a:lnTo>
                  <a:cubicBezTo>
                    <a:pt x="1" y="3670"/>
                    <a:pt x="157" y="3779"/>
                    <a:pt x="316" y="3779"/>
                  </a:cubicBezTo>
                  <a:cubicBezTo>
                    <a:pt x="475" y="3779"/>
                    <a:pt x="636" y="3670"/>
                    <a:pt x="617" y="3452"/>
                  </a:cubicBezTo>
                  <a:cubicBezTo>
                    <a:pt x="617" y="2959"/>
                    <a:pt x="1015" y="2560"/>
                    <a:pt x="1508" y="2560"/>
                  </a:cubicBezTo>
                  <a:lnTo>
                    <a:pt x="3765" y="2560"/>
                  </a:lnTo>
                  <a:lnTo>
                    <a:pt x="3765" y="7794"/>
                  </a:lnTo>
                  <a:cubicBezTo>
                    <a:pt x="3765" y="8287"/>
                    <a:pt x="3366" y="8685"/>
                    <a:pt x="2873" y="8685"/>
                  </a:cubicBezTo>
                  <a:cubicBezTo>
                    <a:pt x="2513" y="8723"/>
                    <a:pt x="2513" y="9254"/>
                    <a:pt x="2873" y="9292"/>
                  </a:cubicBezTo>
                  <a:lnTo>
                    <a:pt x="7633" y="9292"/>
                  </a:lnTo>
                  <a:cubicBezTo>
                    <a:pt x="7645" y="9293"/>
                    <a:pt x="7656" y="9293"/>
                    <a:pt x="7667" y="9293"/>
                  </a:cubicBezTo>
                  <a:cubicBezTo>
                    <a:pt x="8057" y="9293"/>
                    <a:pt x="8057" y="8683"/>
                    <a:pt x="7667" y="8683"/>
                  </a:cubicBezTo>
                  <a:cubicBezTo>
                    <a:pt x="7656" y="8683"/>
                    <a:pt x="7645" y="8684"/>
                    <a:pt x="7633" y="8685"/>
                  </a:cubicBezTo>
                  <a:cubicBezTo>
                    <a:pt x="7140" y="8685"/>
                    <a:pt x="6742" y="8287"/>
                    <a:pt x="6742" y="7794"/>
                  </a:cubicBezTo>
                  <a:lnTo>
                    <a:pt x="6742" y="2560"/>
                  </a:lnTo>
                  <a:lnTo>
                    <a:pt x="8998" y="2560"/>
                  </a:lnTo>
                  <a:cubicBezTo>
                    <a:pt x="9491" y="2560"/>
                    <a:pt x="9889" y="2959"/>
                    <a:pt x="9889" y="3452"/>
                  </a:cubicBezTo>
                  <a:cubicBezTo>
                    <a:pt x="9870" y="3670"/>
                    <a:pt x="10031" y="3779"/>
                    <a:pt x="10193" y="3779"/>
                  </a:cubicBezTo>
                  <a:cubicBezTo>
                    <a:pt x="10354" y="3779"/>
                    <a:pt x="10515" y="3670"/>
                    <a:pt x="10496" y="3452"/>
                  </a:cubicBezTo>
                  <a:lnTo>
                    <a:pt x="10496" y="304"/>
                  </a:lnTo>
                  <a:cubicBezTo>
                    <a:pt x="10496" y="133"/>
                    <a:pt x="10363" y="1"/>
                    <a:pt x="10193"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6" name="Google Shape;2116;p25"/>
          <p:cNvGrpSpPr/>
          <p:nvPr/>
        </p:nvGrpSpPr>
        <p:grpSpPr>
          <a:xfrm>
            <a:off x="5220654" y="2002504"/>
            <a:ext cx="231293" cy="365730"/>
            <a:chOff x="1461488" y="3250125"/>
            <a:chExt cx="394900" cy="624325"/>
          </a:xfrm>
        </p:grpSpPr>
        <p:sp>
          <p:nvSpPr>
            <p:cNvPr id="2117" name="Google Shape;2117;p25"/>
            <p:cNvSpPr/>
            <p:nvPr/>
          </p:nvSpPr>
          <p:spPr>
            <a:xfrm>
              <a:off x="1474763" y="3313650"/>
              <a:ext cx="370725" cy="548950"/>
            </a:xfrm>
            <a:custGeom>
              <a:avLst/>
              <a:gdLst/>
              <a:ahLst/>
              <a:cxnLst/>
              <a:rect l="l" t="t" r="r" b="b"/>
              <a:pathLst>
                <a:path w="14829" h="21958" extrusionOk="0">
                  <a:moveTo>
                    <a:pt x="4589" y="1"/>
                  </a:moveTo>
                  <a:cubicBezTo>
                    <a:pt x="3774" y="1"/>
                    <a:pt x="3129" y="645"/>
                    <a:pt x="3129" y="1461"/>
                  </a:cubicBezTo>
                  <a:lnTo>
                    <a:pt x="3129" y="8704"/>
                  </a:lnTo>
                  <a:lnTo>
                    <a:pt x="1593" y="9747"/>
                  </a:lnTo>
                  <a:cubicBezTo>
                    <a:pt x="513" y="10448"/>
                    <a:pt x="1" y="11757"/>
                    <a:pt x="285" y="13008"/>
                  </a:cubicBezTo>
                  <a:cubicBezTo>
                    <a:pt x="892" y="15568"/>
                    <a:pt x="2219" y="17900"/>
                    <a:pt x="4096" y="19720"/>
                  </a:cubicBezTo>
                  <a:lnTo>
                    <a:pt x="4096" y="21958"/>
                  </a:lnTo>
                  <a:lnTo>
                    <a:pt x="12838" y="21958"/>
                  </a:lnTo>
                  <a:lnTo>
                    <a:pt x="12838" y="19720"/>
                  </a:lnTo>
                  <a:cubicBezTo>
                    <a:pt x="14108" y="17824"/>
                    <a:pt x="14791" y="15587"/>
                    <a:pt x="14791" y="13312"/>
                  </a:cubicBezTo>
                  <a:lnTo>
                    <a:pt x="14791" y="9519"/>
                  </a:lnTo>
                  <a:cubicBezTo>
                    <a:pt x="14829" y="8685"/>
                    <a:pt x="14165" y="8002"/>
                    <a:pt x="13331" y="8002"/>
                  </a:cubicBezTo>
                  <a:cubicBezTo>
                    <a:pt x="12542" y="8002"/>
                    <a:pt x="11906" y="8612"/>
                    <a:pt x="11871" y="9384"/>
                  </a:cubicBezTo>
                  <a:lnTo>
                    <a:pt x="11871" y="9384"/>
                  </a:lnTo>
                  <a:lnTo>
                    <a:pt x="11871" y="8552"/>
                  </a:lnTo>
                  <a:cubicBezTo>
                    <a:pt x="11871" y="7737"/>
                    <a:pt x="11226" y="7092"/>
                    <a:pt x="10411" y="7092"/>
                  </a:cubicBezTo>
                  <a:cubicBezTo>
                    <a:pt x="9614" y="7092"/>
                    <a:pt x="8951" y="7737"/>
                    <a:pt x="8951" y="8552"/>
                  </a:cubicBezTo>
                  <a:lnTo>
                    <a:pt x="8951" y="7566"/>
                  </a:lnTo>
                  <a:cubicBezTo>
                    <a:pt x="8951" y="6770"/>
                    <a:pt x="8306" y="6106"/>
                    <a:pt x="7509" y="6106"/>
                  </a:cubicBezTo>
                  <a:cubicBezTo>
                    <a:pt x="6694" y="6106"/>
                    <a:pt x="6049" y="6770"/>
                    <a:pt x="6049" y="7566"/>
                  </a:cubicBezTo>
                  <a:lnTo>
                    <a:pt x="6049" y="1461"/>
                  </a:lnTo>
                  <a:cubicBezTo>
                    <a:pt x="6049" y="645"/>
                    <a:pt x="5386" y="1"/>
                    <a:pt x="4589" y="1"/>
                  </a:cubicBezTo>
                  <a:close/>
                </a:path>
              </a:pathLst>
            </a:custGeom>
            <a:solidFill>
              <a:srgbClr val="FCC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25"/>
            <p:cNvSpPr/>
            <p:nvPr/>
          </p:nvSpPr>
          <p:spPr>
            <a:xfrm>
              <a:off x="1783838" y="3624350"/>
              <a:ext cx="28475" cy="24475"/>
            </a:xfrm>
            <a:custGeom>
              <a:avLst/>
              <a:gdLst/>
              <a:ahLst/>
              <a:cxnLst/>
              <a:rect l="l" t="t" r="r" b="b"/>
              <a:pathLst>
                <a:path w="1139" h="979" extrusionOk="0">
                  <a:moveTo>
                    <a:pt x="492" y="1"/>
                  </a:moveTo>
                  <a:cubicBezTo>
                    <a:pt x="242" y="1"/>
                    <a:pt x="1" y="191"/>
                    <a:pt x="1" y="485"/>
                  </a:cubicBezTo>
                  <a:cubicBezTo>
                    <a:pt x="1" y="751"/>
                    <a:pt x="209" y="978"/>
                    <a:pt x="475" y="978"/>
                  </a:cubicBezTo>
                  <a:cubicBezTo>
                    <a:pt x="911" y="978"/>
                    <a:pt x="1138" y="466"/>
                    <a:pt x="835" y="144"/>
                  </a:cubicBezTo>
                  <a:cubicBezTo>
                    <a:pt x="736" y="45"/>
                    <a:pt x="613" y="1"/>
                    <a:pt x="492"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25"/>
            <p:cNvSpPr/>
            <p:nvPr/>
          </p:nvSpPr>
          <p:spPr>
            <a:xfrm>
              <a:off x="1461488" y="3301325"/>
              <a:ext cx="394900" cy="573125"/>
            </a:xfrm>
            <a:custGeom>
              <a:avLst/>
              <a:gdLst/>
              <a:ahLst/>
              <a:cxnLst/>
              <a:rect l="l" t="t" r="r" b="b"/>
              <a:pathLst>
                <a:path w="15796" h="22925" extrusionOk="0">
                  <a:moveTo>
                    <a:pt x="5120" y="972"/>
                  </a:moveTo>
                  <a:cubicBezTo>
                    <a:pt x="5604" y="972"/>
                    <a:pt x="6087" y="1299"/>
                    <a:pt x="6087" y="1954"/>
                  </a:cubicBezTo>
                  <a:lnTo>
                    <a:pt x="6087" y="11472"/>
                  </a:lnTo>
                  <a:cubicBezTo>
                    <a:pt x="6087" y="11795"/>
                    <a:pt x="6334" y="11956"/>
                    <a:pt x="6580" y="11956"/>
                  </a:cubicBezTo>
                  <a:cubicBezTo>
                    <a:pt x="6827" y="11956"/>
                    <a:pt x="7073" y="11795"/>
                    <a:pt x="7073" y="11472"/>
                  </a:cubicBezTo>
                  <a:lnTo>
                    <a:pt x="7073" y="8059"/>
                  </a:lnTo>
                  <a:cubicBezTo>
                    <a:pt x="7073" y="7415"/>
                    <a:pt x="7557" y="7092"/>
                    <a:pt x="8040" y="7092"/>
                  </a:cubicBezTo>
                  <a:cubicBezTo>
                    <a:pt x="8524" y="7092"/>
                    <a:pt x="9008" y="7415"/>
                    <a:pt x="9008" y="8059"/>
                  </a:cubicBezTo>
                  <a:lnTo>
                    <a:pt x="9008" y="11472"/>
                  </a:lnTo>
                  <a:cubicBezTo>
                    <a:pt x="9008" y="11795"/>
                    <a:pt x="9249" y="11956"/>
                    <a:pt x="9491" y="11956"/>
                  </a:cubicBezTo>
                  <a:cubicBezTo>
                    <a:pt x="9733" y="11956"/>
                    <a:pt x="9975" y="11795"/>
                    <a:pt x="9975" y="11472"/>
                  </a:cubicBezTo>
                  <a:lnTo>
                    <a:pt x="9975" y="9045"/>
                  </a:lnTo>
                  <a:cubicBezTo>
                    <a:pt x="9975" y="8391"/>
                    <a:pt x="10463" y="8064"/>
                    <a:pt x="10951" y="8064"/>
                  </a:cubicBezTo>
                  <a:cubicBezTo>
                    <a:pt x="11439" y="8064"/>
                    <a:pt x="11928" y="8391"/>
                    <a:pt x="11928" y="9045"/>
                  </a:cubicBezTo>
                  <a:lnTo>
                    <a:pt x="11928" y="11472"/>
                  </a:lnTo>
                  <a:cubicBezTo>
                    <a:pt x="11928" y="11795"/>
                    <a:pt x="12169" y="11956"/>
                    <a:pt x="12411" y="11956"/>
                  </a:cubicBezTo>
                  <a:cubicBezTo>
                    <a:pt x="12653" y="11956"/>
                    <a:pt x="12895" y="11795"/>
                    <a:pt x="12895" y="11472"/>
                  </a:cubicBezTo>
                  <a:lnTo>
                    <a:pt x="12895" y="10012"/>
                  </a:lnTo>
                  <a:cubicBezTo>
                    <a:pt x="12857" y="9330"/>
                    <a:pt x="13359" y="8988"/>
                    <a:pt x="13862" y="8988"/>
                  </a:cubicBezTo>
                  <a:cubicBezTo>
                    <a:pt x="14364" y="8988"/>
                    <a:pt x="14867" y="9330"/>
                    <a:pt x="14829" y="10012"/>
                  </a:cubicBezTo>
                  <a:lnTo>
                    <a:pt x="14829" y="13805"/>
                  </a:lnTo>
                  <a:cubicBezTo>
                    <a:pt x="14829" y="15985"/>
                    <a:pt x="14184" y="18128"/>
                    <a:pt x="12970" y="19948"/>
                  </a:cubicBezTo>
                  <a:cubicBezTo>
                    <a:pt x="12914" y="20024"/>
                    <a:pt x="12895" y="20119"/>
                    <a:pt x="12895" y="20213"/>
                  </a:cubicBezTo>
                  <a:lnTo>
                    <a:pt x="12895" y="21977"/>
                  </a:lnTo>
                  <a:lnTo>
                    <a:pt x="5120" y="21977"/>
                  </a:lnTo>
                  <a:lnTo>
                    <a:pt x="5120" y="20213"/>
                  </a:lnTo>
                  <a:cubicBezTo>
                    <a:pt x="5120" y="20081"/>
                    <a:pt x="5064" y="19967"/>
                    <a:pt x="4969" y="19872"/>
                  </a:cubicBezTo>
                  <a:cubicBezTo>
                    <a:pt x="4040" y="18962"/>
                    <a:pt x="3243" y="17938"/>
                    <a:pt x="2617" y="16800"/>
                  </a:cubicBezTo>
                  <a:cubicBezTo>
                    <a:pt x="2011" y="15720"/>
                    <a:pt x="1575" y="14582"/>
                    <a:pt x="1290" y="13387"/>
                  </a:cubicBezTo>
                  <a:cubicBezTo>
                    <a:pt x="1044" y="12326"/>
                    <a:pt x="1480" y="11226"/>
                    <a:pt x="2390" y="10638"/>
                  </a:cubicBezTo>
                  <a:lnTo>
                    <a:pt x="3186" y="10107"/>
                  </a:lnTo>
                  <a:lnTo>
                    <a:pt x="3186" y="13406"/>
                  </a:lnTo>
                  <a:cubicBezTo>
                    <a:pt x="3186" y="13729"/>
                    <a:pt x="3428" y="13890"/>
                    <a:pt x="3670" y="13890"/>
                  </a:cubicBezTo>
                  <a:cubicBezTo>
                    <a:pt x="3912" y="13890"/>
                    <a:pt x="4153" y="13729"/>
                    <a:pt x="4153" y="13406"/>
                  </a:cubicBezTo>
                  <a:lnTo>
                    <a:pt x="4153" y="1954"/>
                  </a:lnTo>
                  <a:cubicBezTo>
                    <a:pt x="4153" y="1299"/>
                    <a:pt x="4637" y="972"/>
                    <a:pt x="5120" y="972"/>
                  </a:cubicBezTo>
                  <a:close/>
                  <a:moveTo>
                    <a:pt x="5101" y="1"/>
                  </a:moveTo>
                  <a:cubicBezTo>
                    <a:pt x="4040" y="1"/>
                    <a:pt x="3167" y="873"/>
                    <a:pt x="3167" y="1954"/>
                  </a:cubicBezTo>
                  <a:lnTo>
                    <a:pt x="3167" y="8931"/>
                  </a:lnTo>
                  <a:lnTo>
                    <a:pt x="1840" y="9823"/>
                  </a:lnTo>
                  <a:cubicBezTo>
                    <a:pt x="589" y="10657"/>
                    <a:pt x="1" y="12155"/>
                    <a:pt x="342" y="13615"/>
                  </a:cubicBezTo>
                  <a:lnTo>
                    <a:pt x="361" y="13615"/>
                  </a:lnTo>
                  <a:cubicBezTo>
                    <a:pt x="949" y="16175"/>
                    <a:pt x="2257" y="18526"/>
                    <a:pt x="4134" y="20403"/>
                  </a:cubicBezTo>
                  <a:lnTo>
                    <a:pt x="4153" y="20403"/>
                  </a:lnTo>
                  <a:lnTo>
                    <a:pt x="4153" y="22451"/>
                  </a:lnTo>
                  <a:cubicBezTo>
                    <a:pt x="4153" y="22716"/>
                    <a:pt x="4362" y="22925"/>
                    <a:pt x="4627" y="22925"/>
                  </a:cubicBezTo>
                  <a:lnTo>
                    <a:pt x="13369" y="22925"/>
                  </a:lnTo>
                  <a:cubicBezTo>
                    <a:pt x="13634" y="22925"/>
                    <a:pt x="13862" y="22716"/>
                    <a:pt x="13843" y="22451"/>
                  </a:cubicBezTo>
                  <a:lnTo>
                    <a:pt x="13843" y="20346"/>
                  </a:lnTo>
                  <a:cubicBezTo>
                    <a:pt x="15113" y="18393"/>
                    <a:pt x="15796" y="16118"/>
                    <a:pt x="15796" y="13786"/>
                  </a:cubicBezTo>
                  <a:lnTo>
                    <a:pt x="15796" y="9993"/>
                  </a:lnTo>
                  <a:cubicBezTo>
                    <a:pt x="15796" y="8851"/>
                    <a:pt x="14853" y="8046"/>
                    <a:pt x="13842" y="8046"/>
                  </a:cubicBezTo>
                  <a:cubicBezTo>
                    <a:pt x="13477" y="8046"/>
                    <a:pt x="13104" y="8150"/>
                    <a:pt x="12762" y="8382"/>
                  </a:cubicBezTo>
                  <a:cubicBezTo>
                    <a:pt x="12496" y="7604"/>
                    <a:pt x="11757" y="7092"/>
                    <a:pt x="10942" y="7092"/>
                  </a:cubicBezTo>
                  <a:cubicBezTo>
                    <a:pt x="10913" y="7091"/>
                    <a:pt x="10885" y="7090"/>
                    <a:pt x="10856" y="7090"/>
                  </a:cubicBezTo>
                  <a:cubicBezTo>
                    <a:pt x="10489" y="7090"/>
                    <a:pt x="10142" y="7203"/>
                    <a:pt x="9861" y="7415"/>
                  </a:cubicBezTo>
                  <a:cubicBezTo>
                    <a:pt x="9566" y="6597"/>
                    <a:pt x="8806" y="6111"/>
                    <a:pt x="8018" y="6111"/>
                  </a:cubicBezTo>
                  <a:cubicBezTo>
                    <a:pt x="7691" y="6111"/>
                    <a:pt x="7360" y="6194"/>
                    <a:pt x="7054" y="6372"/>
                  </a:cubicBezTo>
                  <a:lnTo>
                    <a:pt x="7054" y="1954"/>
                  </a:lnTo>
                  <a:cubicBezTo>
                    <a:pt x="7054" y="873"/>
                    <a:pt x="6182" y="1"/>
                    <a:pt x="5101"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25"/>
            <p:cNvSpPr/>
            <p:nvPr/>
          </p:nvSpPr>
          <p:spPr>
            <a:xfrm>
              <a:off x="1741663" y="3674550"/>
              <a:ext cx="63050" cy="117175"/>
            </a:xfrm>
            <a:custGeom>
              <a:avLst/>
              <a:gdLst/>
              <a:ahLst/>
              <a:cxnLst/>
              <a:rect l="l" t="t" r="r" b="b"/>
              <a:pathLst>
                <a:path w="2522" h="4687" extrusionOk="0">
                  <a:moveTo>
                    <a:pt x="2023" y="1"/>
                  </a:moveTo>
                  <a:cubicBezTo>
                    <a:pt x="1835" y="1"/>
                    <a:pt x="1648" y="106"/>
                    <a:pt x="1574" y="336"/>
                  </a:cubicBezTo>
                  <a:cubicBezTo>
                    <a:pt x="1365" y="1625"/>
                    <a:pt x="872" y="2857"/>
                    <a:pt x="152" y="3938"/>
                  </a:cubicBezTo>
                  <a:cubicBezTo>
                    <a:pt x="0" y="4147"/>
                    <a:pt x="57" y="4469"/>
                    <a:pt x="284" y="4602"/>
                  </a:cubicBezTo>
                  <a:cubicBezTo>
                    <a:pt x="370" y="4659"/>
                    <a:pt x="464" y="4687"/>
                    <a:pt x="556" y="4687"/>
                  </a:cubicBezTo>
                  <a:cubicBezTo>
                    <a:pt x="707" y="4687"/>
                    <a:pt x="854" y="4611"/>
                    <a:pt x="948" y="4469"/>
                  </a:cubicBezTo>
                  <a:cubicBezTo>
                    <a:pt x="1763" y="3275"/>
                    <a:pt x="2294" y="1909"/>
                    <a:pt x="2522" y="506"/>
                  </a:cubicBezTo>
                  <a:cubicBezTo>
                    <a:pt x="2522" y="183"/>
                    <a:pt x="2271" y="1"/>
                    <a:pt x="2023"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25"/>
            <p:cNvSpPr/>
            <p:nvPr/>
          </p:nvSpPr>
          <p:spPr>
            <a:xfrm>
              <a:off x="1490888" y="3250125"/>
              <a:ext cx="196750" cy="112150"/>
            </a:xfrm>
            <a:custGeom>
              <a:avLst/>
              <a:gdLst/>
              <a:ahLst/>
              <a:cxnLst/>
              <a:rect l="l" t="t" r="r" b="b"/>
              <a:pathLst>
                <a:path w="7870" h="4486" extrusionOk="0">
                  <a:moveTo>
                    <a:pt x="3925" y="1"/>
                  </a:moveTo>
                  <a:cubicBezTo>
                    <a:pt x="1745" y="1"/>
                    <a:pt x="0" y="1802"/>
                    <a:pt x="38" y="4002"/>
                  </a:cubicBezTo>
                  <a:cubicBezTo>
                    <a:pt x="38" y="4267"/>
                    <a:pt x="247" y="4476"/>
                    <a:pt x="512" y="4476"/>
                  </a:cubicBezTo>
                  <a:lnTo>
                    <a:pt x="550" y="4476"/>
                  </a:lnTo>
                  <a:cubicBezTo>
                    <a:pt x="816" y="4476"/>
                    <a:pt x="1024" y="4267"/>
                    <a:pt x="1024" y="4002"/>
                  </a:cubicBezTo>
                  <a:cubicBezTo>
                    <a:pt x="1024" y="2390"/>
                    <a:pt x="2314" y="1082"/>
                    <a:pt x="3925" y="1082"/>
                  </a:cubicBezTo>
                  <a:cubicBezTo>
                    <a:pt x="5537" y="1082"/>
                    <a:pt x="6846" y="2390"/>
                    <a:pt x="6846" y="4002"/>
                  </a:cubicBezTo>
                  <a:cubicBezTo>
                    <a:pt x="6846" y="4324"/>
                    <a:pt x="7087" y="4485"/>
                    <a:pt x="7329" y="4485"/>
                  </a:cubicBezTo>
                  <a:cubicBezTo>
                    <a:pt x="7571" y="4485"/>
                    <a:pt x="7813" y="4324"/>
                    <a:pt x="7813" y="4002"/>
                  </a:cubicBezTo>
                  <a:cubicBezTo>
                    <a:pt x="7869" y="1802"/>
                    <a:pt x="6125" y="1"/>
                    <a:pt x="3925"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2" name="Google Shape;2122;p25"/>
          <p:cNvGrpSpPr/>
          <p:nvPr/>
        </p:nvGrpSpPr>
        <p:grpSpPr>
          <a:xfrm>
            <a:off x="3624823" y="3379917"/>
            <a:ext cx="365755" cy="365754"/>
            <a:chOff x="2072538" y="3306075"/>
            <a:chExt cx="511975" cy="514350"/>
          </a:xfrm>
        </p:grpSpPr>
        <p:sp>
          <p:nvSpPr>
            <p:cNvPr id="2123" name="Google Shape;2123;p25"/>
            <p:cNvSpPr/>
            <p:nvPr/>
          </p:nvSpPr>
          <p:spPr>
            <a:xfrm>
              <a:off x="2083913" y="3356325"/>
              <a:ext cx="488275" cy="200050"/>
            </a:xfrm>
            <a:custGeom>
              <a:avLst/>
              <a:gdLst/>
              <a:ahLst/>
              <a:cxnLst/>
              <a:rect l="l" t="t" r="r" b="b"/>
              <a:pathLst>
                <a:path w="19531" h="8002" extrusionOk="0">
                  <a:moveTo>
                    <a:pt x="9765" y="0"/>
                  </a:moveTo>
                  <a:cubicBezTo>
                    <a:pt x="9769" y="0"/>
                    <a:pt x="9772" y="0"/>
                    <a:pt x="9775" y="0"/>
                  </a:cubicBezTo>
                  <a:lnTo>
                    <a:pt x="9775" y="0"/>
                  </a:lnTo>
                  <a:cubicBezTo>
                    <a:pt x="9778" y="0"/>
                    <a:pt x="9781" y="0"/>
                    <a:pt x="9784" y="0"/>
                  </a:cubicBezTo>
                  <a:close/>
                  <a:moveTo>
                    <a:pt x="9775" y="0"/>
                  </a:moveTo>
                  <a:lnTo>
                    <a:pt x="9775" y="0"/>
                  </a:lnTo>
                  <a:cubicBezTo>
                    <a:pt x="4887" y="4"/>
                    <a:pt x="607" y="2885"/>
                    <a:pt x="0" y="7604"/>
                  </a:cubicBezTo>
                  <a:cubicBezTo>
                    <a:pt x="285" y="6902"/>
                    <a:pt x="1271" y="6390"/>
                    <a:pt x="2389" y="6390"/>
                  </a:cubicBezTo>
                  <a:cubicBezTo>
                    <a:pt x="3717" y="6390"/>
                    <a:pt x="4854" y="7111"/>
                    <a:pt x="4854" y="8002"/>
                  </a:cubicBezTo>
                  <a:cubicBezTo>
                    <a:pt x="4854" y="7945"/>
                    <a:pt x="4854" y="7907"/>
                    <a:pt x="4854" y="7869"/>
                  </a:cubicBezTo>
                  <a:cubicBezTo>
                    <a:pt x="4968" y="7035"/>
                    <a:pt x="6049" y="6390"/>
                    <a:pt x="7319" y="6390"/>
                  </a:cubicBezTo>
                  <a:cubicBezTo>
                    <a:pt x="8628" y="6390"/>
                    <a:pt x="9765" y="7111"/>
                    <a:pt x="9765" y="8002"/>
                  </a:cubicBezTo>
                  <a:cubicBezTo>
                    <a:pt x="9765" y="7111"/>
                    <a:pt x="10903" y="6390"/>
                    <a:pt x="12230" y="6390"/>
                  </a:cubicBezTo>
                  <a:cubicBezTo>
                    <a:pt x="13501" y="6390"/>
                    <a:pt x="14582" y="7035"/>
                    <a:pt x="14676" y="7869"/>
                  </a:cubicBezTo>
                  <a:cubicBezTo>
                    <a:pt x="14679" y="7874"/>
                    <a:pt x="14681" y="7879"/>
                    <a:pt x="14683" y="7884"/>
                  </a:cubicBezTo>
                  <a:lnTo>
                    <a:pt x="14683" y="7884"/>
                  </a:lnTo>
                  <a:cubicBezTo>
                    <a:pt x="14778" y="7048"/>
                    <a:pt x="15873" y="6390"/>
                    <a:pt x="17141" y="6390"/>
                  </a:cubicBezTo>
                  <a:cubicBezTo>
                    <a:pt x="18279" y="6390"/>
                    <a:pt x="19265" y="6902"/>
                    <a:pt x="19531" y="7604"/>
                  </a:cubicBezTo>
                  <a:cubicBezTo>
                    <a:pt x="18943" y="2885"/>
                    <a:pt x="14644" y="4"/>
                    <a:pt x="9775" y="0"/>
                  </a:cubicBezTo>
                  <a:close/>
                  <a:moveTo>
                    <a:pt x="14683" y="7884"/>
                  </a:moveTo>
                  <a:cubicBezTo>
                    <a:pt x="14679" y="7923"/>
                    <a:pt x="14676" y="7962"/>
                    <a:pt x="14676" y="8002"/>
                  </a:cubicBezTo>
                  <a:cubicBezTo>
                    <a:pt x="14693" y="7953"/>
                    <a:pt x="14695" y="7918"/>
                    <a:pt x="14683" y="7884"/>
                  </a:cubicBez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25"/>
            <p:cNvSpPr/>
            <p:nvPr/>
          </p:nvSpPr>
          <p:spPr>
            <a:xfrm>
              <a:off x="2228488" y="3668225"/>
              <a:ext cx="119950" cy="139875"/>
            </a:xfrm>
            <a:custGeom>
              <a:avLst/>
              <a:gdLst/>
              <a:ahLst/>
              <a:cxnLst/>
              <a:rect l="l" t="t" r="r" b="b"/>
              <a:pathLst>
                <a:path w="4798" h="5595" extrusionOk="0">
                  <a:moveTo>
                    <a:pt x="3186" y="1"/>
                  </a:moveTo>
                  <a:lnTo>
                    <a:pt x="3186" y="3205"/>
                  </a:lnTo>
                  <a:cubicBezTo>
                    <a:pt x="3224" y="3765"/>
                    <a:pt x="2812" y="4044"/>
                    <a:pt x="2397" y="4044"/>
                  </a:cubicBezTo>
                  <a:cubicBezTo>
                    <a:pt x="1982" y="4044"/>
                    <a:pt x="1565" y="3765"/>
                    <a:pt x="1593" y="3205"/>
                  </a:cubicBezTo>
                  <a:cubicBezTo>
                    <a:pt x="1565" y="2693"/>
                    <a:pt x="1181" y="2437"/>
                    <a:pt x="797" y="2437"/>
                  </a:cubicBezTo>
                  <a:cubicBezTo>
                    <a:pt x="413" y="2437"/>
                    <a:pt x="29" y="2693"/>
                    <a:pt x="1" y="3205"/>
                  </a:cubicBezTo>
                  <a:cubicBezTo>
                    <a:pt x="1" y="4514"/>
                    <a:pt x="1062" y="5594"/>
                    <a:pt x="2390" y="5594"/>
                  </a:cubicBezTo>
                  <a:cubicBezTo>
                    <a:pt x="3717" y="5594"/>
                    <a:pt x="4798" y="4514"/>
                    <a:pt x="4798" y="3205"/>
                  </a:cubicBezTo>
                  <a:lnTo>
                    <a:pt x="4798" y="1"/>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25"/>
            <p:cNvSpPr/>
            <p:nvPr/>
          </p:nvSpPr>
          <p:spPr>
            <a:xfrm>
              <a:off x="2314763" y="3426000"/>
              <a:ext cx="23725" cy="20000"/>
            </a:xfrm>
            <a:custGeom>
              <a:avLst/>
              <a:gdLst/>
              <a:ahLst/>
              <a:cxnLst/>
              <a:rect l="l" t="t" r="r" b="b"/>
              <a:pathLst>
                <a:path w="949" h="800" extrusionOk="0">
                  <a:moveTo>
                    <a:pt x="550" y="0"/>
                  </a:moveTo>
                  <a:cubicBezTo>
                    <a:pt x="190" y="0"/>
                    <a:pt x="1" y="437"/>
                    <a:pt x="266" y="683"/>
                  </a:cubicBezTo>
                  <a:cubicBezTo>
                    <a:pt x="346" y="763"/>
                    <a:pt x="446" y="799"/>
                    <a:pt x="544" y="799"/>
                  </a:cubicBezTo>
                  <a:cubicBezTo>
                    <a:pt x="749" y="799"/>
                    <a:pt x="949" y="642"/>
                    <a:pt x="949" y="399"/>
                  </a:cubicBezTo>
                  <a:cubicBezTo>
                    <a:pt x="949" y="190"/>
                    <a:pt x="759" y="0"/>
                    <a:pt x="550"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25"/>
            <p:cNvSpPr/>
            <p:nvPr/>
          </p:nvSpPr>
          <p:spPr>
            <a:xfrm>
              <a:off x="2072538" y="3306075"/>
              <a:ext cx="511975" cy="514350"/>
            </a:xfrm>
            <a:custGeom>
              <a:avLst/>
              <a:gdLst/>
              <a:ahLst/>
              <a:cxnLst/>
              <a:rect l="l" t="t" r="r" b="b"/>
              <a:pathLst>
                <a:path w="20479" h="20574" extrusionOk="0">
                  <a:moveTo>
                    <a:pt x="10638" y="2446"/>
                  </a:moveTo>
                  <a:cubicBezTo>
                    <a:pt x="12666" y="2712"/>
                    <a:pt x="14221" y="5158"/>
                    <a:pt x="14638" y="8552"/>
                  </a:cubicBezTo>
                  <a:lnTo>
                    <a:pt x="14563" y="8495"/>
                  </a:lnTo>
                  <a:cubicBezTo>
                    <a:pt x="14022" y="8189"/>
                    <a:pt x="13414" y="8019"/>
                    <a:pt x="12785" y="8019"/>
                  </a:cubicBezTo>
                  <a:cubicBezTo>
                    <a:pt x="12752" y="8019"/>
                    <a:pt x="12719" y="8020"/>
                    <a:pt x="12685" y="8021"/>
                  </a:cubicBezTo>
                  <a:cubicBezTo>
                    <a:pt x="12655" y="8020"/>
                    <a:pt x="12625" y="8020"/>
                    <a:pt x="12595" y="8020"/>
                  </a:cubicBezTo>
                  <a:cubicBezTo>
                    <a:pt x="11905" y="8020"/>
                    <a:pt x="11219" y="8228"/>
                    <a:pt x="10638" y="8628"/>
                  </a:cubicBezTo>
                  <a:lnTo>
                    <a:pt x="10638" y="6807"/>
                  </a:lnTo>
                  <a:cubicBezTo>
                    <a:pt x="10638" y="6542"/>
                    <a:pt x="10434" y="6409"/>
                    <a:pt x="10232" y="6409"/>
                  </a:cubicBezTo>
                  <a:cubicBezTo>
                    <a:pt x="10031" y="6409"/>
                    <a:pt x="9832" y="6542"/>
                    <a:pt x="9841" y="6807"/>
                  </a:cubicBezTo>
                  <a:lnTo>
                    <a:pt x="9841" y="8628"/>
                  </a:lnTo>
                  <a:cubicBezTo>
                    <a:pt x="9260" y="8228"/>
                    <a:pt x="8574" y="8020"/>
                    <a:pt x="7867" y="8020"/>
                  </a:cubicBezTo>
                  <a:cubicBezTo>
                    <a:pt x="7836" y="8020"/>
                    <a:pt x="7805" y="8020"/>
                    <a:pt x="7774" y="8021"/>
                  </a:cubicBezTo>
                  <a:cubicBezTo>
                    <a:pt x="7741" y="8020"/>
                    <a:pt x="7708" y="8019"/>
                    <a:pt x="7675" y="8019"/>
                  </a:cubicBezTo>
                  <a:cubicBezTo>
                    <a:pt x="7046" y="8019"/>
                    <a:pt x="6437" y="8189"/>
                    <a:pt x="5897" y="8495"/>
                  </a:cubicBezTo>
                  <a:lnTo>
                    <a:pt x="5821" y="8552"/>
                  </a:lnTo>
                  <a:cubicBezTo>
                    <a:pt x="6239" y="5158"/>
                    <a:pt x="7812" y="2731"/>
                    <a:pt x="9841" y="2446"/>
                  </a:cubicBezTo>
                  <a:lnTo>
                    <a:pt x="9841" y="3603"/>
                  </a:lnTo>
                  <a:cubicBezTo>
                    <a:pt x="9841" y="3868"/>
                    <a:pt x="10040" y="4001"/>
                    <a:pt x="10239" y="4001"/>
                  </a:cubicBezTo>
                  <a:cubicBezTo>
                    <a:pt x="10438" y="4001"/>
                    <a:pt x="10638" y="3868"/>
                    <a:pt x="10638" y="3603"/>
                  </a:cubicBezTo>
                  <a:lnTo>
                    <a:pt x="10638" y="2446"/>
                  </a:lnTo>
                  <a:close/>
                  <a:moveTo>
                    <a:pt x="7547" y="2712"/>
                  </a:moveTo>
                  <a:lnTo>
                    <a:pt x="7547" y="2712"/>
                  </a:lnTo>
                  <a:cubicBezTo>
                    <a:pt x="5957" y="4150"/>
                    <a:pt x="5218" y="6532"/>
                    <a:pt x="4988" y="8672"/>
                  </a:cubicBezTo>
                  <a:lnTo>
                    <a:pt x="4988" y="8672"/>
                  </a:lnTo>
                  <a:cubicBezTo>
                    <a:pt x="4389" y="8241"/>
                    <a:pt x="3669" y="8001"/>
                    <a:pt x="2928" y="8001"/>
                  </a:cubicBezTo>
                  <a:cubicBezTo>
                    <a:pt x="2900" y="8001"/>
                    <a:pt x="2872" y="8001"/>
                    <a:pt x="2844" y="8002"/>
                  </a:cubicBezTo>
                  <a:cubicBezTo>
                    <a:pt x="2257" y="8002"/>
                    <a:pt x="1669" y="8135"/>
                    <a:pt x="1119" y="8400"/>
                  </a:cubicBezTo>
                  <a:cubicBezTo>
                    <a:pt x="1972" y="5575"/>
                    <a:pt x="4380" y="3470"/>
                    <a:pt x="7547" y="2712"/>
                  </a:cubicBezTo>
                  <a:close/>
                  <a:moveTo>
                    <a:pt x="12932" y="2731"/>
                  </a:moveTo>
                  <a:cubicBezTo>
                    <a:pt x="16099" y="3489"/>
                    <a:pt x="18507" y="5594"/>
                    <a:pt x="19341" y="8419"/>
                  </a:cubicBezTo>
                  <a:cubicBezTo>
                    <a:pt x="18840" y="8169"/>
                    <a:pt x="18288" y="8019"/>
                    <a:pt x="17717" y="8019"/>
                  </a:cubicBezTo>
                  <a:cubicBezTo>
                    <a:pt x="17683" y="8019"/>
                    <a:pt x="17649" y="8020"/>
                    <a:pt x="17615" y="8021"/>
                  </a:cubicBezTo>
                  <a:cubicBezTo>
                    <a:pt x="17588" y="8020"/>
                    <a:pt x="17560" y="8020"/>
                    <a:pt x="17532" y="8020"/>
                  </a:cubicBezTo>
                  <a:cubicBezTo>
                    <a:pt x="16785" y="8020"/>
                    <a:pt x="16076" y="8265"/>
                    <a:pt x="15473" y="8704"/>
                  </a:cubicBezTo>
                  <a:cubicBezTo>
                    <a:pt x="15264" y="6561"/>
                    <a:pt x="14525" y="4172"/>
                    <a:pt x="12932" y="2731"/>
                  </a:cubicBezTo>
                  <a:close/>
                  <a:moveTo>
                    <a:pt x="10638" y="14885"/>
                  </a:moveTo>
                  <a:lnTo>
                    <a:pt x="10638" y="17691"/>
                  </a:lnTo>
                  <a:cubicBezTo>
                    <a:pt x="10638" y="18791"/>
                    <a:pt x="9746" y="19682"/>
                    <a:pt x="8628" y="19682"/>
                  </a:cubicBezTo>
                  <a:cubicBezTo>
                    <a:pt x="7528" y="19682"/>
                    <a:pt x="6637" y="18791"/>
                    <a:pt x="6637" y="17691"/>
                  </a:cubicBezTo>
                  <a:cubicBezTo>
                    <a:pt x="6656" y="17445"/>
                    <a:pt x="6845" y="17321"/>
                    <a:pt x="7035" y="17321"/>
                  </a:cubicBezTo>
                  <a:cubicBezTo>
                    <a:pt x="7225" y="17321"/>
                    <a:pt x="7414" y="17445"/>
                    <a:pt x="7433" y="17691"/>
                  </a:cubicBezTo>
                  <a:cubicBezTo>
                    <a:pt x="7395" y="18374"/>
                    <a:pt x="7945" y="18943"/>
                    <a:pt x="8628" y="18943"/>
                  </a:cubicBezTo>
                  <a:cubicBezTo>
                    <a:pt x="9310" y="18943"/>
                    <a:pt x="9860" y="18374"/>
                    <a:pt x="9841" y="17691"/>
                  </a:cubicBezTo>
                  <a:lnTo>
                    <a:pt x="9841" y="14885"/>
                  </a:lnTo>
                  <a:close/>
                  <a:moveTo>
                    <a:pt x="10232" y="0"/>
                  </a:moveTo>
                  <a:cubicBezTo>
                    <a:pt x="10031" y="0"/>
                    <a:pt x="9832" y="133"/>
                    <a:pt x="9841" y="398"/>
                  </a:cubicBezTo>
                  <a:lnTo>
                    <a:pt x="9841" y="1612"/>
                  </a:lnTo>
                  <a:cubicBezTo>
                    <a:pt x="4949" y="1764"/>
                    <a:pt x="702" y="4741"/>
                    <a:pt x="76" y="9519"/>
                  </a:cubicBezTo>
                  <a:cubicBezTo>
                    <a:pt x="19" y="9671"/>
                    <a:pt x="0" y="9841"/>
                    <a:pt x="0" y="9993"/>
                  </a:cubicBezTo>
                  <a:cubicBezTo>
                    <a:pt x="0" y="10220"/>
                    <a:pt x="171" y="10391"/>
                    <a:pt x="398" y="10391"/>
                  </a:cubicBezTo>
                  <a:lnTo>
                    <a:pt x="417" y="10391"/>
                  </a:lnTo>
                  <a:cubicBezTo>
                    <a:pt x="626" y="10391"/>
                    <a:pt x="797" y="10239"/>
                    <a:pt x="816" y="10031"/>
                  </a:cubicBezTo>
                  <a:cubicBezTo>
                    <a:pt x="816" y="9917"/>
                    <a:pt x="834" y="9822"/>
                    <a:pt x="853" y="9708"/>
                  </a:cubicBezTo>
                  <a:cubicBezTo>
                    <a:pt x="1100" y="9197"/>
                    <a:pt x="1934" y="8798"/>
                    <a:pt x="2844" y="8798"/>
                  </a:cubicBezTo>
                  <a:cubicBezTo>
                    <a:pt x="3944" y="8798"/>
                    <a:pt x="4911" y="9348"/>
                    <a:pt x="4911" y="9993"/>
                  </a:cubicBezTo>
                  <a:cubicBezTo>
                    <a:pt x="4911" y="10220"/>
                    <a:pt x="5082" y="10391"/>
                    <a:pt x="5309" y="10391"/>
                  </a:cubicBezTo>
                  <a:lnTo>
                    <a:pt x="5366" y="10391"/>
                  </a:lnTo>
                  <a:cubicBezTo>
                    <a:pt x="5556" y="10372"/>
                    <a:pt x="5708" y="10220"/>
                    <a:pt x="5727" y="10012"/>
                  </a:cubicBezTo>
                  <a:lnTo>
                    <a:pt x="5727" y="9917"/>
                  </a:lnTo>
                  <a:cubicBezTo>
                    <a:pt x="5802" y="9310"/>
                    <a:pt x="6750" y="8798"/>
                    <a:pt x="7774" y="8798"/>
                  </a:cubicBezTo>
                  <a:cubicBezTo>
                    <a:pt x="8874" y="8798"/>
                    <a:pt x="9841" y="9367"/>
                    <a:pt x="9841" y="9993"/>
                  </a:cubicBezTo>
                  <a:lnTo>
                    <a:pt x="9841" y="14089"/>
                  </a:lnTo>
                  <a:lnTo>
                    <a:pt x="9424" y="14089"/>
                  </a:lnTo>
                  <a:cubicBezTo>
                    <a:pt x="9215" y="14089"/>
                    <a:pt x="9026" y="14259"/>
                    <a:pt x="9026" y="14487"/>
                  </a:cubicBezTo>
                  <a:lnTo>
                    <a:pt x="9026" y="17672"/>
                  </a:lnTo>
                  <a:cubicBezTo>
                    <a:pt x="9026" y="17947"/>
                    <a:pt x="8827" y="18085"/>
                    <a:pt x="8628" y="18085"/>
                  </a:cubicBezTo>
                  <a:cubicBezTo>
                    <a:pt x="8429" y="18085"/>
                    <a:pt x="8229" y="17947"/>
                    <a:pt x="8229" y="17672"/>
                  </a:cubicBezTo>
                  <a:cubicBezTo>
                    <a:pt x="8201" y="16914"/>
                    <a:pt x="7618" y="16535"/>
                    <a:pt x="7035" y="16535"/>
                  </a:cubicBezTo>
                  <a:cubicBezTo>
                    <a:pt x="6452" y="16535"/>
                    <a:pt x="5869" y="16914"/>
                    <a:pt x="5840" y="17672"/>
                  </a:cubicBezTo>
                  <a:cubicBezTo>
                    <a:pt x="5783" y="19265"/>
                    <a:pt x="7054" y="20573"/>
                    <a:pt x="8628" y="20573"/>
                  </a:cubicBezTo>
                  <a:cubicBezTo>
                    <a:pt x="10201" y="20573"/>
                    <a:pt x="11472" y="19265"/>
                    <a:pt x="11434" y="17672"/>
                  </a:cubicBezTo>
                  <a:lnTo>
                    <a:pt x="11434" y="14487"/>
                  </a:lnTo>
                  <a:cubicBezTo>
                    <a:pt x="11434" y="14259"/>
                    <a:pt x="11244" y="14089"/>
                    <a:pt x="11036" y="14089"/>
                  </a:cubicBezTo>
                  <a:lnTo>
                    <a:pt x="10638" y="14089"/>
                  </a:lnTo>
                  <a:lnTo>
                    <a:pt x="10638" y="10012"/>
                  </a:lnTo>
                  <a:cubicBezTo>
                    <a:pt x="10638" y="9367"/>
                    <a:pt x="11605" y="8798"/>
                    <a:pt x="12685" y="8798"/>
                  </a:cubicBezTo>
                  <a:cubicBezTo>
                    <a:pt x="13728" y="8798"/>
                    <a:pt x="14657" y="9310"/>
                    <a:pt x="14752" y="9917"/>
                  </a:cubicBezTo>
                  <a:lnTo>
                    <a:pt x="14752" y="10012"/>
                  </a:lnTo>
                  <a:cubicBezTo>
                    <a:pt x="14752" y="10220"/>
                    <a:pt x="14904" y="10372"/>
                    <a:pt x="15113" y="10410"/>
                  </a:cubicBezTo>
                  <a:lnTo>
                    <a:pt x="15169" y="10410"/>
                  </a:lnTo>
                  <a:cubicBezTo>
                    <a:pt x="15378" y="10410"/>
                    <a:pt x="15568" y="10220"/>
                    <a:pt x="15568" y="9993"/>
                  </a:cubicBezTo>
                  <a:cubicBezTo>
                    <a:pt x="15568" y="9367"/>
                    <a:pt x="16516" y="8798"/>
                    <a:pt x="17615" y="8798"/>
                  </a:cubicBezTo>
                  <a:cubicBezTo>
                    <a:pt x="18526" y="8798"/>
                    <a:pt x="19379" y="9197"/>
                    <a:pt x="19625" y="9727"/>
                  </a:cubicBezTo>
                  <a:cubicBezTo>
                    <a:pt x="19625" y="9822"/>
                    <a:pt x="19644" y="9936"/>
                    <a:pt x="19644" y="10031"/>
                  </a:cubicBezTo>
                  <a:cubicBezTo>
                    <a:pt x="19663" y="10239"/>
                    <a:pt x="19834" y="10391"/>
                    <a:pt x="20043" y="10410"/>
                  </a:cubicBezTo>
                  <a:lnTo>
                    <a:pt x="20080" y="10410"/>
                  </a:lnTo>
                  <a:cubicBezTo>
                    <a:pt x="20308" y="10410"/>
                    <a:pt x="20479" y="10220"/>
                    <a:pt x="20479" y="9993"/>
                  </a:cubicBezTo>
                  <a:cubicBezTo>
                    <a:pt x="20479" y="9841"/>
                    <a:pt x="20460" y="9671"/>
                    <a:pt x="20403" y="9519"/>
                  </a:cubicBezTo>
                  <a:cubicBezTo>
                    <a:pt x="19777" y="4760"/>
                    <a:pt x="15530" y="1764"/>
                    <a:pt x="10638" y="1612"/>
                  </a:cubicBezTo>
                  <a:lnTo>
                    <a:pt x="10638" y="398"/>
                  </a:lnTo>
                  <a:cubicBezTo>
                    <a:pt x="10638" y="133"/>
                    <a:pt x="10434" y="0"/>
                    <a:pt x="10232"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7" name="Google Shape;2127;p25"/>
          <p:cNvGrpSpPr/>
          <p:nvPr/>
        </p:nvGrpSpPr>
        <p:grpSpPr>
          <a:xfrm>
            <a:off x="5150484" y="3379920"/>
            <a:ext cx="371631" cy="365748"/>
            <a:chOff x="2717688" y="3216950"/>
            <a:chExt cx="577875" cy="564600"/>
          </a:xfrm>
        </p:grpSpPr>
        <p:sp>
          <p:nvSpPr>
            <p:cNvPr id="2128" name="Google Shape;2128;p25"/>
            <p:cNvSpPr/>
            <p:nvPr/>
          </p:nvSpPr>
          <p:spPr>
            <a:xfrm>
              <a:off x="3205488" y="3470550"/>
              <a:ext cx="65900" cy="66400"/>
            </a:xfrm>
            <a:custGeom>
              <a:avLst/>
              <a:gdLst/>
              <a:ahLst/>
              <a:cxnLst/>
              <a:rect l="l" t="t" r="r" b="b"/>
              <a:pathLst>
                <a:path w="2636" h="2656" extrusionOk="0">
                  <a:moveTo>
                    <a:pt x="0" y="1"/>
                  </a:moveTo>
                  <a:lnTo>
                    <a:pt x="0" y="2655"/>
                  </a:lnTo>
                  <a:lnTo>
                    <a:pt x="2636" y="2655"/>
                  </a:lnTo>
                  <a:lnTo>
                    <a:pt x="2636"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25"/>
            <p:cNvSpPr/>
            <p:nvPr/>
          </p:nvSpPr>
          <p:spPr>
            <a:xfrm>
              <a:off x="3194113" y="3228325"/>
              <a:ext cx="77275" cy="66225"/>
            </a:xfrm>
            <a:custGeom>
              <a:avLst/>
              <a:gdLst/>
              <a:ahLst/>
              <a:cxnLst/>
              <a:rect l="l" t="t" r="r" b="b"/>
              <a:pathLst>
                <a:path w="3091" h="2649" extrusionOk="0">
                  <a:moveTo>
                    <a:pt x="1764" y="1"/>
                  </a:moveTo>
                  <a:cubicBezTo>
                    <a:pt x="588" y="1"/>
                    <a:pt x="0" y="1423"/>
                    <a:pt x="834" y="2257"/>
                  </a:cubicBezTo>
                  <a:cubicBezTo>
                    <a:pt x="1105" y="2527"/>
                    <a:pt x="1437" y="2648"/>
                    <a:pt x="1763" y="2648"/>
                  </a:cubicBezTo>
                  <a:cubicBezTo>
                    <a:pt x="2441" y="2648"/>
                    <a:pt x="3091" y="2122"/>
                    <a:pt x="3091" y="1328"/>
                  </a:cubicBezTo>
                  <a:cubicBezTo>
                    <a:pt x="3091" y="588"/>
                    <a:pt x="2503" y="1"/>
                    <a:pt x="1764" y="1"/>
                  </a:cubicBez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25"/>
            <p:cNvSpPr/>
            <p:nvPr/>
          </p:nvSpPr>
          <p:spPr>
            <a:xfrm>
              <a:off x="2874138" y="3294225"/>
              <a:ext cx="252675" cy="359325"/>
            </a:xfrm>
            <a:custGeom>
              <a:avLst/>
              <a:gdLst/>
              <a:ahLst/>
              <a:cxnLst/>
              <a:rect l="l" t="t" r="r" b="b"/>
              <a:pathLst>
                <a:path w="10107" h="14373" extrusionOk="0">
                  <a:moveTo>
                    <a:pt x="5044" y="0"/>
                  </a:moveTo>
                  <a:lnTo>
                    <a:pt x="0" y="9178"/>
                  </a:lnTo>
                  <a:cubicBezTo>
                    <a:pt x="1157" y="9746"/>
                    <a:pt x="2408" y="10960"/>
                    <a:pt x="2408" y="12344"/>
                  </a:cubicBezTo>
                  <a:lnTo>
                    <a:pt x="2408" y="14373"/>
                  </a:lnTo>
                  <a:lnTo>
                    <a:pt x="7698" y="14373"/>
                  </a:lnTo>
                  <a:lnTo>
                    <a:pt x="7698" y="12344"/>
                  </a:lnTo>
                  <a:cubicBezTo>
                    <a:pt x="7698" y="10960"/>
                    <a:pt x="8931" y="9746"/>
                    <a:pt x="10107" y="9178"/>
                  </a:cubicBezTo>
                  <a:lnTo>
                    <a:pt x="5044"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25"/>
            <p:cNvSpPr/>
            <p:nvPr/>
          </p:nvSpPr>
          <p:spPr>
            <a:xfrm>
              <a:off x="2934338" y="3653525"/>
              <a:ext cx="132275" cy="116650"/>
            </a:xfrm>
            <a:custGeom>
              <a:avLst/>
              <a:gdLst/>
              <a:ahLst/>
              <a:cxnLst/>
              <a:rect l="l" t="t" r="r" b="b"/>
              <a:pathLst>
                <a:path w="5291" h="4666" extrusionOk="0">
                  <a:moveTo>
                    <a:pt x="0" y="1"/>
                  </a:moveTo>
                  <a:lnTo>
                    <a:pt x="0" y="4665"/>
                  </a:lnTo>
                  <a:lnTo>
                    <a:pt x="5290" y="4665"/>
                  </a:lnTo>
                  <a:lnTo>
                    <a:pt x="5290" y="1"/>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25"/>
            <p:cNvSpPr/>
            <p:nvPr/>
          </p:nvSpPr>
          <p:spPr>
            <a:xfrm>
              <a:off x="2967038" y="3228325"/>
              <a:ext cx="66400" cy="65925"/>
            </a:xfrm>
            <a:custGeom>
              <a:avLst/>
              <a:gdLst/>
              <a:ahLst/>
              <a:cxnLst/>
              <a:rect l="l" t="t" r="r" b="b"/>
              <a:pathLst>
                <a:path w="2656" h="2637" extrusionOk="0">
                  <a:moveTo>
                    <a:pt x="1" y="1"/>
                  </a:moveTo>
                  <a:lnTo>
                    <a:pt x="1" y="2636"/>
                  </a:lnTo>
                  <a:lnTo>
                    <a:pt x="2655" y="2636"/>
                  </a:lnTo>
                  <a:lnTo>
                    <a:pt x="2655"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25"/>
            <p:cNvSpPr/>
            <p:nvPr/>
          </p:nvSpPr>
          <p:spPr>
            <a:xfrm>
              <a:off x="2978413" y="3470550"/>
              <a:ext cx="51225" cy="44350"/>
            </a:xfrm>
            <a:custGeom>
              <a:avLst/>
              <a:gdLst/>
              <a:ahLst/>
              <a:cxnLst/>
              <a:rect l="l" t="t" r="r" b="b"/>
              <a:pathLst>
                <a:path w="2049" h="1774" extrusionOk="0">
                  <a:moveTo>
                    <a:pt x="873" y="1"/>
                  </a:moveTo>
                  <a:cubicBezTo>
                    <a:pt x="380" y="1"/>
                    <a:pt x="1" y="399"/>
                    <a:pt x="1" y="892"/>
                  </a:cubicBezTo>
                  <a:cubicBezTo>
                    <a:pt x="1" y="1420"/>
                    <a:pt x="438" y="1773"/>
                    <a:pt x="891" y="1773"/>
                  </a:cubicBezTo>
                  <a:cubicBezTo>
                    <a:pt x="1105" y="1773"/>
                    <a:pt x="1322" y="1694"/>
                    <a:pt x="1499" y="1518"/>
                  </a:cubicBezTo>
                  <a:cubicBezTo>
                    <a:pt x="2048" y="949"/>
                    <a:pt x="1669" y="1"/>
                    <a:pt x="873"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25"/>
            <p:cNvSpPr/>
            <p:nvPr/>
          </p:nvSpPr>
          <p:spPr>
            <a:xfrm>
              <a:off x="2729063" y="3470550"/>
              <a:ext cx="66400" cy="66400"/>
            </a:xfrm>
            <a:custGeom>
              <a:avLst/>
              <a:gdLst/>
              <a:ahLst/>
              <a:cxnLst/>
              <a:rect l="l" t="t" r="r" b="b"/>
              <a:pathLst>
                <a:path w="2656" h="2656" extrusionOk="0">
                  <a:moveTo>
                    <a:pt x="1" y="1"/>
                  </a:moveTo>
                  <a:lnTo>
                    <a:pt x="1" y="2655"/>
                  </a:lnTo>
                  <a:lnTo>
                    <a:pt x="2655" y="2655"/>
                  </a:lnTo>
                  <a:lnTo>
                    <a:pt x="2655"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25"/>
            <p:cNvSpPr/>
            <p:nvPr/>
          </p:nvSpPr>
          <p:spPr>
            <a:xfrm>
              <a:off x="2717688" y="3228325"/>
              <a:ext cx="77775" cy="66225"/>
            </a:xfrm>
            <a:custGeom>
              <a:avLst/>
              <a:gdLst/>
              <a:ahLst/>
              <a:cxnLst/>
              <a:rect l="l" t="t" r="r" b="b"/>
              <a:pathLst>
                <a:path w="3111" h="2649" extrusionOk="0">
                  <a:moveTo>
                    <a:pt x="1783" y="1"/>
                  </a:moveTo>
                  <a:cubicBezTo>
                    <a:pt x="608" y="1"/>
                    <a:pt x="1" y="1423"/>
                    <a:pt x="835" y="2257"/>
                  </a:cubicBezTo>
                  <a:cubicBezTo>
                    <a:pt x="1106" y="2527"/>
                    <a:pt x="1440" y="2648"/>
                    <a:pt x="1768" y="2648"/>
                  </a:cubicBezTo>
                  <a:cubicBezTo>
                    <a:pt x="2452" y="2648"/>
                    <a:pt x="3110" y="2122"/>
                    <a:pt x="3110" y="1328"/>
                  </a:cubicBezTo>
                  <a:cubicBezTo>
                    <a:pt x="3110" y="588"/>
                    <a:pt x="2504" y="1"/>
                    <a:pt x="1783" y="1"/>
                  </a:cubicBez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25"/>
            <p:cNvSpPr/>
            <p:nvPr/>
          </p:nvSpPr>
          <p:spPr>
            <a:xfrm>
              <a:off x="2985538" y="3591900"/>
              <a:ext cx="25600" cy="22075"/>
            </a:xfrm>
            <a:custGeom>
              <a:avLst/>
              <a:gdLst/>
              <a:ahLst/>
              <a:cxnLst/>
              <a:rect l="l" t="t" r="r" b="b"/>
              <a:pathLst>
                <a:path w="1024" h="883" extrusionOk="0">
                  <a:moveTo>
                    <a:pt x="588" y="1"/>
                  </a:moveTo>
                  <a:cubicBezTo>
                    <a:pt x="190" y="1"/>
                    <a:pt x="0" y="475"/>
                    <a:pt x="284" y="759"/>
                  </a:cubicBezTo>
                  <a:cubicBezTo>
                    <a:pt x="369" y="844"/>
                    <a:pt x="475" y="883"/>
                    <a:pt x="580" y="883"/>
                  </a:cubicBezTo>
                  <a:cubicBezTo>
                    <a:pt x="804" y="883"/>
                    <a:pt x="1024" y="708"/>
                    <a:pt x="1024" y="437"/>
                  </a:cubicBezTo>
                  <a:cubicBezTo>
                    <a:pt x="1024" y="191"/>
                    <a:pt x="834" y="1"/>
                    <a:pt x="588"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25"/>
            <p:cNvSpPr/>
            <p:nvPr/>
          </p:nvSpPr>
          <p:spPr>
            <a:xfrm>
              <a:off x="2718163" y="3216950"/>
              <a:ext cx="577400" cy="564600"/>
            </a:xfrm>
            <a:custGeom>
              <a:avLst/>
              <a:gdLst/>
              <a:ahLst/>
              <a:cxnLst/>
              <a:rect l="l" t="t" r="r" b="b"/>
              <a:pathLst>
                <a:path w="23096" h="22584" extrusionOk="0">
                  <a:moveTo>
                    <a:pt x="1758" y="889"/>
                  </a:moveTo>
                  <a:cubicBezTo>
                    <a:pt x="2206" y="889"/>
                    <a:pt x="2636" y="1240"/>
                    <a:pt x="2636" y="1764"/>
                  </a:cubicBezTo>
                  <a:cubicBezTo>
                    <a:pt x="2636" y="2257"/>
                    <a:pt x="2257" y="2655"/>
                    <a:pt x="1764" y="2655"/>
                  </a:cubicBezTo>
                  <a:cubicBezTo>
                    <a:pt x="987" y="2655"/>
                    <a:pt x="589" y="1707"/>
                    <a:pt x="1138" y="1157"/>
                  </a:cubicBezTo>
                  <a:cubicBezTo>
                    <a:pt x="1318" y="971"/>
                    <a:pt x="1540" y="889"/>
                    <a:pt x="1758" y="889"/>
                  </a:cubicBezTo>
                  <a:close/>
                  <a:moveTo>
                    <a:pt x="12174" y="892"/>
                  </a:moveTo>
                  <a:lnTo>
                    <a:pt x="12174" y="2655"/>
                  </a:lnTo>
                  <a:lnTo>
                    <a:pt x="10411" y="2655"/>
                  </a:lnTo>
                  <a:lnTo>
                    <a:pt x="10411" y="892"/>
                  </a:lnTo>
                  <a:close/>
                  <a:moveTo>
                    <a:pt x="20802" y="892"/>
                  </a:moveTo>
                  <a:cubicBezTo>
                    <a:pt x="21598" y="892"/>
                    <a:pt x="21977" y="1840"/>
                    <a:pt x="21427" y="2390"/>
                  </a:cubicBezTo>
                  <a:cubicBezTo>
                    <a:pt x="21248" y="2575"/>
                    <a:pt x="21026" y="2658"/>
                    <a:pt x="20808" y="2658"/>
                  </a:cubicBezTo>
                  <a:cubicBezTo>
                    <a:pt x="20359" y="2658"/>
                    <a:pt x="19929" y="2306"/>
                    <a:pt x="19929" y="1783"/>
                  </a:cubicBezTo>
                  <a:cubicBezTo>
                    <a:pt x="19929" y="1290"/>
                    <a:pt x="20328" y="892"/>
                    <a:pt x="20802" y="892"/>
                  </a:cubicBezTo>
                  <a:close/>
                  <a:moveTo>
                    <a:pt x="11283" y="10581"/>
                  </a:moveTo>
                  <a:cubicBezTo>
                    <a:pt x="11681" y="10581"/>
                    <a:pt x="11871" y="11055"/>
                    <a:pt x="11605" y="11339"/>
                  </a:cubicBezTo>
                  <a:cubicBezTo>
                    <a:pt x="11514" y="11431"/>
                    <a:pt x="11402" y="11472"/>
                    <a:pt x="11293" y="11472"/>
                  </a:cubicBezTo>
                  <a:cubicBezTo>
                    <a:pt x="11064" y="11472"/>
                    <a:pt x="10847" y="11293"/>
                    <a:pt x="10847" y="11036"/>
                  </a:cubicBezTo>
                  <a:cubicBezTo>
                    <a:pt x="10847" y="10790"/>
                    <a:pt x="11036" y="10581"/>
                    <a:pt x="11283" y="10581"/>
                  </a:cubicBezTo>
                  <a:close/>
                  <a:moveTo>
                    <a:pt x="2636" y="10600"/>
                  </a:moveTo>
                  <a:lnTo>
                    <a:pt x="2636" y="12344"/>
                  </a:lnTo>
                  <a:lnTo>
                    <a:pt x="873" y="12344"/>
                  </a:lnTo>
                  <a:lnTo>
                    <a:pt x="873" y="10600"/>
                  </a:lnTo>
                  <a:close/>
                  <a:moveTo>
                    <a:pt x="21693" y="10581"/>
                  </a:moveTo>
                  <a:lnTo>
                    <a:pt x="21693" y="12344"/>
                  </a:lnTo>
                  <a:lnTo>
                    <a:pt x="19929" y="12344"/>
                  </a:lnTo>
                  <a:lnTo>
                    <a:pt x="19929" y="10581"/>
                  </a:lnTo>
                  <a:close/>
                  <a:moveTo>
                    <a:pt x="11719" y="4817"/>
                  </a:moveTo>
                  <a:lnTo>
                    <a:pt x="15739" y="12098"/>
                  </a:lnTo>
                  <a:cubicBezTo>
                    <a:pt x="14544" y="12818"/>
                    <a:pt x="13482" y="14051"/>
                    <a:pt x="13482" y="15435"/>
                  </a:cubicBezTo>
                  <a:lnTo>
                    <a:pt x="13482" y="17028"/>
                  </a:lnTo>
                  <a:lnTo>
                    <a:pt x="9083" y="17028"/>
                  </a:lnTo>
                  <a:lnTo>
                    <a:pt x="9083" y="15435"/>
                  </a:lnTo>
                  <a:cubicBezTo>
                    <a:pt x="9083" y="14051"/>
                    <a:pt x="8003" y="12799"/>
                    <a:pt x="6827" y="12098"/>
                  </a:cubicBezTo>
                  <a:lnTo>
                    <a:pt x="10847" y="4817"/>
                  </a:lnTo>
                  <a:lnTo>
                    <a:pt x="10847" y="9785"/>
                  </a:lnTo>
                  <a:cubicBezTo>
                    <a:pt x="9671" y="10202"/>
                    <a:pt x="9671" y="11870"/>
                    <a:pt x="10847" y="12287"/>
                  </a:cubicBezTo>
                  <a:lnTo>
                    <a:pt x="10847" y="13672"/>
                  </a:lnTo>
                  <a:cubicBezTo>
                    <a:pt x="10847" y="13966"/>
                    <a:pt x="11065" y="14113"/>
                    <a:pt x="11283" y="14113"/>
                  </a:cubicBezTo>
                  <a:cubicBezTo>
                    <a:pt x="11501" y="14113"/>
                    <a:pt x="11719" y="13966"/>
                    <a:pt x="11719" y="13672"/>
                  </a:cubicBezTo>
                  <a:lnTo>
                    <a:pt x="11719" y="12287"/>
                  </a:lnTo>
                  <a:cubicBezTo>
                    <a:pt x="12895" y="11870"/>
                    <a:pt x="12895" y="10202"/>
                    <a:pt x="11719" y="9785"/>
                  </a:cubicBezTo>
                  <a:lnTo>
                    <a:pt x="11719" y="4817"/>
                  </a:lnTo>
                  <a:close/>
                  <a:moveTo>
                    <a:pt x="13482" y="17900"/>
                  </a:moveTo>
                  <a:lnTo>
                    <a:pt x="13482" y="21692"/>
                  </a:lnTo>
                  <a:lnTo>
                    <a:pt x="9083" y="21692"/>
                  </a:lnTo>
                  <a:lnTo>
                    <a:pt x="9083" y="17900"/>
                  </a:lnTo>
                  <a:close/>
                  <a:moveTo>
                    <a:pt x="9956" y="0"/>
                  </a:moveTo>
                  <a:cubicBezTo>
                    <a:pt x="9709" y="0"/>
                    <a:pt x="9519" y="209"/>
                    <a:pt x="9519" y="456"/>
                  </a:cubicBezTo>
                  <a:lnTo>
                    <a:pt x="9519" y="1328"/>
                  </a:lnTo>
                  <a:lnTo>
                    <a:pt x="3471" y="1328"/>
                  </a:lnTo>
                  <a:cubicBezTo>
                    <a:pt x="3241" y="424"/>
                    <a:pt x="2516" y="4"/>
                    <a:pt x="1788" y="4"/>
                  </a:cubicBezTo>
                  <a:cubicBezTo>
                    <a:pt x="897" y="4"/>
                    <a:pt x="1" y="635"/>
                    <a:pt x="1" y="1783"/>
                  </a:cubicBezTo>
                  <a:cubicBezTo>
                    <a:pt x="1" y="2919"/>
                    <a:pt x="894" y="3545"/>
                    <a:pt x="1784" y="3545"/>
                  </a:cubicBezTo>
                  <a:cubicBezTo>
                    <a:pt x="2513" y="3545"/>
                    <a:pt x="3240" y="3124"/>
                    <a:pt x="3471" y="2219"/>
                  </a:cubicBezTo>
                  <a:lnTo>
                    <a:pt x="7225" y="2219"/>
                  </a:lnTo>
                  <a:cubicBezTo>
                    <a:pt x="4096" y="3622"/>
                    <a:pt x="1878" y="6485"/>
                    <a:pt x="1404" y="9709"/>
                  </a:cubicBezTo>
                  <a:lnTo>
                    <a:pt x="437" y="9709"/>
                  </a:lnTo>
                  <a:cubicBezTo>
                    <a:pt x="190" y="9709"/>
                    <a:pt x="1" y="9898"/>
                    <a:pt x="1" y="10145"/>
                  </a:cubicBezTo>
                  <a:lnTo>
                    <a:pt x="1" y="12799"/>
                  </a:lnTo>
                  <a:cubicBezTo>
                    <a:pt x="1" y="13027"/>
                    <a:pt x="190" y="13236"/>
                    <a:pt x="437" y="13236"/>
                  </a:cubicBezTo>
                  <a:lnTo>
                    <a:pt x="3091" y="13236"/>
                  </a:lnTo>
                  <a:cubicBezTo>
                    <a:pt x="3319" y="13236"/>
                    <a:pt x="3528" y="13027"/>
                    <a:pt x="3528" y="12799"/>
                  </a:cubicBezTo>
                  <a:lnTo>
                    <a:pt x="3528" y="10145"/>
                  </a:lnTo>
                  <a:cubicBezTo>
                    <a:pt x="3528" y="9898"/>
                    <a:pt x="3319" y="9709"/>
                    <a:pt x="3091" y="9709"/>
                  </a:cubicBezTo>
                  <a:lnTo>
                    <a:pt x="2295" y="9709"/>
                  </a:lnTo>
                  <a:cubicBezTo>
                    <a:pt x="2864" y="6106"/>
                    <a:pt x="5784" y="3129"/>
                    <a:pt x="9519" y="2390"/>
                  </a:cubicBezTo>
                  <a:lnTo>
                    <a:pt x="9519" y="3110"/>
                  </a:lnTo>
                  <a:cubicBezTo>
                    <a:pt x="9519" y="3338"/>
                    <a:pt x="9709" y="3546"/>
                    <a:pt x="9956" y="3546"/>
                  </a:cubicBezTo>
                  <a:lnTo>
                    <a:pt x="10543" y="3546"/>
                  </a:lnTo>
                  <a:lnTo>
                    <a:pt x="5841" y="12079"/>
                  </a:lnTo>
                  <a:cubicBezTo>
                    <a:pt x="5784" y="12174"/>
                    <a:pt x="5765" y="12306"/>
                    <a:pt x="5803" y="12420"/>
                  </a:cubicBezTo>
                  <a:cubicBezTo>
                    <a:pt x="5841" y="12534"/>
                    <a:pt x="5936" y="12629"/>
                    <a:pt x="6049" y="12686"/>
                  </a:cubicBezTo>
                  <a:cubicBezTo>
                    <a:pt x="7092" y="13198"/>
                    <a:pt x="8211" y="14278"/>
                    <a:pt x="8211" y="15454"/>
                  </a:cubicBezTo>
                  <a:lnTo>
                    <a:pt x="8211" y="17047"/>
                  </a:lnTo>
                  <a:lnTo>
                    <a:pt x="7775" y="17047"/>
                  </a:lnTo>
                  <a:cubicBezTo>
                    <a:pt x="7187" y="17047"/>
                    <a:pt x="7187" y="17919"/>
                    <a:pt x="7775" y="17919"/>
                  </a:cubicBezTo>
                  <a:lnTo>
                    <a:pt x="8211" y="17919"/>
                  </a:lnTo>
                  <a:lnTo>
                    <a:pt x="8211" y="22147"/>
                  </a:lnTo>
                  <a:cubicBezTo>
                    <a:pt x="8211" y="22394"/>
                    <a:pt x="8401" y="22584"/>
                    <a:pt x="8647" y="22584"/>
                  </a:cubicBezTo>
                  <a:lnTo>
                    <a:pt x="13937" y="22584"/>
                  </a:lnTo>
                  <a:cubicBezTo>
                    <a:pt x="14184" y="22584"/>
                    <a:pt x="14374" y="22394"/>
                    <a:pt x="14374" y="22147"/>
                  </a:cubicBezTo>
                  <a:lnTo>
                    <a:pt x="14374" y="17900"/>
                  </a:lnTo>
                  <a:lnTo>
                    <a:pt x="14829" y="17900"/>
                  </a:lnTo>
                  <a:cubicBezTo>
                    <a:pt x="15398" y="17900"/>
                    <a:pt x="15398" y="17028"/>
                    <a:pt x="14829" y="17028"/>
                  </a:cubicBezTo>
                  <a:lnTo>
                    <a:pt x="14374" y="17028"/>
                  </a:lnTo>
                  <a:lnTo>
                    <a:pt x="14374" y="15435"/>
                  </a:lnTo>
                  <a:cubicBezTo>
                    <a:pt x="14374" y="14278"/>
                    <a:pt x="15492" y="13179"/>
                    <a:pt x="16535" y="12667"/>
                  </a:cubicBezTo>
                  <a:cubicBezTo>
                    <a:pt x="16763" y="12553"/>
                    <a:pt x="16858" y="12287"/>
                    <a:pt x="16725" y="12060"/>
                  </a:cubicBezTo>
                  <a:lnTo>
                    <a:pt x="12041" y="3527"/>
                  </a:lnTo>
                  <a:lnTo>
                    <a:pt x="12610" y="3527"/>
                  </a:lnTo>
                  <a:cubicBezTo>
                    <a:pt x="12857" y="3527"/>
                    <a:pt x="13065" y="3338"/>
                    <a:pt x="13065" y="3091"/>
                  </a:cubicBezTo>
                  <a:lnTo>
                    <a:pt x="13065" y="2371"/>
                  </a:lnTo>
                  <a:cubicBezTo>
                    <a:pt x="16782" y="3129"/>
                    <a:pt x="19721" y="6087"/>
                    <a:pt x="20271" y="9690"/>
                  </a:cubicBezTo>
                  <a:lnTo>
                    <a:pt x="19493" y="9690"/>
                  </a:lnTo>
                  <a:cubicBezTo>
                    <a:pt x="19247" y="9690"/>
                    <a:pt x="19057" y="9898"/>
                    <a:pt x="19057" y="10145"/>
                  </a:cubicBezTo>
                  <a:lnTo>
                    <a:pt x="19057" y="12780"/>
                  </a:lnTo>
                  <a:cubicBezTo>
                    <a:pt x="19057" y="13027"/>
                    <a:pt x="19247" y="13217"/>
                    <a:pt x="19493" y="13217"/>
                  </a:cubicBezTo>
                  <a:lnTo>
                    <a:pt x="22129" y="13217"/>
                  </a:lnTo>
                  <a:cubicBezTo>
                    <a:pt x="22375" y="13217"/>
                    <a:pt x="22584" y="13027"/>
                    <a:pt x="22584" y="12780"/>
                  </a:cubicBezTo>
                  <a:lnTo>
                    <a:pt x="22584" y="10145"/>
                  </a:lnTo>
                  <a:cubicBezTo>
                    <a:pt x="22584" y="9898"/>
                    <a:pt x="22375" y="9709"/>
                    <a:pt x="22129" y="9709"/>
                  </a:cubicBezTo>
                  <a:lnTo>
                    <a:pt x="21162" y="9709"/>
                  </a:lnTo>
                  <a:cubicBezTo>
                    <a:pt x="20707" y="6466"/>
                    <a:pt x="18488" y="3622"/>
                    <a:pt x="15360" y="2219"/>
                  </a:cubicBezTo>
                  <a:lnTo>
                    <a:pt x="19114" y="2219"/>
                  </a:lnTo>
                  <a:cubicBezTo>
                    <a:pt x="19304" y="2996"/>
                    <a:pt x="20005" y="3527"/>
                    <a:pt x="20821" y="3527"/>
                  </a:cubicBezTo>
                  <a:lnTo>
                    <a:pt x="20802" y="3546"/>
                  </a:lnTo>
                  <a:cubicBezTo>
                    <a:pt x="22281" y="3546"/>
                    <a:pt x="23096" y="1859"/>
                    <a:pt x="22205" y="702"/>
                  </a:cubicBezTo>
                  <a:cubicBezTo>
                    <a:pt x="21844" y="226"/>
                    <a:pt x="21327" y="5"/>
                    <a:pt x="20815" y="5"/>
                  </a:cubicBezTo>
                  <a:cubicBezTo>
                    <a:pt x="20063" y="5"/>
                    <a:pt x="19321" y="482"/>
                    <a:pt x="19095" y="1328"/>
                  </a:cubicBezTo>
                  <a:lnTo>
                    <a:pt x="13046" y="1328"/>
                  </a:lnTo>
                  <a:lnTo>
                    <a:pt x="13046" y="456"/>
                  </a:lnTo>
                  <a:cubicBezTo>
                    <a:pt x="13046" y="209"/>
                    <a:pt x="12857" y="0"/>
                    <a:pt x="12610"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89b329e5-ec0d-46f7-9dc2-5fed72d40a06"/>
  <p:tag name="COMMONDATA" val="eyJoZGlkIjoiOTc3ZmViNTI1OGZhOTAwNjU5MDI4MjVmY2VmY2M2MWIifQ=="/>
</p:tagLst>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3173</Words>
  <Application>WPS 演示</Application>
  <PresentationFormat>全屏显示(16:9)</PresentationFormat>
  <Paragraphs>266</Paragraphs>
  <Slides>13</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Arial</vt:lpstr>
      <vt:lpstr>Fira Code</vt:lpstr>
      <vt:lpstr>Segoe Print</vt:lpstr>
      <vt:lpstr>等线</vt:lpstr>
      <vt:lpstr>Times New Roman</vt:lpstr>
      <vt:lpstr>微软雅黑 Light</vt:lpstr>
      <vt:lpstr>微软雅黑</vt:lpstr>
      <vt:lpstr>Arial Unicode MS</vt:lpstr>
      <vt:lpstr>Programming Language Workshop for Beginners by Slidesgo</vt:lpstr>
      <vt:lpstr>“乐享银龄”商业计划书</vt:lpstr>
      <vt:lpstr>6/6</vt:lpstr>
      <vt:lpstr>项目介绍</vt:lpstr>
      <vt:lpstr>4/4</vt:lpstr>
      <vt:lpstr>市场分析 Marketing analyst</vt:lpstr>
      <vt:lpstr>60%</vt:lpstr>
      <vt:lpstr>6/10</vt:lpstr>
      <vt:lpstr>市场性分析：投资必要性</vt:lpstr>
      <vt:lpstr>50%</vt:lpstr>
      <vt:lpstr>营销计划的可行性 老年群体 (1)选择老年人较为喜欢的传统营销渠道和新媒体营销渠道相结合的方式，以此提高项目知名度和吸引目标用户的参与度。 (2)传统营销渠道，选择面向老年人的传媒平台，如老年人杂志、电视台、广播等，提高项目的曝光度和认知度。此外，可以在社区、公园、商场等老年人聚集的场所发放传单、宣传册等传统宣传材料，吸引老年人的注意力和参与度。 在新媒体营销渠道方面，应选择老年人常用的平台，如微信等社交媒体平台，建立该项目的官方账号，进行线上宣传，与用户进行互动，提高用户的粘性。 此外，可以在各大老年人网站、论坛等老年人聚集的网络平台开展推广活动，吸引老年人的目光。  </vt:lpstr>
      <vt:lpstr>  政府等社会机构 (1)口碑营销：由于该项目公益性质较强，可以通过和已有的政府相关慈善组织、志愿者机构建立合作关系，将该项目的优势和价值传递，并通过政府起到资金支持及背书作用，吸引更多的志愿者和慈善组织参与该项目。  (2)公共关系营销：该项目的特点是为社会公益事业服务，因此可以通过媒体宣传和公共关系活动来提高该项目的知名度和声誉。比如，通过与媒体合作，宣传该项目的优点和价值，或者组织公益活动来增加该项目的曝光率和社会认知度。</vt:lpstr>
      <vt:lpstr>参考文献：</vt:lpstr>
      <vt:lpstr>演讲 ‘结束’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“乐享银龄”商业计划书</dc:title>
  <dc:creator/>
  <cp:lastModifiedBy>Nirvana</cp:lastModifiedBy>
  <cp:revision>5</cp:revision>
  <dcterms:created xsi:type="dcterms:W3CDTF">2023-03-29T18:48:00Z</dcterms:created>
  <dcterms:modified xsi:type="dcterms:W3CDTF">2023-03-30T01:22:09Z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1C06F5CDCB93465182B29842208C48E0</vt:lpwstr>
  </property>
  <property fmtid="{D5CDD505-2E9C-101B-9397-08002B2CF9AE}" pid="3" name="KSOProductBuildVer">
    <vt:lpwstr>2052-11.1.0.13703</vt:lpwstr>
  </property>
</Properties>
</file>