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1028" r:id="rId3"/>
    <p:sldId id="1034" r:id="rId4"/>
    <p:sldId id="1032" r:id="rId5"/>
    <p:sldId id="1035" r:id="rId6"/>
    <p:sldId id="1040" r:id="rId7"/>
    <p:sldId id="1036" r:id="rId8"/>
    <p:sldId id="1041" r:id="rId9"/>
    <p:sldId id="1037" r:id="rId10"/>
    <p:sldId id="1044" r:id="rId11"/>
    <p:sldId id="1049" r:id="rId12"/>
    <p:sldId id="1042" r:id="rId13"/>
    <p:sldId id="1039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4B4F"/>
    <a:srgbClr val="FDFBEF"/>
    <a:srgbClr val="4E4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80" y="40"/>
      </p:cViewPr>
      <p:guideLst>
        <p:guide orient="horz" pos="2162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2CB7-E09B-4F4D-AD07-BDE2607CE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D48-68FF-4063-9D41-A01179004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2CB7-E09B-4F4D-AD07-BDE2607CE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D48-68FF-4063-9D41-A01179004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2CB7-E09B-4F4D-AD07-BDE2607CE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D48-68FF-4063-9D41-A01179004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2CB7-E09B-4F4D-AD07-BDE2607CE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D48-68FF-4063-9D41-A01179004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2CB7-E09B-4F4D-AD07-BDE2607CE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D48-68FF-4063-9D41-A01179004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2CB7-E09B-4F4D-AD07-BDE2607CE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D48-68FF-4063-9D41-A01179004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2CB7-E09B-4F4D-AD07-BDE2607CE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D48-68FF-4063-9D41-A01179004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2CB7-E09B-4F4D-AD07-BDE2607CE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D48-68FF-4063-9D41-A01179004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2CB7-E09B-4F4D-AD07-BDE2607CE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D48-68FF-4063-9D41-A01179004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2CB7-E09B-4F4D-AD07-BDE2607CE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D48-68FF-4063-9D41-A01179004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2CB7-E09B-4F4D-AD07-BDE2607CE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D48-68FF-4063-9D41-A01179004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42CB7-E09B-4F4D-AD07-BDE2607CE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6D48-68FF-4063-9D41-A011790043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/>
        </p:nvSpPr>
        <p:spPr>
          <a:xfrm flipH="1">
            <a:off x="5427832" y="2271562"/>
            <a:ext cx="6556206" cy="2329314"/>
          </a:xfrm>
          <a:custGeom>
            <a:avLst/>
            <a:gdLst>
              <a:gd name="connsiteX0" fmla="*/ 6556206 w 6556206"/>
              <a:gd name="connsiteY0" fmla="*/ 0 h 2329314"/>
              <a:gd name="connsiteX1" fmla="*/ 0 w 6556206"/>
              <a:gd name="connsiteY1" fmla="*/ 0 h 2329314"/>
              <a:gd name="connsiteX2" fmla="*/ 0 w 6556206"/>
              <a:gd name="connsiteY2" fmla="*/ 2329314 h 2329314"/>
              <a:gd name="connsiteX3" fmla="*/ 4254239 w 6556206"/>
              <a:gd name="connsiteY3" fmla="*/ 2329314 h 232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6206" h="2329314">
                <a:moveTo>
                  <a:pt x="6556206" y="0"/>
                </a:moveTo>
                <a:lnTo>
                  <a:pt x="0" y="0"/>
                </a:lnTo>
                <a:lnTo>
                  <a:pt x="0" y="2329314"/>
                </a:lnTo>
                <a:lnTo>
                  <a:pt x="4254239" y="23293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任意多边形: 形状 2"/>
          <p:cNvSpPr/>
          <p:nvPr/>
        </p:nvSpPr>
        <p:spPr>
          <a:xfrm flipH="1">
            <a:off x="3390900" y="0"/>
            <a:ext cx="8801100" cy="6858000"/>
          </a:xfrm>
          <a:custGeom>
            <a:avLst/>
            <a:gdLst>
              <a:gd name="connsiteX0" fmla="*/ 8801100 w 8801100"/>
              <a:gd name="connsiteY0" fmla="*/ 0 h 6858000"/>
              <a:gd name="connsiteX1" fmla="*/ 2123970 w 8801100"/>
              <a:gd name="connsiteY1" fmla="*/ 0 h 6858000"/>
              <a:gd name="connsiteX2" fmla="*/ 0 w 8801100"/>
              <a:gd name="connsiteY2" fmla="*/ 2149202 h 6858000"/>
              <a:gd name="connsiteX3" fmla="*/ 0 w 8801100"/>
              <a:gd name="connsiteY3" fmla="*/ 6858000 h 6858000"/>
              <a:gd name="connsiteX4" fmla="*/ 2023613 w 88011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1100" h="6858000">
                <a:moveTo>
                  <a:pt x="8801100" y="0"/>
                </a:moveTo>
                <a:lnTo>
                  <a:pt x="2123970" y="0"/>
                </a:lnTo>
                <a:lnTo>
                  <a:pt x="0" y="2149202"/>
                </a:lnTo>
                <a:lnTo>
                  <a:pt x="0" y="6858000"/>
                </a:lnTo>
                <a:lnTo>
                  <a:pt x="2023613" y="6858000"/>
                </a:lnTo>
                <a:close/>
              </a:path>
            </a:pathLst>
          </a:custGeom>
          <a:solidFill>
            <a:srgbClr val="504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5635794" y="2271562"/>
            <a:ext cx="6556206" cy="2329314"/>
          </a:xfrm>
          <a:custGeom>
            <a:avLst/>
            <a:gdLst>
              <a:gd name="connsiteX0" fmla="*/ 6556206 w 6556206"/>
              <a:gd name="connsiteY0" fmla="*/ 0 h 2329314"/>
              <a:gd name="connsiteX1" fmla="*/ 0 w 6556206"/>
              <a:gd name="connsiteY1" fmla="*/ 0 h 2329314"/>
              <a:gd name="connsiteX2" fmla="*/ 0 w 6556206"/>
              <a:gd name="connsiteY2" fmla="*/ 2329314 h 2329314"/>
              <a:gd name="connsiteX3" fmla="*/ 4254239 w 6556206"/>
              <a:gd name="connsiteY3" fmla="*/ 2329314 h 232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6206" h="2329314">
                <a:moveTo>
                  <a:pt x="6556206" y="0"/>
                </a:moveTo>
                <a:lnTo>
                  <a:pt x="0" y="0"/>
                </a:lnTo>
                <a:lnTo>
                  <a:pt x="0" y="2329314"/>
                </a:lnTo>
                <a:lnTo>
                  <a:pt x="4254239" y="2329314"/>
                </a:lnTo>
                <a:close/>
              </a:path>
            </a:pathLst>
          </a:custGeom>
          <a:gradFill>
            <a:gsLst>
              <a:gs pos="0">
                <a:srgbClr val="BAAB92">
                  <a:lumMod val="53000"/>
                  <a:lumOff val="47000"/>
                </a:srgbClr>
              </a:gs>
              <a:gs pos="99000">
                <a:srgbClr val="B3A38A"/>
              </a:gs>
            </a:gsLst>
            <a:lin ang="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43203" y="2644170"/>
            <a:ext cx="3436620" cy="15684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 w="0"/>
                <a:solidFill>
                  <a:srgbClr val="4E4C4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2023</a:t>
            </a:r>
            <a:endParaRPr kumimoji="0" lang="zh-CN" altLang="en-US" sz="9600" b="0" i="0" u="none" strike="noStrike" kern="1200" cap="none" spc="0" normalizeH="0" baseline="0" noProof="0" dirty="0">
              <a:ln w="0"/>
              <a:solidFill>
                <a:srgbClr val="4E4C4F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2880" y="1807210"/>
            <a:ext cx="59931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Password Management App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4E4C4F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34963" y="3522163"/>
            <a:ext cx="5587381" cy="486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There are many variations of passages of Lorem Ipsum available, but the  majority have suffered alteration some form, by injected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humour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, or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randomThere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are many variations of passages of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00279" y="4168111"/>
            <a:ext cx="760396" cy="45719"/>
          </a:xfrm>
          <a:prstGeom prst="rect">
            <a:avLst/>
          </a:prstGeom>
          <a:solidFill>
            <a:srgbClr val="4E4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92093" y="4574530"/>
            <a:ext cx="306215" cy="306216"/>
          </a:xfrm>
          <a:prstGeom prst="rect">
            <a:avLst/>
          </a:prstGeom>
        </p:spPr>
      </p:pic>
      <p:sp>
        <p:nvSpPr>
          <p:cNvPr id="49" name="矩形: 圆角 48"/>
          <p:cNvSpPr/>
          <p:nvPr/>
        </p:nvSpPr>
        <p:spPr>
          <a:xfrm>
            <a:off x="727075" y="4495165"/>
            <a:ext cx="3540125" cy="42862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outerShdw blurRad="50800" dist="38100" dir="2700000" sx="102000" sy="102000" algn="tl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Group mumbers: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陈彦竹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储子杰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何达斌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E4C4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2563" y="1477809"/>
            <a:ext cx="4304300" cy="45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Bahnschrift" panose="020B0502040204020203" pitchFamily="34" charset="0"/>
                <a:ea typeface="阿里汉仪智能黑体" panose="00020600040101010101" pitchFamily="18" charset="-122"/>
                <a:cs typeface="+mn-cs"/>
              </a:rPr>
              <a:t>SUMMARY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E4C4F"/>
              </a:solidFill>
              <a:effectLst/>
              <a:uLnTx/>
              <a:uFillTx/>
              <a:latin typeface="Bahnschrift" panose="020B0502040204020203" pitchFamily="34" charset="0"/>
              <a:ea typeface="阿里汉仪智能黑体" panose="00020600040101010101" pitchFamily="18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13823" y="109338"/>
            <a:ext cx="1068136" cy="1068136"/>
            <a:chOff x="2315817" y="695739"/>
            <a:chExt cx="6400800" cy="6400800"/>
          </a:xfrm>
          <a:solidFill>
            <a:srgbClr val="4E4C4F">
              <a:alpha val="30000"/>
            </a:srgbClr>
          </a:solidFill>
        </p:grpSpPr>
        <p:sp>
          <p:nvSpPr>
            <p:cNvPr id="13" name="矩形 12"/>
            <p:cNvSpPr/>
            <p:nvPr/>
          </p:nvSpPr>
          <p:spPr>
            <a:xfrm>
              <a:off x="2315817" y="6957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44617" y="6957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973417" y="6957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802217" y="6957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315817" y="25245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44617" y="25245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973417" y="25245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802217" y="25245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315817" y="43533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44617" y="43533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973417" y="43533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802217" y="43533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315817" y="61821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44617" y="61821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973417" y="61821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802217" y="61821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5400000">
            <a:off x="2301081" y="4523583"/>
            <a:ext cx="1" cy="3932237"/>
            <a:chOff x="7484165" y="1117969"/>
            <a:chExt cx="1" cy="3932237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7484165" y="4293704"/>
              <a:ext cx="0" cy="756502"/>
            </a:xfrm>
            <a:prstGeom prst="line">
              <a:avLst/>
            </a:prstGeom>
            <a:ln w="38100">
              <a:solidFill>
                <a:srgbClr val="272D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6200000" flipH="1">
              <a:off x="5890765" y="2711370"/>
              <a:ext cx="3186802" cy="0"/>
            </a:xfrm>
            <a:prstGeom prst="line">
              <a:avLst/>
            </a:prstGeom>
            <a:ln w="12700">
              <a:solidFill>
                <a:srgbClr val="272D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217543"/>
            <a:ext cx="12192000" cy="4422913"/>
          </a:xfrm>
          <a:prstGeom prst="rect">
            <a:avLst/>
          </a:prstGeom>
          <a:solidFill>
            <a:srgbClr val="504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20000"/>
                </a:prstClr>
              </a:soli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51055" y="2963600"/>
            <a:ext cx="6889891" cy="1247103"/>
            <a:chOff x="1585452" y="2723386"/>
            <a:chExt cx="6889891" cy="1247103"/>
          </a:xfrm>
        </p:grpSpPr>
        <p:sp>
          <p:nvSpPr>
            <p:cNvPr id="6" name="文本框 5"/>
            <p:cNvSpPr txBox="1"/>
            <p:nvPr/>
          </p:nvSpPr>
          <p:spPr>
            <a:xfrm>
              <a:off x="1713792" y="2723386"/>
              <a:ext cx="6633210" cy="768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DFBEF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The </a:t>
              </a:r>
              <a:r>
                <a:rPr kumimoji="0" lang="zh-CN" alt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DFBEF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Channels to Validate 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85452" y="3352306"/>
              <a:ext cx="6889891" cy="618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There are many variations of passages of Lorem Ipsum available, but the  majority have suffered alteration some form, by injected </a:t>
              </a: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humour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, or </a:t>
              </a: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randomThere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 are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5612481" y="1984021"/>
            <a:ext cx="967037" cy="967037"/>
          </a:xfrm>
          <a:prstGeom prst="ellipse">
            <a:avLst/>
          </a:prstGeom>
          <a:solidFill>
            <a:srgbClr val="FDF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Abadi" panose="020B0604020104020204" pitchFamily="34" charset="0"/>
                <a:ea typeface="等线" panose="02010600030101010101" charset="-122"/>
                <a:cs typeface="+mn-cs"/>
              </a:rPr>
              <a:t>05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E4C4F"/>
              </a:solidFill>
              <a:effectLst/>
              <a:uLnTx/>
              <a:uFillTx/>
              <a:latin typeface="Abadi" panose="020B0604020104020204" pitchFamily="34" charset="0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71170" y="42308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项目计划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77376" y="1195761"/>
            <a:ext cx="541338" cy="63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5360" y="2604055"/>
            <a:ext cx="2311400" cy="3128115"/>
          </a:xfrm>
          <a:prstGeom prst="rect">
            <a:avLst/>
          </a:prstGeom>
          <a:solidFill>
            <a:srgbClr val="504B4F"/>
          </a:solidFill>
          <a:ln>
            <a:noFill/>
          </a:ln>
          <a:effectLst>
            <a:outerShdw blurRad="63500" sx="102000" sy="102000" algn="ctr" rotWithShape="0">
              <a:schemeClr val="bg1">
                <a:lumMod val="85000"/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48953" y="2604055"/>
            <a:ext cx="2311400" cy="3128115"/>
          </a:xfrm>
          <a:prstGeom prst="rect">
            <a:avLst/>
          </a:prstGeom>
          <a:solidFill>
            <a:srgbClr val="504B4F"/>
          </a:solidFill>
          <a:ln>
            <a:noFill/>
          </a:ln>
          <a:effectLst>
            <a:outerShdw blurRad="63500" sx="102000" sy="102000" algn="ctr" rotWithShape="0">
              <a:schemeClr val="bg1">
                <a:lumMod val="85000"/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47641" y="2604055"/>
            <a:ext cx="2311400" cy="3128115"/>
          </a:xfrm>
          <a:prstGeom prst="rect">
            <a:avLst/>
          </a:prstGeom>
          <a:solidFill>
            <a:srgbClr val="504B4F"/>
          </a:solidFill>
          <a:ln>
            <a:noFill/>
          </a:ln>
          <a:effectLst>
            <a:outerShdw blurRad="63500" sx="102000" sy="102000" algn="ctr" rotWithShape="0">
              <a:schemeClr val="bg1">
                <a:lumMod val="85000"/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721485" y="2194480"/>
            <a:ext cx="819150" cy="819150"/>
          </a:xfrm>
          <a:prstGeom prst="ellipse">
            <a:avLst/>
          </a:prstGeom>
          <a:solidFill>
            <a:srgbClr val="504B4F"/>
          </a:solidFill>
          <a:ln>
            <a:noFill/>
          </a:ln>
          <a:effectLst>
            <a:outerShdw blurRad="63500" sx="102000" sy="102000" algn="c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02063" y="2194480"/>
            <a:ext cx="819150" cy="819150"/>
          </a:xfrm>
          <a:prstGeom prst="ellipse">
            <a:avLst/>
          </a:prstGeom>
          <a:solidFill>
            <a:srgbClr val="504B4F"/>
          </a:solidFill>
          <a:ln>
            <a:noFill/>
          </a:ln>
          <a:effectLst>
            <a:outerShdw blurRad="63500" sx="102000" sy="102000" algn="c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393766" y="2194480"/>
            <a:ext cx="819150" cy="819150"/>
          </a:xfrm>
          <a:prstGeom prst="ellipse">
            <a:avLst/>
          </a:prstGeom>
          <a:solidFill>
            <a:srgbClr val="504B4F"/>
          </a:solidFill>
          <a:ln>
            <a:noFill/>
          </a:ln>
          <a:effectLst>
            <a:outerShdw blurRad="63500" sx="102000" sy="102000" algn="c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2" name="chain-links_29"/>
          <p:cNvSpPr>
            <a:spLocks noChangeAspect="1"/>
          </p:cNvSpPr>
          <p:nvPr/>
        </p:nvSpPr>
        <p:spPr bwMode="auto">
          <a:xfrm>
            <a:off x="9563607" y="2370055"/>
            <a:ext cx="479468" cy="468000"/>
          </a:xfrm>
          <a:custGeom>
            <a:avLst/>
            <a:gdLst>
              <a:gd name="connsiteX0" fmla="*/ 156242 w 548675"/>
              <a:gd name="connsiteY0" fmla="*/ 232482 h 535553"/>
              <a:gd name="connsiteX1" fmla="*/ 214187 w 548675"/>
              <a:gd name="connsiteY1" fmla="*/ 256837 h 535553"/>
              <a:gd name="connsiteX2" fmla="*/ 168993 w 548675"/>
              <a:gd name="connsiteY2" fmla="*/ 300709 h 535553"/>
              <a:gd name="connsiteX3" fmla="*/ 127674 w 548675"/>
              <a:gd name="connsiteY3" fmla="*/ 312322 h 535553"/>
              <a:gd name="connsiteX4" fmla="*/ 81189 w 548675"/>
              <a:gd name="connsiteY4" fmla="*/ 357485 h 535553"/>
              <a:gd name="connsiteX5" fmla="*/ 81189 w 548675"/>
              <a:gd name="connsiteY5" fmla="*/ 414260 h 535553"/>
              <a:gd name="connsiteX6" fmla="*/ 123800 w 548675"/>
              <a:gd name="connsiteY6" fmla="*/ 456842 h 535553"/>
              <a:gd name="connsiteX7" fmla="*/ 180615 w 548675"/>
              <a:gd name="connsiteY7" fmla="*/ 456842 h 535553"/>
              <a:gd name="connsiteX8" fmla="*/ 227099 w 548675"/>
              <a:gd name="connsiteY8" fmla="*/ 411680 h 535553"/>
              <a:gd name="connsiteX9" fmla="*/ 240012 w 548675"/>
              <a:gd name="connsiteY9" fmla="*/ 370388 h 535553"/>
              <a:gd name="connsiteX10" fmla="*/ 285205 w 548675"/>
              <a:gd name="connsiteY10" fmla="*/ 326516 h 535553"/>
              <a:gd name="connsiteX11" fmla="*/ 285205 w 548675"/>
              <a:gd name="connsiteY11" fmla="*/ 440068 h 535553"/>
              <a:gd name="connsiteX12" fmla="*/ 210313 w 548675"/>
              <a:gd name="connsiteY12" fmla="*/ 512327 h 535553"/>
              <a:gd name="connsiteX13" fmla="*/ 95392 w 548675"/>
              <a:gd name="connsiteY13" fmla="*/ 512327 h 535553"/>
              <a:gd name="connsiteX14" fmla="*/ 23083 w 548675"/>
              <a:gd name="connsiteY14" fmla="*/ 441358 h 535553"/>
              <a:gd name="connsiteX15" fmla="*/ 24374 w 548675"/>
              <a:gd name="connsiteY15" fmla="*/ 329097 h 535553"/>
              <a:gd name="connsiteX16" fmla="*/ 99266 w 548675"/>
              <a:gd name="connsiteY16" fmla="*/ 255547 h 535553"/>
              <a:gd name="connsiteX17" fmla="*/ 156242 w 548675"/>
              <a:gd name="connsiteY17" fmla="*/ 232482 h 535553"/>
              <a:gd name="connsiteX18" fmla="*/ 339490 w 548675"/>
              <a:gd name="connsiteY18" fmla="*/ 176395 h 535553"/>
              <a:gd name="connsiteX19" fmla="*/ 358873 w 548675"/>
              <a:gd name="connsiteY19" fmla="*/ 184615 h 535553"/>
              <a:gd name="connsiteX20" fmla="*/ 358873 w 548675"/>
              <a:gd name="connsiteY20" fmla="*/ 223297 h 535553"/>
              <a:gd name="connsiteX21" fmla="*/ 229652 w 548675"/>
              <a:gd name="connsiteY21" fmla="*/ 349656 h 535553"/>
              <a:gd name="connsiteX22" fmla="*/ 192178 w 548675"/>
              <a:gd name="connsiteY22" fmla="*/ 349656 h 535553"/>
              <a:gd name="connsiteX23" fmla="*/ 192178 w 548675"/>
              <a:gd name="connsiteY23" fmla="*/ 312264 h 535553"/>
              <a:gd name="connsiteX24" fmla="*/ 320107 w 548675"/>
              <a:gd name="connsiteY24" fmla="*/ 184615 h 535553"/>
              <a:gd name="connsiteX25" fmla="*/ 339490 w 548675"/>
              <a:gd name="connsiteY25" fmla="*/ 176395 h 535553"/>
              <a:gd name="connsiteX26" fmla="*/ 399515 w 548675"/>
              <a:gd name="connsiteY26" fmla="*/ 2 h 535553"/>
              <a:gd name="connsiteX27" fmla="*/ 455692 w 548675"/>
              <a:gd name="connsiteY27" fmla="*/ 23378 h 535553"/>
              <a:gd name="connsiteX28" fmla="*/ 525430 w 548675"/>
              <a:gd name="connsiteY28" fmla="*/ 93022 h 535553"/>
              <a:gd name="connsiteX29" fmla="*/ 525430 w 548675"/>
              <a:gd name="connsiteY29" fmla="*/ 202648 h 535553"/>
              <a:gd name="connsiteX30" fmla="*/ 447943 w 548675"/>
              <a:gd name="connsiteY30" fmla="*/ 278741 h 535553"/>
              <a:gd name="connsiteX31" fmla="*/ 334297 w 548675"/>
              <a:gd name="connsiteY31" fmla="*/ 278741 h 535553"/>
              <a:gd name="connsiteX32" fmla="*/ 378206 w 548675"/>
              <a:gd name="connsiteY32" fmla="*/ 236180 h 535553"/>
              <a:gd name="connsiteX33" fmla="*/ 419532 w 548675"/>
              <a:gd name="connsiteY33" fmla="*/ 223283 h 535553"/>
              <a:gd name="connsiteX34" fmla="*/ 468606 w 548675"/>
              <a:gd name="connsiteY34" fmla="*/ 175564 h 535553"/>
              <a:gd name="connsiteX35" fmla="*/ 469898 w 548675"/>
              <a:gd name="connsiteY35" fmla="*/ 120106 h 535553"/>
              <a:gd name="connsiteX36" fmla="*/ 427280 w 548675"/>
              <a:gd name="connsiteY36" fmla="*/ 78836 h 535553"/>
              <a:gd name="connsiteX37" fmla="*/ 370457 w 548675"/>
              <a:gd name="connsiteY37" fmla="*/ 77546 h 535553"/>
              <a:gd name="connsiteX38" fmla="*/ 321383 w 548675"/>
              <a:gd name="connsiteY38" fmla="*/ 126555 h 535553"/>
              <a:gd name="connsiteX39" fmla="*/ 308468 w 548675"/>
              <a:gd name="connsiteY39" fmla="*/ 166536 h 535553"/>
              <a:gd name="connsiteX40" fmla="*/ 264559 w 548675"/>
              <a:gd name="connsiteY40" fmla="*/ 209097 h 535553"/>
              <a:gd name="connsiteX41" fmla="*/ 264559 w 548675"/>
              <a:gd name="connsiteY41" fmla="*/ 98181 h 535553"/>
              <a:gd name="connsiteX42" fmla="*/ 343337 w 548675"/>
              <a:gd name="connsiteY42" fmla="*/ 22088 h 535553"/>
              <a:gd name="connsiteX43" fmla="*/ 399515 w 548675"/>
              <a:gd name="connsiteY43" fmla="*/ 2 h 53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8675" h="535553">
                <a:moveTo>
                  <a:pt x="156242" y="232482"/>
                </a:moveTo>
                <a:cubicBezTo>
                  <a:pt x="177064" y="232643"/>
                  <a:pt x="198046" y="240708"/>
                  <a:pt x="214187" y="256837"/>
                </a:cubicBezTo>
                <a:lnTo>
                  <a:pt x="168993" y="300709"/>
                </a:lnTo>
                <a:cubicBezTo>
                  <a:pt x="154790" y="295548"/>
                  <a:pt x="139295" y="301999"/>
                  <a:pt x="127674" y="312322"/>
                </a:cubicBezTo>
                <a:lnTo>
                  <a:pt x="81189" y="357485"/>
                </a:lnTo>
                <a:cubicBezTo>
                  <a:pt x="65694" y="372969"/>
                  <a:pt x="65694" y="398776"/>
                  <a:pt x="81189" y="414260"/>
                </a:cubicBezTo>
                <a:lnTo>
                  <a:pt x="123800" y="456842"/>
                </a:lnTo>
                <a:cubicBezTo>
                  <a:pt x="139295" y="472326"/>
                  <a:pt x="165120" y="472326"/>
                  <a:pt x="180615" y="456842"/>
                </a:cubicBezTo>
                <a:lnTo>
                  <a:pt x="227099" y="411680"/>
                </a:lnTo>
                <a:cubicBezTo>
                  <a:pt x="238720" y="401357"/>
                  <a:pt x="243885" y="383292"/>
                  <a:pt x="240012" y="370388"/>
                </a:cubicBezTo>
                <a:lnTo>
                  <a:pt x="285205" y="326516"/>
                </a:lnTo>
                <a:cubicBezTo>
                  <a:pt x="316195" y="358775"/>
                  <a:pt x="316195" y="409099"/>
                  <a:pt x="285205" y="440068"/>
                </a:cubicBezTo>
                <a:lnTo>
                  <a:pt x="210313" y="512327"/>
                </a:lnTo>
                <a:cubicBezTo>
                  <a:pt x="178032" y="543296"/>
                  <a:pt x="126382" y="543296"/>
                  <a:pt x="95392" y="512327"/>
                </a:cubicBezTo>
                <a:lnTo>
                  <a:pt x="23083" y="441358"/>
                </a:lnTo>
                <a:cubicBezTo>
                  <a:pt x="-7907" y="410389"/>
                  <a:pt x="-7907" y="360065"/>
                  <a:pt x="24374" y="329097"/>
                </a:cubicBezTo>
                <a:lnTo>
                  <a:pt x="99266" y="255547"/>
                </a:lnTo>
                <a:cubicBezTo>
                  <a:pt x="114761" y="240063"/>
                  <a:pt x="135421" y="232320"/>
                  <a:pt x="156242" y="232482"/>
                </a:cubicBezTo>
                <a:close/>
                <a:moveTo>
                  <a:pt x="339490" y="176395"/>
                </a:moveTo>
                <a:cubicBezTo>
                  <a:pt x="346597" y="176557"/>
                  <a:pt x="353704" y="179458"/>
                  <a:pt x="358873" y="184615"/>
                </a:cubicBezTo>
                <a:cubicBezTo>
                  <a:pt x="369211" y="194930"/>
                  <a:pt x="369211" y="211692"/>
                  <a:pt x="358873" y="223297"/>
                </a:cubicBezTo>
                <a:lnTo>
                  <a:pt x="229652" y="349656"/>
                </a:lnTo>
                <a:cubicBezTo>
                  <a:pt x="219314" y="361260"/>
                  <a:pt x="202516" y="361260"/>
                  <a:pt x="192178" y="349656"/>
                </a:cubicBezTo>
                <a:cubicBezTo>
                  <a:pt x="180548" y="339341"/>
                  <a:pt x="180548" y="322579"/>
                  <a:pt x="192178" y="312264"/>
                </a:cubicBezTo>
                <a:lnTo>
                  <a:pt x="320107" y="184615"/>
                </a:lnTo>
                <a:cubicBezTo>
                  <a:pt x="325276" y="178813"/>
                  <a:pt x="332383" y="176234"/>
                  <a:pt x="339490" y="176395"/>
                </a:cubicBezTo>
                <a:close/>
                <a:moveTo>
                  <a:pt x="399515" y="2"/>
                </a:moveTo>
                <a:cubicBezTo>
                  <a:pt x="419855" y="163"/>
                  <a:pt x="440195" y="7902"/>
                  <a:pt x="455692" y="23378"/>
                </a:cubicBezTo>
                <a:lnTo>
                  <a:pt x="525430" y="93022"/>
                </a:lnTo>
                <a:cubicBezTo>
                  <a:pt x="556424" y="122686"/>
                  <a:pt x="556424" y="172985"/>
                  <a:pt x="525430" y="202648"/>
                </a:cubicBezTo>
                <a:lnTo>
                  <a:pt x="447943" y="278741"/>
                </a:lnTo>
                <a:cubicBezTo>
                  <a:pt x="416949" y="309694"/>
                  <a:pt x="365291" y="309694"/>
                  <a:pt x="334297" y="278741"/>
                </a:cubicBezTo>
                <a:lnTo>
                  <a:pt x="378206" y="236180"/>
                </a:lnTo>
                <a:cubicBezTo>
                  <a:pt x="392412" y="238760"/>
                  <a:pt x="409200" y="233601"/>
                  <a:pt x="419532" y="223283"/>
                </a:cubicBezTo>
                <a:lnTo>
                  <a:pt x="468606" y="175564"/>
                </a:lnTo>
                <a:cubicBezTo>
                  <a:pt x="484104" y="160087"/>
                  <a:pt x="485395" y="135583"/>
                  <a:pt x="469898" y="120106"/>
                </a:cubicBezTo>
                <a:lnTo>
                  <a:pt x="427280" y="78836"/>
                </a:lnTo>
                <a:cubicBezTo>
                  <a:pt x="411783" y="63359"/>
                  <a:pt x="385954" y="63359"/>
                  <a:pt x="370457" y="77546"/>
                </a:cubicBezTo>
                <a:lnTo>
                  <a:pt x="321383" y="126555"/>
                </a:lnTo>
                <a:cubicBezTo>
                  <a:pt x="309760" y="136873"/>
                  <a:pt x="304594" y="152349"/>
                  <a:pt x="308468" y="166536"/>
                </a:cubicBezTo>
                <a:lnTo>
                  <a:pt x="264559" y="209097"/>
                </a:lnTo>
                <a:cubicBezTo>
                  <a:pt x="233565" y="178143"/>
                  <a:pt x="233565" y="129134"/>
                  <a:pt x="264559" y="98181"/>
                </a:cubicBezTo>
                <a:lnTo>
                  <a:pt x="343337" y="22088"/>
                </a:lnTo>
                <a:cubicBezTo>
                  <a:pt x="358834" y="7257"/>
                  <a:pt x="379174" y="-159"/>
                  <a:pt x="399515" y="2"/>
                </a:cubicBezTo>
                <a:close/>
              </a:path>
            </a:pathLst>
          </a:custGeom>
          <a:solidFill>
            <a:srgbClr val="FDFBEF"/>
          </a:solidFill>
          <a:ln>
            <a:noFill/>
          </a:ln>
        </p:spPr>
      </p:sp>
      <p:sp>
        <p:nvSpPr>
          <p:cNvPr id="24" name="cogwheel_45188"/>
          <p:cNvSpPr>
            <a:spLocks noChangeAspect="1"/>
          </p:cNvSpPr>
          <p:nvPr/>
        </p:nvSpPr>
        <p:spPr bwMode="auto">
          <a:xfrm>
            <a:off x="5677285" y="2370055"/>
            <a:ext cx="468707" cy="468000"/>
          </a:xfrm>
          <a:custGeom>
            <a:avLst/>
            <a:gdLst>
              <a:gd name="T0" fmla="*/ 6383 w 7589"/>
              <a:gd name="T1" fmla="*/ 2722 h 7589"/>
              <a:gd name="T2" fmla="*/ 7034 w 7589"/>
              <a:gd name="T3" fmla="*/ 1841 h 7589"/>
              <a:gd name="T4" fmla="*/ 7034 w 7589"/>
              <a:gd name="T5" fmla="*/ 1667 h 7589"/>
              <a:gd name="T6" fmla="*/ 5834 w 7589"/>
              <a:gd name="T7" fmla="*/ 468 h 7589"/>
              <a:gd name="T8" fmla="*/ 5307 w 7589"/>
              <a:gd name="T9" fmla="*/ 996 h 7589"/>
              <a:gd name="T10" fmla="*/ 4816 w 7589"/>
              <a:gd name="T11" fmla="*/ 1171 h 7589"/>
              <a:gd name="T12" fmla="*/ 4703 w 7589"/>
              <a:gd name="T13" fmla="*/ 731 h 7589"/>
              <a:gd name="T14" fmla="*/ 4703 w 7589"/>
              <a:gd name="T15" fmla="*/ 0 h 7589"/>
              <a:gd name="T16" fmla="*/ 3008 w 7589"/>
              <a:gd name="T17" fmla="*/ 0 h 7589"/>
              <a:gd name="T18" fmla="*/ 2886 w 7589"/>
              <a:gd name="T19" fmla="*/ 122 h 7589"/>
              <a:gd name="T20" fmla="*/ 2662 w 7589"/>
              <a:gd name="T21" fmla="*/ 1217 h 7589"/>
              <a:gd name="T22" fmla="*/ 1841 w 7589"/>
              <a:gd name="T23" fmla="*/ 555 h 7589"/>
              <a:gd name="T24" fmla="*/ 1668 w 7589"/>
              <a:gd name="T25" fmla="*/ 555 h 7589"/>
              <a:gd name="T26" fmla="*/ 469 w 7589"/>
              <a:gd name="T27" fmla="*/ 1754 h 7589"/>
              <a:gd name="T28" fmla="*/ 996 w 7589"/>
              <a:gd name="T29" fmla="*/ 2282 h 7589"/>
              <a:gd name="T30" fmla="*/ 747 w 7589"/>
              <a:gd name="T31" fmla="*/ 2885 h 7589"/>
              <a:gd name="T32" fmla="*/ 0 w 7589"/>
              <a:gd name="T33" fmla="*/ 2885 h 7589"/>
              <a:gd name="T34" fmla="*/ 0 w 7589"/>
              <a:gd name="T35" fmla="*/ 4581 h 7589"/>
              <a:gd name="T36" fmla="*/ 122 w 7589"/>
              <a:gd name="T37" fmla="*/ 4703 h 7589"/>
              <a:gd name="T38" fmla="*/ 1206 w 7589"/>
              <a:gd name="T39" fmla="*/ 4866 h 7589"/>
              <a:gd name="T40" fmla="*/ 555 w 7589"/>
              <a:gd name="T41" fmla="*/ 5748 h 7589"/>
              <a:gd name="T42" fmla="*/ 555 w 7589"/>
              <a:gd name="T43" fmla="*/ 5921 h 7589"/>
              <a:gd name="T44" fmla="*/ 1754 w 7589"/>
              <a:gd name="T45" fmla="*/ 7120 h 7589"/>
              <a:gd name="T46" fmla="*/ 2282 w 7589"/>
              <a:gd name="T47" fmla="*/ 6592 h 7589"/>
              <a:gd name="T48" fmla="*/ 2886 w 7589"/>
              <a:gd name="T49" fmla="*/ 6841 h 7589"/>
              <a:gd name="T50" fmla="*/ 2886 w 7589"/>
              <a:gd name="T51" fmla="*/ 7589 h 7589"/>
              <a:gd name="T52" fmla="*/ 4581 w 7589"/>
              <a:gd name="T53" fmla="*/ 7589 h 7589"/>
              <a:gd name="T54" fmla="*/ 4704 w 7589"/>
              <a:gd name="T55" fmla="*/ 7466 h 7589"/>
              <a:gd name="T56" fmla="*/ 4704 w 7589"/>
              <a:gd name="T57" fmla="*/ 6842 h 7589"/>
              <a:gd name="T58" fmla="*/ 4926 w 7589"/>
              <a:gd name="T59" fmla="*/ 6372 h 7589"/>
              <a:gd name="T60" fmla="*/ 5748 w 7589"/>
              <a:gd name="T61" fmla="*/ 7034 h 7589"/>
              <a:gd name="T62" fmla="*/ 5921 w 7589"/>
              <a:gd name="T63" fmla="*/ 7034 h 7589"/>
              <a:gd name="T64" fmla="*/ 7120 w 7589"/>
              <a:gd name="T65" fmla="*/ 5834 h 7589"/>
              <a:gd name="T66" fmla="*/ 6592 w 7589"/>
              <a:gd name="T67" fmla="*/ 5307 h 7589"/>
              <a:gd name="T68" fmla="*/ 6843 w 7589"/>
              <a:gd name="T69" fmla="*/ 4703 h 7589"/>
              <a:gd name="T70" fmla="*/ 7589 w 7589"/>
              <a:gd name="T71" fmla="*/ 4703 h 7589"/>
              <a:gd name="T72" fmla="*/ 7589 w 7589"/>
              <a:gd name="T73" fmla="*/ 3007 h 7589"/>
              <a:gd name="T74" fmla="*/ 7466 w 7589"/>
              <a:gd name="T75" fmla="*/ 2885 h 7589"/>
              <a:gd name="T76" fmla="*/ 5508 w 7589"/>
              <a:gd name="T77" fmla="*/ 3794 h 7589"/>
              <a:gd name="T78" fmla="*/ 2081 w 7589"/>
              <a:gd name="T79" fmla="*/ 3794 h 7589"/>
              <a:gd name="T80" fmla="*/ 5508 w 7589"/>
              <a:gd name="T81" fmla="*/ 3794 h 7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589" h="7589">
                <a:moveTo>
                  <a:pt x="6843" y="2885"/>
                </a:moveTo>
                <a:cubicBezTo>
                  <a:pt x="6597" y="2885"/>
                  <a:pt x="6425" y="2824"/>
                  <a:pt x="6383" y="2722"/>
                </a:cubicBezTo>
                <a:cubicBezTo>
                  <a:pt x="6341" y="2620"/>
                  <a:pt x="6419" y="2456"/>
                  <a:pt x="6592" y="2282"/>
                </a:cubicBezTo>
                <a:lnTo>
                  <a:pt x="7034" y="1841"/>
                </a:lnTo>
                <a:lnTo>
                  <a:pt x="7120" y="1754"/>
                </a:lnTo>
                <a:lnTo>
                  <a:pt x="7034" y="1667"/>
                </a:lnTo>
                <a:lnTo>
                  <a:pt x="5921" y="555"/>
                </a:lnTo>
                <a:lnTo>
                  <a:pt x="5834" y="468"/>
                </a:lnTo>
                <a:lnTo>
                  <a:pt x="5748" y="555"/>
                </a:lnTo>
                <a:lnTo>
                  <a:pt x="5307" y="996"/>
                </a:lnTo>
                <a:cubicBezTo>
                  <a:pt x="5114" y="1188"/>
                  <a:pt x="4986" y="1217"/>
                  <a:pt x="4926" y="1217"/>
                </a:cubicBezTo>
                <a:cubicBezTo>
                  <a:pt x="4882" y="1217"/>
                  <a:pt x="4847" y="1203"/>
                  <a:pt x="4816" y="1171"/>
                </a:cubicBezTo>
                <a:cubicBezTo>
                  <a:pt x="4774" y="1129"/>
                  <a:pt x="4704" y="1018"/>
                  <a:pt x="4704" y="747"/>
                </a:cubicBezTo>
                <a:cubicBezTo>
                  <a:pt x="4704" y="741"/>
                  <a:pt x="4704" y="736"/>
                  <a:pt x="4703" y="731"/>
                </a:cubicBezTo>
                <a:lnTo>
                  <a:pt x="4703" y="122"/>
                </a:lnTo>
                <a:lnTo>
                  <a:pt x="4703" y="0"/>
                </a:lnTo>
                <a:lnTo>
                  <a:pt x="4581" y="0"/>
                </a:lnTo>
                <a:lnTo>
                  <a:pt x="3008" y="0"/>
                </a:lnTo>
                <a:lnTo>
                  <a:pt x="2886" y="0"/>
                </a:lnTo>
                <a:lnTo>
                  <a:pt x="2886" y="122"/>
                </a:lnTo>
                <a:lnTo>
                  <a:pt x="2886" y="748"/>
                </a:lnTo>
                <a:cubicBezTo>
                  <a:pt x="2885" y="858"/>
                  <a:pt x="2868" y="1217"/>
                  <a:pt x="2662" y="1217"/>
                </a:cubicBezTo>
                <a:cubicBezTo>
                  <a:pt x="2603" y="1217"/>
                  <a:pt x="2474" y="1188"/>
                  <a:pt x="2282" y="996"/>
                </a:cubicBezTo>
                <a:lnTo>
                  <a:pt x="1841" y="555"/>
                </a:lnTo>
                <a:lnTo>
                  <a:pt x="1754" y="468"/>
                </a:lnTo>
                <a:lnTo>
                  <a:pt x="1668" y="555"/>
                </a:lnTo>
                <a:lnTo>
                  <a:pt x="555" y="1667"/>
                </a:lnTo>
                <a:lnTo>
                  <a:pt x="469" y="1754"/>
                </a:lnTo>
                <a:lnTo>
                  <a:pt x="555" y="1840"/>
                </a:lnTo>
                <a:lnTo>
                  <a:pt x="996" y="2282"/>
                </a:lnTo>
                <a:cubicBezTo>
                  <a:pt x="1170" y="2455"/>
                  <a:pt x="1248" y="2620"/>
                  <a:pt x="1206" y="2722"/>
                </a:cubicBezTo>
                <a:cubicBezTo>
                  <a:pt x="1164" y="2824"/>
                  <a:pt x="992" y="2885"/>
                  <a:pt x="747" y="2885"/>
                </a:cubicBezTo>
                <a:lnTo>
                  <a:pt x="122" y="2885"/>
                </a:lnTo>
                <a:lnTo>
                  <a:pt x="0" y="2885"/>
                </a:lnTo>
                <a:lnTo>
                  <a:pt x="0" y="3007"/>
                </a:lnTo>
                <a:lnTo>
                  <a:pt x="0" y="4581"/>
                </a:lnTo>
                <a:lnTo>
                  <a:pt x="0" y="4703"/>
                </a:lnTo>
                <a:lnTo>
                  <a:pt x="122" y="4703"/>
                </a:lnTo>
                <a:lnTo>
                  <a:pt x="747" y="4703"/>
                </a:lnTo>
                <a:cubicBezTo>
                  <a:pt x="992" y="4703"/>
                  <a:pt x="1164" y="4764"/>
                  <a:pt x="1206" y="4866"/>
                </a:cubicBezTo>
                <a:cubicBezTo>
                  <a:pt x="1248" y="4968"/>
                  <a:pt x="1170" y="5133"/>
                  <a:pt x="996" y="5307"/>
                </a:cubicBezTo>
                <a:lnTo>
                  <a:pt x="555" y="5748"/>
                </a:lnTo>
                <a:lnTo>
                  <a:pt x="469" y="5834"/>
                </a:lnTo>
                <a:lnTo>
                  <a:pt x="555" y="5921"/>
                </a:lnTo>
                <a:lnTo>
                  <a:pt x="1668" y="7034"/>
                </a:lnTo>
                <a:lnTo>
                  <a:pt x="1754" y="7120"/>
                </a:lnTo>
                <a:lnTo>
                  <a:pt x="1841" y="7034"/>
                </a:lnTo>
                <a:lnTo>
                  <a:pt x="2282" y="6592"/>
                </a:lnTo>
                <a:cubicBezTo>
                  <a:pt x="2474" y="6400"/>
                  <a:pt x="2603" y="6372"/>
                  <a:pt x="2662" y="6372"/>
                </a:cubicBezTo>
                <a:cubicBezTo>
                  <a:pt x="2868" y="6372"/>
                  <a:pt x="2885" y="6731"/>
                  <a:pt x="2886" y="6841"/>
                </a:cubicBezTo>
                <a:lnTo>
                  <a:pt x="2886" y="7466"/>
                </a:lnTo>
                <a:lnTo>
                  <a:pt x="2886" y="7589"/>
                </a:lnTo>
                <a:lnTo>
                  <a:pt x="3008" y="7589"/>
                </a:lnTo>
                <a:lnTo>
                  <a:pt x="4581" y="7589"/>
                </a:lnTo>
                <a:lnTo>
                  <a:pt x="4704" y="7589"/>
                </a:lnTo>
                <a:lnTo>
                  <a:pt x="4704" y="7466"/>
                </a:lnTo>
                <a:lnTo>
                  <a:pt x="4704" y="6858"/>
                </a:lnTo>
                <a:cubicBezTo>
                  <a:pt x="4704" y="6853"/>
                  <a:pt x="4704" y="6848"/>
                  <a:pt x="4704" y="6842"/>
                </a:cubicBezTo>
                <a:cubicBezTo>
                  <a:pt x="4704" y="6571"/>
                  <a:pt x="4774" y="6460"/>
                  <a:pt x="4816" y="6418"/>
                </a:cubicBezTo>
                <a:cubicBezTo>
                  <a:pt x="4847" y="6386"/>
                  <a:pt x="4882" y="6372"/>
                  <a:pt x="4926" y="6372"/>
                </a:cubicBezTo>
                <a:cubicBezTo>
                  <a:pt x="4986" y="6372"/>
                  <a:pt x="5115" y="6401"/>
                  <a:pt x="5307" y="6592"/>
                </a:cubicBezTo>
                <a:lnTo>
                  <a:pt x="5748" y="7034"/>
                </a:lnTo>
                <a:lnTo>
                  <a:pt x="5834" y="7120"/>
                </a:lnTo>
                <a:lnTo>
                  <a:pt x="5921" y="7034"/>
                </a:lnTo>
                <a:lnTo>
                  <a:pt x="7034" y="5921"/>
                </a:lnTo>
                <a:lnTo>
                  <a:pt x="7120" y="5834"/>
                </a:lnTo>
                <a:lnTo>
                  <a:pt x="7034" y="5748"/>
                </a:lnTo>
                <a:lnTo>
                  <a:pt x="6592" y="5307"/>
                </a:lnTo>
                <a:cubicBezTo>
                  <a:pt x="6419" y="5133"/>
                  <a:pt x="6341" y="4968"/>
                  <a:pt x="6383" y="4866"/>
                </a:cubicBezTo>
                <a:cubicBezTo>
                  <a:pt x="6425" y="4764"/>
                  <a:pt x="6597" y="4703"/>
                  <a:pt x="6843" y="4703"/>
                </a:cubicBezTo>
                <a:lnTo>
                  <a:pt x="7466" y="4703"/>
                </a:lnTo>
                <a:lnTo>
                  <a:pt x="7589" y="4703"/>
                </a:lnTo>
                <a:lnTo>
                  <a:pt x="7589" y="4581"/>
                </a:lnTo>
                <a:lnTo>
                  <a:pt x="7589" y="3007"/>
                </a:lnTo>
                <a:lnTo>
                  <a:pt x="7589" y="2885"/>
                </a:lnTo>
                <a:lnTo>
                  <a:pt x="7466" y="2885"/>
                </a:lnTo>
                <a:lnTo>
                  <a:pt x="6843" y="2885"/>
                </a:lnTo>
                <a:close/>
                <a:moveTo>
                  <a:pt x="5508" y="3794"/>
                </a:moveTo>
                <a:cubicBezTo>
                  <a:pt x="5508" y="4739"/>
                  <a:pt x="4739" y="5508"/>
                  <a:pt x="3794" y="5508"/>
                </a:cubicBezTo>
                <a:cubicBezTo>
                  <a:pt x="2850" y="5508"/>
                  <a:pt x="2081" y="4739"/>
                  <a:pt x="2081" y="3794"/>
                </a:cubicBezTo>
                <a:cubicBezTo>
                  <a:pt x="2081" y="2850"/>
                  <a:pt x="2850" y="2081"/>
                  <a:pt x="3794" y="2081"/>
                </a:cubicBezTo>
                <a:cubicBezTo>
                  <a:pt x="4739" y="2081"/>
                  <a:pt x="5508" y="2850"/>
                  <a:pt x="5508" y="3794"/>
                </a:cubicBezTo>
                <a:close/>
              </a:path>
            </a:pathLst>
          </a:custGeom>
          <a:solidFill>
            <a:srgbClr val="FDFBEF"/>
          </a:solidFill>
          <a:ln>
            <a:noFill/>
          </a:ln>
        </p:spPr>
      </p:sp>
      <p:sp>
        <p:nvSpPr>
          <p:cNvPr id="28" name="real-state-seller_69916"/>
          <p:cNvSpPr>
            <a:spLocks noChangeAspect="1"/>
          </p:cNvSpPr>
          <p:nvPr/>
        </p:nvSpPr>
        <p:spPr bwMode="auto">
          <a:xfrm>
            <a:off x="1879547" y="2370055"/>
            <a:ext cx="503026" cy="468000"/>
          </a:xfrm>
          <a:custGeom>
            <a:avLst/>
            <a:gdLst>
              <a:gd name="connsiteX0" fmla="*/ 379938 w 605409"/>
              <a:gd name="connsiteY0" fmla="*/ 496076 h 563254"/>
              <a:gd name="connsiteX1" fmla="*/ 394968 w 605409"/>
              <a:gd name="connsiteY1" fmla="*/ 563254 h 563254"/>
              <a:gd name="connsiteX2" fmla="*/ 379938 w 605409"/>
              <a:gd name="connsiteY2" fmla="*/ 563254 h 563254"/>
              <a:gd name="connsiteX3" fmla="*/ 225400 w 605409"/>
              <a:gd name="connsiteY3" fmla="*/ 496076 h 563254"/>
              <a:gd name="connsiteX4" fmla="*/ 225400 w 605409"/>
              <a:gd name="connsiteY4" fmla="*/ 563254 h 563254"/>
              <a:gd name="connsiteX5" fmla="*/ 210440 w 605409"/>
              <a:gd name="connsiteY5" fmla="*/ 563254 h 563254"/>
              <a:gd name="connsiteX6" fmla="*/ 302669 w 605409"/>
              <a:gd name="connsiteY6" fmla="*/ 210640 h 563254"/>
              <a:gd name="connsiteX7" fmla="*/ 232882 w 605409"/>
              <a:gd name="connsiteY7" fmla="*/ 280335 h 563254"/>
              <a:gd name="connsiteX8" fmla="*/ 302669 w 605409"/>
              <a:gd name="connsiteY8" fmla="*/ 363397 h 563254"/>
              <a:gd name="connsiteX9" fmla="*/ 372456 w 605409"/>
              <a:gd name="connsiteY9" fmla="*/ 280335 h 563254"/>
              <a:gd name="connsiteX10" fmla="*/ 302669 w 605409"/>
              <a:gd name="connsiteY10" fmla="*/ 210640 h 563254"/>
              <a:gd name="connsiteX11" fmla="*/ 293746 w 605409"/>
              <a:gd name="connsiteY11" fmla="*/ 102119 h 563254"/>
              <a:gd name="connsiteX12" fmla="*/ 311592 w 605409"/>
              <a:gd name="connsiteY12" fmla="*/ 102119 h 563254"/>
              <a:gd name="connsiteX13" fmla="*/ 519041 w 605409"/>
              <a:gd name="connsiteY13" fmla="*/ 280813 h 563254"/>
              <a:gd name="connsiteX14" fmla="*/ 523821 w 605409"/>
              <a:gd name="connsiteY14" fmla="*/ 291156 h 563254"/>
              <a:gd name="connsiteX15" fmla="*/ 523821 w 605409"/>
              <a:gd name="connsiteY15" fmla="*/ 549570 h 563254"/>
              <a:gd name="connsiteX16" fmla="*/ 510119 w 605409"/>
              <a:gd name="connsiteY16" fmla="*/ 563254 h 563254"/>
              <a:gd name="connsiteX17" fmla="*/ 451485 w 605409"/>
              <a:gd name="connsiteY17" fmla="*/ 563254 h 563254"/>
              <a:gd name="connsiteX18" fmla="*/ 417706 w 605409"/>
              <a:gd name="connsiteY18" fmla="*/ 412407 h 563254"/>
              <a:gd name="connsiteX19" fmla="*/ 404641 w 605409"/>
              <a:gd name="connsiteY19" fmla="*/ 394585 h 563254"/>
              <a:gd name="connsiteX20" fmla="*/ 313185 w 605409"/>
              <a:gd name="connsiteY20" fmla="*/ 369603 h 563254"/>
              <a:gd name="connsiteX21" fmla="*/ 306334 w 605409"/>
              <a:gd name="connsiteY21" fmla="*/ 383287 h 563254"/>
              <a:gd name="connsiteX22" fmla="*/ 306174 w 605409"/>
              <a:gd name="connsiteY22" fmla="*/ 383287 h 563254"/>
              <a:gd name="connsiteX23" fmla="*/ 324816 w 605409"/>
              <a:gd name="connsiteY23" fmla="*/ 527770 h 563254"/>
              <a:gd name="connsiteX24" fmla="*/ 304422 w 605409"/>
              <a:gd name="connsiteY24" fmla="*/ 563254 h 563254"/>
              <a:gd name="connsiteX25" fmla="*/ 300916 w 605409"/>
              <a:gd name="connsiteY25" fmla="*/ 563254 h 563254"/>
              <a:gd name="connsiteX26" fmla="*/ 280522 w 605409"/>
              <a:gd name="connsiteY26" fmla="*/ 527770 h 563254"/>
              <a:gd name="connsiteX27" fmla="*/ 299164 w 605409"/>
              <a:gd name="connsiteY27" fmla="*/ 383287 h 563254"/>
              <a:gd name="connsiteX28" fmla="*/ 299004 w 605409"/>
              <a:gd name="connsiteY28" fmla="*/ 383287 h 563254"/>
              <a:gd name="connsiteX29" fmla="*/ 292153 w 605409"/>
              <a:gd name="connsiteY29" fmla="*/ 369603 h 563254"/>
              <a:gd name="connsiteX30" fmla="*/ 200697 w 605409"/>
              <a:gd name="connsiteY30" fmla="*/ 394585 h 563254"/>
              <a:gd name="connsiteX31" fmla="*/ 187632 w 605409"/>
              <a:gd name="connsiteY31" fmla="*/ 412407 h 563254"/>
              <a:gd name="connsiteX32" fmla="*/ 153853 w 605409"/>
              <a:gd name="connsiteY32" fmla="*/ 563254 h 563254"/>
              <a:gd name="connsiteX33" fmla="*/ 95220 w 605409"/>
              <a:gd name="connsiteY33" fmla="*/ 563254 h 563254"/>
              <a:gd name="connsiteX34" fmla="*/ 81517 w 605409"/>
              <a:gd name="connsiteY34" fmla="*/ 549570 h 563254"/>
              <a:gd name="connsiteX35" fmla="*/ 81517 w 605409"/>
              <a:gd name="connsiteY35" fmla="*/ 291156 h 563254"/>
              <a:gd name="connsiteX36" fmla="*/ 86297 w 605409"/>
              <a:gd name="connsiteY36" fmla="*/ 280813 h 563254"/>
              <a:gd name="connsiteX37" fmla="*/ 302705 w 605409"/>
              <a:gd name="connsiteY37" fmla="*/ 0 h 563254"/>
              <a:gd name="connsiteX38" fmla="*/ 320710 w 605409"/>
              <a:gd name="connsiteY38" fmla="*/ 6563 h 563254"/>
              <a:gd name="connsiteX39" fmla="*/ 595894 w 605409"/>
              <a:gd name="connsiteY39" fmla="*/ 242992 h 563254"/>
              <a:gd name="connsiteX40" fmla="*/ 598762 w 605409"/>
              <a:gd name="connsiteY40" fmla="*/ 281654 h 563254"/>
              <a:gd name="connsiteX41" fmla="*/ 577888 w 605409"/>
              <a:gd name="connsiteY41" fmla="*/ 291200 h 563254"/>
              <a:gd name="connsiteX42" fmla="*/ 560042 w 605409"/>
              <a:gd name="connsiteY42" fmla="*/ 284677 h 563254"/>
              <a:gd name="connsiteX43" fmla="*/ 302705 w 605409"/>
              <a:gd name="connsiteY43" fmla="*/ 63682 h 563254"/>
              <a:gd name="connsiteX44" fmla="*/ 45367 w 605409"/>
              <a:gd name="connsiteY44" fmla="*/ 284677 h 563254"/>
              <a:gd name="connsiteX45" fmla="*/ 6647 w 605409"/>
              <a:gd name="connsiteY45" fmla="*/ 281654 h 563254"/>
              <a:gd name="connsiteX46" fmla="*/ 9515 w 605409"/>
              <a:gd name="connsiteY46" fmla="*/ 242992 h 563254"/>
              <a:gd name="connsiteX47" fmla="*/ 284699 w 605409"/>
              <a:gd name="connsiteY47" fmla="*/ 6563 h 563254"/>
              <a:gd name="connsiteX48" fmla="*/ 302705 w 605409"/>
              <a:gd name="connsiteY48" fmla="*/ 0 h 56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05409" h="563254">
                <a:moveTo>
                  <a:pt x="379938" y="496076"/>
                </a:moveTo>
                <a:lnTo>
                  <a:pt x="394968" y="563254"/>
                </a:lnTo>
                <a:lnTo>
                  <a:pt x="379938" y="563254"/>
                </a:lnTo>
                <a:close/>
                <a:moveTo>
                  <a:pt x="225400" y="496076"/>
                </a:moveTo>
                <a:lnTo>
                  <a:pt x="225400" y="563254"/>
                </a:lnTo>
                <a:lnTo>
                  <a:pt x="210440" y="563254"/>
                </a:lnTo>
                <a:close/>
                <a:moveTo>
                  <a:pt x="302669" y="210640"/>
                </a:moveTo>
                <a:cubicBezTo>
                  <a:pt x="264111" y="210640"/>
                  <a:pt x="232882" y="241828"/>
                  <a:pt x="232882" y="280335"/>
                </a:cubicBezTo>
                <a:cubicBezTo>
                  <a:pt x="232882" y="318684"/>
                  <a:pt x="264111" y="363397"/>
                  <a:pt x="302669" y="363397"/>
                </a:cubicBezTo>
                <a:cubicBezTo>
                  <a:pt x="341227" y="363397"/>
                  <a:pt x="372456" y="318684"/>
                  <a:pt x="372456" y="280335"/>
                </a:cubicBezTo>
                <a:cubicBezTo>
                  <a:pt x="372456" y="241828"/>
                  <a:pt x="341227" y="210640"/>
                  <a:pt x="302669" y="210640"/>
                </a:cubicBezTo>
                <a:close/>
                <a:moveTo>
                  <a:pt x="293746" y="102119"/>
                </a:moveTo>
                <a:cubicBezTo>
                  <a:pt x="298845" y="97663"/>
                  <a:pt x="306493" y="97663"/>
                  <a:pt x="311592" y="102119"/>
                </a:cubicBezTo>
                <a:lnTo>
                  <a:pt x="519041" y="280813"/>
                </a:lnTo>
                <a:cubicBezTo>
                  <a:pt x="522068" y="283359"/>
                  <a:pt x="523821" y="287178"/>
                  <a:pt x="523821" y="291156"/>
                </a:cubicBezTo>
                <a:lnTo>
                  <a:pt x="523821" y="549570"/>
                </a:lnTo>
                <a:cubicBezTo>
                  <a:pt x="523821" y="557208"/>
                  <a:pt x="517607" y="563254"/>
                  <a:pt x="510119" y="563254"/>
                </a:cubicBezTo>
                <a:lnTo>
                  <a:pt x="451485" y="563254"/>
                </a:lnTo>
                <a:lnTo>
                  <a:pt x="417706" y="412407"/>
                </a:lnTo>
                <a:cubicBezTo>
                  <a:pt x="415954" y="405246"/>
                  <a:pt x="411652" y="398563"/>
                  <a:pt x="404641" y="394585"/>
                </a:cubicBezTo>
                <a:cubicBezTo>
                  <a:pt x="402888" y="393630"/>
                  <a:pt x="364012" y="372308"/>
                  <a:pt x="313185" y="369603"/>
                </a:cubicBezTo>
                <a:lnTo>
                  <a:pt x="306334" y="383287"/>
                </a:lnTo>
                <a:lnTo>
                  <a:pt x="306174" y="383287"/>
                </a:lnTo>
                <a:lnTo>
                  <a:pt x="324816" y="527770"/>
                </a:lnTo>
                <a:lnTo>
                  <a:pt x="304422" y="563254"/>
                </a:lnTo>
                <a:lnTo>
                  <a:pt x="300916" y="563254"/>
                </a:lnTo>
                <a:lnTo>
                  <a:pt x="280522" y="527770"/>
                </a:lnTo>
                <a:lnTo>
                  <a:pt x="299164" y="383287"/>
                </a:lnTo>
                <a:lnTo>
                  <a:pt x="299004" y="383287"/>
                </a:lnTo>
                <a:lnTo>
                  <a:pt x="292153" y="369603"/>
                </a:lnTo>
                <a:cubicBezTo>
                  <a:pt x="241167" y="372308"/>
                  <a:pt x="202450" y="393630"/>
                  <a:pt x="200697" y="394585"/>
                </a:cubicBezTo>
                <a:cubicBezTo>
                  <a:pt x="193686" y="398563"/>
                  <a:pt x="189384" y="405246"/>
                  <a:pt x="187632" y="412407"/>
                </a:cubicBezTo>
                <a:lnTo>
                  <a:pt x="153853" y="563254"/>
                </a:lnTo>
                <a:lnTo>
                  <a:pt x="95220" y="563254"/>
                </a:lnTo>
                <a:cubicBezTo>
                  <a:pt x="87731" y="563254"/>
                  <a:pt x="81517" y="557208"/>
                  <a:pt x="81517" y="549570"/>
                </a:cubicBezTo>
                <a:lnTo>
                  <a:pt x="81517" y="291156"/>
                </a:lnTo>
                <a:cubicBezTo>
                  <a:pt x="81517" y="287178"/>
                  <a:pt x="83270" y="283359"/>
                  <a:pt x="86297" y="280813"/>
                </a:cubicBezTo>
                <a:close/>
                <a:moveTo>
                  <a:pt x="302705" y="0"/>
                </a:moveTo>
                <a:cubicBezTo>
                  <a:pt x="309118" y="0"/>
                  <a:pt x="315531" y="2188"/>
                  <a:pt x="320710" y="6563"/>
                </a:cubicBezTo>
                <a:lnTo>
                  <a:pt x="595894" y="242992"/>
                </a:lnTo>
                <a:cubicBezTo>
                  <a:pt x="607366" y="252856"/>
                  <a:pt x="608641" y="270198"/>
                  <a:pt x="598762" y="281654"/>
                </a:cubicBezTo>
                <a:cubicBezTo>
                  <a:pt x="593344" y="288018"/>
                  <a:pt x="585696" y="291200"/>
                  <a:pt x="577888" y="291200"/>
                </a:cubicBezTo>
                <a:cubicBezTo>
                  <a:pt x="571514" y="291200"/>
                  <a:pt x="565141" y="289132"/>
                  <a:pt x="560042" y="284677"/>
                </a:cubicBezTo>
                <a:lnTo>
                  <a:pt x="302705" y="63682"/>
                </a:lnTo>
                <a:lnTo>
                  <a:pt x="45367" y="284677"/>
                </a:lnTo>
                <a:cubicBezTo>
                  <a:pt x="33895" y="294541"/>
                  <a:pt x="16526" y="293268"/>
                  <a:pt x="6647" y="281654"/>
                </a:cubicBezTo>
                <a:cubicBezTo>
                  <a:pt x="-3232" y="270198"/>
                  <a:pt x="-1957" y="252856"/>
                  <a:pt x="9515" y="242992"/>
                </a:cubicBezTo>
                <a:lnTo>
                  <a:pt x="284699" y="6563"/>
                </a:lnTo>
                <a:cubicBezTo>
                  <a:pt x="289878" y="2188"/>
                  <a:pt x="296291" y="0"/>
                  <a:pt x="302705" y="0"/>
                </a:cubicBezTo>
                <a:close/>
              </a:path>
            </a:pathLst>
          </a:custGeom>
          <a:solidFill>
            <a:srgbClr val="FDFBEF"/>
          </a:solidFill>
          <a:ln>
            <a:noFill/>
          </a:ln>
        </p:spPr>
      </p:sp>
      <p:sp>
        <p:nvSpPr>
          <p:cNvPr id="30" name="Text Box 81"/>
          <p:cNvSpPr txBox="1">
            <a:spLocks noChangeArrowheads="1"/>
          </p:cNvSpPr>
          <p:nvPr/>
        </p:nvSpPr>
        <p:spPr bwMode="auto">
          <a:xfrm>
            <a:off x="1051560" y="3853815"/>
            <a:ext cx="2235200" cy="87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ED0A2"/>
                    </a:gs>
                    <a:gs pos="100000">
                      <a:srgbClr val="FFEFD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We will encourage users to leave reviews on app stores and social media platforms, giving us valuable insights into how our app is performing.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1480820" y="3282950"/>
            <a:ext cx="1367155" cy="440055"/>
          </a:xfrm>
          <a:prstGeom prst="roundRect">
            <a:avLst/>
          </a:prstGeom>
          <a:solidFill>
            <a:srgbClr val="FDFBE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504B4F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U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4B4F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ser feedback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504B4F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34" name="Text Box 81"/>
          <p:cNvSpPr txBox="1">
            <a:spLocks noChangeArrowheads="1"/>
          </p:cNvSpPr>
          <p:nvPr/>
        </p:nvSpPr>
        <p:spPr bwMode="auto">
          <a:xfrm>
            <a:off x="4748530" y="3853815"/>
            <a:ext cx="2312035" cy="1179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ED0A2"/>
                    </a:gs>
                    <a:gs pos="100000">
                      <a:srgbClr val="FFEFD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We will also use engagement metrics such as time spent on the app, number of logins, and number of passwords stored to measure user engagement.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5261849" y="3282750"/>
            <a:ext cx="1300480" cy="440144"/>
          </a:xfrm>
          <a:prstGeom prst="roundRect">
            <a:avLst/>
          </a:prstGeom>
          <a:solidFill>
            <a:srgbClr val="FDFBE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504B4F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U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4B4F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ser engagement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504B4F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38" name="Text Box 81"/>
          <p:cNvSpPr txBox="1">
            <a:spLocks noChangeArrowheads="1"/>
          </p:cNvSpPr>
          <p:nvPr/>
        </p:nvSpPr>
        <p:spPr bwMode="auto">
          <a:xfrm>
            <a:off x="6699485" y="3853705"/>
            <a:ext cx="1682280" cy="738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ED0A2"/>
                    </a:gs>
                    <a:gs pos="100000">
                      <a:srgbClr val="FFEFD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ea typeface="等线" panose="02010600030101010101" charset="-122"/>
              <a:cs typeface="+mn-cs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9153129" y="3282750"/>
            <a:ext cx="1300480" cy="440144"/>
          </a:xfrm>
          <a:prstGeom prst="roundRect">
            <a:avLst/>
          </a:prstGeom>
          <a:solidFill>
            <a:srgbClr val="FDFBE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504B4F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C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4B4F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ustomer retention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504B4F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42" name="Text Box 81"/>
          <p:cNvSpPr txBox="1">
            <a:spLocks noChangeArrowheads="1"/>
          </p:cNvSpPr>
          <p:nvPr/>
        </p:nvSpPr>
        <p:spPr bwMode="auto">
          <a:xfrm>
            <a:off x="8714105" y="3853815"/>
            <a:ext cx="22447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ED0A2"/>
                    </a:gs>
                    <a:gs pos="100000">
                      <a:srgbClr val="FFEFD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W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 will use customer retention metrics such as churn rate and customer satisfaction to measure the success of our app over time.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/>
        </p:nvSpPr>
        <p:spPr>
          <a:xfrm flipH="1">
            <a:off x="5427832" y="2271562"/>
            <a:ext cx="6556206" cy="2329314"/>
          </a:xfrm>
          <a:custGeom>
            <a:avLst/>
            <a:gdLst>
              <a:gd name="connsiteX0" fmla="*/ 6556206 w 6556206"/>
              <a:gd name="connsiteY0" fmla="*/ 0 h 2329314"/>
              <a:gd name="connsiteX1" fmla="*/ 0 w 6556206"/>
              <a:gd name="connsiteY1" fmla="*/ 0 h 2329314"/>
              <a:gd name="connsiteX2" fmla="*/ 0 w 6556206"/>
              <a:gd name="connsiteY2" fmla="*/ 2329314 h 2329314"/>
              <a:gd name="connsiteX3" fmla="*/ 4254239 w 6556206"/>
              <a:gd name="connsiteY3" fmla="*/ 2329314 h 232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6206" h="2329314">
                <a:moveTo>
                  <a:pt x="6556206" y="0"/>
                </a:moveTo>
                <a:lnTo>
                  <a:pt x="0" y="0"/>
                </a:lnTo>
                <a:lnTo>
                  <a:pt x="0" y="2329314"/>
                </a:lnTo>
                <a:lnTo>
                  <a:pt x="4254239" y="23293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任意多边形: 形状 2"/>
          <p:cNvSpPr/>
          <p:nvPr/>
        </p:nvSpPr>
        <p:spPr>
          <a:xfrm flipH="1">
            <a:off x="3390900" y="0"/>
            <a:ext cx="8801100" cy="6858000"/>
          </a:xfrm>
          <a:custGeom>
            <a:avLst/>
            <a:gdLst>
              <a:gd name="connsiteX0" fmla="*/ 8801100 w 8801100"/>
              <a:gd name="connsiteY0" fmla="*/ 0 h 6858000"/>
              <a:gd name="connsiteX1" fmla="*/ 2123970 w 8801100"/>
              <a:gd name="connsiteY1" fmla="*/ 0 h 6858000"/>
              <a:gd name="connsiteX2" fmla="*/ 0 w 8801100"/>
              <a:gd name="connsiteY2" fmla="*/ 2149202 h 6858000"/>
              <a:gd name="connsiteX3" fmla="*/ 0 w 8801100"/>
              <a:gd name="connsiteY3" fmla="*/ 6858000 h 6858000"/>
              <a:gd name="connsiteX4" fmla="*/ 2023613 w 88011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1100" h="6858000">
                <a:moveTo>
                  <a:pt x="8801100" y="0"/>
                </a:moveTo>
                <a:lnTo>
                  <a:pt x="2123970" y="0"/>
                </a:lnTo>
                <a:lnTo>
                  <a:pt x="0" y="2149202"/>
                </a:lnTo>
                <a:lnTo>
                  <a:pt x="0" y="6858000"/>
                </a:lnTo>
                <a:lnTo>
                  <a:pt x="2023613" y="6858000"/>
                </a:lnTo>
                <a:close/>
              </a:path>
            </a:pathLst>
          </a:custGeom>
          <a:solidFill>
            <a:srgbClr val="504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5635794" y="2271562"/>
            <a:ext cx="6556206" cy="2329314"/>
          </a:xfrm>
          <a:custGeom>
            <a:avLst/>
            <a:gdLst>
              <a:gd name="connsiteX0" fmla="*/ 6556206 w 6556206"/>
              <a:gd name="connsiteY0" fmla="*/ 0 h 2329314"/>
              <a:gd name="connsiteX1" fmla="*/ 0 w 6556206"/>
              <a:gd name="connsiteY1" fmla="*/ 0 h 2329314"/>
              <a:gd name="connsiteX2" fmla="*/ 0 w 6556206"/>
              <a:gd name="connsiteY2" fmla="*/ 2329314 h 2329314"/>
              <a:gd name="connsiteX3" fmla="*/ 4254239 w 6556206"/>
              <a:gd name="connsiteY3" fmla="*/ 2329314 h 232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6206" h="2329314">
                <a:moveTo>
                  <a:pt x="6556206" y="0"/>
                </a:moveTo>
                <a:lnTo>
                  <a:pt x="0" y="0"/>
                </a:lnTo>
                <a:lnTo>
                  <a:pt x="0" y="2329314"/>
                </a:lnTo>
                <a:lnTo>
                  <a:pt x="4254239" y="2329314"/>
                </a:lnTo>
                <a:close/>
              </a:path>
            </a:pathLst>
          </a:custGeom>
          <a:gradFill>
            <a:gsLst>
              <a:gs pos="0">
                <a:srgbClr val="BAAB92">
                  <a:lumMod val="53000"/>
                  <a:lumOff val="47000"/>
                </a:srgbClr>
              </a:gs>
              <a:gs pos="99000">
                <a:srgbClr val="B3A38A"/>
              </a:gs>
            </a:gsLst>
            <a:lin ang="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43203" y="2644170"/>
            <a:ext cx="3436620" cy="15684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 w="0"/>
                <a:solidFill>
                  <a:srgbClr val="4E4C4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2023</a:t>
            </a:r>
            <a:endParaRPr kumimoji="0" lang="zh-CN" altLang="en-US" sz="9600" b="0" i="0" u="none" strike="noStrike" kern="1200" cap="none" spc="0" normalizeH="0" baseline="0" noProof="0" dirty="0">
              <a:ln w="0"/>
              <a:solidFill>
                <a:srgbClr val="4E4C4F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66065" y="1999615"/>
            <a:ext cx="68326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Thank you for listening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srgbClr val="4E4C4F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34963" y="3522163"/>
            <a:ext cx="5587381" cy="486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There are many variations of passages of Lorem Ipsum available, but the  majority have suffered alteration some form, by injected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humour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, or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randomThere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are many variations of passages of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00279" y="4168111"/>
            <a:ext cx="760396" cy="45719"/>
          </a:xfrm>
          <a:prstGeom prst="rect">
            <a:avLst/>
          </a:prstGeom>
          <a:solidFill>
            <a:srgbClr val="4E4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92093" y="4574530"/>
            <a:ext cx="306215" cy="306216"/>
          </a:xfrm>
          <a:prstGeom prst="rect">
            <a:avLst/>
          </a:prstGeom>
        </p:spPr>
      </p:pic>
      <p:sp>
        <p:nvSpPr>
          <p:cNvPr id="49" name="矩形: 圆角 48"/>
          <p:cNvSpPr/>
          <p:nvPr/>
        </p:nvSpPr>
        <p:spPr>
          <a:xfrm>
            <a:off x="727075" y="4495165"/>
            <a:ext cx="3771900" cy="42862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outerShdw blurRad="50800" dist="38100" dir="2700000" sx="102000" sy="102000" algn="tl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Group mumbers: </a:t>
            </a:r>
            <a:r>
              <a:rPr lang="zh-CN" altLang="en-US" sz="140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陈彦竹</a:t>
            </a:r>
            <a:r>
              <a:rPr lang="en-US" altLang="zh-CN" sz="140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zh-CN" altLang="en-US" sz="140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储子杰</a:t>
            </a:r>
            <a:r>
              <a:rPr lang="en-US" altLang="zh-CN" sz="140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zh-CN" altLang="en-US" sz="140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何达斌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E4C4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5748" y="1498764"/>
            <a:ext cx="4304300" cy="45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Bahnschrift" panose="020B0502040204020203" pitchFamily="34" charset="0"/>
                <a:ea typeface="阿里汉仪智能黑体" panose="00020600040101010101" pitchFamily="18" charset="-122"/>
                <a:cs typeface="+mn-cs"/>
              </a:rPr>
              <a:t>SUMMARY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E4C4F"/>
              </a:solidFill>
              <a:effectLst/>
              <a:uLnTx/>
              <a:uFillTx/>
              <a:latin typeface="Bahnschrift" panose="020B0502040204020203" pitchFamily="34" charset="0"/>
              <a:ea typeface="阿里汉仪智能黑体" panose="00020600040101010101" pitchFamily="18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13823" y="109338"/>
            <a:ext cx="1068136" cy="1068136"/>
            <a:chOff x="2315817" y="695739"/>
            <a:chExt cx="6400800" cy="6400800"/>
          </a:xfrm>
          <a:solidFill>
            <a:srgbClr val="4E4C4F">
              <a:alpha val="30000"/>
            </a:srgbClr>
          </a:solidFill>
        </p:grpSpPr>
        <p:sp>
          <p:nvSpPr>
            <p:cNvPr id="13" name="矩形 12"/>
            <p:cNvSpPr/>
            <p:nvPr/>
          </p:nvSpPr>
          <p:spPr>
            <a:xfrm>
              <a:off x="2315817" y="6957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44617" y="6957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973417" y="6957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802217" y="6957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315817" y="25245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44617" y="25245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973417" y="25245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802217" y="25245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315817" y="43533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44617" y="43533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973417" y="43533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802217" y="43533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315817" y="61821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44617" y="61821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973417" y="61821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802217" y="61821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5400000">
            <a:off x="2301081" y="4523583"/>
            <a:ext cx="1" cy="3932237"/>
            <a:chOff x="7484165" y="1117969"/>
            <a:chExt cx="1" cy="3932237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7484165" y="4293704"/>
              <a:ext cx="0" cy="756502"/>
            </a:xfrm>
            <a:prstGeom prst="line">
              <a:avLst/>
            </a:prstGeom>
            <a:ln w="38100">
              <a:solidFill>
                <a:srgbClr val="272D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6200000" flipH="1">
              <a:off x="5890765" y="2711370"/>
              <a:ext cx="3186802" cy="0"/>
            </a:xfrm>
            <a:prstGeom prst="line">
              <a:avLst/>
            </a:prstGeom>
            <a:ln w="12700">
              <a:solidFill>
                <a:srgbClr val="272D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217543"/>
            <a:ext cx="12192000" cy="4422913"/>
          </a:xfrm>
          <a:prstGeom prst="rect">
            <a:avLst/>
          </a:prstGeom>
          <a:solidFill>
            <a:srgbClr val="504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dist"/>
            <a:endParaRPr lang="zh-CN" altLang="en-US" sz="16600">
              <a:solidFill>
                <a:prstClr val="white">
                  <a:alpha val="20000"/>
                </a:prstClr>
              </a:solidFill>
              <a:latin typeface="Arial Black" panose="020B0A04020102020204" pitchFamily="34" charset="0"/>
              <a:ea typeface="等线" panose="02010600030101010101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21597" y="2963600"/>
            <a:ext cx="6948805" cy="1247103"/>
            <a:chOff x="1555994" y="2723386"/>
            <a:chExt cx="6948805" cy="1247103"/>
          </a:xfrm>
        </p:grpSpPr>
        <p:sp>
          <p:nvSpPr>
            <p:cNvPr id="6" name="文本框 5"/>
            <p:cNvSpPr txBox="1"/>
            <p:nvPr/>
          </p:nvSpPr>
          <p:spPr>
            <a:xfrm>
              <a:off x="1555994" y="2723386"/>
              <a:ext cx="6948805" cy="768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DFBEF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Unique Selling Proposition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85452" y="3352306"/>
              <a:ext cx="6889891" cy="618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There are many variations of passages of Lorem Ipsum available, but the  majority have suffered alteration some form, by injected </a:t>
              </a: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humour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, or </a:t>
              </a: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randomThere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 are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5612481" y="1984021"/>
            <a:ext cx="967037" cy="967037"/>
          </a:xfrm>
          <a:prstGeom prst="ellipse">
            <a:avLst/>
          </a:prstGeom>
          <a:solidFill>
            <a:srgbClr val="FDF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4E4C4F"/>
                </a:solidFill>
                <a:latin typeface="Abadi" panose="020B0604020104020204" pitchFamily="34" charset="0"/>
              </a:rPr>
              <a:t>01</a:t>
            </a:r>
            <a:endParaRPr lang="zh-CN" altLang="en-US" sz="3200" dirty="0">
              <a:solidFill>
                <a:srgbClr val="4E4C4F"/>
              </a:solidFill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45206" y="423082"/>
            <a:ext cx="51015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Unique Selling Proposition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25331" y="1195761"/>
            <a:ext cx="541338" cy="63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395095" y="2063120"/>
            <a:ext cx="3865588" cy="3603655"/>
          </a:xfrm>
          <a:prstGeom prst="roundRect">
            <a:avLst>
              <a:gd name="adj" fmla="val 11922"/>
            </a:avLst>
          </a:prstGeom>
          <a:solidFill>
            <a:srgbClr val="504B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1"/>
          <p:cNvSpPr txBox="1"/>
          <p:nvPr/>
        </p:nvSpPr>
        <p:spPr>
          <a:xfrm>
            <a:off x="2348526" y="2690583"/>
            <a:ext cx="172401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" panose="02010600030101010101" charset="-122"/>
                <a:ea typeface="思源黑体 CN Bold" panose="020B0800000000000000" pitchFamily="34" charset="-122"/>
                <a:cs typeface="+mn-cs"/>
              </a:rPr>
              <a:t>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" panose="02010600030101010101" charset="-122"/>
                <a:ea typeface="思源黑体 CN Bold" panose="020B0800000000000000" pitchFamily="34" charset="-122"/>
                <a:cs typeface="+mn-cs"/>
              </a:rPr>
              <a:t>eamless user experience</a:t>
            </a:r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等线" panose="02010600030101010101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2" name="文本框2"/>
          <p:cNvSpPr/>
          <p:nvPr/>
        </p:nvSpPr>
        <p:spPr>
          <a:xfrm>
            <a:off x="1946910" y="3428365"/>
            <a:ext cx="2887345" cy="14547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Our app is designed to simplify the password management process, making it easy for users to store and retrieve their passwords.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3" name="Shape 2633"/>
          <p:cNvSpPr/>
          <p:nvPr/>
        </p:nvSpPr>
        <p:spPr>
          <a:xfrm>
            <a:off x="2971364" y="2156831"/>
            <a:ext cx="441119" cy="441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rgbClr val="FDFBEF"/>
          </a:solidFill>
          <a:ln w="12700">
            <a:solidFill>
              <a:srgbClr val="FDFBEF"/>
            </a:solidFill>
            <a:miter lim="400000"/>
          </a:ln>
        </p:spPr>
        <p:txBody>
          <a:bodyPr lIns="38090" tIns="38090" rIns="38090" bIns="3809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6819900" y="2062480"/>
            <a:ext cx="4100195" cy="3539490"/>
          </a:xfrm>
          <a:prstGeom prst="roundRect">
            <a:avLst>
              <a:gd name="adj" fmla="val 11922"/>
            </a:avLst>
          </a:prstGeom>
          <a:solidFill>
            <a:srgbClr val="504B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文本框1"/>
          <p:cNvSpPr txBox="1"/>
          <p:nvPr/>
        </p:nvSpPr>
        <p:spPr>
          <a:xfrm>
            <a:off x="7907655" y="2684780"/>
            <a:ext cx="1917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" panose="02010600030101010101" charset="-122"/>
                <a:ea typeface="思源黑体 CN Bold" panose="020B0800000000000000" pitchFamily="34" charset="-122"/>
                <a:cs typeface="+mn-cs"/>
              </a:rPr>
              <a:t>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" panose="02010600030101010101" charset="-122"/>
                <a:ea typeface="思源黑体 CN Bold" panose="020B0800000000000000" pitchFamily="34" charset="-122"/>
                <a:cs typeface="+mn-cs"/>
              </a:rPr>
              <a:t>dvanced security features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等线" panose="02010600030101010101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9" name="文本框2"/>
          <p:cNvSpPr/>
          <p:nvPr/>
        </p:nvSpPr>
        <p:spPr>
          <a:xfrm>
            <a:off x="7592060" y="3433445"/>
            <a:ext cx="2813050" cy="14947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W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e use industry-standard encryption technologies to ensure that user data is kept secure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, and also offers password strength analysis, password sharing, and auto-fill features, making it easier for users to navigate the online world.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0" name="Shape 2547"/>
          <p:cNvSpPr/>
          <p:nvPr/>
        </p:nvSpPr>
        <p:spPr>
          <a:xfrm>
            <a:off x="8626529" y="2148777"/>
            <a:ext cx="479160" cy="479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FDFBEF"/>
          </a:solidFill>
          <a:ln w="12700">
            <a:solidFill>
              <a:srgbClr val="FDFBEF"/>
            </a:solidFill>
            <a:miter lim="400000"/>
          </a:ln>
        </p:spPr>
        <p:txBody>
          <a:bodyPr lIns="38090" tIns="38090" rIns="38090" bIns="3809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Shape 2944"/>
          <p:cNvSpPr/>
          <p:nvPr/>
        </p:nvSpPr>
        <p:spPr>
          <a:xfrm>
            <a:off x="5915580" y="2418989"/>
            <a:ext cx="441119" cy="441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FDFBEF"/>
          </a:solidFill>
          <a:ln w="12700">
            <a:solidFill>
              <a:srgbClr val="FDFBEF"/>
            </a:solidFill>
            <a:miter lim="400000"/>
          </a:ln>
        </p:spPr>
        <p:txBody>
          <a:bodyPr lIns="38090" tIns="38090" rIns="38090" bIns="3809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217543"/>
            <a:ext cx="12192000" cy="4422913"/>
          </a:xfrm>
          <a:prstGeom prst="rect">
            <a:avLst/>
          </a:prstGeom>
          <a:solidFill>
            <a:srgbClr val="504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20000"/>
                </a:prstClr>
              </a:soli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51055" y="2963600"/>
            <a:ext cx="6889891" cy="1247103"/>
            <a:chOff x="1585452" y="2723386"/>
            <a:chExt cx="6889891" cy="1247103"/>
          </a:xfrm>
        </p:grpSpPr>
        <p:sp>
          <p:nvSpPr>
            <p:cNvPr id="6" name="文本框 5"/>
            <p:cNvSpPr txBox="1"/>
            <p:nvPr/>
          </p:nvSpPr>
          <p:spPr>
            <a:xfrm>
              <a:off x="3281924" y="2723386"/>
              <a:ext cx="3496945" cy="768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DFBEF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User Persona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85452" y="3352306"/>
              <a:ext cx="6889891" cy="618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There are many variations of passages of Lorem Ipsum available, but the  majority have suffered alteration some form, by injected </a:t>
              </a: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humour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, or </a:t>
              </a: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randomThere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 are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5612481" y="1984021"/>
            <a:ext cx="967037" cy="967037"/>
          </a:xfrm>
          <a:prstGeom prst="ellipse">
            <a:avLst/>
          </a:prstGeom>
          <a:solidFill>
            <a:srgbClr val="FDF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Abadi" panose="020B0604020104020204" pitchFamily="34" charset="0"/>
                <a:ea typeface="等线" panose="02010600030101010101" charset="-122"/>
                <a:cs typeface="+mn-cs"/>
              </a:rPr>
              <a:t>02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E4C4F"/>
              </a:solidFill>
              <a:effectLst/>
              <a:uLnTx/>
              <a:uFillTx/>
              <a:latin typeface="Abadi" panose="020B0604020104020204" pitchFamily="34" charset="0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99648" y="423082"/>
            <a:ext cx="25927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User Persona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25331" y="1195761"/>
            <a:ext cx="541338" cy="63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0" y="1787500"/>
            <a:ext cx="2345634" cy="2345634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50366" y="4133134"/>
            <a:ext cx="2345634" cy="2345634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66569" y="1788031"/>
            <a:ext cx="3901441" cy="1863090"/>
            <a:chOff x="2720887" y="2005391"/>
            <a:chExt cx="3901441" cy="1863090"/>
          </a:xfrm>
        </p:grpSpPr>
        <p:sp>
          <p:nvSpPr>
            <p:cNvPr id="10" name="文本框1"/>
            <p:cNvSpPr txBox="1"/>
            <p:nvPr/>
          </p:nvSpPr>
          <p:spPr>
            <a:xfrm>
              <a:off x="6312448" y="2486721"/>
              <a:ext cx="309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504B4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文本框2"/>
            <p:cNvSpPr/>
            <p:nvPr/>
          </p:nvSpPr>
          <p:spPr>
            <a:xfrm>
              <a:off x="2720887" y="2005391"/>
              <a:ext cx="3901440" cy="186309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295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04B4F"/>
                  </a:solidFill>
                  <a:effectLst/>
                  <a:uLnTx/>
                  <a:uFillTx/>
                  <a:latin typeface="等线 Light" panose="02010600030101010101" pitchFamily="2" charset="-122"/>
                  <a:ea typeface="等线 Light" panose="02010600030101010101" pitchFamily="2" charset="-122"/>
                  <a:cs typeface="+mn-ea"/>
                  <a:sym typeface="+mn-lt"/>
                </a:rPr>
                <a:t>Our target user persona is a busy professional who values security and convenience. This person is likely to have multiple online accounts and is always on-the-go.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4B4F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162122" y="4296225"/>
            <a:ext cx="4105275" cy="2182495"/>
            <a:chOff x="2739302" y="2167951"/>
            <a:chExt cx="4105275" cy="2182495"/>
          </a:xfrm>
        </p:grpSpPr>
        <p:sp>
          <p:nvSpPr>
            <p:cNvPr id="13" name="文本框1"/>
            <p:cNvSpPr txBox="1"/>
            <p:nvPr/>
          </p:nvSpPr>
          <p:spPr>
            <a:xfrm>
              <a:off x="2812327" y="2486721"/>
              <a:ext cx="309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504B4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文本框2"/>
            <p:cNvSpPr/>
            <p:nvPr/>
          </p:nvSpPr>
          <p:spPr>
            <a:xfrm>
              <a:off x="2739302" y="2167951"/>
              <a:ext cx="4105275" cy="2182495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295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04B4F"/>
                  </a:solidFill>
                  <a:effectLst/>
                  <a:uLnTx/>
                  <a:uFillTx/>
                  <a:latin typeface="等线 Light" panose="02010600030101010101" pitchFamily="2" charset="-122"/>
                  <a:ea typeface="等线 Light" panose="02010600030101010101" pitchFamily="2" charset="-122"/>
                  <a:cs typeface="+mn-ea"/>
                  <a:sym typeface="+mn-lt"/>
                </a:rPr>
                <a:t>They need a password management app that is easy to use and offers reliable security features. They are willing to pay for a premium service that saves them time and gives them peace of mind.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4B4F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520212" y="1477965"/>
            <a:ext cx="1951175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1" i="0" u="none" strike="noStrike" kern="1200" cap="none" spc="0" normalizeH="0" baseline="0" noProof="0" dirty="0">
                <a:ln w="0"/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  <a:latin typeface="Aharoni" panose="02010803020104030203" pitchFamily="2" charset="-79"/>
                <a:ea typeface="等线" panose="02010600030101010101" charset="-122"/>
                <a:cs typeface="Aharoni" panose="02010803020104030203" pitchFamily="2" charset="-79"/>
              </a:rPr>
              <a:t>01</a:t>
            </a:r>
            <a:endParaRPr kumimoji="0" lang="zh-CN" altLang="en-US" sz="16600" b="1" i="0" u="none" strike="noStrike" kern="1200" cap="none" spc="0" normalizeH="0" baseline="0" noProof="0" dirty="0">
              <a:ln w="0"/>
              <a:solidFill>
                <a:prstClr val="black">
                  <a:alpha val="15000"/>
                </a:prstClr>
              </a:solidFill>
              <a:effectLst/>
              <a:uLnTx/>
              <a:uFillTx/>
              <a:latin typeface="Aharoni" panose="02010803020104030203" pitchFamily="2" charset="-79"/>
              <a:ea typeface="等线" panose="02010600030101010101" charset="-122"/>
              <a:cs typeface="Aharoni" panose="02010803020104030203" pitchFamily="2" charset="-79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60044" y="3831890"/>
            <a:ext cx="1951175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1" i="0" u="none" strike="noStrike" kern="1200" cap="none" spc="0" normalizeH="0" baseline="0" noProof="0" dirty="0">
                <a:ln w="0"/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  <a:latin typeface="Aharoni" panose="02010803020104030203" pitchFamily="2" charset="-79"/>
                <a:ea typeface="等线" panose="02010600030101010101" charset="-122"/>
                <a:cs typeface="Aharoni" panose="02010803020104030203" pitchFamily="2" charset="-79"/>
              </a:rPr>
              <a:t>02</a:t>
            </a:r>
            <a:endParaRPr kumimoji="0" lang="zh-CN" altLang="en-US" sz="16600" b="1" i="0" u="none" strike="noStrike" kern="1200" cap="none" spc="0" normalizeH="0" baseline="0" noProof="0" dirty="0">
              <a:ln w="0"/>
              <a:solidFill>
                <a:prstClr val="black">
                  <a:alpha val="15000"/>
                </a:prstClr>
              </a:solidFill>
              <a:effectLst/>
              <a:uLnTx/>
              <a:uFillTx/>
              <a:latin typeface="Aharoni" panose="02010803020104030203" pitchFamily="2" charset="-79"/>
              <a:ea typeface="等线" panose="02010600030101010101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217543"/>
            <a:ext cx="12192000" cy="4422913"/>
          </a:xfrm>
          <a:prstGeom prst="rect">
            <a:avLst/>
          </a:prstGeom>
          <a:solidFill>
            <a:srgbClr val="504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20000"/>
                </a:prstClr>
              </a:soli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51055" y="2963600"/>
            <a:ext cx="6889891" cy="1247103"/>
            <a:chOff x="1585452" y="2723386"/>
            <a:chExt cx="6889891" cy="1247103"/>
          </a:xfrm>
        </p:grpSpPr>
        <p:sp>
          <p:nvSpPr>
            <p:cNvPr id="6" name="文本框 5"/>
            <p:cNvSpPr txBox="1"/>
            <p:nvPr/>
          </p:nvSpPr>
          <p:spPr>
            <a:xfrm>
              <a:off x="2404672" y="2723386"/>
              <a:ext cx="5251450" cy="768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DFBEF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Marketing Channels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85452" y="3352306"/>
              <a:ext cx="6889891" cy="618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There are many variations of passages of Lorem Ipsum available, but the  majority have suffered alteration some form, by injected </a:t>
              </a: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humour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, or </a:t>
              </a: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randomThere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 are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5612481" y="1984021"/>
            <a:ext cx="967037" cy="967037"/>
          </a:xfrm>
          <a:prstGeom prst="ellipse">
            <a:avLst/>
          </a:prstGeom>
          <a:solidFill>
            <a:srgbClr val="FDF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Abadi" panose="020B0604020104020204" pitchFamily="34" charset="0"/>
                <a:ea typeface="等线" panose="02010600030101010101" charset="-122"/>
                <a:cs typeface="+mn-cs"/>
              </a:rPr>
              <a:t>03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E4C4F"/>
              </a:solidFill>
              <a:effectLst/>
              <a:uLnTx/>
              <a:uFillTx/>
              <a:latin typeface="Abadi" panose="020B0604020104020204" pitchFamily="34" charset="0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61156" y="423082"/>
            <a:ext cx="38696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Marketing Channels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25331" y="1195761"/>
            <a:ext cx="541338" cy="63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4983" y="2678411"/>
            <a:ext cx="2641600" cy="3496734"/>
          </a:xfrm>
          <a:prstGeom prst="rect">
            <a:avLst/>
          </a:prstGeom>
          <a:solidFill>
            <a:srgbClr val="504B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2112250" y="2043411"/>
            <a:ext cx="1507066" cy="1490134"/>
          </a:xfrm>
          <a:prstGeom prst="roundRect">
            <a:avLst>
              <a:gd name="adj" fmla="val 9849"/>
            </a:avLst>
          </a:prstGeom>
          <a:blipFill>
            <a:blip r:embed="rId1"/>
            <a:stretch>
              <a:fillRect/>
            </a:stretch>
          </a:blip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文本框1"/>
          <p:cNvSpPr txBox="1"/>
          <p:nvPr/>
        </p:nvSpPr>
        <p:spPr>
          <a:xfrm>
            <a:off x="2071224" y="3677478"/>
            <a:ext cx="158911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" panose="02010600030101010101" charset="-122"/>
                <a:ea typeface="思源黑体 CN Bold" panose="020B0800000000000000" pitchFamily="34" charset="-122"/>
                <a:cs typeface="+mn-cs"/>
              </a:rPr>
              <a:t>Social media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等线" panose="02010600030101010101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文本框2"/>
          <p:cNvSpPr/>
          <p:nvPr/>
        </p:nvSpPr>
        <p:spPr>
          <a:xfrm>
            <a:off x="1602479" y="3887215"/>
            <a:ext cx="2526607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社会媒体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1" name="文本框2"/>
          <p:cNvSpPr/>
          <p:nvPr/>
        </p:nvSpPr>
        <p:spPr>
          <a:xfrm>
            <a:off x="1684020" y="4477385"/>
            <a:ext cx="2444750" cy="161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We will create high-quality blog posts, videos, and tutorials on password security, data privacy, and the benefits of using a password management app. These will be published on our website and shared on social media platforms.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759562" y="4366272"/>
            <a:ext cx="212437" cy="45719"/>
            <a:chOff x="5125601" y="3774550"/>
            <a:chExt cx="914322" cy="196773"/>
          </a:xfrm>
        </p:grpSpPr>
        <p:sp>
          <p:nvSpPr>
            <p:cNvPr id="13" name="矩形 12"/>
            <p:cNvSpPr/>
            <p:nvPr/>
          </p:nvSpPr>
          <p:spPr>
            <a:xfrm rot="2700000">
              <a:off x="5125601" y="3774550"/>
              <a:ext cx="196773" cy="196773"/>
            </a:xfrm>
            <a:prstGeom prst="rect">
              <a:avLst/>
            </a:prstGeom>
            <a:noFill/>
            <a:ln>
              <a:solidFill>
                <a:srgbClr val="FDFB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2700000">
              <a:off x="5484377" y="3774550"/>
              <a:ext cx="196773" cy="196773"/>
            </a:xfrm>
            <a:prstGeom prst="rect">
              <a:avLst/>
            </a:prstGeom>
            <a:noFill/>
            <a:ln>
              <a:solidFill>
                <a:srgbClr val="FDFB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2700000">
              <a:off x="5843150" y="3774550"/>
              <a:ext cx="196773" cy="196773"/>
            </a:xfrm>
            <a:prstGeom prst="rect">
              <a:avLst/>
            </a:prstGeom>
            <a:noFill/>
            <a:ln>
              <a:solidFill>
                <a:srgbClr val="FDFB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4775200" y="2678411"/>
            <a:ext cx="2641600" cy="3496734"/>
          </a:xfrm>
          <a:prstGeom prst="rect">
            <a:avLst/>
          </a:prstGeom>
          <a:solidFill>
            <a:srgbClr val="504B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342467" y="2043411"/>
            <a:ext cx="1507066" cy="1490134"/>
          </a:xfrm>
          <a:prstGeom prst="roundRect">
            <a:avLst>
              <a:gd name="adj" fmla="val 9849"/>
            </a:avLst>
          </a:prstGeom>
          <a:blipFill>
            <a:blip r:embed="rId1"/>
            <a:stretch>
              <a:fillRect/>
            </a:stretch>
          </a:blip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8" name="文本框1"/>
          <p:cNvSpPr txBox="1"/>
          <p:nvPr/>
        </p:nvSpPr>
        <p:spPr>
          <a:xfrm>
            <a:off x="4901565" y="3677285"/>
            <a:ext cx="244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" panose="02010600030101010101" charset="-122"/>
                <a:ea typeface="思源黑体 CN Bold" panose="020B0800000000000000" pitchFamily="34" charset="-122"/>
                <a:cs typeface="+mn-cs"/>
              </a:rPr>
              <a:t>Online advertising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等线" panose="02010600030101010101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9" name="文本框2"/>
          <p:cNvSpPr/>
          <p:nvPr/>
        </p:nvSpPr>
        <p:spPr>
          <a:xfrm>
            <a:off x="4832696" y="3887215"/>
            <a:ext cx="2526607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在线广告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0" name="文本框2"/>
          <p:cNvSpPr/>
          <p:nvPr/>
        </p:nvSpPr>
        <p:spPr>
          <a:xfrm>
            <a:off x="4914899" y="4588188"/>
            <a:ext cx="2362199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We will also use online advertising platforms such as Google AdWords and Facebook Ads to reach a wider audience. 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989779" y="4366272"/>
            <a:ext cx="212437" cy="45719"/>
            <a:chOff x="5125601" y="3774550"/>
            <a:chExt cx="914322" cy="196773"/>
          </a:xfrm>
        </p:grpSpPr>
        <p:sp>
          <p:nvSpPr>
            <p:cNvPr id="22" name="矩形 21"/>
            <p:cNvSpPr/>
            <p:nvPr/>
          </p:nvSpPr>
          <p:spPr>
            <a:xfrm rot="2700000">
              <a:off x="5125601" y="3774550"/>
              <a:ext cx="196773" cy="196773"/>
            </a:xfrm>
            <a:prstGeom prst="rect">
              <a:avLst/>
            </a:prstGeom>
            <a:noFill/>
            <a:ln>
              <a:solidFill>
                <a:srgbClr val="FDFB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2700000">
              <a:off x="5484377" y="3774550"/>
              <a:ext cx="196773" cy="196773"/>
            </a:xfrm>
            <a:prstGeom prst="rect">
              <a:avLst/>
            </a:prstGeom>
            <a:noFill/>
            <a:ln>
              <a:solidFill>
                <a:srgbClr val="FDFB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2700000">
              <a:off x="5843150" y="3774550"/>
              <a:ext cx="196773" cy="196773"/>
            </a:xfrm>
            <a:prstGeom prst="rect">
              <a:avLst/>
            </a:prstGeom>
            <a:noFill/>
            <a:ln>
              <a:solidFill>
                <a:srgbClr val="FDFB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8005417" y="2678411"/>
            <a:ext cx="2641600" cy="3496734"/>
          </a:xfrm>
          <a:prstGeom prst="rect">
            <a:avLst/>
          </a:prstGeom>
          <a:solidFill>
            <a:srgbClr val="504B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8572684" y="2043411"/>
            <a:ext cx="1507066" cy="1490134"/>
          </a:xfrm>
          <a:prstGeom prst="roundRect">
            <a:avLst>
              <a:gd name="adj" fmla="val 9849"/>
            </a:avLst>
          </a:prstGeom>
          <a:blipFill>
            <a:blip r:embed="rId1"/>
            <a:stretch>
              <a:fillRect/>
            </a:stretch>
          </a:blip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7" name="文本框1"/>
          <p:cNvSpPr txBox="1"/>
          <p:nvPr/>
        </p:nvSpPr>
        <p:spPr>
          <a:xfrm>
            <a:off x="8202295" y="3677285"/>
            <a:ext cx="230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" panose="02010600030101010101" charset="-122"/>
                <a:ea typeface="思源黑体 CN Bold" panose="020B0800000000000000" pitchFamily="34" charset="-122"/>
                <a:cs typeface="+mn-cs"/>
              </a:rPr>
              <a:t>Industry experts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等线" panose="02010600030101010101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28" name="文本框2"/>
          <p:cNvSpPr/>
          <p:nvPr/>
        </p:nvSpPr>
        <p:spPr>
          <a:xfrm>
            <a:off x="8062913" y="3887215"/>
            <a:ext cx="2526607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行业专家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9" name="文本框2"/>
          <p:cNvSpPr/>
          <p:nvPr/>
        </p:nvSpPr>
        <p:spPr>
          <a:xfrm>
            <a:off x="8145116" y="4588188"/>
            <a:ext cx="2362199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W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e will partner with industry experts such as cybersecurity firms and online security blogs to promote our app to their audiences.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219996" y="4366272"/>
            <a:ext cx="212437" cy="45719"/>
            <a:chOff x="5125601" y="3774550"/>
            <a:chExt cx="914322" cy="196773"/>
          </a:xfrm>
        </p:grpSpPr>
        <p:sp>
          <p:nvSpPr>
            <p:cNvPr id="31" name="矩形 30"/>
            <p:cNvSpPr/>
            <p:nvPr/>
          </p:nvSpPr>
          <p:spPr>
            <a:xfrm rot="2700000">
              <a:off x="5125601" y="3774550"/>
              <a:ext cx="196773" cy="196773"/>
            </a:xfrm>
            <a:prstGeom prst="rect">
              <a:avLst/>
            </a:prstGeom>
            <a:noFill/>
            <a:ln>
              <a:solidFill>
                <a:srgbClr val="FDFB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2700000">
              <a:off x="5484377" y="3774550"/>
              <a:ext cx="196773" cy="196773"/>
            </a:xfrm>
            <a:prstGeom prst="rect">
              <a:avLst/>
            </a:prstGeom>
            <a:noFill/>
            <a:ln>
              <a:solidFill>
                <a:srgbClr val="FDFB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2700000">
              <a:off x="5843150" y="3774550"/>
              <a:ext cx="196773" cy="196773"/>
            </a:xfrm>
            <a:prstGeom prst="rect">
              <a:avLst/>
            </a:prstGeom>
            <a:noFill/>
            <a:ln>
              <a:solidFill>
                <a:srgbClr val="FDFB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217543"/>
            <a:ext cx="12192000" cy="4422913"/>
          </a:xfrm>
          <a:prstGeom prst="rect">
            <a:avLst/>
          </a:prstGeom>
          <a:solidFill>
            <a:srgbClr val="504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20000"/>
                </a:prstClr>
              </a:soli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51055" y="2963600"/>
            <a:ext cx="6889891" cy="1247103"/>
            <a:chOff x="1585452" y="2723386"/>
            <a:chExt cx="6889891" cy="1247103"/>
          </a:xfrm>
        </p:grpSpPr>
        <p:sp>
          <p:nvSpPr>
            <p:cNvPr id="6" name="文本框 5"/>
            <p:cNvSpPr txBox="1"/>
            <p:nvPr/>
          </p:nvSpPr>
          <p:spPr>
            <a:xfrm>
              <a:off x="2279894" y="2723386"/>
              <a:ext cx="5501005" cy="768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DFBEF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Financial Key Metrics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85452" y="3352306"/>
              <a:ext cx="6889891" cy="618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There are many variations of passages of Lorem Ipsum available, but the  majority have suffered alteration some form, by injected </a:t>
              </a: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humour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, or </a:t>
              </a: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randomThere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 are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5612481" y="1984021"/>
            <a:ext cx="967037" cy="967037"/>
          </a:xfrm>
          <a:prstGeom prst="ellipse">
            <a:avLst/>
          </a:prstGeom>
          <a:solidFill>
            <a:srgbClr val="FDF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Abadi" panose="020B0604020104020204" pitchFamily="34" charset="0"/>
                <a:ea typeface="等线" panose="02010600030101010101" charset="-122"/>
                <a:cs typeface="+mn-cs"/>
              </a:rPr>
              <a:t>04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E4C4F"/>
              </a:solidFill>
              <a:effectLst/>
              <a:uLnTx/>
              <a:uFillTx/>
              <a:latin typeface="Abadi" panose="020B0604020104020204" pitchFamily="34" charset="0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70986" y="423082"/>
            <a:ext cx="40500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Financial Key Metrics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11927" y="893190"/>
            <a:ext cx="3968144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25331" y="1195761"/>
            <a:ext cx="541338" cy="63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9940" y="1739681"/>
            <a:ext cx="3745810" cy="2913003"/>
          </a:xfrm>
          <a:prstGeom prst="rect">
            <a:avLst/>
          </a:prstGeom>
          <a:solidFill>
            <a:srgbClr val="504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76137" y="1739681"/>
            <a:ext cx="4490973" cy="2913003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46190" y="1739681"/>
            <a:ext cx="3745810" cy="2913003"/>
          </a:xfrm>
          <a:prstGeom prst="rect">
            <a:avLst/>
          </a:prstGeom>
          <a:solidFill>
            <a:srgbClr val="504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8538" y="2312102"/>
            <a:ext cx="3319671" cy="1816267"/>
            <a:chOff x="6831495" y="2278112"/>
            <a:chExt cx="3319671" cy="1816267"/>
          </a:xfrm>
        </p:grpSpPr>
        <p:sp>
          <p:nvSpPr>
            <p:cNvPr id="11" name="文本框1"/>
            <p:cNvSpPr txBox="1"/>
            <p:nvPr/>
          </p:nvSpPr>
          <p:spPr>
            <a:xfrm>
              <a:off x="6831495" y="2278112"/>
              <a:ext cx="31508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C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ustomer acquisition cost 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endParaRPr>
            </a:p>
          </p:txBody>
        </p:sp>
        <p:sp>
          <p:nvSpPr>
            <p:cNvPr id="12" name="文本框2"/>
            <p:cNvSpPr/>
            <p:nvPr/>
          </p:nvSpPr>
          <p:spPr>
            <a:xfrm>
              <a:off x="6834564" y="2710714"/>
              <a:ext cx="3316602" cy="1383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295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rPr>
                <a:t>We plan to keep our CAC low by using cost-effective marketing channels such as social media and online advertising.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rPr>
                <a:t> 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659259" y="2312102"/>
            <a:ext cx="3319671" cy="1493052"/>
            <a:chOff x="6831495" y="2278112"/>
            <a:chExt cx="3319671" cy="1493052"/>
          </a:xfrm>
        </p:grpSpPr>
        <p:sp>
          <p:nvSpPr>
            <p:cNvPr id="14" name="文本框1"/>
            <p:cNvSpPr txBox="1"/>
            <p:nvPr/>
          </p:nvSpPr>
          <p:spPr>
            <a:xfrm>
              <a:off x="6831495" y="2278112"/>
              <a:ext cx="296799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C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ustomer lifetime value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endParaRPr>
            </a:p>
          </p:txBody>
        </p:sp>
        <p:sp>
          <p:nvSpPr>
            <p:cNvPr id="15" name="文本框2"/>
            <p:cNvSpPr/>
            <p:nvPr/>
          </p:nvSpPr>
          <p:spPr>
            <a:xfrm>
              <a:off x="6834564" y="2710714"/>
              <a:ext cx="3316602" cy="10604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295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rPr>
                <a:t>We expect our CLTV to be high, as our app is designed to provide long-term value to our customers. 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6" name="文本框1"/>
          <p:cNvSpPr txBox="1"/>
          <p:nvPr/>
        </p:nvSpPr>
        <p:spPr>
          <a:xfrm>
            <a:off x="5079999" y="4837350"/>
            <a:ext cx="2032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04B4F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R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4B4F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evenue per user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504B4F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7" name="文本框2"/>
          <p:cNvSpPr/>
          <p:nvPr/>
        </p:nvSpPr>
        <p:spPr>
          <a:xfrm>
            <a:off x="2367915" y="5259070"/>
            <a:ext cx="7474585" cy="9036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4B4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Our RPU will be generated through a subscription-based model, where users pay a monthly or yearly fee to use our app.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04B4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 We will track our gross margin to ensure profitability.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04B4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96778" y="5206682"/>
            <a:ext cx="798443" cy="52350"/>
          </a:xfrm>
          <a:prstGeom prst="rect">
            <a:avLst/>
          </a:prstGeom>
          <a:solidFill>
            <a:srgbClr val="302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7f2fe233-31a4-4882-8f8a-c0f845814960"/>
  <p:tag name="COMMONDATA" val="eyJjb3VudCI6NCwiaGRpZCI6IjgzMzdiZDlmNTJkYWE4MjMyZjdlOWE4Nzc1YTI1NDZmIiwidXNlckNvdW50Ijo0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3678</Words>
  <Application>WPS 演示</Application>
  <PresentationFormat>宽屏</PresentationFormat>
  <Paragraphs>120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4" baseType="lpstr">
      <vt:lpstr>Arial</vt:lpstr>
      <vt:lpstr>宋体</vt:lpstr>
      <vt:lpstr>Wingdings</vt:lpstr>
      <vt:lpstr>等线</vt:lpstr>
      <vt:lpstr>Arial Black</vt:lpstr>
      <vt:lpstr>思源黑体 CN Bold</vt:lpstr>
      <vt:lpstr>黑体</vt:lpstr>
      <vt:lpstr>Bahnschrift</vt:lpstr>
      <vt:lpstr>阿里汉仪智能黑体</vt:lpstr>
      <vt:lpstr>Abadi</vt:lpstr>
      <vt:lpstr>Segoe Print</vt:lpstr>
      <vt:lpstr>等线 Light</vt:lpstr>
      <vt:lpstr>Gill Sans</vt:lpstr>
      <vt:lpstr>Aharoni</vt:lpstr>
      <vt:lpstr>Yu Gothic UI Semibold</vt:lpstr>
      <vt:lpstr>思源黑体 CN Regular</vt:lpstr>
      <vt:lpstr>微软雅黑</vt:lpstr>
      <vt:lpstr>Calibri</vt:lpstr>
      <vt:lpstr>思源黑体 CN Heavy</vt:lpstr>
      <vt:lpstr>Arial Unicode MS</vt:lpstr>
      <vt:lpstr>Gill Sans MT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Epo ch</dc:creator>
  <cp:lastModifiedBy>K·S</cp:lastModifiedBy>
  <cp:revision>12</cp:revision>
  <dcterms:created xsi:type="dcterms:W3CDTF">2020-09-13T14:12:00Z</dcterms:created>
  <dcterms:modified xsi:type="dcterms:W3CDTF">2023-03-29T09:08:35Z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KSOTemplateUUID">
    <vt:lpwstr>v1.0_mb_jWKoCgP9ipoqyMqi1r71jA==</vt:lpwstr>
  </property>
  <property fmtid="{D5CDD505-2E9C-101B-9397-08002B2CF9AE}" pid="4" name="ICV">
    <vt:lpwstr>F48EC368088843DCB93424CDFB7411F5</vt:lpwstr>
  </property>
</Properties>
</file>