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8" r:id="rId6"/>
    <p:sldId id="261" r:id="rId7"/>
    <p:sldId id="267" r:id="rId8"/>
    <p:sldId id="276" r:id="rId9"/>
    <p:sldId id="262" r:id="rId10"/>
    <p:sldId id="289" r:id="rId11"/>
    <p:sldId id="290" r:id="rId12"/>
    <p:sldId id="291" r:id="rId13"/>
    <p:sldId id="292" r:id="rId14"/>
    <p:sldId id="263" r:id="rId15"/>
    <p:sldId id="283" r:id="rId16"/>
    <p:sldId id="293" r:id="rId17"/>
    <p:sldId id="284" r:id="rId18"/>
    <p:sldId id="285" r:id="rId19"/>
    <p:sldId id="286" r:id="rId20"/>
    <p:sldId id="287" r:id="rId21"/>
    <p:sldId id="301" r:id="rId22"/>
    <p:sldId id="302" r:id="rId23"/>
    <p:sldId id="305" r:id="rId24"/>
    <p:sldId id="303" r:id="rId25"/>
    <p:sldId id="304" r:id="rId26"/>
    <p:sldId id="258"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9"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63A"/>
    <a:srgbClr val="DBDDDF"/>
    <a:srgbClr val="5A6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2" autoAdjust="0"/>
    <p:restoredTop sz="94660"/>
  </p:normalViewPr>
  <p:slideViewPr>
    <p:cSldViewPr snapToGrid="0" showGuides="1">
      <p:cViewPr varScale="1">
        <p:scale>
          <a:sx n="112" d="100"/>
          <a:sy n="112" d="100"/>
        </p:scale>
        <p:origin x="354" y="90"/>
      </p:cViewPr>
      <p:guideLst>
        <p:guide orient="horz" pos="2149"/>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9.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media/image6.png"/><Relationship Id="rId7" Type="http://schemas.openxmlformats.org/officeDocument/2006/relationships/tags" Target="../tags/tag7.xml"/><Relationship Id="rId6" Type="http://schemas.openxmlformats.org/officeDocument/2006/relationships/image" Target="../media/image5.png"/><Relationship Id="rId5" Type="http://schemas.openxmlformats.org/officeDocument/2006/relationships/tags" Target="../tags/tag6.xml"/><Relationship Id="rId4" Type="http://schemas.openxmlformats.org/officeDocument/2006/relationships/image" Target="../media/image4.png"/><Relationship Id="rId3" Type="http://schemas.openxmlformats.org/officeDocument/2006/relationships/tags" Target="../tags/tag5.xml"/><Relationship Id="rId2" Type="http://schemas.openxmlformats.org/officeDocument/2006/relationships/image" Target="../media/image3.png"/><Relationship Id="rId10"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菱形 5"/>
          <p:cNvSpPr/>
          <p:nvPr/>
        </p:nvSpPr>
        <p:spPr>
          <a:xfrm>
            <a:off x="2374900" y="1030634"/>
            <a:ext cx="7442200" cy="4796732"/>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527300" y="1128861"/>
            <a:ext cx="7137400" cy="4600278"/>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978494" y="2080160"/>
            <a:ext cx="4225706" cy="2149899"/>
            <a:chOff x="4498526" y="2380949"/>
            <a:chExt cx="3185642" cy="1620750"/>
          </a:xfrm>
        </p:grpSpPr>
        <p:sp>
          <p:nvSpPr>
            <p:cNvPr id="10" name="文本框 9"/>
            <p:cNvSpPr txBox="1"/>
            <p:nvPr/>
          </p:nvSpPr>
          <p:spPr>
            <a:xfrm>
              <a:off x="4574755" y="2380949"/>
              <a:ext cx="3031958" cy="1182412"/>
            </a:xfrm>
            <a:prstGeom prst="rect">
              <a:avLst/>
            </a:prstGeom>
            <a:noFill/>
          </p:spPr>
          <p:txBody>
            <a:bodyPr wrap="square" rtlCol="0">
              <a:spAutoFit/>
            </a:bodyPr>
            <a:lstStyle/>
            <a:p>
              <a:pPr lvl="0" indent="0" algn="ctr">
                <a:spcBef>
                  <a:spcPct val="0"/>
                </a:spcBef>
                <a:buNone/>
                <a:defRPr/>
              </a:pPr>
              <a:r>
                <a:rPr lang="zh-CN" altLang="en-US" sz="4800" b="1" kern="0" dirty="0">
                  <a:solidFill>
                    <a:schemeClr val="bg1"/>
                  </a:solidFill>
                  <a:latin typeface="微软雅黑" panose="020B0503020204020204" pitchFamily="34" charset="-122"/>
                  <a:ea typeface="微软雅黑" panose="020B0503020204020204" pitchFamily="34" charset="-122"/>
                  <a:sym typeface="+mn-ea"/>
                </a:rPr>
                <a:t>Instrument Map</a:t>
              </a:r>
              <a:endParaRPr lang="zh-CN" altLang="en-US" sz="4800" b="1" kern="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4498526" y="3514448"/>
              <a:ext cx="3185642" cy="487251"/>
            </a:xfrm>
            <a:prstGeom prst="rect">
              <a:avLst/>
            </a:prstGeom>
            <a:noFill/>
          </p:spPr>
          <p:txBody>
            <a:bodyPr wrap="square" rtlCol="0">
              <a:spAutoFit/>
            </a:bodyPr>
            <a:lstStyle/>
            <a:p>
              <a:pPr algn="ctr"/>
              <a:r>
                <a:rPr lang="en-US" altLang="zh-CN" sz="3600" dirty="0" smtClean="0">
                  <a:solidFill>
                    <a:srgbClr val="FFFFFF"/>
                  </a:solidFill>
                </a:rPr>
                <a:t>BUSINESS TEMPLATE</a:t>
              </a:r>
              <a:endParaRPr lang="zh-CN" altLang="en-US" sz="3600" dirty="0">
                <a:solidFill>
                  <a:srgbClr val="FFFFFF"/>
                </a:solidFill>
              </a:endParaRPr>
            </a:p>
          </p:txBody>
        </p:sp>
        <p:cxnSp>
          <p:nvCxnSpPr>
            <p:cNvPr id="12" name="直接连接符 11"/>
            <p:cNvCxnSpPr/>
            <p:nvPr/>
          </p:nvCxnSpPr>
          <p:spPr>
            <a:xfrm>
              <a:off x="4712034" y="3563659"/>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12034" y="3944936"/>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5905" y="377825"/>
            <a:ext cx="11661775" cy="5633720"/>
          </a:xfrm>
          <a:prstGeom prst="rect">
            <a:avLst/>
          </a:prstGeom>
          <a:noFill/>
        </p:spPr>
        <p:txBody>
          <a:bodyPr wrap="square" rtlCol="0">
            <a:noAutofit/>
          </a:bodyPr>
          <a:p>
            <a:r>
              <a:rPr lang="zh-CN" altLang="en-US" sz="2400">
                <a:solidFill>
                  <a:srgbClr val="FF0000"/>
                </a:solidFill>
              </a:rPr>
              <a:t> E-commerce platform industry电子商务平台行业</a:t>
            </a:r>
            <a:endParaRPr lang="zh-CN" altLang="en-US" sz="2400">
              <a:solidFill>
                <a:srgbClr val="FF0000"/>
              </a:solidFill>
            </a:endParaRPr>
          </a:p>
          <a:p>
            <a:r>
              <a:rPr lang="zh-CN" altLang="en-US"/>
              <a:t>In recent years, e-commerce platforms such as Meituan and Hunger Mall have flourished, and their functions have also been continuously improved. They have now become the main online consumption platform for young people. After these years of development, in addition to food delivery services, the products within the APP platform have become increasingly diverse. A lot of content has been added to the original cuisine, including fruits, medicines, supermarkets, etc; At the same time, it is becoming more and more finely divided. In addition to delicious food, there are also varieties such as desserts, drinks, afternoon tea, and night snacks. (From Hu Jing, Xu Bin, He Shuangjiang. Research on the current situation and future development trend of Meituan takeout [J]. Marketing Circles, 2020 (05): 32-34.)</a:t>
            </a:r>
            <a:endParaRPr lang="zh-CN" altLang="en-US"/>
          </a:p>
          <a:p>
            <a:r>
              <a:rPr lang="zh-CN" altLang="en-US"/>
              <a:t>However, it is worth noting that the major businesses that have entered various map APPs are mainly distributed in the food and beauty, leisure and entertainment industries, and only those in these industries have updated detailed product information on the map. Merchants cooperating with e-commerce platforms are also mainly distributed in the daily consumption industry. Therefore, people can only find ordinary daily goods and their travel destinations on the map app, such as rich food scenery, business areas suitable for entertainment and leisure, and goods. In the current social development, people are very enthusiastic about this function. As long as you use the search engine on the map, you can find the goods or destinations you need, and then jump to other e-commerce platforms such as Meituan to purchase goods. However, for emergency goods or customers mainly coming from offline industries such as hardware stores, tool stores, furniture stores, pharmacies, and luxury brand stores, although merchants in these industries have also settled in various map APPs, their product information is not comprehensive, and there are issues such as long-term information updates that are not timely. Therefore, map users or product customers cannot find the products they need in a timely manner, which to some extent affects the user experience.</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4010" y="547370"/>
            <a:ext cx="11583670" cy="4910455"/>
          </a:xfrm>
          <a:prstGeom prst="rect">
            <a:avLst/>
          </a:prstGeom>
          <a:noFill/>
        </p:spPr>
        <p:txBody>
          <a:bodyPr wrap="square" rtlCol="0">
            <a:noAutofit/>
          </a:bodyPr>
          <a:p>
            <a:r>
              <a:rPr lang="zh-CN" altLang="en-US" sz="2400">
                <a:solidFill>
                  <a:srgbClr val="FF0000"/>
                </a:solidFill>
              </a:rPr>
              <a:t>Market Prospect市场前景</a:t>
            </a:r>
            <a:endParaRPr lang="zh-CN" altLang="en-US" sz="2400"/>
          </a:p>
          <a:p>
            <a:r>
              <a:rPr lang="en-US" altLang="zh-CN" sz="2000"/>
              <a:t> </a:t>
            </a:r>
            <a:r>
              <a:rPr lang="zh-CN" altLang="en-US" sz="2000"/>
              <a:t>Currently, more and more families are cultivating their children's artistic literacy from an early age, greatly increasing the demand for musical instruments. In order to purchase the desired musical instrument and ensure its sound quality and quality itself, it is usually necessary for consumers to purchase musical instruments offline in person. However, the vast majority of musical instrument stores do not complete the uploading and updating of product information, adding to the purchasing burden for consumers.</a:t>
            </a:r>
            <a:endParaRPr lang="zh-CN" altLang="en-US" sz="2000"/>
          </a:p>
          <a:p>
            <a:r>
              <a:rPr lang="zh-CN" altLang="en-US" sz="2000"/>
              <a:t>Therefore, the timely introduction or implementation of relevant policies and measures to strengthen information sharing for offline physical consumption stores is necessary. And it is also conducive to filling the gaps in such businesses on maps and e-commerce platforms. This project conducts APP development for this demand defect, and integrates product information and visualizes stores based on big data and mall maps.</a:t>
            </a:r>
            <a:endParaRPr lang="zh-CN" altLang="en-US" sz="2000"/>
          </a:p>
          <a:p>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4010" y="380365"/>
            <a:ext cx="11583670" cy="6000750"/>
          </a:xfrm>
          <a:prstGeom prst="rect">
            <a:avLst/>
          </a:prstGeom>
          <a:noFill/>
        </p:spPr>
        <p:txBody>
          <a:bodyPr wrap="square" rtlCol="0">
            <a:spAutoFit/>
          </a:bodyPr>
          <a:p>
            <a:r>
              <a:rPr lang="zh-CN" altLang="en-US" sz="2400">
                <a:solidFill>
                  <a:srgbClr val="FF0000"/>
                </a:solidFill>
              </a:rPr>
              <a:t>Competitive Analysis竞争力分析</a:t>
            </a:r>
            <a:endParaRPr lang="zh-CN" altLang="en-US" sz="2400">
              <a:solidFill>
                <a:srgbClr val="FF0000"/>
              </a:solidFill>
            </a:endParaRPr>
          </a:p>
          <a:p>
            <a:r>
              <a:rPr lang="en-US" altLang="zh-CN" sz="2000"/>
              <a:t>  </a:t>
            </a:r>
            <a:r>
              <a:rPr lang="zh-CN" altLang="en-US" sz="2000"/>
              <a:t>Instrument Map has unique research directions and fewer competitors. The research and development of the APP in this project mainly focuses on filling the needs of the general public for offline goods under specific circumstances. Currently, there is no research related to this aspect, and the competitiveness is relatively low.</a:t>
            </a:r>
            <a:endParaRPr lang="zh-CN" altLang="en-US" sz="2000"/>
          </a:p>
          <a:p>
            <a:r>
              <a:rPr lang="zh-CN" altLang="en-US" sz="2000"/>
              <a:t>Nowadays, the relevant apps or web pages available on the market are basically designed for a single instrumental music store. For example, there is a software on  Apple's App Store - Haishang Qin Hang, which is a dedicated app for a Shanghai instrumental music store. At present, this type of software can only serve users around a single device, with a small service range. And the products in the app are not rich enough because the supply volume of a single store is too small.</a:t>
            </a:r>
            <a:endParaRPr lang="zh-CN" altLang="en-US" sz="2000"/>
          </a:p>
          <a:p>
            <a:r>
              <a:rPr lang="zh-CN" altLang="en-US" sz="2000"/>
              <a:t>And the software we make can perfectly solve these problems. We can contact more merchants to expand the scope of services and increase the variety of products. When our software reaches a certain level, it is hopeful to serve users nationwide and even globally.</a:t>
            </a:r>
            <a:endParaRPr lang="zh-CN" altLang="en-US" sz="2000"/>
          </a:p>
          <a:p>
            <a:r>
              <a:rPr lang="zh-CN" altLang="en-US" sz="2000"/>
              <a:t>Compared to traditional e-commerce, our products can provide users with a better purchasing experience and achieve integrated online and offline services. Users can visit various stores in the field and receive desired products faster.</a:t>
            </a:r>
            <a:endParaRPr lang="zh-CN" altLang="en-US" sz="2000"/>
          </a:p>
          <a:p>
            <a:r>
              <a:rPr lang="zh-CN" altLang="en-US" sz="2000"/>
              <a:t>Our research direction is unique, with fewer competitors. The research and development of the APP in this project mainly focus on filling the needs of the general public for offline goods under specific circumstances. Currently, there is no research related to this aspect, and the competitiveness is relatively low.</a:t>
            </a:r>
            <a:endParaRPr lang="zh-CN" altLang="en-US" sz="2000"/>
          </a:p>
          <a:p>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3646560" y="4134218"/>
            <a:ext cx="7005320" cy="901909"/>
            <a:chOff x="3661900" y="4196916"/>
            <a:chExt cx="7005320" cy="901909"/>
          </a:xfrm>
        </p:grpSpPr>
        <p:sp>
          <p:nvSpPr>
            <p:cNvPr id="7" name="文本框 6"/>
            <p:cNvSpPr txBox="1"/>
            <p:nvPr/>
          </p:nvSpPr>
          <p:spPr>
            <a:xfrm>
              <a:off x="3661900" y="4232476"/>
              <a:ext cx="7005320" cy="829945"/>
            </a:xfrm>
            <a:prstGeom prst="rect">
              <a:avLst/>
            </a:prstGeom>
            <a:noFill/>
          </p:spPr>
          <p:txBody>
            <a:bodyPr wrap="square" rtlCol="0">
              <a:spAutoFit/>
            </a:bodyPr>
            <a:lstStyle/>
            <a:p>
              <a:pPr lvl="0" algn="ctr">
                <a:spcBef>
                  <a:spcPct val="0"/>
                </a:spcBef>
                <a:defRPr/>
              </a:pPr>
              <a:r>
                <a:rPr lang="en-US" altLang="zh-CN" sz="4800" b="1" kern="0" dirty="0">
                  <a:solidFill>
                    <a:srgbClr val="32363A"/>
                  </a:solidFill>
                  <a:latin typeface="微软雅黑" panose="020B0503020204020204" pitchFamily="34" charset="-122"/>
                  <a:ea typeface="微软雅黑" panose="020B0503020204020204" pitchFamily="34" charset="-122"/>
                </a:rPr>
                <a:t>Development Process</a:t>
              </a:r>
              <a:endParaRPr lang="en-US" altLang="zh-CN"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04</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67790" y="1091565"/>
            <a:ext cx="9171940" cy="3965575"/>
          </a:xfrm>
          <a:prstGeom prst="rect">
            <a:avLst/>
          </a:prstGeom>
          <a:noFill/>
          <a:ln w="9525">
            <a:noFill/>
          </a:ln>
        </p:spPr>
        <p:txBody>
          <a:bodyPr wrap="square">
            <a:noAutofit/>
          </a:bodyPr>
          <a:p>
            <a:pPr indent="0"/>
            <a:r>
              <a:rPr lang="en-US" sz="2400" b="0">
                <a:solidFill>
                  <a:srgbClr val="FF0000"/>
                </a:solidFill>
                <a:latin typeface="+mn-ea"/>
              </a:rPr>
              <a:t>                                         </a:t>
            </a:r>
            <a:r>
              <a:rPr lang="en-US" sz="4000" b="1">
                <a:solidFill>
                  <a:srgbClr val="FF0000"/>
                </a:solidFill>
                <a:latin typeface="+mn-ea"/>
              </a:rPr>
              <a:t>   Stage</a:t>
            </a:r>
            <a:endParaRPr lang="en-US" sz="4000" b="1">
              <a:solidFill>
                <a:srgbClr val="FF0000"/>
              </a:solidFill>
              <a:latin typeface="+mn-ea"/>
            </a:endParaRPr>
          </a:p>
          <a:p>
            <a:pPr indent="0" algn="just"/>
            <a:r>
              <a:rPr lang="en-US" sz="2400" b="0">
                <a:latin typeface="+mn-ea"/>
              </a:rPr>
              <a:t> Due to human and material constraints, this software development mainly uses the waterfall development model. The development process is mainly divided into three stages. We adhere to the focus on user experience and strive to make software that satisfies users.</a:t>
            </a:r>
            <a:endParaRPr lang="en-US" sz="2400" b="0">
              <a:latin typeface="+mn-ea"/>
            </a:endParaRPr>
          </a:p>
          <a:p>
            <a:pPr indent="0"/>
            <a:endParaRPr lang="en-US" sz="2400" b="0">
              <a:latin typeface="+mn-ea"/>
            </a:endParaRPr>
          </a:p>
          <a:p>
            <a:pPr indent="0"/>
            <a:endParaRPr lang="en-US" sz="2400" b="0">
              <a:latin typeface="+mn-ea"/>
            </a:endParaRPr>
          </a:p>
          <a:p>
            <a:pPr indent="0"/>
            <a:endParaRPr lang="en-US" sz="2400" b="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25320" y="1631315"/>
            <a:ext cx="8006080" cy="3505200"/>
          </a:xfrm>
          <a:prstGeom prst="rect">
            <a:avLst/>
          </a:prstGeom>
          <a:noFill/>
        </p:spPr>
        <p:txBody>
          <a:bodyPr wrap="square" rtlCol="0" anchor="t">
            <a:noAutofit/>
          </a:bodyPr>
          <a:p>
            <a:pPr indent="0"/>
            <a:r>
              <a:rPr lang="en-US" sz="2400">
                <a:latin typeface="+mn-ea"/>
                <a:sym typeface="+mn-ea"/>
              </a:rPr>
              <a:t>1.The first stage is a user demand survey. At this stage, we will prepare relevant questionnaires and search for different groups of people to fill in. From the results obtained, we will clarify the specific needs of various types of users when purchasing musical instruments. This can make the goals and requirements of our development process clearer.</a:t>
            </a:r>
            <a:endParaRPr lang="en-US" altLang="en-US" sz="2400">
              <a:latin typeface="+mn-ea"/>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19075" y="382905"/>
            <a:ext cx="11850370" cy="5323205"/>
          </a:xfrm>
          <a:prstGeom prst="rect">
            <a:avLst/>
          </a:prstGeom>
          <a:noFill/>
          <a:ln w="9525">
            <a:noFill/>
          </a:ln>
        </p:spPr>
        <p:txBody>
          <a:bodyPr wrap="square">
            <a:spAutoFit/>
          </a:bodyPr>
          <a:p>
            <a:pPr indent="0"/>
            <a:r>
              <a:rPr lang="en-US" sz="2000">
                <a:latin typeface="+mn-ea"/>
                <a:sym typeface="+mn-ea"/>
              </a:rPr>
              <a:t>2.In the second stage, we will conduct real software development, which is divided into two parts. The first part is to build and model of the software conceptual model, and the second part is to convert the conceptual software into real software. The second part is divided into eight steps:</a:t>
            </a:r>
            <a:endParaRPr lang="en-US" sz="2000" b="0">
              <a:latin typeface="+mn-ea"/>
            </a:endParaRPr>
          </a:p>
          <a:p>
            <a:pPr indent="0"/>
            <a:endParaRPr lang="en-US" sz="2000" b="0">
              <a:latin typeface="+mn-ea"/>
              <a:cs typeface="+mn-ea"/>
            </a:endParaRPr>
          </a:p>
          <a:p>
            <a:pPr indent="0"/>
            <a:r>
              <a:rPr lang="en-US" sz="2000" b="0">
                <a:latin typeface="+mn-ea"/>
                <a:cs typeface="+mn-ea"/>
              </a:rPr>
              <a:t>① Project analysis and determination of development, that is, discussing with the demanders to determine the goals and specific requirements of the demanders’ software development.</a:t>
            </a:r>
            <a:endParaRPr lang="en-US" sz="2000" b="0">
              <a:latin typeface="+mn-ea"/>
              <a:cs typeface="+mn-ea"/>
            </a:endParaRPr>
          </a:p>
          <a:p>
            <a:pPr indent="0"/>
            <a:r>
              <a:rPr lang="en-US" sz="2000" b="0">
                <a:latin typeface="+mn-ea"/>
                <a:cs typeface="+mn-ea"/>
              </a:rPr>
              <a:t>② Demand analysis, a detailed analysis of the software functions that customers need to achieve. Then consider possible changes in the development process, develop a requirements change plan, and respond to special situations at any time to ensure the smooth progress of the software development process.</a:t>
            </a:r>
            <a:endParaRPr lang="en-US" sz="2000" b="0">
              <a:latin typeface="+mn-ea"/>
              <a:cs typeface="+mn-ea"/>
            </a:endParaRPr>
          </a:p>
          <a:p>
            <a:pPr indent="0"/>
            <a:r>
              <a:rPr lang="en-US" sz="2000" b="0">
                <a:latin typeface="+mn-ea"/>
                <a:cs typeface="+mn-ea"/>
              </a:rPr>
              <a:t>③ Design, conduct overall design and detailed design.</a:t>
            </a:r>
            <a:endParaRPr lang="en-US" sz="2000" b="0">
              <a:latin typeface="+mn-ea"/>
              <a:cs typeface="+mn-ea"/>
            </a:endParaRPr>
          </a:p>
          <a:p>
            <a:pPr indent="0"/>
            <a:r>
              <a:rPr lang="en-US" sz="2000" b="0">
                <a:latin typeface="+mn-ea"/>
                <a:cs typeface="+mn-ea"/>
              </a:rPr>
              <a:t>④ Use unified and standardized procedures for programming, including unit, assembly, and system testing.</a:t>
            </a:r>
            <a:endParaRPr lang="en-US" sz="2000" b="0">
              <a:latin typeface="+mn-ea"/>
              <a:cs typeface="+mn-ea"/>
            </a:endParaRPr>
          </a:p>
          <a:p>
            <a:pPr indent="0"/>
            <a:r>
              <a:rPr lang="en-US" sz="2000" b="0">
                <a:latin typeface="+mn-ea"/>
                <a:cs typeface="+mn-ea"/>
              </a:rPr>
              <a:t>⑤ Software testing consists of three stages of testing: unit, assembly, and system testing.</a:t>
            </a:r>
            <a:endParaRPr lang="en-US" sz="2000" b="0">
              <a:latin typeface="+mn-ea"/>
              <a:cs typeface="+mn-ea"/>
            </a:endParaRPr>
          </a:p>
          <a:p>
            <a:pPr indent="0"/>
            <a:r>
              <a:rPr lang="en-US" sz="2000" b="0">
                <a:latin typeface="+mn-ea"/>
                <a:cs typeface="+mn-ea"/>
              </a:rPr>
              <a:t>⑥ Software delivery, actual operation and running test.</a:t>
            </a:r>
            <a:endParaRPr lang="en-US" sz="2000" b="0">
              <a:latin typeface="+mn-ea"/>
              <a:cs typeface="+mn-ea"/>
            </a:endParaRPr>
          </a:p>
          <a:p>
            <a:pPr indent="0"/>
            <a:r>
              <a:rPr lang="en-US" sz="2000" b="0">
                <a:latin typeface="+mn-ea"/>
                <a:cs typeface="+mn-ea"/>
              </a:rPr>
              <a:t>⑦ After achieving satisfactory results, the user performs acceptance.</a:t>
            </a:r>
            <a:endParaRPr lang="en-US" sz="2000" b="0">
              <a:latin typeface="+mn-ea"/>
              <a:cs typeface="+mn-ea"/>
            </a:endParaRPr>
          </a:p>
          <a:p>
            <a:pPr indent="0"/>
            <a:r>
              <a:rPr lang="en-US" sz="2000" b="0">
                <a:latin typeface="+mn-ea"/>
                <a:cs typeface="+mn-ea"/>
              </a:rPr>
              <a:t>⑧ Maintain and provide after-sales service.</a:t>
            </a:r>
            <a:endParaRPr lang="en-US" altLang="en-US" sz="2000" b="0">
              <a:latin typeface="+mn-ea"/>
              <a:cs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069465" y="2031365"/>
            <a:ext cx="8053070" cy="3207385"/>
          </a:xfrm>
          <a:prstGeom prst="rect">
            <a:avLst/>
          </a:prstGeom>
          <a:noFill/>
          <a:ln w="9525">
            <a:noFill/>
          </a:ln>
        </p:spPr>
        <p:txBody>
          <a:bodyPr wrap="square">
            <a:noAutofit/>
          </a:bodyPr>
          <a:p>
            <a:pPr indent="0"/>
            <a:r>
              <a:rPr lang="en-US" sz="2400" b="0">
                <a:latin typeface="+mn-ea"/>
                <a:cs typeface="+mn-lt"/>
              </a:rPr>
              <a:t>3.In the final third part, we will invite some students to use our software as users, and based on their experience and feedback, we will make final adjustments and improvements.</a:t>
            </a:r>
            <a:endParaRPr lang="en-US" altLang="en-US" sz="2400" b="0">
              <a:latin typeface="+mn-ea"/>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67665" y="538480"/>
            <a:ext cx="11457305" cy="5446395"/>
          </a:xfrm>
          <a:prstGeom prst="rect">
            <a:avLst/>
          </a:prstGeom>
          <a:noFill/>
          <a:ln w="9525">
            <a:noFill/>
          </a:ln>
        </p:spPr>
        <p:txBody>
          <a:bodyPr wrap="square">
            <a:spAutoFit/>
          </a:bodyPr>
          <a:p>
            <a:pPr indent="0"/>
            <a:r>
              <a:rPr lang="en-US" sz="2800" b="0">
                <a:solidFill>
                  <a:srgbClr val="FF0000"/>
                </a:solidFill>
                <a:ea typeface="宋体" panose="02010600030101010101" pitchFamily="2" charset="-122"/>
                <a:cs typeface="+mn-lt"/>
              </a:rPr>
              <a:t>                                               </a:t>
            </a:r>
            <a:r>
              <a:rPr lang="en-US" sz="4000" b="1">
                <a:solidFill>
                  <a:srgbClr val="FF0000"/>
                </a:solidFill>
                <a:ea typeface="宋体" panose="02010600030101010101" pitchFamily="2" charset="-122"/>
                <a:cs typeface="+mn-lt"/>
              </a:rPr>
              <a:t> Method and technology</a:t>
            </a:r>
            <a:endParaRPr lang="en-US" sz="2800" b="0">
              <a:solidFill>
                <a:srgbClr val="FF0000"/>
              </a:solidFill>
              <a:ea typeface="宋体" panose="02010600030101010101" pitchFamily="2" charset="-122"/>
              <a:cs typeface="+mn-lt"/>
            </a:endParaRPr>
          </a:p>
          <a:p>
            <a:pPr indent="0"/>
            <a:r>
              <a:rPr lang="en-US" sz="2800" b="0">
                <a:ea typeface="宋体" panose="02010600030101010101" pitchFamily="2" charset="-122"/>
                <a:cs typeface="+mn-lt"/>
              </a:rPr>
              <a:t>(1) Programming in the small</a:t>
            </a:r>
            <a:endParaRPr lang="en-US" sz="2800" b="0">
              <a:ea typeface="宋体" panose="02010600030101010101" pitchFamily="2" charset="-122"/>
              <a:cs typeface="+mn-lt"/>
            </a:endParaRPr>
          </a:p>
          <a:p>
            <a:pPr indent="0"/>
            <a:r>
              <a:rPr lang="en-US" sz="2800" b="0">
                <a:ea typeface="宋体" panose="02010600030101010101" pitchFamily="2" charset="-122"/>
                <a:cs typeface="+mn-lt"/>
              </a:rPr>
              <a:t>(2) Object Oriented Design</a:t>
            </a:r>
            <a:endParaRPr lang="en-US" sz="2800" b="0">
              <a:ea typeface="宋体" panose="02010600030101010101" pitchFamily="2" charset="-122"/>
              <a:cs typeface="+mn-lt"/>
            </a:endParaRPr>
          </a:p>
          <a:p>
            <a:pPr indent="0"/>
            <a:r>
              <a:rPr lang="en-US" sz="2800" b="0">
                <a:ea typeface="宋体" panose="02010600030101010101" pitchFamily="2" charset="-122"/>
                <a:cs typeface="+mn-lt"/>
              </a:rPr>
              <a:t>(3) Agile development</a:t>
            </a:r>
            <a:endParaRPr lang="en-US" sz="2800" b="0">
              <a:ea typeface="宋体" panose="02010600030101010101" pitchFamily="2" charset="-122"/>
              <a:cs typeface="+mn-lt"/>
            </a:endParaRPr>
          </a:p>
          <a:p>
            <a:pPr indent="0"/>
            <a:endParaRPr lang="en-US" sz="2800" b="0">
              <a:ea typeface="宋体" panose="02010600030101010101" pitchFamily="2" charset="-122"/>
              <a:cs typeface="+mn-lt"/>
            </a:endParaRPr>
          </a:p>
          <a:p>
            <a:pPr indent="0"/>
            <a:r>
              <a:rPr lang="en-US" sz="2800" b="0">
                <a:ea typeface="宋体" panose="02010600030101010101" pitchFamily="2" charset="-122"/>
                <a:cs typeface="+mn-lt"/>
              </a:rPr>
              <a:t>(4) After the software is initially formed, we will test the software to find bugs, such as using white box testing</a:t>
            </a:r>
            <a:endParaRPr lang="en-US" sz="2800" b="0">
              <a:ea typeface="宋体" panose="02010600030101010101" pitchFamily="2" charset="-122"/>
              <a:cs typeface="+mn-lt"/>
            </a:endParaRPr>
          </a:p>
          <a:p>
            <a:pPr indent="0"/>
            <a:r>
              <a:rPr lang="en-US" sz="2800" b="0">
                <a:ea typeface="宋体" panose="02010600030101010101" pitchFamily="2" charset="-122"/>
                <a:cs typeface="+mn-lt"/>
              </a:rPr>
              <a:t>(5) Debugging code using debugging tools such as JDK</a:t>
            </a:r>
            <a:endParaRPr lang="en-US" altLang="en-US" sz="2800" b="0">
              <a:ea typeface="宋体" panose="02010600030101010101" pitchFamily="2" charset="-122"/>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83565" y="1488440"/>
            <a:ext cx="11309350" cy="2618740"/>
          </a:xfrm>
          <a:prstGeom prst="rect">
            <a:avLst/>
          </a:prstGeom>
          <a:noFill/>
          <a:ln w="9525">
            <a:noFill/>
          </a:ln>
        </p:spPr>
        <p:txBody>
          <a:bodyPr wrap="square">
            <a:noAutofit/>
          </a:bodyPr>
          <a:p>
            <a:pPr indent="0"/>
            <a:r>
              <a:rPr lang="en-US" sz="2800" b="0">
                <a:solidFill>
                  <a:srgbClr val="FF0000"/>
                </a:solidFill>
                <a:ea typeface="宋体" panose="02010600030101010101" pitchFamily="2" charset="-122"/>
                <a:cs typeface="+mn-lt"/>
              </a:rPr>
              <a:t>                                                          </a:t>
            </a:r>
            <a:r>
              <a:rPr lang="en-US" sz="4000" b="1">
                <a:solidFill>
                  <a:srgbClr val="FF0000"/>
                </a:solidFill>
                <a:ea typeface="宋体" panose="02010600030101010101" pitchFamily="2" charset="-122"/>
                <a:cs typeface="+mn-lt"/>
              </a:rPr>
              <a:t> Software</a:t>
            </a:r>
            <a:endParaRPr lang="en-US" sz="4000" b="1">
              <a:solidFill>
                <a:srgbClr val="FF0000"/>
              </a:solidFill>
              <a:ea typeface="宋体" panose="02010600030101010101" pitchFamily="2" charset="-122"/>
              <a:cs typeface="+mn-lt"/>
            </a:endParaRPr>
          </a:p>
          <a:p>
            <a:pPr indent="0"/>
            <a:r>
              <a:rPr lang="en-US" sz="2800" b="0">
                <a:ea typeface="宋体" panose="02010600030101010101" pitchFamily="2" charset="-122"/>
                <a:cs typeface="+mn-lt"/>
              </a:rPr>
              <a:t>1.Use Android Studio as the main platform for development</a:t>
            </a:r>
            <a:endParaRPr lang="en-US" sz="2800" b="0">
              <a:ea typeface="宋体" panose="02010600030101010101" pitchFamily="2" charset="-122"/>
              <a:cs typeface="+mn-lt"/>
            </a:endParaRPr>
          </a:p>
          <a:p>
            <a:pPr indent="0"/>
            <a:endParaRPr lang="en-US" sz="2800" b="0">
              <a:ea typeface="宋体" panose="02010600030101010101" pitchFamily="2" charset="-122"/>
              <a:cs typeface="+mn-lt"/>
            </a:endParaRPr>
          </a:p>
          <a:p>
            <a:pPr indent="0"/>
            <a:r>
              <a:rPr lang="en-US" sz="2800" b="0">
                <a:ea typeface="宋体" panose="02010600030101010101" pitchFamily="2" charset="-122"/>
                <a:cs typeface="+mn-lt"/>
              </a:rPr>
              <a:t>2.use the commonly used functions of the Maps SDK for Android and the Google Maps Android API to build maps</a:t>
            </a:r>
            <a:endParaRPr lang="en-US" sz="2800" b="0">
              <a:ea typeface="宋体" panose="02010600030101010101" pitchFamily="2" charset="-122"/>
              <a:cs typeface="+mn-lt"/>
            </a:endParaRPr>
          </a:p>
          <a:p>
            <a:pPr indent="0"/>
            <a:endParaRPr lang="en-US" sz="2800" b="0">
              <a:ea typeface="宋体" panose="02010600030101010101" pitchFamily="2" charset="-122"/>
              <a:cs typeface="+mn-lt"/>
            </a:endParaRPr>
          </a:p>
          <a:p>
            <a:pPr indent="0"/>
            <a:r>
              <a:rPr lang="en-US" sz="2800" b="0">
                <a:ea typeface="宋体" panose="02010600030101010101" pitchFamily="2" charset="-122"/>
                <a:cs typeface="+mn-lt"/>
              </a:rPr>
              <a:t>3.Mainly the kotlin language is going to be used for programming.</a:t>
            </a:r>
            <a:endParaRPr lang="en-US" altLang="en-US" sz="2800" b="0">
              <a:ea typeface="宋体" panose="02010600030101010101" pitchFamily="2" charset="-122"/>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1"/>
          <p:cNvSpPr>
            <a:spLocks noChangeArrowheads="1"/>
          </p:cNvSpPr>
          <p:nvPr/>
        </p:nvSpPr>
        <p:spPr bwMode="auto">
          <a:xfrm>
            <a:off x="6917055" y="2370455"/>
            <a:ext cx="3626485" cy="337185"/>
          </a:xfrm>
          <a:prstGeom prst="rect">
            <a:avLst/>
          </a:prstGeom>
          <a:noFill/>
          <a:ln w="9525">
            <a:solidFill>
              <a:srgbClr val="DBDDD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en-US" sz="1600" b="1" i="0" u="none" strike="noStrike" kern="0" cap="none" spc="0" normalizeH="0" baseline="0" noProof="0">
              <a:ln>
                <a:noFill/>
              </a:ln>
              <a:solidFill>
                <a:srgbClr val="32363A"/>
              </a:solidFill>
              <a:effectLst/>
              <a:uLnTx/>
              <a:uFillTx/>
              <a:latin typeface="Arial" panose="020B0604020202020204" pitchFamily="34" charset="0"/>
              <a:ea typeface="宋体" panose="02010600030101010101" pitchFamily="2" charset="-122"/>
            </a:endParaRPr>
          </a:p>
        </p:txBody>
      </p:sp>
      <p:sp>
        <p:nvSpPr>
          <p:cNvPr id="3" name="Rectangle 6"/>
          <p:cNvSpPr>
            <a:spLocks noChangeArrowheads="1"/>
          </p:cNvSpPr>
          <p:nvPr/>
        </p:nvSpPr>
        <p:spPr bwMode="black">
          <a:xfrm>
            <a:off x="6773545" y="2339340"/>
            <a:ext cx="401066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indent="0" algn="ctr">
              <a:spcBef>
                <a:spcPct val="0"/>
              </a:spcBef>
              <a:buNone/>
              <a:defRPr/>
            </a:pPr>
            <a:r>
              <a:rPr lang="en-US" altLang="zh-CN" sz="2000" b="1" kern="0" dirty="0">
                <a:solidFill>
                  <a:srgbClr val="32363A"/>
                </a:solidFill>
                <a:latin typeface="微软雅黑" panose="020B0503020204020204" pitchFamily="34" charset="-122"/>
                <a:ea typeface="微软雅黑" panose="020B0503020204020204" pitchFamily="34" charset="-122"/>
                <a:sym typeface="+mn-ea"/>
              </a:rPr>
              <a:t>Introduction:App Design</a:t>
            </a:r>
            <a:endParaRPr kumimoji="0" lang="zh-CN" altLang="en-US" sz="2000" b="1" i="0" u="none" strike="noStrike" kern="0" cap="none" spc="0" normalizeH="0" baseline="0" noProof="0" dirty="0">
              <a:ln>
                <a:noFill/>
              </a:ln>
              <a:solidFill>
                <a:srgbClr val="32363A"/>
              </a:solidFill>
              <a:effectLst/>
              <a:uLnTx/>
              <a:uFillTx/>
              <a:latin typeface="微软雅黑" panose="020B0503020204020204" pitchFamily="34" charset="-122"/>
              <a:ea typeface="微软雅黑" panose="020B0503020204020204" pitchFamily="34" charset="-122"/>
            </a:endParaRPr>
          </a:p>
        </p:txBody>
      </p:sp>
      <p:sp>
        <p:nvSpPr>
          <p:cNvPr id="4" name="矩形 3"/>
          <p:cNvSpPr/>
          <p:nvPr/>
        </p:nvSpPr>
        <p:spPr>
          <a:xfrm>
            <a:off x="5072943" y="2316393"/>
            <a:ext cx="1328738" cy="488950"/>
          </a:xfrm>
          <a:prstGeom prst="rect">
            <a:avLst/>
          </a:prstGeom>
          <a:solidFill>
            <a:srgbClr val="DBDD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2363A"/>
              </a:solidFill>
              <a:effectLst/>
              <a:uLnTx/>
              <a:uFillTx/>
            </a:endParaRPr>
          </a:p>
        </p:txBody>
      </p:sp>
      <p:sp>
        <p:nvSpPr>
          <p:cNvPr id="5" name="文本框 10"/>
          <p:cNvSpPr txBox="1">
            <a:spLocks noChangeArrowheads="1"/>
          </p:cNvSpPr>
          <p:nvPr/>
        </p:nvSpPr>
        <p:spPr bwMode="auto">
          <a:xfrm>
            <a:off x="5251061" y="2352906"/>
            <a:ext cx="9636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32363A"/>
                </a:solidFill>
                <a:effectLst/>
                <a:uLnTx/>
                <a:uFillTx/>
                <a:latin typeface="微软雅黑" panose="020B0503020204020204" pitchFamily="34" charset="-122"/>
                <a:ea typeface="微软雅黑" panose="020B0503020204020204" pitchFamily="34" charset="-122"/>
              </a:rPr>
              <a:t>Part1</a:t>
            </a:r>
            <a:endParaRPr kumimoji="0" lang="en-US" altLang="zh-CN" sz="2000" b="1" i="0" u="none" strike="noStrike" kern="0" cap="none" spc="0" normalizeH="0" baseline="0" noProof="0" dirty="0">
              <a:ln>
                <a:noFill/>
              </a:ln>
              <a:solidFill>
                <a:srgbClr val="32363A"/>
              </a:solidFill>
              <a:effectLst/>
              <a:uLnTx/>
              <a:uFillTx/>
              <a:latin typeface="微软雅黑" panose="020B0503020204020204" pitchFamily="34" charset="-122"/>
              <a:ea typeface="微软雅黑" panose="020B0503020204020204" pitchFamily="34" charset="-122"/>
            </a:endParaRPr>
          </a:p>
        </p:txBody>
      </p:sp>
      <p:sp>
        <p:nvSpPr>
          <p:cNvPr id="6" name="矩形 18"/>
          <p:cNvSpPr>
            <a:spLocks noChangeArrowheads="1"/>
          </p:cNvSpPr>
          <p:nvPr/>
        </p:nvSpPr>
        <p:spPr bwMode="auto">
          <a:xfrm>
            <a:off x="6917055" y="3030855"/>
            <a:ext cx="3626485" cy="337185"/>
          </a:xfrm>
          <a:prstGeom prst="rect">
            <a:avLst/>
          </a:prstGeom>
          <a:noFill/>
          <a:ln w="9525">
            <a:solidFill>
              <a:srgbClr val="DBDDD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en-US" sz="1600" b="1" i="0" u="none" strike="noStrike" kern="0" cap="none" spc="0" normalizeH="0" baseline="0" noProof="0">
              <a:ln>
                <a:noFill/>
              </a:ln>
              <a:solidFill>
                <a:srgbClr val="32363A"/>
              </a:solidFill>
              <a:effectLst/>
              <a:uLnTx/>
              <a:uFillTx/>
              <a:latin typeface="Arial" panose="020B0604020202020204" pitchFamily="34" charset="0"/>
              <a:ea typeface="宋体" panose="02010600030101010101" pitchFamily="2" charset="-122"/>
            </a:endParaRPr>
          </a:p>
        </p:txBody>
      </p:sp>
      <p:sp>
        <p:nvSpPr>
          <p:cNvPr id="7" name="Rectangle 6"/>
          <p:cNvSpPr>
            <a:spLocks noChangeArrowheads="1"/>
          </p:cNvSpPr>
          <p:nvPr/>
        </p:nvSpPr>
        <p:spPr bwMode="black">
          <a:xfrm>
            <a:off x="6715125" y="2999740"/>
            <a:ext cx="475742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indent="0" algn="ctr">
              <a:spcBef>
                <a:spcPct val="0"/>
              </a:spcBef>
              <a:buNone/>
              <a:defRPr/>
            </a:pPr>
            <a:r>
              <a:rPr lang="zh-CN" altLang="en-US" sz="2000" b="1" kern="0" dirty="0">
                <a:solidFill>
                  <a:srgbClr val="32363A"/>
                </a:solidFill>
                <a:latin typeface="微软雅黑" panose="020B0503020204020204" pitchFamily="34" charset="-122"/>
                <a:ea typeface="微软雅黑" panose="020B0503020204020204" pitchFamily="34" charset="-122"/>
                <a:sym typeface="+mn-ea"/>
              </a:rPr>
              <a:t>Characteristics of Instrument Map</a:t>
            </a:r>
            <a:endParaRPr kumimoji="0" lang="zh-CN" altLang="en-US" sz="2000" b="1" i="0" u="none" strike="noStrike" kern="0" cap="none" spc="0" normalizeH="0" baseline="0" noProof="0" dirty="0">
              <a:ln>
                <a:noFill/>
              </a:ln>
              <a:solidFill>
                <a:srgbClr val="32363A"/>
              </a:solidFill>
              <a:effectLst/>
              <a:uLnTx/>
              <a:uFillTx/>
              <a:latin typeface="微软雅黑" panose="020B0503020204020204" pitchFamily="34" charset="-122"/>
              <a:ea typeface="微软雅黑" panose="020B0503020204020204" pitchFamily="34" charset="-122"/>
            </a:endParaRPr>
          </a:p>
        </p:txBody>
      </p:sp>
      <p:sp>
        <p:nvSpPr>
          <p:cNvPr id="8" name="矩形 7"/>
          <p:cNvSpPr/>
          <p:nvPr/>
        </p:nvSpPr>
        <p:spPr>
          <a:xfrm>
            <a:off x="5074848" y="2976793"/>
            <a:ext cx="1328738" cy="488950"/>
          </a:xfrm>
          <a:prstGeom prst="rect">
            <a:avLst/>
          </a:prstGeom>
          <a:solidFill>
            <a:srgbClr val="DBDD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2363A"/>
              </a:solidFill>
              <a:effectLst/>
              <a:uLnTx/>
              <a:uFillTx/>
            </a:endParaRPr>
          </a:p>
        </p:txBody>
      </p:sp>
      <p:sp>
        <p:nvSpPr>
          <p:cNvPr id="9" name="文本框 17"/>
          <p:cNvSpPr txBox="1">
            <a:spLocks noChangeArrowheads="1"/>
          </p:cNvSpPr>
          <p:nvPr/>
        </p:nvSpPr>
        <p:spPr bwMode="auto">
          <a:xfrm>
            <a:off x="5251061" y="3013306"/>
            <a:ext cx="9636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000" b="1" kern="0" noProof="0" dirty="0">
                <a:ln>
                  <a:noFill/>
                </a:ln>
                <a:solidFill>
                  <a:srgbClr val="32363A"/>
                </a:solidFill>
                <a:effectLst/>
                <a:uLnTx/>
                <a:uFillTx/>
                <a:latin typeface="微软雅黑" panose="020B0503020204020204" pitchFamily="34" charset="-122"/>
                <a:ea typeface="微软雅黑" panose="020B0503020204020204" pitchFamily="34" charset="-122"/>
                <a:sym typeface="+mn-ea"/>
              </a:rPr>
              <a:t>Part2</a:t>
            </a:r>
            <a:endParaRPr kumimoji="0" lang="zh-CN" altLang="en-US" sz="2000" b="1" i="0" u="none" strike="noStrike" kern="0" cap="none" spc="0" normalizeH="0" baseline="0" noProof="0">
              <a:ln>
                <a:noFill/>
              </a:ln>
              <a:solidFill>
                <a:srgbClr val="32363A"/>
              </a:solidFill>
              <a:effectLst/>
              <a:uLnTx/>
              <a:uFillTx/>
              <a:latin typeface="微软雅黑" panose="020B0503020204020204" pitchFamily="34" charset="-122"/>
              <a:ea typeface="微软雅黑" panose="020B0503020204020204" pitchFamily="34" charset="-122"/>
            </a:endParaRPr>
          </a:p>
        </p:txBody>
      </p:sp>
      <p:sp>
        <p:nvSpPr>
          <p:cNvPr id="10" name="矩形 25"/>
          <p:cNvSpPr>
            <a:spLocks noChangeArrowheads="1"/>
          </p:cNvSpPr>
          <p:nvPr/>
        </p:nvSpPr>
        <p:spPr bwMode="auto">
          <a:xfrm>
            <a:off x="6912610" y="3691255"/>
            <a:ext cx="3630295" cy="337185"/>
          </a:xfrm>
          <a:prstGeom prst="rect">
            <a:avLst/>
          </a:prstGeom>
          <a:noFill/>
          <a:ln w="9525">
            <a:solidFill>
              <a:srgbClr val="DBDDD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en-US" sz="1600" b="1" i="0" u="none" strike="noStrike" kern="0" cap="none" spc="0" normalizeH="0" baseline="0" noProof="0">
              <a:ln>
                <a:noFill/>
              </a:ln>
              <a:solidFill>
                <a:srgbClr val="32363A"/>
              </a:solidFill>
              <a:effectLst/>
              <a:uLnTx/>
              <a:uFillTx/>
              <a:latin typeface="Arial" panose="020B0604020202020204" pitchFamily="34" charset="0"/>
              <a:ea typeface="宋体" panose="02010600030101010101" pitchFamily="2" charset="-122"/>
            </a:endParaRPr>
          </a:p>
        </p:txBody>
      </p:sp>
      <p:sp>
        <p:nvSpPr>
          <p:cNvPr id="11" name="Rectangle 6"/>
          <p:cNvSpPr>
            <a:spLocks noChangeArrowheads="1"/>
          </p:cNvSpPr>
          <p:nvPr/>
        </p:nvSpPr>
        <p:spPr bwMode="black">
          <a:xfrm>
            <a:off x="6770370" y="3660140"/>
            <a:ext cx="38842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indent="0" algn="ctr">
              <a:spcBef>
                <a:spcPct val="0"/>
              </a:spcBef>
              <a:buNone/>
              <a:defRPr/>
            </a:pPr>
            <a:r>
              <a:rPr lang="en-US" altLang="zh-CN" sz="2000" b="1" kern="0" dirty="0">
                <a:solidFill>
                  <a:srgbClr val="32363A"/>
                </a:solidFill>
                <a:latin typeface="微软雅黑" panose="020B0503020204020204" pitchFamily="34" charset="-122"/>
                <a:ea typeface="微软雅黑" panose="020B0503020204020204" pitchFamily="34" charset="-122"/>
                <a:sym typeface="+mn-ea"/>
              </a:rPr>
              <a:t> </a:t>
            </a:r>
            <a:r>
              <a:rPr lang="zh-CN" altLang="en-US" sz="2000" b="1" kern="0" dirty="0">
                <a:solidFill>
                  <a:srgbClr val="32363A"/>
                </a:solidFill>
                <a:latin typeface="微软雅黑" panose="020B0503020204020204" pitchFamily="34" charset="-122"/>
                <a:ea typeface="微软雅黑" panose="020B0503020204020204" pitchFamily="34" charset="-122"/>
                <a:sym typeface="+mn-ea"/>
              </a:rPr>
              <a:t>Market Analysis</a:t>
            </a:r>
            <a:endParaRPr kumimoji="0" lang="zh-CN" altLang="en-US" sz="2000" b="1" i="0" u="none" strike="noStrike" kern="0" cap="none" spc="0" normalizeH="0" baseline="0" noProof="0" dirty="0">
              <a:ln>
                <a:noFill/>
              </a:ln>
              <a:solidFill>
                <a:srgbClr val="32363A"/>
              </a:solidFill>
              <a:effectLst/>
              <a:uLnTx/>
              <a:uFillTx/>
              <a:latin typeface="微软雅黑" panose="020B0503020204020204" pitchFamily="34" charset="-122"/>
              <a:ea typeface="微软雅黑" panose="020B0503020204020204" pitchFamily="34" charset="-122"/>
            </a:endParaRPr>
          </a:p>
        </p:txBody>
      </p:sp>
      <p:sp>
        <p:nvSpPr>
          <p:cNvPr id="12" name="矩形 11"/>
          <p:cNvSpPr/>
          <p:nvPr/>
        </p:nvSpPr>
        <p:spPr>
          <a:xfrm>
            <a:off x="5073261" y="3637193"/>
            <a:ext cx="1328737" cy="488950"/>
          </a:xfrm>
          <a:prstGeom prst="rect">
            <a:avLst/>
          </a:prstGeom>
          <a:solidFill>
            <a:srgbClr val="DBDD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2363A"/>
              </a:solidFill>
              <a:effectLst/>
              <a:uLnTx/>
              <a:uFillTx/>
            </a:endParaRPr>
          </a:p>
        </p:txBody>
      </p:sp>
      <p:sp>
        <p:nvSpPr>
          <p:cNvPr id="13" name="文本框 24"/>
          <p:cNvSpPr txBox="1">
            <a:spLocks noChangeArrowheads="1"/>
          </p:cNvSpPr>
          <p:nvPr/>
        </p:nvSpPr>
        <p:spPr bwMode="auto">
          <a:xfrm>
            <a:off x="5249473" y="3673706"/>
            <a:ext cx="962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000" b="1" kern="0" noProof="0" dirty="0">
                <a:ln>
                  <a:noFill/>
                </a:ln>
                <a:solidFill>
                  <a:srgbClr val="32363A"/>
                </a:solidFill>
                <a:effectLst/>
                <a:uLnTx/>
                <a:uFillTx/>
                <a:latin typeface="微软雅黑" panose="020B0503020204020204" pitchFamily="34" charset="-122"/>
                <a:ea typeface="微软雅黑" panose="020B0503020204020204" pitchFamily="34" charset="-122"/>
                <a:sym typeface="+mn-ea"/>
              </a:rPr>
              <a:t>Part3</a:t>
            </a:r>
            <a:endParaRPr kumimoji="0" lang="zh-CN" altLang="en-US" sz="2000" b="1" i="0" u="none" strike="noStrike" kern="0" cap="none" spc="0" normalizeH="0" baseline="0" noProof="0">
              <a:ln>
                <a:noFill/>
              </a:ln>
              <a:solidFill>
                <a:srgbClr val="32363A"/>
              </a:solidFill>
              <a:effectLst/>
              <a:uLnTx/>
              <a:uFillTx/>
              <a:latin typeface="微软雅黑" panose="020B0503020204020204" pitchFamily="34" charset="-122"/>
              <a:ea typeface="微软雅黑" panose="020B0503020204020204" pitchFamily="34" charset="-122"/>
            </a:endParaRPr>
          </a:p>
        </p:txBody>
      </p:sp>
      <p:sp>
        <p:nvSpPr>
          <p:cNvPr id="14" name="矩形 32"/>
          <p:cNvSpPr>
            <a:spLocks noChangeArrowheads="1"/>
          </p:cNvSpPr>
          <p:nvPr/>
        </p:nvSpPr>
        <p:spPr bwMode="auto">
          <a:xfrm>
            <a:off x="6912610" y="4351655"/>
            <a:ext cx="3630295" cy="337185"/>
          </a:xfrm>
          <a:prstGeom prst="rect">
            <a:avLst/>
          </a:prstGeom>
          <a:noFill/>
          <a:ln w="9525">
            <a:solidFill>
              <a:srgbClr val="DBDDD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en-US" sz="1600" b="1" i="0" u="none" strike="noStrike" kern="0" cap="none" spc="0" normalizeH="0" baseline="0" noProof="0">
              <a:ln>
                <a:noFill/>
              </a:ln>
              <a:solidFill>
                <a:srgbClr val="32363A"/>
              </a:solidFill>
              <a:effectLst/>
              <a:uLnTx/>
              <a:uFillTx/>
              <a:latin typeface="Arial" panose="020B0604020202020204" pitchFamily="34" charset="0"/>
              <a:ea typeface="宋体" panose="02010600030101010101" pitchFamily="2" charset="-122"/>
            </a:endParaRPr>
          </a:p>
        </p:txBody>
      </p:sp>
      <p:sp>
        <p:nvSpPr>
          <p:cNvPr id="15" name="Rectangle 6"/>
          <p:cNvSpPr>
            <a:spLocks noChangeArrowheads="1"/>
          </p:cNvSpPr>
          <p:nvPr/>
        </p:nvSpPr>
        <p:spPr bwMode="black">
          <a:xfrm>
            <a:off x="6770370" y="4320540"/>
            <a:ext cx="356933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indent="0" algn="ctr">
              <a:spcBef>
                <a:spcPct val="0"/>
              </a:spcBef>
              <a:buNone/>
              <a:defRPr/>
            </a:pPr>
            <a:r>
              <a:rPr lang="en-US" altLang="zh-CN" sz="2000" b="1" kern="0" dirty="0">
                <a:solidFill>
                  <a:srgbClr val="32363A"/>
                </a:solidFill>
                <a:latin typeface="微软雅黑" panose="020B0503020204020204" pitchFamily="34" charset="-122"/>
                <a:ea typeface="微软雅黑" panose="020B0503020204020204" pitchFamily="34" charset="-122"/>
                <a:sym typeface="+mn-ea"/>
              </a:rPr>
              <a:t>  Marketing Plan</a:t>
            </a:r>
            <a:endParaRPr kumimoji="0" lang="zh-CN" altLang="en-US" sz="2000" b="1" i="0" u="none" strike="noStrike" kern="0" cap="none" spc="0" normalizeH="0" baseline="0" noProof="0" dirty="0">
              <a:ln>
                <a:noFill/>
              </a:ln>
              <a:solidFill>
                <a:srgbClr val="32363A"/>
              </a:solidFill>
              <a:effectLst/>
              <a:uLnTx/>
              <a:uFillTx/>
              <a:latin typeface="微软雅黑" panose="020B0503020204020204" pitchFamily="34" charset="-122"/>
              <a:ea typeface="微软雅黑" panose="020B0503020204020204" pitchFamily="34" charset="-122"/>
            </a:endParaRPr>
          </a:p>
        </p:txBody>
      </p:sp>
      <p:sp>
        <p:nvSpPr>
          <p:cNvPr id="16" name="矩形 15"/>
          <p:cNvSpPr/>
          <p:nvPr/>
        </p:nvSpPr>
        <p:spPr>
          <a:xfrm>
            <a:off x="5073261" y="4297593"/>
            <a:ext cx="1328737" cy="488950"/>
          </a:xfrm>
          <a:prstGeom prst="rect">
            <a:avLst/>
          </a:prstGeom>
          <a:solidFill>
            <a:srgbClr val="DBDD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2363A"/>
              </a:solidFill>
              <a:effectLst/>
              <a:uLnTx/>
              <a:uFillTx/>
            </a:endParaRPr>
          </a:p>
        </p:txBody>
      </p:sp>
      <p:sp>
        <p:nvSpPr>
          <p:cNvPr id="17" name="文本框 31"/>
          <p:cNvSpPr txBox="1">
            <a:spLocks noChangeArrowheads="1"/>
          </p:cNvSpPr>
          <p:nvPr/>
        </p:nvSpPr>
        <p:spPr bwMode="auto">
          <a:xfrm>
            <a:off x="5249473" y="4334106"/>
            <a:ext cx="962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000" b="1" kern="0" noProof="0" dirty="0">
                <a:ln>
                  <a:noFill/>
                </a:ln>
                <a:solidFill>
                  <a:srgbClr val="32363A"/>
                </a:solidFill>
                <a:effectLst/>
                <a:uLnTx/>
                <a:uFillTx/>
                <a:latin typeface="微软雅黑" panose="020B0503020204020204" pitchFamily="34" charset="-122"/>
                <a:ea typeface="微软雅黑" panose="020B0503020204020204" pitchFamily="34" charset="-122"/>
                <a:sym typeface="+mn-ea"/>
              </a:rPr>
              <a:t>Part4</a:t>
            </a:r>
            <a:endParaRPr kumimoji="0" lang="zh-CN" altLang="en-US" sz="2000" b="1" i="0" u="none" strike="noStrike" kern="0" cap="none" spc="0" normalizeH="0" baseline="0" noProof="0">
              <a:ln>
                <a:noFill/>
              </a:ln>
              <a:solidFill>
                <a:srgbClr val="32363A"/>
              </a:solidFill>
              <a:effectLst/>
              <a:uLnTx/>
              <a:uFillTx/>
              <a:latin typeface="微软雅黑" panose="020B0503020204020204" pitchFamily="34" charset="-122"/>
              <a:ea typeface="微软雅黑" panose="020B0503020204020204" pitchFamily="34" charset="-122"/>
            </a:endParaRPr>
          </a:p>
        </p:txBody>
      </p:sp>
      <p:sp>
        <p:nvSpPr>
          <p:cNvPr id="21" name="文本框 37"/>
          <p:cNvSpPr txBox="1">
            <a:spLocks noChangeArrowheads="1"/>
          </p:cNvSpPr>
          <p:nvPr/>
        </p:nvSpPr>
        <p:spPr bwMode="auto">
          <a:xfrm>
            <a:off x="5073015" y="1244600"/>
            <a:ext cx="2668270" cy="88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4800" b="1" i="0" u="none" strike="noStrike" kern="0" cap="none" spc="0" normalizeH="0" baseline="0" noProof="0" dirty="0">
                <a:ln>
                  <a:noFill/>
                </a:ln>
                <a:solidFill>
                  <a:srgbClr val="32363A"/>
                </a:solidFill>
                <a:effectLst/>
                <a:uLnTx/>
                <a:uFillTx/>
                <a:latin typeface="微软雅黑" panose="020B0503020204020204" pitchFamily="34" charset="-122"/>
                <a:ea typeface="微软雅黑" panose="020B0503020204020204" pitchFamily="34" charset="-122"/>
              </a:rPr>
              <a:t>Content</a:t>
            </a:r>
            <a:endParaRPr kumimoji="0" lang="en-US" altLang="zh-CN" sz="4800" b="1" i="0" u="none" strike="noStrike" kern="0" cap="none" spc="0" normalizeH="0" baseline="0" noProof="0" dirty="0">
              <a:ln>
                <a:noFill/>
              </a:ln>
              <a:solidFill>
                <a:srgbClr val="32363A"/>
              </a:solidFill>
              <a:effectLst/>
              <a:uLnTx/>
              <a:uFillTx/>
              <a:latin typeface="微软雅黑" panose="020B0503020204020204" pitchFamily="34" charset="-122"/>
              <a:ea typeface="微软雅黑" panose="020B0503020204020204" pitchFamily="34" charset="-122"/>
            </a:endParaRPr>
          </a:p>
        </p:txBody>
      </p:sp>
      <p:cxnSp>
        <p:nvCxnSpPr>
          <p:cNvPr id="22" name="直接连接符 21"/>
          <p:cNvCxnSpPr/>
          <p:nvPr/>
        </p:nvCxnSpPr>
        <p:spPr bwMode="auto">
          <a:xfrm>
            <a:off x="5079493" y="2129956"/>
            <a:ext cx="25511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1"/>
            </p:custDataLst>
          </p:nvPr>
        </p:nvSpPr>
        <p:spPr>
          <a:xfrm>
            <a:off x="5080246" y="5107853"/>
            <a:ext cx="1328737" cy="488950"/>
          </a:xfrm>
          <a:prstGeom prst="rect">
            <a:avLst/>
          </a:prstGeom>
          <a:solidFill>
            <a:srgbClr val="DBDD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eaLnBrk="1" fontAlgn="auto" latinLnBrk="0" hangingPunct="1">
              <a:lnSpc>
                <a:spcPct val="100000"/>
              </a:lnSpc>
              <a:spcBef>
                <a:spcPts val="0"/>
              </a:spcBef>
              <a:spcAft>
                <a:spcPts val="0"/>
              </a:spcAft>
              <a:buClrTx/>
              <a:buSzTx/>
              <a:buFontTx/>
              <a:buNone/>
              <a:defRPr/>
            </a:pPr>
            <a:r>
              <a:rPr lang="en-US" altLang="zh-CN" sz="2000" b="1" kern="0" noProof="0" dirty="0">
                <a:ln>
                  <a:noFill/>
                </a:ln>
                <a:solidFill>
                  <a:srgbClr val="32363A"/>
                </a:solidFill>
                <a:effectLst/>
                <a:uLnTx/>
                <a:uFillTx/>
                <a:latin typeface="微软雅黑" panose="020B0503020204020204" pitchFamily="34" charset="-122"/>
                <a:ea typeface="微软雅黑" panose="020B0503020204020204" pitchFamily="34" charset="-122"/>
                <a:sym typeface="+mn-ea"/>
              </a:rPr>
              <a:t>Part5</a:t>
            </a:r>
            <a:endParaRPr kumimoji="0" lang="zh-CN" altLang="en-US" sz="2000" b="0" i="0" u="none" strike="noStrike" kern="0" cap="none" spc="0" normalizeH="0" baseline="0" noProof="0">
              <a:ln>
                <a:noFill/>
              </a:ln>
              <a:solidFill>
                <a:srgbClr val="32363A"/>
              </a:solidFill>
              <a:effectLst/>
              <a:uLnTx/>
              <a:uFillTx/>
            </a:endParaRPr>
          </a:p>
        </p:txBody>
      </p:sp>
      <p:sp>
        <p:nvSpPr>
          <p:cNvPr id="19" name="矩形 18"/>
          <p:cNvSpPr/>
          <p:nvPr>
            <p:custDataLst>
              <p:tags r:id="rId2"/>
            </p:custDataLst>
          </p:nvPr>
        </p:nvSpPr>
        <p:spPr>
          <a:xfrm>
            <a:off x="5073261" y="5918113"/>
            <a:ext cx="1328737" cy="488950"/>
          </a:xfrm>
          <a:prstGeom prst="rect">
            <a:avLst/>
          </a:prstGeom>
          <a:solidFill>
            <a:srgbClr val="DBDD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b="1" kern="0" noProof="0" dirty="0">
                <a:ln>
                  <a:noFill/>
                </a:ln>
                <a:solidFill>
                  <a:srgbClr val="32363A"/>
                </a:solidFill>
                <a:effectLst/>
                <a:uLnTx/>
                <a:uFillTx/>
                <a:latin typeface="微软雅黑" panose="020B0503020204020204" pitchFamily="34" charset="-122"/>
                <a:ea typeface="微软雅黑" panose="020B0503020204020204" pitchFamily="34" charset="-122"/>
                <a:sym typeface="+mn-ea"/>
              </a:rPr>
              <a:t>Part6</a:t>
            </a:r>
            <a:endParaRPr kumimoji="0" lang="zh-CN" altLang="en-US" sz="2000" b="0" i="0" u="none" strike="noStrike" kern="0" cap="none" spc="0" normalizeH="0" baseline="0" noProof="0">
              <a:ln>
                <a:noFill/>
              </a:ln>
              <a:solidFill>
                <a:srgbClr val="32363A"/>
              </a:solidFill>
              <a:effectLst/>
              <a:uLnTx/>
              <a:uFillTx/>
            </a:endParaRPr>
          </a:p>
        </p:txBody>
      </p:sp>
      <p:sp>
        <p:nvSpPr>
          <p:cNvPr id="20" name="矩形 32"/>
          <p:cNvSpPr>
            <a:spLocks noChangeArrowheads="1"/>
          </p:cNvSpPr>
          <p:nvPr>
            <p:custDataLst>
              <p:tags r:id="rId3"/>
            </p:custDataLst>
          </p:nvPr>
        </p:nvSpPr>
        <p:spPr bwMode="auto">
          <a:xfrm>
            <a:off x="6886575" y="5183505"/>
            <a:ext cx="3630295" cy="337185"/>
          </a:xfrm>
          <a:prstGeom prst="rect">
            <a:avLst/>
          </a:prstGeom>
          <a:noFill/>
          <a:ln w="9525">
            <a:solidFill>
              <a:srgbClr val="DBDDD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en-US" sz="1600" b="1" i="0" u="none" strike="noStrike" kern="0" cap="none" spc="0" normalizeH="0" baseline="0" noProof="0">
              <a:ln>
                <a:noFill/>
              </a:ln>
              <a:solidFill>
                <a:srgbClr val="32363A"/>
              </a:solidFill>
              <a:effectLst/>
              <a:uLnTx/>
              <a:uFillTx/>
              <a:latin typeface="Arial" panose="020B0604020202020204" pitchFamily="34" charset="0"/>
              <a:ea typeface="宋体" panose="02010600030101010101" pitchFamily="2" charset="-122"/>
            </a:endParaRPr>
          </a:p>
        </p:txBody>
      </p:sp>
      <p:sp>
        <p:nvSpPr>
          <p:cNvPr id="23" name="矩形 32"/>
          <p:cNvSpPr>
            <a:spLocks noChangeArrowheads="1"/>
          </p:cNvSpPr>
          <p:nvPr>
            <p:custDataLst>
              <p:tags r:id="rId4"/>
            </p:custDataLst>
          </p:nvPr>
        </p:nvSpPr>
        <p:spPr bwMode="auto">
          <a:xfrm>
            <a:off x="6886575" y="5918200"/>
            <a:ext cx="3630295" cy="433705"/>
          </a:xfrm>
          <a:prstGeom prst="rect">
            <a:avLst/>
          </a:prstGeom>
          <a:noFill/>
          <a:ln w="9525">
            <a:solidFill>
              <a:srgbClr val="DBDDDF"/>
            </a:solidFill>
            <a:miter lim="800000"/>
          </a:ln>
          <a:extLst>
            <a:ext uri="{909E8E84-426E-40DD-AFC4-6F175D3DCCD1}">
              <a14:hiddenFill xmlns:a14="http://schemas.microsoft.com/office/drawing/2010/main">
                <a:solidFill>
                  <a:srgbClr val="FFFFFF"/>
                </a:solidFill>
              </a14:hiddenFill>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endParaRPr kumimoji="0" lang="zh-CN" altLang="en-US" sz="1600" b="1" i="0" u="none" strike="noStrike" kern="0" cap="none" spc="0" normalizeH="0" baseline="0" noProof="0">
              <a:ln>
                <a:noFill/>
              </a:ln>
              <a:solidFill>
                <a:srgbClr val="32363A"/>
              </a:solidFill>
              <a:effectLst/>
              <a:uLnTx/>
              <a:uFillTx/>
              <a:latin typeface="Arial" panose="020B0604020202020204" pitchFamily="34" charset="0"/>
              <a:ea typeface="宋体" panose="02010600030101010101" pitchFamily="2" charset="-122"/>
            </a:endParaRPr>
          </a:p>
        </p:txBody>
      </p:sp>
      <p:sp>
        <p:nvSpPr>
          <p:cNvPr id="25" name="文本框 24"/>
          <p:cNvSpPr txBox="1"/>
          <p:nvPr/>
        </p:nvSpPr>
        <p:spPr>
          <a:xfrm>
            <a:off x="6917055" y="5108575"/>
            <a:ext cx="3347720" cy="781685"/>
          </a:xfrm>
          <a:prstGeom prst="rect">
            <a:avLst/>
          </a:prstGeom>
          <a:noFill/>
        </p:spPr>
        <p:txBody>
          <a:bodyPr wrap="square" rtlCol="0">
            <a:noAutofit/>
          </a:bodyPr>
          <a:p>
            <a:pPr indent="0" algn="ctr"/>
            <a:r>
              <a:rPr lang="en-US" altLang="zh-CN" sz="2000" b="1" kern="0" dirty="0">
                <a:solidFill>
                  <a:srgbClr val="32363A"/>
                </a:solidFill>
                <a:latin typeface="微软雅黑" panose="020B0503020204020204" pitchFamily="34" charset="-122"/>
                <a:ea typeface="微软雅黑" panose="020B0503020204020204" pitchFamily="34" charset="-122"/>
                <a:sym typeface="+mn-ea"/>
              </a:rPr>
              <a:t>Marketing Strategy</a:t>
            </a:r>
            <a:endParaRPr lang="en-US" altLang="zh-CN" sz="2000" b="1" kern="0" dirty="0">
              <a:solidFill>
                <a:srgbClr val="32363A"/>
              </a:solidFill>
              <a:latin typeface="微软雅黑" panose="020B0503020204020204" pitchFamily="34" charset="-122"/>
              <a:ea typeface="微软雅黑" panose="020B0503020204020204" pitchFamily="34" charset="-122"/>
            </a:endParaRPr>
          </a:p>
          <a:p>
            <a:pPr indent="0" algn="ctr"/>
            <a:endParaRPr lang="zh-CN" altLang="en-US" sz="2000"/>
          </a:p>
        </p:txBody>
      </p:sp>
      <p:sp>
        <p:nvSpPr>
          <p:cNvPr id="26" name="文本框 25"/>
          <p:cNvSpPr txBox="1"/>
          <p:nvPr/>
        </p:nvSpPr>
        <p:spPr>
          <a:xfrm>
            <a:off x="6770370" y="5918200"/>
            <a:ext cx="4311015" cy="398780"/>
          </a:xfrm>
          <a:prstGeom prst="rect">
            <a:avLst/>
          </a:prstGeom>
          <a:noFill/>
        </p:spPr>
        <p:txBody>
          <a:bodyPr wrap="square" rtlCol="0">
            <a:spAutoFit/>
          </a:bodyPr>
          <a:p>
            <a:r>
              <a:rPr lang="en-US" b="1">
                <a:latin typeface="微软雅黑" panose="020B0503020204020204" pitchFamily="34" charset="-122"/>
                <a:ea typeface="微软雅黑" panose="020B0503020204020204" pitchFamily="34" charset="-122"/>
                <a:sym typeface="+mn-ea"/>
              </a:rPr>
              <a:t>           </a:t>
            </a:r>
            <a:r>
              <a:rPr lang="en-US" altLang="zh-CN" sz="2000" b="1" kern="0" dirty="0">
                <a:solidFill>
                  <a:srgbClr val="32363A"/>
                </a:solidFill>
                <a:latin typeface="微软雅黑" panose="020B0503020204020204" pitchFamily="34" charset="-122"/>
                <a:ea typeface="微软雅黑" panose="020B0503020204020204" pitchFamily="34" charset="-122"/>
                <a:sym typeface="+mn-ea"/>
              </a:rPr>
              <a:t>Benefit forecast</a:t>
            </a:r>
            <a:r>
              <a:rPr lang="en-US" b="1">
                <a:latin typeface="微软雅黑" panose="020B0503020204020204" pitchFamily="34" charset="-122"/>
                <a:ea typeface="微软雅黑" panose="020B0503020204020204" pitchFamily="34" charset="-122"/>
                <a:sym typeface="+mn-ea"/>
              </a:rPr>
              <a:t> </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646560" y="4134218"/>
            <a:ext cx="7005320" cy="901909"/>
            <a:chOff x="3661900" y="4196916"/>
            <a:chExt cx="7005320" cy="901909"/>
          </a:xfrm>
        </p:grpSpPr>
        <p:sp>
          <p:nvSpPr>
            <p:cNvPr id="7" name="文本框 6"/>
            <p:cNvSpPr txBox="1"/>
            <p:nvPr/>
          </p:nvSpPr>
          <p:spPr>
            <a:xfrm>
              <a:off x="3661900" y="4232476"/>
              <a:ext cx="7005320" cy="829945"/>
            </a:xfrm>
            <a:prstGeom prst="rect">
              <a:avLst/>
            </a:prstGeom>
            <a:noFill/>
          </p:spPr>
          <p:txBody>
            <a:bodyPr wrap="square" rtlCol="0">
              <a:spAutoFit/>
            </a:bodyPr>
            <a:lstStyle/>
            <a:p>
              <a:pPr lvl="0" algn="ctr">
                <a:spcBef>
                  <a:spcPct val="0"/>
                </a:spcBef>
                <a:defRPr/>
              </a:pPr>
              <a:r>
                <a:rPr lang="en-US" altLang="zh-CN" sz="4800" b="1" kern="0" dirty="0">
                  <a:solidFill>
                    <a:srgbClr val="32363A"/>
                  </a:solidFill>
                  <a:latin typeface="微软雅黑" panose="020B0503020204020204" pitchFamily="34" charset="-122"/>
                  <a:ea typeface="微软雅黑" panose="020B0503020204020204" pitchFamily="34" charset="-122"/>
                </a:rPr>
                <a:t>Marketing Strategy</a:t>
              </a:r>
              <a:endParaRPr lang="en-US" altLang="zh-CN"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05</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32410" y="482600"/>
            <a:ext cx="11821160" cy="3965575"/>
          </a:xfrm>
          <a:prstGeom prst="rect">
            <a:avLst/>
          </a:prstGeom>
          <a:noFill/>
          <a:ln w="9525">
            <a:noFill/>
          </a:ln>
        </p:spPr>
        <p:txBody>
          <a:bodyPr wrap="square">
            <a:noAutofit/>
          </a:bodyPr>
          <a:p>
            <a:pPr indent="0"/>
            <a:r>
              <a:rPr lang="en-US" sz="2400" b="0">
                <a:latin typeface="+mn-ea"/>
              </a:rPr>
              <a:t>(1) Selling: Selling product advantages indicates that there is a lack of accurate integration of information and services in the current market, and most of them prefer to solve consumption problems online, which is insufficient to meet the needs of offline shopping. Convince users that it is necessary to use this software to achieve offline physical shopping. At the same time, free download of the app experience can give away coupons.</a:t>
            </a:r>
            <a:endParaRPr lang="en-US" sz="2400" b="0">
              <a:latin typeface="+mn-ea"/>
            </a:endParaRPr>
          </a:p>
          <a:p>
            <a:pPr indent="0"/>
            <a:endParaRPr lang="en-US" sz="2400" b="0">
              <a:latin typeface="+mn-ea"/>
            </a:endParaRPr>
          </a:p>
          <a:p>
            <a:pPr indent="0"/>
            <a:r>
              <a:rPr lang="en-US" sz="2400" b="0">
                <a:latin typeface="+mn-ea"/>
              </a:rPr>
              <a:t>(2) Advertising: Design creative advertisements that combine the pain points, needs, and resonance points of today's users, and publish them on the Internet and in relevant offline stores.</a:t>
            </a:r>
            <a:endParaRPr lang="en-US" sz="2400" b="0">
              <a:latin typeface="+mn-ea"/>
            </a:endParaRPr>
          </a:p>
          <a:p>
            <a:pPr indent="0"/>
            <a:endParaRPr lang="en-US" sz="2400" b="0">
              <a:latin typeface="+mn-ea"/>
            </a:endParaRPr>
          </a:p>
          <a:p>
            <a:pPr indent="0"/>
            <a:r>
              <a:rPr lang="en-US" sz="2400" b="0">
                <a:latin typeface="+mn-ea"/>
              </a:rPr>
              <a:t>(3) Investment attraction: ① Online and offline promotion ② The advantage of using this software to integrate offline product information, consumer demand gaps, and the platform to provide bonuses to attract merchants to settle in. ③ The top 500 registered merchants can receive the reward mechanism of app homepage recommendation.</a:t>
            </a:r>
            <a:endParaRPr lang="en-US" sz="2400" b="0">
              <a:latin typeface="+mn-ea"/>
            </a:endParaRPr>
          </a:p>
          <a:p>
            <a:pPr indent="0"/>
            <a:endParaRPr lang="en-US" sz="2400" b="0">
              <a:latin typeface="+mn-ea"/>
            </a:endParaRPr>
          </a:p>
          <a:p>
            <a:pPr indent="0"/>
            <a:endParaRPr lang="en-US" sz="2400" b="0">
              <a:latin typeface="+mn-ea"/>
            </a:endParaRPr>
          </a:p>
          <a:p>
            <a:pPr indent="0"/>
            <a:endParaRPr lang="en-US" sz="2400" b="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646560" y="4134218"/>
            <a:ext cx="7005320" cy="901909"/>
            <a:chOff x="3661900" y="4196916"/>
            <a:chExt cx="7005320" cy="901909"/>
          </a:xfrm>
        </p:grpSpPr>
        <p:sp>
          <p:nvSpPr>
            <p:cNvPr id="7" name="文本框 6"/>
            <p:cNvSpPr txBox="1"/>
            <p:nvPr/>
          </p:nvSpPr>
          <p:spPr>
            <a:xfrm>
              <a:off x="3661900" y="4232476"/>
              <a:ext cx="7005320" cy="829945"/>
            </a:xfrm>
            <a:prstGeom prst="rect">
              <a:avLst/>
            </a:prstGeom>
            <a:noFill/>
          </p:spPr>
          <p:txBody>
            <a:bodyPr wrap="square" rtlCol="0">
              <a:spAutoFit/>
            </a:bodyPr>
            <a:lstStyle/>
            <a:p>
              <a:pPr indent="0" algn="ctr"/>
              <a:r>
                <a:rPr lang="en-US" sz="4800" b="1">
                  <a:latin typeface="微软雅黑" panose="020B0503020204020204" pitchFamily="34" charset="-122"/>
                  <a:ea typeface="微软雅黑" panose="020B0503020204020204" pitchFamily="34" charset="-122"/>
                  <a:sym typeface="+mn-ea"/>
                </a:rPr>
                <a:t>Benefit forecast</a:t>
              </a:r>
              <a:endParaRPr lang="en-US" altLang="zh-CN"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06</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90855" y="417830"/>
            <a:ext cx="11017250" cy="3965575"/>
          </a:xfrm>
          <a:prstGeom prst="rect">
            <a:avLst/>
          </a:prstGeom>
          <a:noFill/>
          <a:ln w="9525">
            <a:noFill/>
          </a:ln>
        </p:spPr>
        <p:txBody>
          <a:bodyPr wrap="square">
            <a:noAutofit/>
          </a:bodyPr>
          <a:p>
            <a:pPr indent="0"/>
            <a:r>
              <a:rPr lang="en-US" sz="2400" b="0">
                <a:solidFill>
                  <a:srgbClr val="FF0000"/>
                </a:solidFill>
                <a:latin typeface="+mn-ea"/>
              </a:rPr>
              <a:t>                                         </a:t>
            </a:r>
            <a:r>
              <a:rPr lang="en-US" sz="4000" b="1">
                <a:solidFill>
                  <a:srgbClr val="FF0000"/>
                </a:solidFill>
                <a:latin typeface="+mn-ea"/>
              </a:rPr>
              <a:t> </a:t>
            </a:r>
            <a:endParaRPr lang="en-US" sz="2400" b="0">
              <a:latin typeface="+mn-ea"/>
            </a:endParaRPr>
          </a:p>
          <a:p>
            <a:pPr indent="0" algn="ctr"/>
            <a:r>
              <a:rPr lang="en-US" sz="4000" b="1">
                <a:solidFill>
                  <a:srgbClr val="FF0000"/>
                </a:solidFill>
                <a:latin typeface="+mn-ea"/>
                <a:sym typeface="+mn-ea"/>
              </a:rPr>
              <a:t>Social benefits</a:t>
            </a:r>
            <a:endParaRPr lang="en-US" sz="4000" b="1">
              <a:solidFill>
                <a:srgbClr val="FF0000"/>
              </a:solidFill>
              <a:latin typeface="+mn-ea"/>
              <a:sym typeface="+mn-ea"/>
            </a:endParaRPr>
          </a:p>
          <a:p>
            <a:pPr indent="0" algn="ctr"/>
            <a:endParaRPr lang="en-US" sz="2400" b="0">
              <a:latin typeface="+mn-ea"/>
            </a:endParaRPr>
          </a:p>
          <a:p>
            <a:pPr indent="0"/>
            <a:r>
              <a:rPr lang="en-US" sz="2400">
                <a:latin typeface="+mn-ea"/>
                <a:sym typeface="+mn-ea"/>
              </a:rPr>
              <a:t>The main purpose of Instrument Map development is to fill the gap in current offline product information. Reduce losses caused by emergencies, enhance users' offline consumption experience, and better facilitate and benefit the people, bringing better services to the public.</a:t>
            </a:r>
            <a:endParaRPr lang="en-US" sz="2400">
              <a:latin typeface="+mn-ea"/>
              <a:sym typeface="+mn-ea"/>
            </a:endParaRPr>
          </a:p>
          <a:p>
            <a:pPr indent="0"/>
            <a:endParaRPr lang="en-US" sz="2400" b="0">
              <a:latin typeface="+mn-ea"/>
              <a:sym typeface="+mn-ea"/>
            </a:endParaRPr>
          </a:p>
          <a:p>
            <a:pPr indent="0"/>
            <a:r>
              <a:rPr lang="en-US" sz="2400" b="0">
                <a:latin typeface="+mn-ea"/>
              </a:rPr>
              <a:t>After the improvement and comprehensive update of product information, the consumption target of offline physical stores will be expanded to a certain extent, promoting the development of this type of store physical industry and promoting the development of the real economy.</a:t>
            </a:r>
            <a:endParaRPr lang="en-US" sz="2400" b="0">
              <a:latin typeface="+mn-ea"/>
            </a:endParaRPr>
          </a:p>
          <a:p>
            <a:pPr indent="0"/>
            <a:endParaRPr lang="en-US" sz="2400" b="0">
              <a:latin typeface="+mn-ea"/>
            </a:endParaRPr>
          </a:p>
          <a:p>
            <a:pPr indent="0"/>
            <a:endParaRPr lang="en-US" sz="2400" b="0">
              <a:latin typeface="+mn-ea"/>
            </a:endParaRPr>
          </a:p>
          <a:p>
            <a:pPr indent="0"/>
            <a:endParaRPr lang="en-US" sz="2400" b="0">
              <a:latin typeface="+mn-ea"/>
            </a:endParaRPr>
          </a:p>
          <a:p>
            <a:pPr indent="0"/>
            <a:endParaRPr lang="en-US" sz="2400" b="0">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16230" y="1294765"/>
            <a:ext cx="11330305" cy="3965575"/>
          </a:xfrm>
          <a:prstGeom prst="rect">
            <a:avLst/>
          </a:prstGeom>
          <a:noFill/>
          <a:ln w="9525">
            <a:noFill/>
          </a:ln>
        </p:spPr>
        <p:txBody>
          <a:bodyPr wrap="square">
            <a:noAutofit/>
          </a:bodyPr>
          <a:p>
            <a:pPr indent="0" algn="ctr"/>
            <a:r>
              <a:rPr lang="en-US" sz="4000" b="1">
                <a:solidFill>
                  <a:srgbClr val="FF0000"/>
                </a:solidFill>
                <a:latin typeface="+mn-ea"/>
              </a:rPr>
              <a:t>Economic benefits</a:t>
            </a:r>
            <a:endParaRPr lang="en-US" sz="4000" b="1">
              <a:solidFill>
                <a:srgbClr val="FF0000"/>
              </a:solidFill>
              <a:latin typeface="+mn-ea"/>
            </a:endParaRPr>
          </a:p>
          <a:p>
            <a:pPr indent="0" algn="ctr"/>
            <a:endParaRPr lang="en-US" sz="4000" b="1">
              <a:solidFill>
                <a:srgbClr val="FF0000"/>
              </a:solidFill>
              <a:latin typeface="+mn-ea"/>
            </a:endParaRPr>
          </a:p>
          <a:p>
            <a:pPr indent="0" algn="just"/>
            <a:r>
              <a:rPr lang="en-US" sz="2400">
                <a:solidFill>
                  <a:schemeClr val="tx1"/>
                </a:solidFill>
                <a:latin typeface="+mn-ea"/>
              </a:rPr>
              <a:t>This software will cooperate with e-commerce platforms such as Meituan and Hunger Mall to exchange information and expand economic benefits.</a:t>
            </a:r>
            <a:endParaRPr lang="en-US" sz="2400">
              <a:solidFill>
                <a:schemeClr val="tx1"/>
              </a:solidFill>
              <a:latin typeface="+mn-ea"/>
            </a:endParaRPr>
          </a:p>
          <a:p>
            <a:pPr indent="0" algn="just"/>
            <a:endParaRPr lang="en-US" sz="2400">
              <a:solidFill>
                <a:schemeClr val="tx1"/>
              </a:solidFill>
              <a:latin typeface="+mn-ea"/>
            </a:endParaRPr>
          </a:p>
          <a:p>
            <a:pPr indent="0" algn="just"/>
            <a:r>
              <a:rPr lang="en-US" sz="2400">
                <a:solidFill>
                  <a:schemeClr val="tx1"/>
                </a:solidFill>
                <a:latin typeface="+mn-ea"/>
              </a:rPr>
              <a:t>At the same time, appropriate advertising should be placed to expand publicity efforts.</a:t>
            </a:r>
            <a:endParaRPr lang="en-US" sz="2400">
              <a:solidFill>
                <a:schemeClr val="tx1"/>
              </a:solidFill>
              <a:latin typeface="+mn-ea"/>
            </a:endParaRPr>
          </a:p>
          <a:p>
            <a:pPr indent="0" algn="just"/>
            <a:endParaRPr lang="en-US" sz="2400">
              <a:solidFill>
                <a:schemeClr val="tx1"/>
              </a:solidFill>
              <a:latin typeface="+mn-ea"/>
            </a:endParaRPr>
          </a:p>
          <a:p>
            <a:pPr indent="0" algn="just"/>
            <a:r>
              <a:rPr lang="en-US" sz="2400">
                <a:solidFill>
                  <a:schemeClr val="tx1"/>
                </a:solidFill>
                <a:latin typeface="+mn-ea"/>
              </a:rPr>
              <a:t>The platform also regularly provides subsidies and consumption vouchers to merchants and users, which has also expanded economic benefits to a certain extent.</a:t>
            </a:r>
            <a:r>
              <a:rPr lang="en-US" sz="4000" b="1">
                <a:solidFill>
                  <a:srgbClr val="FF0000"/>
                </a:solidFill>
                <a:latin typeface="+mn-ea"/>
              </a:rPr>
              <a:t> </a:t>
            </a:r>
            <a:endParaRPr lang="en-US" sz="2400" b="0">
              <a:latin typeface="+mn-ea"/>
            </a:endParaRPr>
          </a:p>
          <a:p>
            <a:pPr indent="0"/>
            <a:endParaRPr lang="en-US" sz="2400" b="0">
              <a:latin typeface="+mn-ea"/>
            </a:endParaRPr>
          </a:p>
          <a:p>
            <a:pPr indent="0"/>
            <a:endParaRPr lang="en-US" sz="2400" b="0">
              <a:latin typeface="+mn-ea"/>
            </a:endParaRPr>
          </a:p>
          <a:p>
            <a:pPr indent="0"/>
            <a:endParaRPr lang="en-US" sz="2400" b="0">
              <a:latin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菱形 3"/>
          <p:cNvSpPr/>
          <p:nvPr/>
        </p:nvSpPr>
        <p:spPr>
          <a:xfrm>
            <a:off x="2374900" y="1030634"/>
            <a:ext cx="7442200" cy="4796732"/>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527300" y="1128861"/>
            <a:ext cx="7137400" cy="4600278"/>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978494" y="2047142"/>
            <a:ext cx="4225706" cy="1705032"/>
            <a:chOff x="4498526" y="2659559"/>
            <a:chExt cx="3185642" cy="1285377"/>
          </a:xfrm>
        </p:grpSpPr>
        <p:sp>
          <p:nvSpPr>
            <p:cNvPr id="7" name="文本框 6"/>
            <p:cNvSpPr txBox="1"/>
            <p:nvPr/>
          </p:nvSpPr>
          <p:spPr>
            <a:xfrm>
              <a:off x="4580021" y="2659559"/>
              <a:ext cx="3031958" cy="764977"/>
            </a:xfrm>
            <a:prstGeom prst="rect">
              <a:avLst/>
            </a:prstGeom>
            <a:noFill/>
          </p:spPr>
          <p:txBody>
            <a:bodyPr wrap="square" rtlCol="0">
              <a:spAutoFit/>
            </a:bodyPr>
            <a:lstStyle/>
            <a:p>
              <a:pPr algn="ctr"/>
              <a:endParaRPr lang="zh-CN" altLang="en-US" sz="6000" b="1" dirty="0">
                <a:solidFill>
                  <a:srgbClr val="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98526" y="3441205"/>
              <a:ext cx="3185642" cy="487251"/>
            </a:xfrm>
            <a:prstGeom prst="rect">
              <a:avLst/>
            </a:prstGeom>
            <a:noFill/>
          </p:spPr>
          <p:txBody>
            <a:bodyPr wrap="square" rtlCol="0">
              <a:spAutoFit/>
            </a:bodyPr>
            <a:lstStyle/>
            <a:p>
              <a:pPr algn="ctr"/>
              <a:r>
                <a:rPr lang="en-US" altLang="zh-CN" sz="3600" dirty="0" smtClean="0">
                  <a:solidFill>
                    <a:srgbClr val="FFFFFF"/>
                  </a:solidFill>
                </a:rPr>
                <a:t>THANK YOU!</a:t>
              </a:r>
              <a:endParaRPr lang="zh-CN" altLang="en-US" sz="3600" dirty="0">
                <a:solidFill>
                  <a:srgbClr val="FFFFFF"/>
                </a:solidFill>
              </a:endParaRPr>
            </a:p>
          </p:txBody>
        </p:sp>
        <p:cxnSp>
          <p:nvCxnSpPr>
            <p:cNvPr id="9" name="直接连接符 8"/>
            <p:cNvCxnSpPr/>
            <p:nvPr/>
          </p:nvCxnSpPr>
          <p:spPr>
            <a:xfrm>
              <a:off x="4712034" y="3451641"/>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12034" y="3944936"/>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4911480" y="4134218"/>
            <a:ext cx="4475798" cy="901909"/>
            <a:chOff x="4926820" y="4196916"/>
            <a:chExt cx="4475798" cy="901909"/>
          </a:xfrm>
        </p:grpSpPr>
        <p:sp>
          <p:nvSpPr>
            <p:cNvPr id="7" name="文本框 6"/>
            <p:cNvSpPr txBox="1"/>
            <p:nvPr/>
          </p:nvSpPr>
          <p:spPr>
            <a:xfrm>
              <a:off x="4926820" y="4232369"/>
              <a:ext cx="4475798" cy="829945"/>
            </a:xfrm>
            <a:prstGeom prst="rect">
              <a:avLst/>
            </a:prstGeom>
            <a:noFill/>
          </p:spPr>
          <p:txBody>
            <a:bodyPr wrap="square" rtlCol="0">
              <a:spAutoFit/>
            </a:bodyPr>
            <a:lstStyle/>
            <a:p>
              <a:pPr lvl="0" algn="ctr">
                <a:spcBef>
                  <a:spcPct val="0"/>
                </a:spcBef>
                <a:defRPr/>
              </a:pPr>
              <a:r>
                <a:rPr lang="en-US" altLang="zh-CN" sz="4800" b="1" kern="0" dirty="0">
                  <a:solidFill>
                    <a:srgbClr val="32363A"/>
                  </a:solidFill>
                  <a:latin typeface="微软雅黑" panose="020B0503020204020204" pitchFamily="34" charset="-122"/>
                  <a:ea typeface="微软雅黑" panose="020B0503020204020204" pitchFamily="34" charset="-122"/>
                </a:rPr>
                <a:t>App Design</a:t>
              </a:r>
              <a:endParaRPr lang="en-US" altLang="zh-CN"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01</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l="10318" r="6159"/>
          <a:stretch>
            <a:fillRect/>
          </a:stretch>
        </p:blipFill>
        <p:spPr>
          <a:xfrm>
            <a:off x="1967345" y="1764145"/>
            <a:ext cx="2355274" cy="4110182"/>
          </a:xfrm>
          <a:prstGeom prst="rect">
            <a:avLst/>
          </a:prstGeom>
        </p:spPr>
      </p:pic>
      <p:pic>
        <p:nvPicPr>
          <p:cNvPr id="100" name="图片 99"/>
          <p:cNvPicPr/>
          <p:nvPr/>
        </p:nvPicPr>
        <p:blipFill>
          <a:blip r:embed="rId2"/>
          <a:stretch>
            <a:fillRect/>
          </a:stretch>
        </p:blipFill>
        <p:spPr>
          <a:xfrm>
            <a:off x="528320" y="636905"/>
            <a:ext cx="3794125" cy="5405755"/>
          </a:xfrm>
          <a:prstGeom prst="rect">
            <a:avLst/>
          </a:prstGeom>
          <a:noFill/>
          <a:ln w="9525">
            <a:noFill/>
          </a:ln>
        </p:spPr>
      </p:pic>
      <p:pic>
        <p:nvPicPr>
          <p:cNvPr id="3" name="图片 2"/>
          <p:cNvPicPr>
            <a:picLocks noChangeAspect="1"/>
          </p:cNvPicPr>
          <p:nvPr>
            <p:custDataLst>
              <p:tags r:id="rId3"/>
            </p:custDataLst>
          </p:nvPr>
        </p:nvPicPr>
        <p:blipFill>
          <a:blip r:embed="rId4"/>
          <a:stretch>
            <a:fillRect/>
          </a:stretch>
        </p:blipFill>
        <p:spPr>
          <a:xfrm>
            <a:off x="1450340" y="2800985"/>
            <a:ext cx="516890" cy="57658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3018155" y="2553335"/>
            <a:ext cx="468630" cy="508635"/>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2675890" y="4770755"/>
            <a:ext cx="643890" cy="544195"/>
          </a:xfrm>
          <a:prstGeom prst="rect">
            <a:avLst/>
          </a:prstGeom>
        </p:spPr>
      </p:pic>
      <p:pic>
        <p:nvPicPr>
          <p:cNvPr id="15" name="图片 14"/>
          <p:cNvPicPr>
            <a:picLocks noChangeAspect="1"/>
          </p:cNvPicPr>
          <p:nvPr>
            <p:custDataLst>
              <p:tags r:id="rId9"/>
            </p:custDataLst>
          </p:nvPr>
        </p:nvPicPr>
        <p:blipFill>
          <a:blip r:embed="rId4"/>
          <a:stretch>
            <a:fillRect/>
          </a:stretch>
        </p:blipFill>
        <p:spPr>
          <a:xfrm>
            <a:off x="1369060" y="4175125"/>
            <a:ext cx="459105" cy="511810"/>
          </a:xfrm>
          <a:prstGeom prst="rect">
            <a:avLst/>
          </a:prstGeom>
        </p:spPr>
      </p:pic>
      <p:sp>
        <p:nvSpPr>
          <p:cNvPr id="16" name="文本框 15"/>
          <p:cNvSpPr txBox="1"/>
          <p:nvPr/>
        </p:nvSpPr>
        <p:spPr>
          <a:xfrm>
            <a:off x="4621530" y="399415"/>
            <a:ext cx="7416800" cy="7673975"/>
          </a:xfrm>
          <a:prstGeom prst="rect">
            <a:avLst/>
          </a:prstGeom>
          <a:noFill/>
        </p:spPr>
        <p:txBody>
          <a:bodyPr wrap="square" rtlCol="0">
            <a:noAutofit/>
          </a:bodyPr>
          <a:p>
            <a:r>
              <a:rPr lang="en-US" altLang="zh-CN" sz="2400">
                <a:solidFill>
                  <a:schemeClr val="tx1"/>
                </a:solidFill>
              </a:rPr>
              <a:t> </a:t>
            </a:r>
            <a:r>
              <a:rPr lang="zh-CN" altLang="en-US" sz="2400">
                <a:solidFill>
                  <a:schemeClr val="tx1"/>
                </a:solidFill>
              </a:rPr>
              <a:t>Instrument Map is based on big data, with mall maps as the main body, and is dedicated to solving the problem of finding favorite and emergency goods offline. As most customers who purchase musical instruments focus on product quality, they tend to go to offline physical stores to check the quality of their products and then make on-site purchases rather than online shopping. However, currently commonly used map software still does not have much implementation in terms of product visualization in the musical instrument industry. Therefore, Instrument Map is a software dedicated to solving the problem of finding desirable and emergency products offline, integrating product information, and visualizing stores. This software focuses on combining offline users with the physical musical instrument industry, mainly filling the needs of the general public for purchasing offline musical instrument products under specific circumstances.</a:t>
            </a:r>
            <a:endParaRPr lang="zh-CN" altLang="en-US" sz="24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556650" y="4134218"/>
            <a:ext cx="11917045" cy="901909"/>
            <a:chOff x="571990" y="4196916"/>
            <a:chExt cx="11917045" cy="901909"/>
          </a:xfrm>
        </p:grpSpPr>
        <p:sp>
          <p:nvSpPr>
            <p:cNvPr id="7" name="文本框 6"/>
            <p:cNvSpPr txBox="1"/>
            <p:nvPr/>
          </p:nvSpPr>
          <p:spPr>
            <a:xfrm>
              <a:off x="571990" y="4232476"/>
              <a:ext cx="11917045" cy="829945"/>
            </a:xfrm>
            <a:prstGeom prst="rect">
              <a:avLst/>
            </a:prstGeom>
            <a:noFill/>
          </p:spPr>
          <p:txBody>
            <a:bodyPr wrap="square" rtlCol="0">
              <a:spAutoFit/>
            </a:bodyPr>
            <a:lstStyle/>
            <a:p>
              <a:pPr lvl="0" algn="ctr">
                <a:spcBef>
                  <a:spcPct val="0"/>
                </a:spcBef>
                <a:defRPr/>
              </a:pPr>
              <a:r>
                <a:rPr lang="zh-CN" altLang="en-US" sz="4800" b="1" kern="0" dirty="0">
                  <a:solidFill>
                    <a:srgbClr val="32363A"/>
                  </a:solidFill>
                  <a:latin typeface="微软雅黑" panose="020B0503020204020204" pitchFamily="34" charset="-122"/>
                  <a:ea typeface="微软雅黑" panose="020B0503020204020204" pitchFamily="34" charset="-122"/>
                </a:rPr>
                <a:t>Characteristics of Instrument Map</a:t>
              </a: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02</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70815" y="107315"/>
            <a:ext cx="11701780" cy="7925435"/>
          </a:xfrm>
          <a:prstGeom prst="rect">
            <a:avLst/>
          </a:prstGeom>
          <a:noFill/>
        </p:spPr>
        <p:txBody>
          <a:bodyPr wrap="square" rtlCol="0">
            <a:noAutofit/>
          </a:bodyPr>
          <a:p>
            <a:endParaRPr lang="zh-CN" altLang="en-US" sz="2800"/>
          </a:p>
          <a:p>
            <a:r>
              <a:rPr lang="zh-CN" altLang="en-US" sz="2800">
                <a:solidFill>
                  <a:srgbClr val="FF0000"/>
                </a:solidFill>
              </a:rPr>
              <a:t>1</a:t>
            </a:r>
            <a:r>
              <a:rPr lang="en-US" altLang="zh-CN" sz="2800">
                <a:solidFill>
                  <a:srgbClr val="FF0000"/>
                </a:solidFill>
              </a:rPr>
              <a:t>.</a:t>
            </a:r>
            <a:r>
              <a:rPr lang="zh-CN" altLang="en-US" sz="2800">
                <a:solidFill>
                  <a:srgbClr val="FF0000"/>
                </a:solidFill>
              </a:rPr>
              <a:t>Innovation创新性:</a:t>
            </a:r>
            <a:endParaRPr lang="zh-CN" altLang="en-US" sz="2800">
              <a:solidFill>
                <a:srgbClr val="FF0000"/>
              </a:solidFill>
            </a:endParaRPr>
          </a:p>
          <a:p>
            <a:r>
              <a:rPr lang="zh-CN" altLang="en-US" sz="2800"/>
              <a:t>(1) Innovation in store type and user audience: The main store type is not a gourmet or convenience store that is currently available on takeaway platforms, but rather a tool music store with a large number of offline users. The functions and methods are different from online delivery platforms such as Meituan and Taobao. Unlike online transactions, it provides users with the service of searching for goods from nearby stores, conducting offline trials and purchases.</a:t>
            </a:r>
            <a:endParaRPr lang="zh-CN" altLang="en-US" sz="2800"/>
          </a:p>
          <a:p>
            <a:r>
              <a:rPr lang="zh-CN" altLang="en-US" sz="2800"/>
              <a:t>(2) Integrate resources. Through online connectivity, products from various stores can be displayed in front of users. Make effective use of store resources, combine store and warehouse functions, and allow users to receive their desired goods faster. In shops with poor location, those limited musical instrument resources can also receive more traffic and have more opportunities to be sold.</a:t>
            </a:r>
            <a:endParaRPr lang="zh-CN" altLang="en-US" sz="2800"/>
          </a:p>
          <a:p>
            <a:endParaRPr lang="zh-CN" altLang="en-US" sz="2400"/>
          </a:p>
          <a:p>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4320" y="135255"/>
            <a:ext cx="11532235" cy="8378190"/>
          </a:xfrm>
          <a:prstGeom prst="rect">
            <a:avLst/>
          </a:prstGeom>
          <a:noFill/>
        </p:spPr>
        <p:txBody>
          <a:bodyPr wrap="square" rtlCol="0">
            <a:noAutofit/>
          </a:bodyPr>
          <a:p>
            <a:r>
              <a:rPr lang="zh-CN" altLang="en-US" sz="2800">
                <a:solidFill>
                  <a:srgbClr val="FF0000"/>
                </a:solidFill>
                <a:sym typeface="+mn-ea"/>
              </a:rPr>
              <a:t>2</a:t>
            </a:r>
            <a:r>
              <a:rPr lang="en-US" altLang="zh-CN" sz="2800">
                <a:solidFill>
                  <a:srgbClr val="FF0000"/>
                </a:solidFill>
                <a:sym typeface="+mn-ea"/>
              </a:rPr>
              <a:t>.</a:t>
            </a:r>
            <a:r>
              <a:rPr lang="zh-CN" altLang="en-US" sz="2800">
                <a:solidFill>
                  <a:srgbClr val="FF0000"/>
                </a:solidFill>
                <a:sym typeface="+mn-ea"/>
              </a:rPr>
              <a:t>Uniqueness独特性:</a:t>
            </a:r>
            <a:endParaRPr lang="zh-CN" altLang="en-US" sz="2800">
              <a:solidFill>
                <a:srgbClr val="FF0000"/>
              </a:solidFill>
            </a:endParaRPr>
          </a:p>
          <a:p>
            <a:r>
              <a:rPr lang="zh-CN" altLang="en-US" sz="2800">
                <a:sym typeface="+mn-ea"/>
              </a:rPr>
              <a:t>Integrate offline product information of merchants, visualize their maps, and enable users to query enough reliable information online, including but not limited to: instrument store positioning, instrument prices, and their details. To save users' time, facilitate their offline trial and purchase, and promote the development of the real economy. Create software that can quickly search for products with corresponding needs based on the offline experience of products and the convenience of purchasing nearby.</a:t>
            </a:r>
            <a:endParaRPr lang="zh-CN" altLang="en-US" sz="2800"/>
          </a:p>
          <a:p>
            <a:endParaRPr lang="zh-CN" altLang="en-US" sz="2800"/>
          </a:p>
          <a:p>
            <a:r>
              <a:rPr lang="zh-CN" altLang="en-US" sz="2800">
                <a:solidFill>
                  <a:srgbClr val="FF0000"/>
                </a:solidFill>
                <a:sym typeface="+mn-ea"/>
              </a:rPr>
              <a:t>3</a:t>
            </a:r>
            <a:r>
              <a:rPr lang="en-US" altLang="zh-CN" sz="2800">
                <a:solidFill>
                  <a:srgbClr val="FF0000"/>
                </a:solidFill>
                <a:sym typeface="+mn-ea"/>
              </a:rPr>
              <a:t>.</a:t>
            </a:r>
            <a:r>
              <a:rPr lang="zh-CN" altLang="en-US" sz="2800">
                <a:solidFill>
                  <a:srgbClr val="FF0000"/>
                </a:solidFill>
                <a:sym typeface="+mn-ea"/>
              </a:rPr>
              <a:t>Landing落地性:</a:t>
            </a:r>
            <a:endParaRPr lang="zh-CN" altLang="en-US" sz="2800">
              <a:solidFill>
                <a:srgbClr val="FF0000"/>
              </a:solidFill>
            </a:endParaRPr>
          </a:p>
          <a:p>
            <a:r>
              <a:rPr lang="zh-CN" altLang="en-US" sz="2800">
                <a:sym typeface="+mn-ea"/>
              </a:rPr>
              <a:t>Mainly for online resource integration, offline material search is not difficult, and the content is also easy to understand. Overall, implementation is less difficult and close to daily life; High user acceptance can effectively address user needs. The number of development and management personnel is small, and the labor cost is low.</a:t>
            </a:r>
            <a:endParaRPr lang="zh-CN" altLang="en-US" sz="2800"/>
          </a:p>
          <a:p>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3006480" y="4134218"/>
            <a:ext cx="7885430" cy="901909"/>
            <a:chOff x="3021820" y="4196916"/>
            <a:chExt cx="7885430" cy="901909"/>
          </a:xfrm>
        </p:grpSpPr>
        <p:sp>
          <p:nvSpPr>
            <p:cNvPr id="7" name="文本框 6"/>
            <p:cNvSpPr txBox="1"/>
            <p:nvPr/>
          </p:nvSpPr>
          <p:spPr>
            <a:xfrm>
              <a:off x="3021820" y="4232476"/>
              <a:ext cx="7885430" cy="829945"/>
            </a:xfrm>
            <a:prstGeom prst="rect">
              <a:avLst/>
            </a:prstGeom>
            <a:noFill/>
          </p:spPr>
          <p:txBody>
            <a:bodyPr wrap="square" rtlCol="0">
              <a:spAutoFit/>
            </a:bodyPr>
            <a:lstStyle/>
            <a:p>
              <a:pPr lvl="0" algn="ctr">
                <a:spcBef>
                  <a:spcPct val="0"/>
                </a:spcBef>
                <a:defRPr/>
              </a:pPr>
              <a:r>
                <a:rPr lang="zh-CN" altLang="en-US" sz="4800" b="1" kern="0" dirty="0">
                  <a:solidFill>
                    <a:srgbClr val="32363A"/>
                  </a:solidFill>
                  <a:latin typeface="微软雅黑" panose="020B0503020204020204" pitchFamily="34" charset="-122"/>
                  <a:ea typeface="微软雅黑" panose="020B0503020204020204" pitchFamily="34" charset="-122"/>
                </a:rPr>
                <a:t>Market Analysis</a:t>
              </a: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03</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2575" y="200025"/>
            <a:ext cx="11635105" cy="6642735"/>
          </a:xfrm>
          <a:prstGeom prst="rect">
            <a:avLst/>
          </a:prstGeom>
          <a:noFill/>
        </p:spPr>
        <p:txBody>
          <a:bodyPr wrap="square" rtlCol="0">
            <a:noAutofit/>
          </a:bodyPr>
          <a:p>
            <a:r>
              <a:rPr lang="zh-CN" altLang="en-US" b="1">
                <a:solidFill>
                  <a:srgbClr val="FF0000"/>
                </a:solidFill>
              </a:rPr>
              <a:t>Map industry</a:t>
            </a:r>
            <a:r>
              <a:rPr lang="zh-CN" altLang="en-US">
                <a:solidFill>
                  <a:srgbClr val="FF0000"/>
                </a:solidFill>
              </a:rPr>
              <a:t>地图行业</a:t>
            </a:r>
            <a:endParaRPr lang="zh-CN" altLang="en-US"/>
          </a:p>
          <a:p>
            <a:r>
              <a:rPr lang="zh-CN" altLang="en-US"/>
              <a:t>In the era of mobile internet, electronic maps can generate many previously unforeseen applications in the fields of e-commerce, positioning and navigation, social networking, entertainment, and so on. Electronic maps have developed rapidly in China and have penetrated into all aspects of people's lives. In the second quarter of 2020, the overall active user scale of the mobile phone map market was 893 million, with a year-on-year growth rate exceeding 10%, respectively 10.9% and 11.7%.</a:t>
            </a:r>
            <a:endParaRPr lang="zh-CN" altLang="en-US"/>
          </a:p>
          <a:p>
            <a:r>
              <a:rPr lang="zh-CN" altLang="en-US"/>
              <a:t>With the popularization of mobile internet and the improvement of people's living standards, traditional maps are gradually transforming to the Internet model; Mobile travel is favored by more people, and the scale of mobile map users will continue to grow. Currently, the functions of mobile phone maps used by users mainly focus on basic functions such as location query, route planning, and navigation. Baidu Maps and Gaode Maps can provide basic navigation and positioning functions, while both maps have also introduced features in terms of user experience, such as indoor maps and waterlogging maps of Gaode Maps; Baidu Maps features life services such as cycling navigation, panoramic maps, and violation inquiries. The map industry has complete functions and broad development prospects. (From Mai Shichang, Xie Xiaoyan. On the Future Development Direction of Mobile Phone Map Products - Based on Gaode Map and Baidu Map [J]. China New Communications, 2016,18 (24): 92-93.)</a:t>
            </a:r>
            <a:endParaRPr lang="zh-CN" altLang="en-US"/>
          </a:p>
          <a:p>
            <a:r>
              <a:rPr lang="zh-CN" altLang="en-US"/>
              <a:t>Since the first version of online map service was launched in the 1990s, with the vigorous development of the Internet, especially the mobile Internet, mobile map has gradually upgraded from a primitive interface and single function to a necessary tool and service software for billions of users to travel. Before the popularization of the Internet, companies in the traditional map field basically focused on B-end users and achieved high profits. Until the Internet transformed various traditional industries one by one, map products also changed from a combination of traditional software and hardware to Internet software services. (From Lin Anxuan. Research on the Development of Internet Map Business Models from the Perspective of Map Service Providers. 2019)</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PP_MARK_KEY" val="b4a8e0d2-24c5-43e5-bfc3-f59eee4ca136"/>
  <p:tag name="COMMONDATA" val="eyJjb3VudCI6OCwiaGRpZCI6ImFiZjUwMWEwNDU5ZWU1NDlmOTVmNDFjZTMwYzRlNjk2IiwidXNlckNvdW50Ijox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14712</Words>
  <Application>WPS 演示</Application>
  <PresentationFormat>宽屏</PresentationFormat>
  <Paragraphs>169</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微软雅黑</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微信用户</cp:lastModifiedBy>
  <cp:revision>16</cp:revision>
  <dcterms:created xsi:type="dcterms:W3CDTF">2016-12-11T13:29:00Z</dcterms:created>
  <dcterms:modified xsi:type="dcterms:W3CDTF">2023-03-30T02:03:53Z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v1.0_mb_IwvZVbmORO5WaS9i456dTA==</vt:lpwstr>
  </property>
  <property fmtid="{D5CDD505-2E9C-101B-9397-08002B2CF9AE}" pid="4" name="ICV">
    <vt:lpwstr>6421FC475DCE4369B8AB4C7DB7ACFE3B_13</vt:lpwstr>
  </property>
</Properties>
</file>