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481" r:id="rId3"/>
    <p:sldId id="482" r:id="rId5"/>
    <p:sldId id="524" r:id="rId6"/>
    <p:sldId id="483" r:id="rId7"/>
    <p:sldId id="526" r:id="rId8"/>
    <p:sldId id="527" r:id="rId9"/>
    <p:sldId id="532" r:id="rId10"/>
    <p:sldId id="528" r:id="rId11"/>
    <p:sldId id="533" r:id="rId12"/>
    <p:sldId id="529" r:id="rId13"/>
    <p:sldId id="318" r:id="rId14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000" userDrawn="1">
          <p15:clr>
            <a:srgbClr val="A4A3A4"/>
          </p15:clr>
        </p15:guide>
        <p15:guide id="3" orient="horz" pos="15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346"/>
    <a:srgbClr val="81B337"/>
    <a:srgbClr val="0E4F17"/>
    <a:srgbClr val="C5CBD2"/>
    <a:srgbClr val="FFFFFF"/>
    <a:srgbClr val="006470"/>
    <a:srgbClr val="53B8AF"/>
    <a:srgbClr val="333333"/>
    <a:srgbClr val="49BAAF"/>
    <a:srgbClr val="D72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 showGuides="1">
      <p:cViewPr>
        <p:scale>
          <a:sx n="120" d="100"/>
          <a:sy n="120" d="100"/>
        </p:scale>
        <p:origin x="542" y="-24"/>
      </p:cViewPr>
      <p:guideLst>
        <p:guide pos="3000"/>
        <p:guide orient="horz" pos="15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686"/>
        <p:guide pos="22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55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image" Target="../media/image17.png"/><Relationship Id="rId7" Type="http://schemas.openxmlformats.org/officeDocument/2006/relationships/tags" Target="../tags/tag48.xml"/><Relationship Id="rId6" Type="http://schemas.openxmlformats.org/officeDocument/2006/relationships/image" Target="../media/image16.png"/><Relationship Id="rId5" Type="http://schemas.openxmlformats.org/officeDocument/2006/relationships/tags" Target="../tags/tag47.xml"/><Relationship Id="rId4" Type="http://schemas.openxmlformats.org/officeDocument/2006/relationships/image" Target="../media/image15.png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6" Type="http://schemas.openxmlformats.org/officeDocument/2006/relationships/notesSlide" Target="../notesSlides/notesSlide9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5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tags" Target="../tags/tag4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5.png"/><Relationship Id="rId2" Type="http://schemas.openxmlformats.org/officeDocument/2006/relationships/tags" Target="../tags/tag8.xml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../media/image6.pn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8.png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tags" Target="../tags/tag31.xml"/><Relationship Id="rId5" Type="http://schemas.openxmlformats.org/officeDocument/2006/relationships/image" Target="../media/image10.png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38.xml"/><Relationship Id="rId7" Type="http://schemas.openxmlformats.org/officeDocument/2006/relationships/image" Target="../media/image12.png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tags" Target="../tags/tag43.xml"/><Relationship Id="rId5" Type="http://schemas.openxmlformats.org/officeDocument/2006/relationships/image" Target="../media/image11.png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1113"/>
            <a:ext cx="9144000" cy="5143501"/>
          </a:xfrm>
          <a:prstGeom prst="rect">
            <a:avLst/>
          </a:prstGeom>
          <a:blipFill dpi="0" rotWithShape="1">
            <a:blip r:embed="rId1">
              <a:alphaModFix amt="3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84"/>
          <p:cNvSpPr txBox="1"/>
          <p:nvPr/>
        </p:nvSpPr>
        <p:spPr>
          <a:xfrm>
            <a:off x="4428739" y="3768328"/>
            <a:ext cx="323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/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小组成员：王璐瑶、王小玥、黄芷晴、陈宇权</a:t>
            </a:r>
            <a:endParaRPr lang="en-US" altLang="zh-CN" sz="12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1219200"/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汇报：王小玥</a:t>
            </a:r>
            <a:endParaRPr lang="en-US" altLang="zh-CN" sz="12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1219200"/>
            <a:r>
              <a:rPr lang="en-US" altLang="zh-CN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制作：</a:t>
            </a: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王璐瑶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564038" y="1563961"/>
            <a:ext cx="4633268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defRPr/>
            </a:pPr>
            <a:r>
              <a:rPr lang="zh-CN" altLang="en-US" sz="6600" spc="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“得闲饮茶”</a:t>
            </a:r>
            <a:endParaRPr lang="zh-CN" altLang="en-US" sz="6600" spc="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Freeform 52"/>
          <p:cNvSpPr/>
          <p:nvPr/>
        </p:nvSpPr>
        <p:spPr bwMode="auto">
          <a:xfrm>
            <a:off x="543247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53"/>
          <p:cNvSpPr/>
          <p:nvPr/>
        </p:nvSpPr>
        <p:spPr bwMode="auto">
          <a:xfrm>
            <a:off x="543247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Freeform 54"/>
          <p:cNvSpPr/>
          <p:nvPr/>
        </p:nvSpPr>
        <p:spPr bwMode="auto">
          <a:xfrm>
            <a:off x="1365572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Freeform 55"/>
          <p:cNvSpPr/>
          <p:nvPr/>
        </p:nvSpPr>
        <p:spPr bwMode="auto">
          <a:xfrm>
            <a:off x="1365572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56"/>
          <p:cNvSpPr/>
          <p:nvPr/>
        </p:nvSpPr>
        <p:spPr bwMode="auto">
          <a:xfrm>
            <a:off x="411485" y="476252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Freeform 57"/>
          <p:cNvSpPr/>
          <p:nvPr/>
        </p:nvSpPr>
        <p:spPr bwMode="auto">
          <a:xfrm>
            <a:off x="411485" y="476252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Freeform 58"/>
          <p:cNvSpPr/>
          <p:nvPr/>
        </p:nvSpPr>
        <p:spPr bwMode="auto">
          <a:xfrm>
            <a:off x="1365572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  <a:close/>
              </a:path>
            </a:pathLst>
          </a:custGeom>
          <a:solidFill>
            <a:srgbClr val="0095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 59"/>
          <p:cNvSpPr/>
          <p:nvPr/>
        </p:nvSpPr>
        <p:spPr bwMode="auto">
          <a:xfrm>
            <a:off x="1365572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Freeform 60"/>
          <p:cNvSpPr/>
          <p:nvPr/>
        </p:nvSpPr>
        <p:spPr bwMode="auto">
          <a:xfrm>
            <a:off x="1498922" y="3421064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Freeform 61"/>
          <p:cNvSpPr>
            <a:spLocks noEditPoints="1"/>
          </p:cNvSpPr>
          <p:nvPr/>
        </p:nvSpPr>
        <p:spPr bwMode="auto">
          <a:xfrm>
            <a:off x="2372048" y="11113"/>
            <a:ext cx="1839913" cy="3322638"/>
          </a:xfrm>
          <a:custGeom>
            <a:avLst/>
            <a:gdLst>
              <a:gd name="T0" fmla="*/ 4 w 1159"/>
              <a:gd name="T1" fmla="*/ 1166 h 2093"/>
              <a:gd name="T2" fmla="*/ 0 w 1159"/>
              <a:gd name="T3" fmla="*/ 1171 h 2093"/>
              <a:gd name="T4" fmla="*/ 921 w 1159"/>
              <a:gd name="T5" fmla="*/ 2093 h 2093"/>
              <a:gd name="T6" fmla="*/ 1159 w 1159"/>
              <a:gd name="T7" fmla="*/ 1855 h 2093"/>
              <a:gd name="T8" fmla="*/ 1159 w 1159"/>
              <a:gd name="T9" fmla="*/ 1846 h 2093"/>
              <a:gd name="T10" fmla="*/ 921 w 1159"/>
              <a:gd name="T11" fmla="*/ 2084 h 2093"/>
              <a:gd name="T12" fmla="*/ 4 w 1159"/>
              <a:gd name="T13" fmla="*/ 1166 h 2093"/>
              <a:gd name="T14" fmla="*/ 478 w 1159"/>
              <a:gd name="T15" fmla="*/ 0 h 2093"/>
              <a:gd name="T16" fmla="*/ 469 w 1159"/>
              <a:gd name="T17" fmla="*/ 0 h 2093"/>
              <a:gd name="T18" fmla="*/ 52 w 1159"/>
              <a:gd name="T19" fmla="*/ 417 h 2093"/>
              <a:gd name="T20" fmla="*/ 56 w 1159"/>
              <a:gd name="T21" fmla="*/ 421 h 2093"/>
              <a:gd name="T22" fmla="*/ 478 w 1159"/>
              <a:gd name="T23" fmla="*/ 0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9" h="2093">
                <a:moveTo>
                  <a:pt x="4" y="1166"/>
                </a:moveTo>
                <a:lnTo>
                  <a:pt x="0" y="1171"/>
                </a:lnTo>
                <a:lnTo>
                  <a:pt x="921" y="2093"/>
                </a:lnTo>
                <a:lnTo>
                  <a:pt x="1159" y="1855"/>
                </a:lnTo>
                <a:lnTo>
                  <a:pt x="1159" y="1846"/>
                </a:lnTo>
                <a:lnTo>
                  <a:pt x="921" y="2084"/>
                </a:lnTo>
                <a:lnTo>
                  <a:pt x="4" y="1166"/>
                </a:lnTo>
                <a:close/>
                <a:moveTo>
                  <a:pt x="478" y="0"/>
                </a:moveTo>
                <a:lnTo>
                  <a:pt x="469" y="0"/>
                </a:lnTo>
                <a:lnTo>
                  <a:pt x="52" y="417"/>
                </a:lnTo>
                <a:lnTo>
                  <a:pt x="56" y="421"/>
                </a:lnTo>
                <a:lnTo>
                  <a:pt x="478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65"/>
          <p:cNvSpPr>
            <a:spLocks noEditPoints="1"/>
          </p:cNvSpPr>
          <p:nvPr/>
        </p:nvSpPr>
        <p:spPr bwMode="auto">
          <a:xfrm>
            <a:off x="314647" y="371477"/>
            <a:ext cx="2776538" cy="4783138"/>
          </a:xfrm>
          <a:custGeom>
            <a:avLst/>
            <a:gdLst>
              <a:gd name="T0" fmla="*/ 1638 w 1749"/>
              <a:gd name="T1" fmla="*/ 1639 h 3013"/>
              <a:gd name="T2" fmla="*/ 1634 w 1749"/>
              <a:gd name="T3" fmla="*/ 1643 h 3013"/>
              <a:gd name="T4" fmla="*/ 1740 w 1749"/>
              <a:gd name="T5" fmla="*/ 1749 h 3013"/>
              <a:gd name="T6" fmla="*/ 477 w 1749"/>
              <a:gd name="T7" fmla="*/ 3013 h 3013"/>
              <a:gd name="T8" fmla="*/ 486 w 1749"/>
              <a:gd name="T9" fmla="*/ 3013 h 3013"/>
              <a:gd name="T10" fmla="*/ 1749 w 1749"/>
              <a:gd name="T11" fmla="*/ 1749 h 3013"/>
              <a:gd name="T12" fmla="*/ 1638 w 1749"/>
              <a:gd name="T13" fmla="*/ 1639 h 3013"/>
              <a:gd name="T14" fmla="*/ 518 w 1749"/>
              <a:gd name="T15" fmla="*/ 518 h 3013"/>
              <a:gd name="T16" fmla="*/ 513 w 1749"/>
              <a:gd name="T17" fmla="*/ 523 h 3013"/>
              <a:gd name="T18" fmla="*/ 597 w 1749"/>
              <a:gd name="T19" fmla="*/ 606 h 3013"/>
              <a:gd name="T20" fmla="*/ 602 w 1749"/>
              <a:gd name="T21" fmla="*/ 602 h 3013"/>
              <a:gd name="T22" fmla="*/ 518 w 1749"/>
              <a:gd name="T23" fmla="*/ 518 h 3013"/>
              <a:gd name="T24" fmla="*/ 0 w 1749"/>
              <a:gd name="T25" fmla="*/ 0 h 3013"/>
              <a:gd name="T26" fmla="*/ 0 w 1749"/>
              <a:gd name="T27" fmla="*/ 0 h 3013"/>
              <a:gd name="T28" fmla="*/ 0 w 1749"/>
              <a:gd name="T29" fmla="*/ 9 h 3013"/>
              <a:gd name="T30" fmla="*/ 0 w 1749"/>
              <a:gd name="T31" fmla="*/ 9 h 3013"/>
              <a:gd name="T32" fmla="*/ 211 w 1749"/>
              <a:gd name="T33" fmla="*/ 219 h 3013"/>
              <a:gd name="T34" fmla="*/ 215 w 1749"/>
              <a:gd name="T35" fmla="*/ 215 h 3013"/>
              <a:gd name="T36" fmla="*/ 3 w 1749"/>
              <a:gd name="T37" fmla="*/ 2 h 3013"/>
              <a:gd name="T38" fmla="*/ 0 w 1749"/>
              <a:gd name="T39" fmla="*/ 0 h 3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49" h="3013">
                <a:moveTo>
                  <a:pt x="1638" y="1639"/>
                </a:moveTo>
                <a:lnTo>
                  <a:pt x="1634" y="1643"/>
                </a:lnTo>
                <a:lnTo>
                  <a:pt x="1740" y="1749"/>
                </a:lnTo>
                <a:lnTo>
                  <a:pt x="477" y="3013"/>
                </a:lnTo>
                <a:lnTo>
                  <a:pt x="486" y="3013"/>
                </a:lnTo>
                <a:lnTo>
                  <a:pt x="1749" y="1749"/>
                </a:lnTo>
                <a:lnTo>
                  <a:pt x="1638" y="1639"/>
                </a:lnTo>
                <a:close/>
                <a:moveTo>
                  <a:pt x="518" y="518"/>
                </a:moveTo>
                <a:lnTo>
                  <a:pt x="513" y="523"/>
                </a:lnTo>
                <a:lnTo>
                  <a:pt x="597" y="606"/>
                </a:lnTo>
                <a:lnTo>
                  <a:pt x="602" y="602"/>
                </a:lnTo>
                <a:lnTo>
                  <a:pt x="518" y="518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0" y="9"/>
                </a:lnTo>
                <a:lnTo>
                  <a:pt x="211" y="219"/>
                </a:lnTo>
                <a:lnTo>
                  <a:pt x="215" y="215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Freeform 74"/>
          <p:cNvSpPr/>
          <p:nvPr/>
        </p:nvSpPr>
        <p:spPr bwMode="auto">
          <a:xfrm>
            <a:off x="2965772" y="2135188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979811" y="846138"/>
            <a:ext cx="2413000" cy="2414588"/>
            <a:chOff x="1492251" y="846138"/>
            <a:chExt cx="2413000" cy="2414588"/>
          </a:xfrm>
        </p:grpSpPr>
        <p:sp>
          <p:nvSpPr>
            <p:cNvPr id="48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Freeform 73"/>
            <p:cNvSpPr/>
            <p:nvPr/>
          </p:nvSpPr>
          <p:spPr bwMode="auto">
            <a:xfrm>
              <a:off x="1660292" y="1025526"/>
              <a:ext cx="2057634" cy="20589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000" r="-23000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4" name="Freeform 74"/>
          <p:cNvSpPr/>
          <p:nvPr/>
        </p:nvSpPr>
        <p:spPr bwMode="auto">
          <a:xfrm>
            <a:off x="475773" y="294972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Freeform 74"/>
          <p:cNvSpPr/>
          <p:nvPr/>
        </p:nvSpPr>
        <p:spPr bwMode="auto">
          <a:xfrm>
            <a:off x="1943501" y="4322836"/>
            <a:ext cx="466336" cy="465617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Freeform 60"/>
          <p:cNvSpPr/>
          <p:nvPr/>
        </p:nvSpPr>
        <p:spPr bwMode="auto">
          <a:xfrm>
            <a:off x="7386370" y="702470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Freeform 74"/>
          <p:cNvSpPr/>
          <p:nvPr/>
        </p:nvSpPr>
        <p:spPr bwMode="auto">
          <a:xfrm>
            <a:off x="7893333" y="223497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64480" y="2860040"/>
            <a:ext cx="34988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界面设计汇报</a:t>
            </a:r>
            <a:endParaRPr lang="zh-CN" altLang="en-US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26" grpId="0" bldLvl="0" animBg="1"/>
      <p:bldP spid="28" grpId="0" bldLvl="0" animBg="1"/>
      <p:bldP spid="30" grpId="0" bldLvl="0" animBg="1"/>
      <p:bldP spid="32" grpId="0" bldLvl="0" animBg="1"/>
      <p:bldP spid="34" grpId="0" bldLvl="0" animBg="1"/>
      <p:bldP spid="35" grpId="0" bldLvl="0" animBg="1"/>
      <p:bldP spid="39" grpId="0" bldLvl="0" animBg="1"/>
      <p:bldP spid="49" grpId="0" bldLvl="0" animBg="1"/>
      <p:bldP spid="94" grpId="0" bldLvl="0" animBg="1"/>
      <p:bldP spid="95" grpId="0" bldLvl="0" animBg="1"/>
      <p:bldP spid="96" grpId="0" bldLvl="0" animBg="1"/>
      <p:bldP spid="9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0">
            <a:off x="1259205" y="165735"/>
            <a:ext cx="1248410" cy="398780"/>
            <a:chOff x="341" y="340"/>
            <a:chExt cx="5158" cy="2072"/>
          </a:xfrm>
        </p:grpSpPr>
        <p:sp>
          <p:nvSpPr>
            <p:cNvPr id="8" name="任意多边形 7"/>
            <p:cNvSpPr/>
            <p:nvPr>
              <p:custDataLst>
                <p:tags r:id="rId1"/>
              </p:custDataLst>
            </p:nvPr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>
              <p:custDataLst>
                <p:tags r:id="rId2"/>
              </p:custDataLst>
            </p:nvPr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259205" y="165735"/>
            <a:ext cx="1251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我的收藏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27405" y="627380"/>
            <a:ext cx="2231390" cy="44627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658235" y="605155"/>
            <a:ext cx="2258060" cy="44850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443980" y="564515"/>
            <a:ext cx="2306320" cy="453199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 rot="0">
            <a:off x="4161790" y="156845"/>
            <a:ext cx="1248410" cy="398780"/>
            <a:chOff x="341" y="340"/>
            <a:chExt cx="5158" cy="2072"/>
          </a:xfrm>
        </p:grpSpPr>
        <p:sp>
          <p:nvSpPr>
            <p:cNvPr id="13" name="任意多边形 12"/>
            <p:cNvSpPr/>
            <p:nvPr>
              <p:custDataLst>
                <p:tags r:id="rId9"/>
              </p:custDataLst>
            </p:nvPr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>
              <p:custDataLst>
                <p:tags r:id="rId10"/>
              </p:custDataLst>
            </p:nvPr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4161790" y="156845"/>
            <a:ext cx="1251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点赞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rot="0">
            <a:off x="6978015" y="123825"/>
            <a:ext cx="1248410" cy="398780"/>
            <a:chOff x="341" y="340"/>
            <a:chExt cx="5158" cy="2072"/>
          </a:xfrm>
        </p:grpSpPr>
        <p:sp>
          <p:nvSpPr>
            <p:cNvPr id="17" name="任意多边形 16"/>
            <p:cNvSpPr/>
            <p:nvPr>
              <p:custDataLst>
                <p:tags r:id="rId12"/>
              </p:custDataLst>
            </p:nvPr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>
              <p:custDataLst>
                <p:tags r:id="rId13"/>
              </p:custDataLst>
            </p:nvPr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>
            <p:custDataLst>
              <p:tags r:id="rId14"/>
            </p:custDataLst>
          </p:nvPr>
        </p:nvSpPr>
        <p:spPr>
          <a:xfrm>
            <a:off x="6978015" y="123825"/>
            <a:ext cx="1251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口味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435600" y="1924050"/>
            <a:ext cx="259461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汇报完毕 </a:t>
            </a:r>
            <a:endParaRPr lang="zh-CN" altLang="en-US" sz="4000" b="1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谢谢聆听！</a:t>
            </a:r>
            <a:endParaRPr lang="zh-CN" altLang="en-US" sz="4000" b="1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Freeform 52"/>
          <p:cNvSpPr/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53"/>
          <p:cNvSpPr/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4"/>
          <p:cNvSpPr/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55"/>
          <p:cNvSpPr/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6"/>
          <p:cNvSpPr/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7"/>
          <p:cNvSpPr/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58"/>
          <p:cNvSpPr/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  <a:close/>
              </a:path>
            </a:pathLst>
          </a:custGeom>
          <a:solidFill>
            <a:srgbClr val="0095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9"/>
          <p:cNvSpPr/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60"/>
          <p:cNvSpPr/>
          <p:nvPr/>
        </p:nvSpPr>
        <p:spPr bwMode="auto">
          <a:xfrm>
            <a:off x="2011363" y="3421063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61"/>
          <p:cNvSpPr>
            <a:spLocks noEditPoints="1"/>
          </p:cNvSpPr>
          <p:nvPr/>
        </p:nvSpPr>
        <p:spPr bwMode="auto">
          <a:xfrm>
            <a:off x="2884488" y="11113"/>
            <a:ext cx="1839913" cy="3322638"/>
          </a:xfrm>
          <a:custGeom>
            <a:avLst/>
            <a:gdLst>
              <a:gd name="T0" fmla="*/ 4 w 1159"/>
              <a:gd name="T1" fmla="*/ 1166 h 2093"/>
              <a:gd name="T2" fmla="*/ 0 w 1159"/>
              <a:gd name="T3" fmla="*/ 1171 h 2093"/>
              <a:gd name="T4" fmla="*/ 921 w 1159"/>
              <a:gd name="T5" fmla="*/ 2093 h 2093"/>
              <a:gd name="T6" fmla="*/ 1159 w 1159"/>
              <a:gd name="T7" fmla="*/ 1855 h 2093"/>
              <a:gd name="T8" fmla="*/ 1159 w 1159"/>
              <a:gd name="T9" fmla="*/ 1846 h 2093"/>
              <a:gd name="T10" fmla="*/ 921 w 1159"/>
              <a:gd name="T11" fmla="*/ 2084 h 2093"/>
              <a:gd name="T12" fmla="*/ 4 w 1159"/>
              <a:gd name="T13" fmla="*/ 1166 h 2093"/>
              <a:gd name="T14" fmla="*/ 478 w 1159"/>
              <a:gd name="T15" fmla="*/ 0 h 2093"/>
              <a:gd name="T16" fmla="*/ 469 w 1159"/>
              <a:gd name="T17" fmla="*/ 0 h 2093"/>
              <a:gd name="T18" fmla="*/ 52 w 1159"/>
              <a:gd name="T19" fmla="*/ 417 h 2093"/>
              <a:gd name="T20" fmla="*/ 56 w 1159"/>
              <a:gd name="T21" fmla="*/ 421 h 2093"/>
              <a:gd name="T22" fmla="*/ 478 w 1159"/>
              <a:gd name="T23" fmla="*/ 0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9" h="2093">
                <a:moveTo>
                  <a:pt x="4" y="1166"/>
                </a:moveTo>
                <a:lnTo>
                  <a:pt x="0" y="1171"/>
                </a:lnTo>
                <a:lnTo>
                  <a:pt x="921" y="2093"/>
                </a:lnTo>
                <a:lnTo>
                  <a:pt x="1159" y="1855"/>
                </a:lnTo>
                <a:lnTo>
                  <a:pt x="1159" y="1846"/>
                </a:lnTo>
                <a:lnTo>
                  <a:pt x="921" y="2084"/>
                </a:lnTo>
                <a:lnTo>
                  <a:pt x="4" y="1166"/>
                </a:lnTo>
                <a:close/>
                <a:moveTo>
                  <a:pt x="478" y="0"/>
                </a:moveTo>
                <a:lnTo>
                  <a:pt x="469" y="0"/>
                </a:lnTo>
                <a:lnTo>
                  <a:pt x="52" y="417"/>
                </a:lnTo>
                <a:lnTo>
                  <a:pt x="56" y="421"/>
                </a:lnTo>
                <a:lnTo>
                  <a:pt x="478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65"/>
          <p:cNvSpPr>
            <a:spLocks noEditPoints="1"/>
          </p:cNvSpPr>
          <p:nvPr/>
        </p:nvSpPr>
        <p:spPr bwMode="auto">
          <a:xfrm>
            <a:off x="827088" y="371476"/>
            <a:ext cx="2776538" cy="4783138"/>
          </a:xfrm>
          <a:custGeom>
            <a:avLst/>
            <a:gdLst>
              <a:gd name="T0" fmla="*/ 1638 w 1749"/>
              <a:gd name="T1" fmla="*/ 1639 h 3013"/>
              <a:gd name="T2" fmla="*/ 1634 w 1749"/>
              <a:gd name="T3" fmla="*/ 1643 h 3013"/>
              <a:gd name="T4" fmla="*/ 1740 w 1749"/>
              <a:gd name="T5" fmla="*/ 1749 h 3013"/>
              <a:gd name="T6" fmla="*/ 477 w 1749"/>
              <a:gd name="T7" fmla="*/ 3013 h 3013"/>
              <a:gd name="T8" fmla="*/ 486 w 1749"/>
              <a:gd name="T9" fmla="*/ 3013 h 3013"/>
              <a:gd name="T10" fmla="*/ 1749 w 1749"/>
              <a:gd name="T11" fmla="*/ 1749 h 3013"/>
              <a:gd name="T12" fmla="*/ 1638 w 1749"/>
              <a:gd name="T13" fmla="*/ 1639 h 3013"/>
              <a:gd name="T14" fmla="*/ 518 w 1749"/>
              <a:gd name="T15" fmla="*/ 518 h 3013"/>
              <a:gd name="T16" fmla="*/ 513 w 1749"/>
              <a:gd name="T17" fmla="*/ 523 h 3013"/>
              <a:gd name="T18" fmla="*/ 597 w 1749"/>
              <a:gd name="T19" fmla="*/ 606 h 3013"/>
              <a:gd name="T20" fmla="*/ 602 w 1749"/>
              <a:gd name="T21" fmla="*/ 602 h 3013"/>
              <a:gd name="T22" fmla="*/ 518 w 1749"/>
              <a:gd name="T23" fmla="*/ 518 h 3013"/>
              <a:gd name="T24" fmla="*/ 0 w 1749"/>
              <a:gd name="T25" fmla="*/ 0 h 3013"/>
              <a:gd name="T26" fmla="*/ 0 w 1749"/>
              <a:gd name="T27" fmla="*/ 0 h 3013"/>
              <a:gd name="T28" fmla="*/ 0 w 1749"/>
              <a:gd name="T29" fmla="*/ 9 h 3013"/>
              <a:gd name="T30" fmla="*/ 0 w 1749"/>
              <a:gd name="T31" fmla="*/ 9 h 3013"/>
              <a:gd name="T32" fmla="*/ 211 w 1749"/>
              <a:gd name="T33" fmla="*/ 219 h 3013"/>
              <a:gd name="T34" fmla="*/ 215 w 1749"/>
              <a:gd name="T35" fmla="*/ 215 h 3013"/>
              <a:gd name="T36" fmla="*/ 3 w 1749"/>
              <a:gd name="T37" fmla="*/ 2 h 3013"/>
              <a:gd name="T38" fmla="*/ 0 w 1749"/>
              <a:gd name="T39" fmla="*/ 0 h 3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49" h="3013">
                <a:moveTo>
                  <a:pt x="1638" y="1639"/>
                </a:moveTo>
                <a:lnTo>
                  <a:pt x="1634" y="1643"/>
                </a:lnTo>
                <a:lnTo>
                  <a:pt x="1740" y="1749"/>
                </a:lnTo>
                <a:lnTo>
                  <a:pt x="477" y="3013"/>
                </a:lnTo>
                <a:lnTo>
                  <a:pt x="486" y="3013"/>
                </a:lnTo>
                <a:lnTo>
                  <a:pt x="1749" y="1749"/>
                </a:lnTo>
                <a:lnTo>
                  <a:pt x="1638" y="1639"/>
                </a:lnTo>
                <a:close/>
                <a:moveTo>
                  <a:pt x="518" y="518"/>
                </a:moveTo>
                <a:lnTo>
                  <a:pt x="513" y="523"/>
                </a:lnTo>
                <a:lnTo>
                  <a:pt x="597" y="606"/>
                </a:lnTo>
                <a:lnTo>
                  <a:pt x="602" y="602"/>
                </a:lnTo>
                <a:lnTo>
                  <a:pt x="518" y="518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0" y="9"/>
                </a:lnTo>
                <a:lnTo>
                  <a:pt x="211" y="219"/>
                </a:lnTo>
                <a:lnTo>
                  <a:pt x="215" y="215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74"/>
          <p:cNvSpPr/>
          <p:nvPr/>
        </p:nvSpPr>
        <p:spPr bwMode="auto">
          <a:xfrm>
            <a:off x="3478213" y="2135188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492251" y="846138"/>
            <a:ext cx="2413000" cy="2414588"/>
            <a:chOff x="1492251" y="846138"/>
            <a:chExt cx="2413000" cy="2414588"/>
          </a:xfrm>
        </p:grpSpPr>
        <p:sp>
          <p:nvSpPr>
            <p:cNvPr id="23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73"/>
            <p:cNvSpPr/>
            <p:nvPr/>
          </p:nvSpPr>
          <p:spPr bwMode="auto">
            <a:xfrm>
              <a:off x="1660292" y="1025526"/>
              <a:ext cx="2057634" cy="20589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blipFill dpi="0"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000" r="-23000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Freeform 74"/>
          <p:cNvSpPr/>
          <p:nvPr/>
        </p:nvSpPr>
        <p:spPr bwMode="auto">
          <a:xfrm>
            <a:off x="988214" y="294972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74"/>
          <p:cNvSpPr/>
          <p:nvPr/>
        </p:nvSpPr>
        <p:spPr bwMode="auto">
          <a:xfrm>
            <a:off x="2455941" y="4322835"/>
            <a:ext cx="466336" cy="465617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60"/>
          <p:cNvSpPr/>
          <p:nvPr/>
        </p:nvSpPr>
        <p:spPr bwMode="auto">
          <a:xfrm>
            <a:off x="7386369" y="702469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74"/>
          <p:cNvSpPr/>
          <p:nvPr/>
        </p:nvSpPr>
        <p:spPr bwMode="auto">
          <a:xfrm>
            <a:off x="7893333" y="223497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 animBg="1"/>
      <p:bldP spid="13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阿源设计-您好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79718" y="470853"/>
            <a:ext cx="2835275" cy="639445"/>
          </a:xfrm>
        </p:spPr>
        <p:txBody>
          <a:bodyPr wrap="square" lIns="0" tIns="0" rIns="0" bIns="0" anchor="ctr" anchorCtr="0">
            <a:spAutoFit/>
          </a:bodyPr>
          <a:p>
            <a:pPr algn="ctr">
              <a:lnSpc>
                <a:spcPct val="130000"/>
              </a:lnSpc>
            </a:pPr>
            <a:r>
              <a:rPr lang="en-US" altLang="zh-CN" sz="3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设计介绍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67360" y="339090"/>
            <a:ext cx="2487930" cy="942340"/>
            <a:chOff x="341" y="340"/>
            <a:chExt cx="5158" cy="2072"/>
          </a:xfrm>
        </p:grpSpPr>
        <p:sp>
          <p:nvSpPr>
            <p:cNvPr id="11" name="任意多边形 10"/>
            <p:cNvSpPr/>
            <p:nvPr>
              <p:custDataLst>
                <p:tags r:id="rId2"/>
              </p:custDataLst>
            </p:nvPr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>
              <p:custDataLst>
                <p:tags r:id="rId3"/>
              </p:custDataLst>
            </p:nvPr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1260475" y="1934210"/>
            <a:ext cx="3502025" cy="1510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 fontAlgn="auto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</a:rPr>
              <a:t>以绿色系为界面主色调，搭配灰白两种配色给人简约，大方的感觉。同时绿色也符合本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</a:rPr>
              <a:t>APP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</a:rPr>
              <a:t>养生的主题。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just" fontAlgn="auto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</a:rPr>
              <a:t>以灰色作为字体主色调，与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</a:rPr>
              <a:t>绿色搭配，界面协调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just" fontAlgn="auto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减少用户浏览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app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疲惫感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4946650" y="635000"/>
            <a:ext cx="5400040" cy="5400040"/>
          </a:xfrm>
          <a:prstGeom prst="rect">
            <a:avLst/>
          </a:prstGeom>
          <a:noFill/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072505" y="2399665"/>
            <a:ext cx="1512570" cy="935990"/>
          </a:xfrm>
          <a:prstGeom prst="rect">
            <a:avLst/>
          </a:prstGeom>
          <a:solidFill>
            <a:srgbClr val="81B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>
            <p:custDataLst>
              <p:tags r:id="rId6"/>
            </p:custDataLst>
          </p:nvPr>
        </p:nvSpPr>
        <p:spPr>
          <a:xfrm>
            <a:off x="6082030" y="1203325"/>
            <a:ext cx="1512570" cy="935990"/>
          </a:xfrm>
          <a:prstGeom prst="rect">
            <a:avLst/>
          </a:prstGeom>
          <a:solidFill>
            <a:srgbClr val="0E4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>
            <p:custDataLst>
              <p:tags r:id="rId7"/>
            </p:custDataLst>
          </p:nvPr>
        </p:nvSpPr>
        <p:spPr>
          <a:xfrm>
            <a:off x="6082030" y="3596640"/>
            <a:ext cx="1512570" cy="935990"/>
          </a:xfrm>
          <a:prstGeom prst="rect">
            <a:avLst/>
          </a:prstGeom>
          <a:solidFill>
            <a:srgbClr val="C5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14" grpId="5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0"/>
          <p:cNvGrpSpPr/>
          <p:nvPr/>
        </p:nvGrpSpPr>
        <p:grpSpPr>
          <a:xfrm>
            <a:off x="2965530" y="1581373"/>
            <a:ext cx="504536" cy="270200"/>
            <a:chOff x="3246637" y="2558266"/>
            <a:chExt cx="883575" cy="616450"/>
          </a:xfrm>
        </p:grpSpPr>
        <p:sp>
          <p:nvSpPr>
            <p:cNvPr id="37" name="Arrow: Chevron 31"/>
            <p:cNvSpPr/>
            <p:nvPr/>
          </p:nvSpPr>
          <p:spPr>
            <a:xfrm>
              <a:off x="324663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Arrow: Chevron 32"/>
            <p:cNvSpPr/>
            <p:nvPr/>
          </p:nvSpPr>
          <p:spPr>
            <a:xfrm>
              <a:off x="348807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Arrow: Chevron 33"/>
            <p:cNvSpPr/>
            <p:nvPr/>
          </p:nvSpPr>
          <p:spPr>
            <a:xfrm>
              <a:off x="3729520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7" name="Group 34"/>
          <p:cNvGrpSpPr/>
          <p:nvPr/>
        </p:nvGrpSpPr>
        <p:grpSpPr>
          <a:xfrm>
            <a:off x="5701351" y="1581373"/>
            <a:ext cx="504536" cy="270200"/>
            <a:chOff x="3246637" y="2558266"/>
            <a:chExt cx="883575" cy="616450"/>
          </a:xfrm>
        </p:grpSpPr>
        <p:sp>
          <p:nvSpPr>
            <p:cNvPr id="34" name="Arrow: Chevron 35"/>
            <p:cNvSpPr/>
            <p:nvPr/>
          </p:nvSpPr>
          <p:spPr>
            <a:xfrm>
              <a:off x="324663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Arrow: Chevron 36"/>
            <p:cNvSpPr/>
            <p:nvPr/>
          </p:nvSpPr>
          <p:spPr>
            <a:xfrm>
              <a:off x="348807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Arrow: Chevron 37"/>
            <p:cNvSpPr/>
            <p:nvPr/>
          </p:nvSpPr>
          <p:spPr>
            <a:xfrm>
              <a:off x="3729520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4" name="Group 81"/>
          <p:cNvGrpSpPr/>
          <p:nvPr/>
        </p:nvGrpSpPr>
        <p:grpSpPr>
          <a:xfrm>
            <a:off x="6873506" y="1268447"/>
            <a:ext cx="896049" cy="896048"/>
            <a:chOff x="9164674" y="1691263"/>
            <a:chExt cx="1194732" cy="1194731"/>
          </a:xfrm>
        </p:grpSpPr>
        <p:sp>
          <p:nvSpPr>
            <p:cNvPr id="32" name="Oval 26"/>
            <p:cNvSpPr/>
            <p:nvPr/>
          </p:nvSpPr>
          <p:spPr>
            <a:xfrm>
              <a:off x="9164674" y="1691263"/>
              <a:ext cx="1194732" cy="1194731"/>
            </a:xfrm>
            <a:prstGeom prst="ellipse">
              <a:avLst/>
            </a:prstGeom>
            <a:solidFill>
              <a:srgbClr val="81B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Freeform: Shape 76"/>
            <p:cNvSpPr/>
            <p:nvPr/>
          </p:nvSpPr>
          <p:spPr bwMode="auto">
            <a:xfrm>
              <a:off x="9461831" y="1978535"/>
              <a:ext cx="600418" cy="600418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5" name="Group 79"/>
          <p:cNvGrpSpPr/>
          <p:nvPr/>
        </p:nvGrpSpPr>
        <p:grpSpPr>
          <a:xfrm>
            <a:off x="1401863" y="1268448"/>
            <a:ext cx="896049" cy="896048"/>
            <a:chOff x="1869151" y="1691264"/>
            <a:chExt cx="1194732" cy="1194731"/>
          </a:xfrm>
        </p:grpSpPr>
        <p:sp>
          <p:nvSpPr>
            <p:cNvPr id="30" name="Oval 4"/>
            <p:cNvSpPr/>
            <p:nvPr/>
          </p:nvSpPr>
          <p:spPr>
            <a:xfrm>
              <a:off x="1869151" y="1691264"/>
              <a:ext cx="1194732" cy="1194731"/>
            </a:xfrm>
            <a:prstGeom prst="ellipse">
              <a:avLst/>
            </a:prstGeom>
            <a:solidFill>
              <a:srgbClr val="0E4F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Freeform: Shape 77"/>
            <p:cNvSpPr/>
            <p:nvPr/>
          </p:nvSpPr>
          <p:spPr bwMode="auto">
            <a:xfrm>
              <a:off x="2171564" y="1990350"/>
              <a:ext cx="600418" cy="600418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6" name="Group 80"/>
          <p:cNvGrpSpPr/>
          <p:nvPr/>
        </p:nvGrpSpPr>
        <p:grpSpPr>
          <a:xfrm>
            <a:off x="4137684" y="1268447"/>
            <a:ext cx="896049" cy="896048"/>
            <a:chOff x="5539402" y="1691263"/>
            <a:chExt cx="1194732" cy="1194731"/>
          </a:xfrm>
        </p:grpSpPr>
        <p:sp>
          <p:nvSpPr>
            <p:cNvPr id="28" name="Oval 17"/>
            <p:cNvSpPr/>
            <p:nvPr/>
          </p:nvSpPr>
          <p:spPr>
            <a:xfrm>
              <a:off x="5539402" y="1691263"/>
              <a:ext cx="1194732" cy="1194731"/>
            </a:xfrm>
            <a:prstGeom prst="ellipse">
              <a:avLst/>
            </a:prstGeom>
            <a:solidFill>
              <a:srgbClr val="019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Freeform: Shape 78"/>
            <p:cNvSpPr/>
            <p:nvPr/>
          </p:nvSpPr>
          <p:spPr bwMode="auto">
            <a:xfrm>
              <a:off x="5831975" y="2001635"/>
              <a:ext cx="600418" cy="600418"/>
            </a:xfrm>
            <a:custGeom>
              <a:avLst/>
              <a:gdLst>
                <a:gd name="T0" fmla="*/ 118 w 236"/>
                <a:gd name="T1" fmla="*/ 142 h 236"/>
                <a:gd name="T2" fmla="*/ 142 w 236"/>
                <a:gd name="T3" fmla="*/ 118 h 236"/>
                <a:gd name="T4" fmla="*/ 137 w 236"/>
                <a:gd name="T5" fmla="*/ 105 h 236"/>
                <a:gd name="T6" fmla="*/ 118 w 236"/>
                <a:gd name="T7" fmla="*/ 95 h 236"/>
                <a:gd name="T8" fmla="*/ 99 w 236"/>
                <a:gd name="T9" fmla="*/ 105 h 236"/>
                <a:gd name="T10" fmla="*/ 94 w 236"/>
                <a:gd name="T11" fmla="*/ 118 h 236"/>
                <a:gd name="T12" fmla="*/ 118 w 236"/>
                <a:gd name="T13" fmla="*/ 142 h 236"/>
                <a:gd name="T14" fmla="*/ 170 w 236"/>
                <a:gd name="T15" fmla="*/ 89 h 236"/>
                <a:gd name="T16" fmla="*/ 170 w 236"/>
                <a:gd name="T17" fmla="*/ 70 h 236"/>
                <a:gd name="T18" fmla="*/ 170 w 236"/>
                <a:gd name="T19" fmla="*/ 67 h 236"/>
                <a:gd name="T20" fmla="*/ 167 w 236"/>
                <a:gd name="T21" fmla="*/ 67 h 236"/>
                <a:gd name="T22" fmla="*/ 147 w 236"/>
                <a:gd name="T23" fmla="*/ 67 h 236"/>
                <a:gd name="T24" fmla="*/ 147 w 236"/>
                <a:gd name="T25" fmla="*/ 90 h 236"/>
                <a:gd name="T26" fmla="*/ 170 w 236"/>
                <a:gd name="T27" fmla="*/ 89 h 236"/>
                <a:gd name="T28" fmla="*/ 118 w 236"/>
                <a:gd name="T29" fmla="*/ 0 h 236"/>
                <a:gd name="T30" fmla="*/ 0 w 236"/>
                <a:gd name="T31" fmla="*/ 118 h 236"/>
                <a:gd name="T32" fmla="*/ 118 w 236"/>
                <a:gd name="T33" fmla="*/ 236 h 236"/>
                <a:gd name="T34" fmla="*/ 236 w 236"/>
                <a:gd name="T35" fmla="*/ 118 h 236"/>
                <a:gd name="T36" fmla="*/ 118 w 236"/>
                <a:gd name="T37" fmla="*/ 0 h 236"/>
                <a:gd name="T38" fmla="*/ 185 w 236"/>
                <a:gd name="T39" fmla="*/ 105 h 236"/>
                <a:gd name="T40" fmla="*/ 185 w 236"/>
                <a:gd name="T41" fmla="*/ 160 h 236"/>
                <a:gd name="T42" fmla="*/ 159 w 236"/>
                <a:gd name="T43" fmla="*/ 186 h 236"/>
                <a:gd name="T44" fmla="*/ 77 w 236"/>
                <a:gd name="T45" fmla="*/ 186 h 236"/>
                <a:gd name="T46" fmla="*/ 51 w 236"/>
                <a:gd name="T47" fmla="*/ 160 h 236"/>
                <a:gd name="T48" fmla="*/ 51 w 236"/>
                <a:gd name="T49" fmla="*/ 105 h 236"/>
                <a:gd name="T50" fmla="*/ 51 w 236"/>
                <a:gd name="T51" fmla="*/ 77 h 236"/>
                <a:gd name="T52" fmla="*/ 77 w 236"/>
                <a:gd name="T53" fmla="*/ 51 h 236"/>
                <a:gd name="T54" fmla="*/ 159 w 236"/>
                <a:gd name="T55" fmla="*/ 51 h 236"/>
                <a:gd name="T56" fmla="*/ 185 w 236"/>
                <a:gd name="T57" fmla="*/ 77 h 236"/>
                <a:gd name="T58" fmla="*/ 185 w 236"/>
                <a:gd name="T59" fmla="*/ 105 h 236"/>
                <a:gd name="T60" fmla="*/ 155 w 236"/>
                <a:gd name="T61" fmla="*/ 118 h 236"/>
                <a:gd name="T62" fmla="*/ 118 w 236"/>
                <a:gd name="T63" fmla="*/ 155 h 236"/>
                <a:gd name="T64" fmla="*/ 81 w 236"/>
                <a:gd name="T65" fmla="*/ 118 h 236"/>
                <a:gd name="T66" fmla="*/ 84 w 236"/>
                <a:gd name="T67" fmla="*/ 105 h 236"/>
                <a:gd name="T68" fmla="*/ 64 w 236"/>
                <a:gd name="T69" fmla="*/ 105 h 236"/>
                <a:gd name="T70" fmla="*/ 64 w 236"/>
                <a:gd name="T71" fmla="*/ 160 h 236"/>
                <a:gd name="T72" fmla="*/ 77 w 236"/>
                <a:gd name="T73" fmla="*/ 172 h 236"/>
                <a:gd name="T74" fmla="*/ 159 w 236"/>
                <a:gd name="T75" fmla="*/ 172 h 236"/>
                <a:gd name="T76" fmla="*/ 172 w 236"/>
                <a:gd name="T77" fmla="*/ 160 h 236"/>
                <a:gd name="T78" fmla="*/ 172 w 236"/>
                <a:gd name="T79" fmla="*/ 105 h 236"/>
                <a:gd name="T80" fmla="*/ 152 w 236"/>
                <a:gd name="T81" fmla="*/ 105 h 236"/>
                <a:gd name="T82" fmla="*/ 155 w 236"/>
                <a:gd name="T83" fmla="*/ 11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142"/>
                  </a:moveTo>
                  <a:cubicBezTo>
                    <a:pt x="131" y="142"/>
                    <a:pt x="142" y="131"/>
                    <a:pt x="142" y="118"/>
                  </a:cubicBezTo>
                  <a:cubicBezTo>
                    <a:pt x="142" y="113"/>
                    <a:pt x="140" y="108"/>
                    <a:pt x="137" y="105"/>
                  </a:cubicBezTo>
                  <a:cubicBezTo>
                    <a:pt x="133" y="99"/>
                    <a:pt x="126" y="95"/>
                    <a:pt x="118" y="95"/>
                  </a:cubicBezTo>
                  <a:cubicBezTo>
                    <a:pt x="110" y="95"/>
                    <a:pt x="103" y="99"/>
                    <a:pt x="99" y="105"/>
                  </a:cubicBezTo>
                  <a:cubicBezTo>
                    <a:pt x="96" y="108"/>
                    <a:pt x="94" y="113"/>
                    <a:pt x="94" y="118"/>
                  </a:cubicBezTo>
                  <a:cubicBezTo>
                    <a:pt x="94" y="131"/>
                    <a:pt x="105" y="142"/>
                    <a:pt x="118" y="142"/>
                  </a:cubicBezTo>
                  <a:close/>
                  <a:moveTo>
                    <a:pt x="170" y="89"/>
                  </a:moveTo>
                  <a:cubicBezTo>
                    <a:pt x="170" y="70"/>
                    <a:pt x="170" y="70"/>
                    <a:pt x="170" y="70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90"/>
                    <a:pt x="147" y="90"/>
                    <a:pt x="147" y="90"/>
                  </a:cubicBezTo>
                  <a:lnTo>
                    <a:pt x="170" y="89"/>
                  </a:ln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5" y="105"/>
                  </a:moveTo>
                  <a:cubicBezTo>
                    <a:pt x="185" y="160"/>
                    <a:pt x="185" y="160"/>
                    <a:pt x="185" y="160"/>
                  </a:cubicBezTo>
                  <a:cubicBezTo>
                    <a:pt x="185" y="174"/>
                    <a:pt x="173" y="186"/>
                    <a:pt x="159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62" y="186"/>
                    <a:pt x="51" y="174"/>
                    <a:pt x="51" y="160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63"/>
                    <a:pt x="62" y="51"/>
                    <a:pt x="77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73" y="51"/>
                    <a:pt x="185" y="63"/>
                    <a:pt x="185" y="77"/>
                  </a:cubicBezTo>
                  <a:lnTo>
                    <a:pt x="185" y="105"/>
                  </a:lnTo>
                  <a:close/>
                  <a:moveTo>
                    <a:pt x="155" y="118"/>
                  </a:moveTo>
                  <a:cubicBezTo>
                    <a:pt x="155" y="139"/>
                    <a:pt x="138" y="155"/>
                    <a:pt x="118" y="155"/>
                  </a:cubicBezTo>
                  <a:cubicBezTo>
                    <a:pt x="98" y="155"/>
                    <a:pt x="81" y="139"/>
                    <a:pt x="81" y="118"/>
                  </a:cubicBezTo>
                  <a:cubicBezTo>
                    <a:pt x="81" y="114"/>
                    <a:pt x="82" y="109"/>
                    <a:pt x="8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67"/>
                    <a:pt x="70" y="172"/>
                    <a:pt x="77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6" y="172"/>
                    <a:pt x="172" y="167"/>
                    <a:pt x="172" y="160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4" y="109"/>
                    <a:pt x="155" y="114"/>
                    <a:pt x="155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201856" y="2382729"/>
            <a:ext cx="2801442" cy="1903673"/>
            <a:chOff x="3201856" y="2382729"/>
            <a:chExt cx="2801442" cy="1903673"/>
          </a:xfrm>
        </p:grpSpPr>
        <p:sp>
          <p:nvSpPr>
            <p:cNvPr id="8" name="Rectangle 38"/>
            <p:cNvSpPr/>
            <p:nvPr/>
          </p:nvSpPr>
          <p:spPr>
            <a:xfrm>
              <a:off x="3201856" y="2382729"/>
              <a:ext cx="2801442" cy="1903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Rectangle 40"/>
            <p:cNvSpPr/>
            <p:nvPr/>
          </p:nvSpPr>
          <p:spPr>
            <a:xfrm>
              <a:off x="3365936" y="2587453"/>
              <a:ext cx="2473281" cy="272329"/>
            </a:xfrm>
            <a:prstGeom prst="rect">
              <a:avLst/>
            </a:prstGeom>
            <a:solidFill>
              <a:srgbClr val="019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en-US" altLang="zh-CN" sz="1600" b="1">
                  <a:solidFill>
                    <a:schemeClr val="bg1"/>
                  </a:solidFill>
                  <a:sym typeface="+mn-ea"/>
                </a:rPr>
                <a:t>UI</a:t>
              </a:r>
              <a:r>
                <a:rPr lang="zh-CN" altLang="en-US" sz="1600" b="1">
                  <a:solidFill>
                    <a:schemeClr val="bg1"/>
                  </a:solidFill>
                  <a:sym typeface="+mn-ea"/>
                </a:rPr>
                <a:t>构图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endParaRPr>
            </a:p>
          </p:txBody>
        </p:sp>
        <p:sp>
          <p:nvSpPr>
            <p:cNvPr id="17" name="TextBox 88"/>
            <p:cNvSpPr txBox="1"/>
            <p:nvPr/>
          </p:nvSpPr>
          <p:spPr bwMode="auto">
            <a:xfrm>
              <a:off x="3332031" y="2970739"/>
              <a:ext cx="2473325" cy="1204595"/>
            </a:xfrm>
            <a:prstGeom prst="rect">
              <a:avLst/>
            </a:prstGeom>
          </p:spPr>
          <p:txBody>
            <a:bodyPr wrap="square" lIns="0" tIns="0" rIns="0" bIns="0" anchor="ctr" anchorCtr="1"/>
            <a:lstStyle/>
            <a:p>
              <a:pPr marL="171450" indent="-171450" algn="l" fontAlgn="auto">
                <a:lnSpc>
                  <a:spcPct val="110000"/>
                </a:lnSpc>
                <a:buFont typeface="Wingdings" panose="05000000000000000000" charset="0"/>
                <a:buChar char="l"/>
              </a:pPr>
              <a:r>
                <a:rPr sz="12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风格一致，</a:t>
              </a:r>
              <a:r>
                <a:rPr lang="zh-CN" sz="12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平衡构图法网格构图；</a:t>
              </a:r>
              <a:endParaRPr lang="zh-CN" sz="12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171450" indent="-171450" algn="l" fontAlgn="auto">
                <a:lnSpc>
                  <a:spcPct val="110000"/>
                </a:lnSpc>
                <a:buFont typeface="Wingdings" panose="05000000000000000000" charset="0"/>
                <a:buChar char="l"/>
              </a:pPr>
              <a:r>
                <a:rPr lang="zh-CN" sz="12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构建和谐稳定的页面布局；</a:t>
              </a:r>
              <a:endParaRPr lang="zh-CN" sz="12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171450" indent="-171450" algn="l" fontAlgn="auto">
                <a:lnSpc>
                  <a:spcPct val="110000"/>
                </a:lnSpc>
                <a:buFont typeface="Wingdings" panose="05000000000000000000" charset="0"/>
                <a:buChar char="l"/>
              </a:pPr>
              <a:r>
                <a:rPr lang="zh-CN" sz="12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底图边框均使用圆角。</a:t>
              </a:r>
              <a:endParaRPr lang="zh-CN" sz="12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0" indent="457200" algn="l" fontAlgn="auto">
                <a:lnSpc>
                  <a:spcPct val="110000"/>
                </a:lnSpc>
                <a:spcBef>
                  <a:spcPct val="0"/>
                </a:spcBef>
                <a:defRPr/>
              </a:pP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420140" y="2382729"/>
            <a:ext cx="1836608" cy="1944370"/>
            <a:chOff x="6420140" y="2382729"/>
            <a:chExt cx="1836608" cy="1944370"/>
          </a:xfrm>
        </p:grpSpPr>
        <p:sp>
          <p:nvSpPr>
            <p:cNvPr id="5" name="Rectangle 2"/>
            <p:cNvSpPr/>
            <p:nvPr/>
          </p:nvSpPr>
          <p:spPr>
            <a:xfrm>
              <a:off x="6420140" y="2382729"/>
              <a:ext cx="1836605" cy="1903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Oval 65"/>
            <p:cNvSpPr/>
            <p:nvPr/>
          </p:nvSpPr>
          <p:spPr>
            <a:xfrm>
              <a:off x="6584349" y="2479028"/>
              <a:ext cx="1545033" cy="407285"/>
            </a:xfrm>
            <a:prstGeom prst="ellipse">
              <a:avLst/>
            </a:prstGeom>
            <a:solidFill>
              <a:srgbClr val="81B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动效</a:t>
              </a:r>
              <a:endParaRPr lang="en-US" altLang="ko-KR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" name="TextBox 92"/>
            <p:cNvSpPr txBox="1"/>
            <p:nvPr/>
          </p:nvSpPr>
          <p:spPr bwMode="auto">
            <a:xfrm>
              <a:off x="6921624" y="3168366"/>
              <a:ext cx="1335124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/>
            </a:bodyPr>
            <a:lstStyle/>
            <a:p>
              <a:pPr marL="0" indent="0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TextBox 93"/>
            <p:cNvSpPr txBox="1"/>
            <p:nvPr/>
          </p:nvSpPr>
          <p:spPr bwMode="auto">
            <a:xfrm>
              <a:off x="6478560" y="2970739"/>
              <a:ext cx="1668780" cy="1356360"/>
            </a:xfrm>
            <a:prstGeom prst="rect">
              <a:avLst/>
            </a:prstGeom>
          </p:spPr>
          <p:txBody>
            <a:bodyPr wrap="square" lIns="144000" tIns="0" rIns="0" bIns="0" anchor="t" anchorCtr="0">
              <a:noAutofit/>
            </a:bodyPr>
            <a:lstStyle/>
            <a:p>
              <a:pPr marL="171450" indent="-171450" algn="just" fontAlgn="auto">
                <a:lnSpc>
                  <a:spcPct val="110000"/>
                </a:lnSpc>
                <a:buFont typeface="Wingdings" panose="05000000000000000000" charset="0"/>
                <a:buChar char="l"/>
              </a:pPr>
              <a:r>
                <a:rPr lang="zh-CN" sz="1100" b="1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搭配轮播图，弹出，滑动等动态效果；</a:t>
              </a:r>
              <a:endParaRPr lang="zh-CN" sz="1100" b="1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  <a:p>
              <a:pPr marL="171450" indent="-171450" algn="just" fontAlgn="auto">
                <a:lnSpc>
                  <a:spcPct val="110000"/>
                </a:lnSpc>
                <a:buFont typeface="Wingdings" panose="05000000000000000000" charset="0"/>
                <a:buChar char="l"/>
              </a:pPr>
              <a:r>
                <a:rPr lang="zh-CN" sz="1100" b="1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使用启动页面转换与点击跳转页面；</a:t>
              </a:r>
              <a:endParaRPr lang="zh-CN" sz="1100" b="1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  <a:p>
              <a:pPr marL="171450" indent="-171450" algn="just" fontAlgn="auto">
                <a:lnSpc>
                  <a:spcPct val="110000"/>
                </a:lnSpc>
                <a:buFont typeface="Wingdings" panose="05000000000000000000" charset="0"/>
                <a:buChar char="l"/>
              </a:pPr>
              <a:r>
                <a:rPr lang="zh-CN" sz="1100" b="1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让用户便于操作，同时增加用户使用乐趣。</a:t>
              </a:r>
              <a:endPara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000303" y="2382729"/>
            <a:ext cx="1856190" cy="1903673"/>
            <a:chOff x="1014618" y="2382729"/>
            <a:chExt cx="1856190" cy="2098833"/>
          </a:xfrm>
        </p:grpSpPr>
        <p:sp>
          <p:nvSpPr>
            <p:cNvPr id="4" name="Rectangle 1"/>
            <p:cNvSpPr/>
            <p:nvPr/>
          </p:nvSpPr>
          <p:spPr>
            <a:xfrm>
              <a:off x="1014618" y="2382729"/>
              <a:ext cx="1856190" cy="20988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Oval 53"/>
            <p:cNvSpPr/>
            <p:nvPr/>
          </p:nvSpPr>
          <p:spPr>
            <a:xfrm>
              <a:off x="1131306" y="2475879"/>
              <a:ext cx="1568485" cy="419621"/>
            </a:xfrm>
            <a:prstGeom prst="ellipse">
              <a:avLst/>
            </a:prstGeom>
            <a:solidFill>
              <a:srgbClr val="0E4F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UI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字体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0" name="Title 1"/>
          <p:cNvSpPr txBox="1"/>
          <p:nvPr/>
        </p:nvSpPr>
        <p:spPr>
          <a:xfrm>
            <a:off x="611560" y="175643"/>
            <a:ext cx="2353970" cy="37988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推广方案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投放广告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216529" y="2970274"/>
            <a:ext cx="1568485" cy="1276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文本字体：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spcBef>
                <a:spcPct val="0"/>
              </a:spcBef>
              <a:buFont typeface="Wingdings" panose="05000000000000000000" charset="0"/>
              <a:buChar char="l"/>
              <a:defRPr/>
            </a:pP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方正汉真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广标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spcBef>
                <a:spcPct val="0"/>
              </a:spcBef>
              <a:buFont typeface="Wingdings" panose="05000000000000000000" charset="0"/>
              <a:buChar char="l"/>
              <a:defRPr/>
            </a:pP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方正楷体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spcBef>
                <a:spcPct val="0"/>
              </a:spcBef>
              <a:buFont typeface="Wingdings" panose="05000000000000000000" charset="0"/>
              <a:buChar char="l"/>
              <a:defRPr/>
            </a:pP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PINGFANG CS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spcBef>
                <a:spcPct val="0"/>
              </a:spcBef>
              <a:defRPr/>
            </a:pPr>
            <a:endParaRPr lang="zh-CN" altLang="en-US" sz="11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1100" b="1">
                <a:solidFill>
                  <a:schemeClr val="bg1">
                    <a:lumMod val="50000"/>
                  </a:schemeClr>
                </a:solidFill>
                <a:sym typeface="+mn-ea"/>
              </a:rPr>
              <a:t>文本</a:t>
            </a:r>
            <a:r>
              <a:rPr lang="zh-CN" altLang="en-US" sz="1100" b="1">
                <a:solidFill>
                  <a:schemeClr val="bg1">
                    <a:lumMod val="50000"/>
                  </a:schemeClr>
                </a:solidFill>
                <a:sym typeface="+mn-ea"/>
              </a:rPr>
              <a:t>字号：</a:t>
            </a:r>
            <a:endParaRPr lang="zh-CN" altLang="en-US" sz="1100" b="1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1100" b="1">
                <a:solidFill>
                  <a:schemeClr val="bg1">
                    <a:lumMod val="50000"/>
                  </a:schemeClr>
                </a:solidFill>
                <a:sym typeface="+mn-ea"/>
              </a:rPr>
              <a:t>与界面统一</a:t>
            </a:r>
            <a:r>
              <a:rPr lang="zh-CN" altLang="en-US" sz="1100" b="1">
                <a:solidFill>
                  <a:schemeClr val="bg1">
                    <a:lumMod val="50000"/>
                  </a:schemeClr>
                </a:solidFill>
                <a:sym typeface="+mn-ea"/>
              </a:rPr>
              <a:t>和谐</a:t>
            </a:r>
            <a:endParaRPr lang="zh-CN" altLang="en-US" sz="1100" b="1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1490" y="193040"/>
            <a:ext cx="2499360" cy="49129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147945" y="267335"/>
            <a:ext cx="2442210" cy="483870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418330" y="2355850"/>
            <a:ext cx="571500" cy="2012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rot="5400000">
            <a:off x="-104140" y="1767205"/>
            <a:ext cx="1823085" cy="879475"/>
            <a:chOff x="341" y="340"/>
            <a:chExt cx="5158" cy="2072"/>
          </a:xfrm>
        </p:grpSpPr>
        <p:sp>
          <p:nvSpPr>
            <p:cNvPr id="8" name="任意多边形 7"/>
            <p:cNvSpPr/>
            <p:nvPr>
              <p:custDataLst>
                <p:tags r:id="rId4"/>
              </p:custDataLst>
            </p:nvPr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>
              <p:custDataLst>
                <p:tags r:id="rId5"/>
              </p:custDataLst>
            </p:nvPr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568960" y="1562735"/>
            <a:ext cx="5384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 rot="5400000">
            <a:off x="7484110" y="1894205"/>
            <a:ext cx="1823085" cy="879475"/>
            <a:chOff x="341" y="340"/>
            <a:chExt cx="5158" cy="2072"/>
          </a:xfrm>
        </p:grpSpPr>
        <p:sp>
          <p:nvSpPr>
            <p:cNvPr id="43" name="任意多边形 42"/>
            <p:cNvSpPr/>
            <p:nvPr>
              <p:custDataLst>
                <p:tags r:id="rId6"/>
              </p:custDataLst>
            </p:nvPr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>
              <p:custDataLst>
                <p:tags r:id="rId7"/>
              </p:custDataLst>
            </p:nvPr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5" name="文本框 44"/>
          <p:cNvSpPr txBox="1"/>
          <p:nvPr>
            <p:custDataLst>
              <p:tags r:id="rId8"/>
            </p:custDataLst>
          </p:nvPr>
        </p:nvSpPr>
        <p:spPr>
          <a:xfrm>
            <a:off x="8157210" y="1689735"/>
            <a:ext cx="5384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陆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10800000">
            <a:off x="611505" y="1205230"/>
            <a:ext cx="1823085" cy="879475"/>
            <a:chOff x="341" y="340"/>
            <a:chExt cx="5158" cy="2072"/>
          </a:xfrm>
        </p:grpSpPr>
        <p:sp>
          <p:nvSpPr>
            <p:cNvPr id="8" name="任意多边形 7"/>
            <p:cNvSpPr/>
            <p:nvPr>
              <p:custDataLst>
                <p:tags r:id="rId1"/>
              </p:custDataLst>
            </p:nvPr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>
              <p:custDataLst>
                <p:tags r:id="rId2"/>
              </p:custDataLst>
            </p:nvPr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043305" y="1418590"/>
            <a:ext cx="1273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419475" y="267335"/>
            <a:ext cx="2370455" cy="4730115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539115" y="2355850"/>
            <a:ext cx="2694940" cy="1983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首页：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  <a:p>
            <a:pPr indent="0" algn="just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轮播图放送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  <a:p>
            <a:pPr indent="0" algn="just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对各种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茶饮、汤饮进行推荐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  <a:p>
            <a:pPr indent="0" algn="just">
              <a:lnSpc>
                <a:spcPct val="110000"/>
              </a:lnSpc>
              <a:buFont typeface="Wingdings" panose="05000000000000000000" charset="0"/>
              <a:buNone/>
            </a:pP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  <a:p>
            <a:pPr indent="0" algn="just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功能：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140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可搜索喜爱的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饮品；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140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可点击首页推荐的饮品，进行查看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详细信息；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155690" y="267335"/>
            <a:ext cx="2385060" cy="4753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5400000">
            <a:off x="213360" y="1887855"/>
            <a:ext cx="2106930" cy="879475"/>
            <a:chOff x="341" y="340"/>
            <a:chExt cx="5158" cy="2072"/>
          </a:xfrm>
        </p:grpSpPr>
        <p:sp>
          <p:nvSpPr>
            <p:cNvPr id="8" name="任意多边形 7"/>
            <p:cNvSpPr/>
            <p:nvPr>
              <p:custDataLst>
                <p:tags r:id="rId1"/>
              </p:custDataLst>
            </p:nvPr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>
              <p:custDataLst>
                <p:tags r:id="rId2"/>
              </p:custDataLst>
            </p:nvPr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997585" y="1417955"/>
            <a:ext cx="53848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饮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99835" y="483870"/>
            <a:ext cx="2284730" cy="4587875"/>
          </a:xfrm>
          <a:prstGeom prst="rect">
            <a:avLst/>
          </a:prstGeom>
        </p:spPr>
      </p:pic>
      <p:sp>
        <p:nvSpPr>
          <p:cNvPr id="2" name="右箭头 1"/>
          <p:cNvSpPr/>
          <p:nvPr>
            <p:custDataLst>
              <p:tags r:id="rId5"/>
            </p:custDataLst>
          </p:nvPr>
        </p:nvSpPr>
        <p:spPr>
          <a:xfrm rot="19980000">
            <a:off x="2423160" y="1336675"/>
            <a:ext cx="571500" cy="19113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右箭头 2"/>
          <p:cNvSpPr/>
          <p:nvPr>
            <p:custDataLst>
              <p:tags r:id="rId6"/>
            </p:custDataLst>
          </p:nvPr>
        </p:nvSpPr>
        <p:spPr>
          <a:xfrm rot="1320000">
            <a:off x="2416175" y="3607435"/>
            <a:ext cx="571500" cy="19113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2339340" y="1059815"/>
            <a:ext cx="83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茶饮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2339340" y="3800475"/>
            <a:ext cx="8883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汤饮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415030" y="123190"/>
            <a:ext cx="2313940" cy="4617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10800000">
            <a:off x="611505" y="1276985"/>
            <a:ext cx="1823085" cy="879475"/>
            <a:chOff x="341" y="340"/>
            <a:chExt cx="5158" cy="2072"/>
          </a:xfrm>
        </p:grpSpPr>
        <p:sp>
          <p:nvSpPr>
            <p:cNvPr id="8" name="任意多边形 7"/>
            <p:cNvSpPr/>
            <p:nvPr>
              <p:custDataLst>
                <p:tags r:id="rId1"/>
              </p:custDataLst>
            </p:nvPr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>
              <p:custDataLst>
                <p:tags r:id="rId2"/>
              </p:custDataLst>
            </p:nvPr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899160" y="1490345"/>
            <a:ext cx="1273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539115" y="2499995"/>
            <a:ext cx="2377440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社区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页：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  <a:p>
            <a:pPr indent="0" algn="just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功能：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140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可点赞收藏评论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饮品；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140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可发布新的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动态；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131820" y="194945"/>
            <a:ext cx="2466975" cy="48393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83935" y="194945"/>
            <a:ext cx="2459990" cy="4839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右箭头 5"/>
          <p:cNvSpPr/>
          <p:nvPr/>
        </p:nvSpPr>
        <p:spPr>
          <a:xfrm>
            <a:off x="4418330" y="2355850"/>
            <a:ext cx="571500" cy="2012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rot="5400000">
            <a:off x="-104140" y="1767205"/>
            <a:ext cx="1823085" cy="879475"/>
            <a:chOff x="341" y="340"/>
            <a:chExt cx="5158" cy="2072"/>
          </a:xfrm>
        </p:grpSpPr>
        <p:sp>
          <p:nvSpPr>
            <p:cNvPr id="8" name="任意多边形 7"/>
            <p:cNvSpPr/>
            <p:nvPr>
              <p:custDataLst>
                <p:tags r:id="rId1"/>
              </p:custDataLst>
            </p:nvPr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>
              <p:custDataLst>
                <p:tags r:id="rId2"/>
              </p:custDataLst>
            </p:nvPr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568960" y="1562735"/>
            <a:ext cx="5384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 rot="5400000">
            <a:off x="7484110" y="1894205"/>
            <a:ext cx="1823085" cy="879475"/>
            <a:chOff x="341" y="340"/>
            <a:chExt cx="5158" cy="2072"/>
          </a:xfrm>
        </p:grpSpPr>
        <p:sp>
          <p:nvSpPr>
            <p:cNvPr id="43" name="任意多边形 42"/>
            <p:cNvSpPr/>
            <p:nvPr>
              <p:custDataLst>
                <p:tags r:id="rId3"/>
              </p:custDataLst>
            </p:nvPr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>
              <p:custDataLst>
                <p:tags r:id="rId4"/>
              </p:custDataLst>
            </p:nvPr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5" name="文本框 44"/>
          <p:cNvSpPr txBox="1"/>
          <p:nvPr>
            <p:custDataLst>
              <p:tags r:id="rId5"/>
            </p:custDataLst>
          </p:nvPr>
        </p:nvSpPr>
        <p:spPr>
          <a:xfrm>
            <a:off x="8157210" y="1689735"/>
            <a:ext cx="5384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763395" y="153035"/>
            <a:ext cx="2441575" cy="48380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075555" y="123825"/>
            <a:ext cx="2442210" cy="4855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10800000">
            <a:off x="611505" y="1276985"/>
            <a:ext cx="1823085" cy="879475"/>
            <a:chOff x="341" y="340"/>
            <a:chExt cx="5158" cy="2072"/>
          </a:xfrm>
        </p:grpSpPr>
        <p:sp>
          <p:nvSpPr>
            <p:cNvPr id="8" name="任意多边形 7"/>
            <p:cNvSpPr/>
            <p:nvPr>
              <p:custDataLst>
                <p:tags r:id="rId1"/>
              </p:custDataLst>
            </p:nvPr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>
              <p:custDataLst>
                <p:tags r:id="rId2"/>
              </p:custDataLst>
            </p:nvPr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115060" y="1490345"/>
            <a:ext cx="1018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我的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539115" y="2499995"/>
            <a:ext cx="2377440" cy="1274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我的页：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  <a:p>
            <a:pPr indent="0" algn="just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功能：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140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可查看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我的点赞收藏；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140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可增添我的口味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；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marL="285750" indent="-285750" algn="just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1400">
                <a:solidFill>
                  <a:schemeClr val="bg1">
                    <a:lumMod val="50000"/>
                  </a:schemeClr>
                </a:solidFill>
              </a:rPr>
              <a:t>3.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可退出登录；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83935" y="194945"/>
            <a:ext cx="2459990" cy="48399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3575" y="123825"/>
            <a:ext cx="2495550" cy="4915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ISPRING_PRESENTATION_TITLE" val="第一PPT模板网-WWW.1PPT.COM"/>
  <p:tag name="KSO_WPP_MARK_KEY" val="ddfb37d4-c5d5-48dc-9830-41fd84d104e9"/>
  <p:tag name="COMMONDATA" val="eyJoZGlkIjoiN2YzNjBkOTgyNWQ1YTMxYzM3MzMwNWFiODNmOWIzYWM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6470"/>
      </a:accent1>
      <a:accent2>
        <a:srgbClr val="009589"/>
      </a:accent2>
      <a:accent3>
        <a:srgbClr val="006470"/>
      </a:accent3>
      <a:accent4>
        <a:srgbClr val="009589"/>
      </a:accent4>
      <a:accent5>
        <a:srgbClr val="006470"/>
      </a:accent5>
      <a:accent6>
        <a:srgbClr val="009589"/>
      </a:accent6>
      <a:hlink>
        <a:srgbClr val="D72925"/>
      </a:hlink>
      <a:folHlink>
        <a:srgbClr val="3A3938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WPS 演示</Application>
  <PresentationFormat>全屏显示(16:9)</PresentationFormat>
  <Paragraphs>98</Paragraphs>
  <Slides>11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Wingdings</vt:lpstr>
      <vt:lpstr>U.S. 101</vt:lpstr>
      <vt:lpstr>Segoe Print</vt:lpstr>
      <vt:lpstr>Roboto</vt:lpstr>
      <vt:lpstr>Times New Roman</vt:lpstr>
      <vt:lpstr>Open Sans Light</vt:lpstr>
      <vt:lpstr>Arial Unicode MS</vt:lpstr>
      <vt:lpstr>第一PPT，www.1ppt.com</vt:lpstr>
      <vt:lpstr>PowerPoint 演示文稿</vt:lpstr>
      <vt:lpstr>UI设计介绍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双木--非林 </cp:lastModifiedBy>
  <cp:revision>282</cp:revision>
  <dcterms:created xsi:type="dcterms:W3CDTF">2015-12-11T17:46:00Z</dcterms:created>
  <dcterms:modified xsi:type="dcterms:W3CDTF">2023-04-27T09:41:46Z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A3BB696F189049D685E8F460EE1DAE08_12</vt:lpwstr>
  </property>
  <property fmtid="{D5CDD505-2E9C-101B-9397-08002B2CF9AE}" pid="3" name="KSOProductBuildVer">
    <vt:lpwstr>2052-11.1.0.14036</vt:lpwstr>
  </property>
</Properties>
</file>