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5" r:id="rId2"/>
  </p:sldMasterIdLst>
  <p:notesMasterIdLst>
    <p:notesMasterId r:id="rId29"/>
  </p:notesMasterIdLst>
  <p:sldIdLst>
    <p:sldId id="257" r:id="rId3"/>
    <p:sldId id="256" r:id="rId4"/>
    <p:sldId id="259" r:id="rId5"/>
    <p:sldId id="263" r:id="rId6"/>
    <p:sldId id="264" r:id="rId7"/>
    <p:sldId id="266" r:id="rId8"/>
    <p:sldId id="260" r:id="rId9"/>
    <p:sldId id="268" r:id="rId10"/>
    <p:sldId id="281" r:id="rId11"/>
    <p:sldId id="261" r:id="rId12"/>
    <p:sldId id="271" r:id="rId13"/>
    <p:sldId id="285" r:id="rId14"/>
    <p:sldId id="286" r:id="rId15"/>
    <p:sldId id="291" r:id="rId16"/>
    <p:sldId id="293" r:id="rId17"/>
    <p:sldId id="287" r:id="rId18"/>
    <p:sldId id="288" r:id="rId19"/>
    <p:sldId id="289" r:id="rId20"/>
    <p:sldId id="290" r:id="rId21"/>
    <p:sldId id="262" r:id="rId22"/>
    <p:sldId id="282" r:id="rId23"/>
    <p:sldId id="279" r:id="rId24"/>
    <p:sldId id="292" r:id="rId25"/>
    <p:sldId id="294" r:id="rId26"/>
    <p:sldId id="295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BD343-3449-4EFF-AAFB-AA6922528DB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E4AF-49D0-49FB-83A1-6A7D8EB3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6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47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C849D-B581-38AB-8910-5BDF1E94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4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1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4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AD004-3600-044F-AC54-7E94D0A9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70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46218-C677-8BFA-9828-8BEC0A47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57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45153-7902-D29E-2B9E-16D84FBE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367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1693D-C36A-A10D-5469-43F77E40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269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06D50-D505-55E3-A21E-2FEBBE49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74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93347-3953-0CF7-2B55-C8B79ECB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138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7955-F346-F9A2-DEBF-2BA6291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27B09-EBD8-180A-2004-48F7E0D6A0BB}"/>
              </a:ext>
            </a:extLst>
          </p:cNvPr>
          <p:cNvSpPr txBox="1"/>
          <p:nvPr userDrawn="1"/>
        </p:nvSpPr>
        <p:spPr>
          <a:xfrm>
            <a:off x="1907705" y="138568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6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45C8-E3D6-D5C6-492C-A51B6ABF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770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6B5A94C-EC84-6DFE-8F74-F8B768D50A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17E5C23-5E19-969F-DB60-B25535C907C2}"/>
              </a:ext>
            </a:extLst>
          </p:cNvPr>
          <p:cNvSpPr/>
          <p:nvPr userDrawn="1"/>
        </p:nvSpPr>
        <p:spPr>
          <a:xfrm>
            <a:off x="247649" y="247649"/>
            <a:ext cx="11696700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4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12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07B716-F672-26D6-6A3F-D72D2BFA5B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32138" y="3794"/>
            <a:ext cx="7372502" cy="68580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B308C2-08D7-147C-294A-546CAAD480C2}"/>
              </a:ext>
            </a:extLst>
          </p:cNvPr>
          <p:cNvSpPr txBox="1"/>
          <p:nvPr/>
        </p:nvSpPr>
        <p:spPr>
          <a:xfrm>
            <a:off x="4588042" y="2420075"/>
            <a:ext cx="6956259" cy="127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41978"/>
              </a:lnSpc>
            </a:pPr>
            <a:r>
              <a:rPr lang="zh-CN" altLang="en-US" sz="6000" dirty="0">
                <a:solidFill>
                  <a:srgbClr val="1B5193"/>
                </a:solidFill>
                <a:cs typeface="+mn-ea"/>
                <a:sym typeface="+mn-lt"/>
              </a:rPr>
              <a:t>新闻</a:t>
            </a:r>
            <a:r>
              <a:rPr lang="en-US" altLang="zh-CN" sz="6000" dirty="0">
                <a:solidFill>
                  <a:srgbClr val="1B5193"/>
                </a:solidFill>
                <a:cs typeface="+mn-ea"/>
                <a:sym typeface="+mn-lt"/>
              </a:rPr>
              <a:t>app</a:t>
            </a:r>
            <a:r>
              <a:rPr lang="zh-CN" altLang="en-US" sz="6000" dirty="0">
                <a:solidFill>
                  <a:srgbClr val="1B5193"/>
                </a:solidFill>
                <a:cs typeface="+mn-ea"/>
                <a:sym typeface="+mn-lt"/>
              </a:rPr>
              <a:t>第三次汇报</a:t>
            </a:r>
            <a:endParaRPr lang="en-US" altLang="zh-CN" sz="60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8" name="矩形 7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>
            <a:extLst>
              <a:ext uri="{FF2B5EF4-FFF2-40B4-BE49-F238E27FC236}">
                <a16:creationId xmlns:a16="http://schemas.microsoft.com/office/drawing/2014/main" id="{9460E2B3-BD5C-48C1-18F2-C4FCD9708ABB}"/>
              </a:ext>
            </a:extLst>
          </p:cNvPr>
          <p:cNvSpPr/>
          <p:nvPr/>
        </p:nvSpPr>
        <p:spPr>
          <a:xfrm>
            <a:off x="4588042" y="4021645"/>
            <a:ext cx="7603958" cy="66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第十三组：李虹、刘晓艺、田野、梁林英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07FF30-FE9C-88F8-8337-293A97EBFBB9}"/>
              </a:ext>
            </a:extLst>
          </p:cNvPr>
          <p:cNvSpPr txBox="1"/>
          <p:nvPr/>
        </p:nvSpPr>
        <p:spPr>
          <a:xfrm>
            <a:off x="7076941" y="2001273"/>
            <a:ext cx="4467360" cy="64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41978"/>
              </a:lnSpc>
            </a:pPr>
            <a:r>
              <a:rPr lang="zh-CN" altLang="en-US" sz="2800" dirty="0">
                <a:solidFill>
                  <a:srgbClr val="1B5193"/>
                </a:solidFill>
                <a:cs typeface="+mn-ea"/>
                <a:sym typeface="+mn-lt"/>
              </a:rPr>
              <a:t>ＰＲＥＳＥＮＴＡＴＩＯＮ</a:t>
            </a:r>
            <a:endParaRPr lang="en-US" altLang="zh-CN" sz="2800" dirty="0">
              <a:solidFill>
                <a:srgbClr val="1B5193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136F783-6BDF-CABF-0844-E3A38E04945B}"/>
              </a:ext>
            </a:extLst>
          </p:cNvPr>
          <p:cNvCxnSpPr>
            <a:cxnSpLocks/>
          </p:cNvCxnSpPr>
          <p:nvPr/>
        </p:nvCxnSpPr>
        <p:spPr>
          <a:xfrm>
            <a:off x="5751969" y="3650548"/>
            <a:ext cx="5665331" cy="0"/>
          </a:xfrm>
          <a:prstGeom prst="line">
            <a:avLst/>
          </a:prstGeom>
          <a:ln>
            <a:solidFill>
              <a:srgbClr val="438D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A62DC9C-D928-70AD-FDA7-053A7C1900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98" y="3794"/>
            <a:ext cx="7372502" cy="6858014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26ADA9AC-5A3C-0E4B-E946-82835E201814}"/>
              </a:ext>
            </a:extLst>
          </p:cNvPr>
          <p:cNvSpPr>
            <a:spLocks/>
          </p:cNvSpPr>
          <p:nvPr/>
        </p:nvSpPr>
        <p:spPr bwMode="auto">
          <a:xfrm>
            <a:off x="5879971" y="2235200"/>
            <a:ext cx="2326290" cy="2311400"/>
          </a:xfrm>
          <a:prstGeom prst="roundRect">
            <a:avLst>
              <a:gd name="adj" fmla="val 50000"/>
            </a:avLst>
          </a:prstGeom>
          <a:solidFill>
            <a:srgbClr val="EEF4F8"/>
          </a:solidFill>
          <a:ln w="571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5D7E6F8-A3AD-3E96-5DAE-B4374D9CE2A9}"/>
              </a:ext>
            </a:extLst>
          </p:cNvPr>
          <p:cNvSpPr/>
          <p:nvPr/>
        </p:nvSpPr>
        <p:spPr>
          <a:xfrm>
            <a:off x="6059873" y="4069332"/>
            <a:ext cx="477268" cy="477268"/>
          </a:xfrm>
          <a:prstGeom prst="ellipse">
            <a:avLst/>
          </a:prstGeom>
          <a:gradFill flip="none" rotWithShape="1">
            <a:gsLst>
              <a:gs pos="2000">
                <a:srgbClr val="295991"/>
              </a:gs>
              <a:gs pos="100000">
                <a:srgbClr val="57D1DE"/>
              </a:gs>
            </a:gsLst>
            <a:lin ang="18900000" scaled="1"/>
            <a:tileRect/>
          </a:gradFill>
          <a:ln w="28575">
            <a:solidFill>
              <a:srgbClr val="FDEBAE"/>
            </a:solidFill>
          </a:ln>
          <a:effectLst>
            <a:outerShdw blurRad="177800" dist="63500" dir="5400000" sx="99000" sy="99000" algn="t" rotWithShape="0">
              <a:srgbClr val="295991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BC0995-E81E-777B-74D9-57F8EA346633}"/>
              </a:ext>
            </a:extLst>
          </p:cNvPr>
          <p:cNvSpPr txBox="1"/>
          <p:nvPr/>
        </p:nvSpPr>
        <p:spPr>
          <a:xfrm>
            <a:off x="827352" y="3222946"/>
            <a:ext cx="47307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4087AF"/>
                </a:solidFill>
                <a:cs typeface="+mn-ea"/>
                <a:sym typeface="+mn-lt"/>
              </a:rPr>
              <a:t>测试设计</a:t>
            </a:r>
            <a:endParaRPr lang="en-US" altLang="zh-CN" sz="4800" dirty="0">
              <a:solidFill>
                <a:srgbClr val="4087AF"/>
              </a:solidFill>
              <a:cs typeface="+mn-ea"/>
              <a:sym typeface="+mn-lt"/>
            </a:endParaRPr>
          </a:p>
          <a:p>
            <a:pPr algn="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  <a:p>
            <a:pPr algn="r"/>
            <a:r>
              <a:rPr lang="en-US" altLang="zh-CN" sz="2800" b="1" dirty="0">
                <a:solidFill>
                  <a:srgbClr val="4087AF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A158255-CF47-2D07-8DEB-5E8BD588576A}"/>
              </a:ext>
            </a:extLst>
          </p:cNvPr>
          <p:cNvSpPr/>
          <p:nvPr/>
        </p:nvSpPr>
        <p:spPr>
          <a:xfrm>
            <a:off x="5873093" y="2235200"/>
            <a:ext cx="2311400" cy="2311400"/>
          </a:xfrm>
          <a:prstGeom prst="ellipse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8800" dirty="0">
                <a:solidFill>
                  <a:srgbClr val="4087AF"/>
                </a:solidFill>
                <a:cs typeface="+mn-ea"/>
                <a:sym typeface="+mn-lt"/>
              </a:rPr>
              <a:t>03</a:t>
            </a:r>
            <a:endParaRPr lang="zh-CN" altLang="en-US" sz="8800" dirty="0">
              <a:solidFill>
                <a:srgbClr val="4087A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2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-UI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用户界面布局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65E0F8-18C6-6002-5B6D-4E9C95CFB9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4" y="1810956"/>
            <a:ext cx="2446852" cy="430308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DF1769E-2590-E4EF-C163-E719116D1128}"/>
              </a:ext>
            </a:extLst>
          </p:cNvPr>
          <p:cNvSpPr txBox="1"/>
          <p:nvPr/>
        </p:nvSpPr>
        <p:spPr>
          <a:xfrm>
            <a:off x="5969358" y="2028423"/>
            <a:ext cx="58019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用户界面的各个部分保持一致性，包括颜色、字体、按钮样式、布局等。确保了整个应用在不同页面、不同功能模块中的一致性。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可视化和布局：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应用的可视化效果和布局清晰、易于理解。各个元素是否对齐、层次结构是否清晰。用户可以清楚地了解应用界面的布局和视觉层次。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 descr="cover">
            <a:extLst>
              <a:ext uri="{FF2B5EF4-FFF2-40B4-BE49-F238E27FC236}">
                <a16:creationId xmlns:a16="http://schemas.microsoft.com/office/drawing/2014/main" id="{CF01B75E-7F08-886D-5C34-B2DBA0324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50" y="1959055"/>
            <a:ext cx="2315786" cy="4085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9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-UI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用户友好性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1769E-2590-E4EF-C163-E719116D1128}"/>
              </a:ext>
            </a:extLst>
          </p:cNvPr>
          <p:cNvSpPr txBox="1"/>
          <p:nvPr/>
        </p:nvSpPr>
        <p:spPr>
          <a:xfrm>
            <a:off x="4707228" y="1416677"/>
            <a:ext cx="70640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导航和结构：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应用的导航和结构，包括菜单、标签、按钮的位置和功能，确保用户可以轻松地找到所需的功能，并且导航流畅。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文字和标签：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应用中的文字和标签的准确性、清晰度和一致性较好，文字信息易于理解，没有语法错误或拼写错误。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反馈与响应：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按钮、标签和其他交互元素的文本与其功能相符。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当用户执行某个操作时，应用能够提供明确的反馈，应用对用户操作做出及时响应，避免让用户感到迷惑或不知道他们的操作是否生效。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01EA4-EC33-C17D-9083-4513036D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0" y="2227956"/>
            <a:ext cx="3670890" cy="9457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6A084A-C4AB-012A-E679-0C2B12B9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59" y="3698822"/>
            <a:ext cx="3670889" cy="5142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2AC193-684C-D019-D115-A874AF61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887" y="4570659"/>
            <a:ext cx="1880728" cy="7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功能测试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3180937" cy="7228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注册和登录</a:t>
            </a:r>
            <a:endParaRPr lang="en-US" altLang="zh-CN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1769E-2590-E4EF-C163-E719116D1128}"/>
              </a:ext>
            </a:extLst>
          </p:cNvPr>
          <p:cNvSpPr txBox="1"/>
          <p:nvPr/>
        </p:nvSpPr>
        <p:spPr>
          <a:xfrm>
            <a:off x="7720884" y="2356834"/>
            <a:ext cx="34708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填写一些必要的信息：账号、密码、确认密码。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输入正确的用户名和密码，系统根据输入验证用户身份，并将其与用户数据进行匹配。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CD9B36-6AF2-A4EE-CAA0-D07D2486E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6" y="1765346"/>
            <a:ext cx="2319074" cy="408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187147-5FEF-D58D-E280-1016F5C7B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40" y="1767799"/>
            <a:ext cx="2319074" cy="408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551189-CDBB-CB4B-8F56-385AA9BDD1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14" y="1765346"/>
            <a:ext cx="2318797" cy="4083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7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功能测试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新闻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65E0F8-18C6-6002-5B6D-4E9C95CFB9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4" y="1810956"/>
            <a:ext cx="2192484" cy="385574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DF1769E-2590-E4EF-C163-E719116D1128}"/>
              </a:ext>
            </a:extLst>
          </p:cNvPr>
          <p:cNvSpPr txBox="1"/>
          <p:nvPr/>
        </p:nvSpPr>
        <p:spPr>
          <a:xfrm>
            <a:off x="7481178" y="2331076"/>
            <a:ext cx="36230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主页有要闻、财经、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、科技、体育和军事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个频道。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下拉可以刷新新闻。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点击一条新闻可进入详情页面。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60451-91EA-B29D-E904-C9B8EB13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18" y="1810956"/>
            <a:ext cx="2188704" cy="3855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600E80-D8D1-5124-1788-08FF081A8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536" y="1810955"/>
            <a:ext cx="2190170" cy="38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功能测试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安装和卸载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1769E-2590-E4EF-C163-E719116D1128}"/>
              </a:ext>
            </a:extLst>
          </p:cNvPr>
          <p:cNvSpPr txBox="1"/>
          <p:nvPr/>
        </p:nvSpPr>
        <p:spPr>
          <a:xfrm>
            <a:off x="7866929" y="3098303"/>
            <a:ext cx="3623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可以正常进行安装和卸载。</a:t>
            </a:r>
          </a:p>
        </p:txBody>
      </p:sp>
      <p:pic>
        <p:nvPicPr>
          <p:cNvPr id="1027" name="图片 2">
            <a:extLst>
              <a:ext uri="{FF2B5EF4-FFF2-40B4-BE49-F238E27FC236}">
                <a16:creationId xmlns:a16="http://schemas.microsoft.com/office/drawing/2014/main" id="{B0076BCC-FB09-7B7E-CC29-39E30159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8" y="1884084"/>
            <a:ext cx="1562100" cy="34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A849868E-39E6-1E35-3D32-6D959A8E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423" y="1886465"/>
            <a:ext cx="1557338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4">
            <a:extLst>
              <a:ext uri="{FF2B5EF4-FFF2-40B4-BE49-F238E27FC236}">
                <a16:creationId xmlns:a16="http://schemas.microsoft.com/office/drawing/2014/main" id="{4ED7E07A-FB57-93EE-991F-6AD8A1ED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61" y="1884083"/>
            <a:ext cx="15621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6897D9E-6ADD-8475-D0A4-38A5EA969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ED0E40-A3E6-00F5-6B8C-CA2BD29A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7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1" name="图片 5">
            <a:extLst>
              <a:ext uri="{FF2B5EF4-FFF2-40B4-BE49-F238E27FC236}">
                <a16:creationId xmlns:a16="http://schemas.microsoft.com/office/drawing/2014/main" id="{9D1AB1D1-37F1-3A7D-FD43-B88B94B2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464" y="2124636"/>
            <a:ext cx="194786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图片 6">
            <a:extLst>
              <a:ext uri="{FF2B5EF4-FFF2-40B4-BE49-F238E27FC236}">
                <a16:creationId xmlns:a16="http://schemas.microsoft.com/office/drawing/2014/main" id="{6D08C275-FAEC-8B6B-6D05-BB4276DE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51" y="3559968"/>
            <a:ext cx="2147888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846658-CC23-E0B9-8C02-3D4C6C1C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0DB8E-133F-0EF7-C7F0-EA1DDE5D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标准兼容测试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测试机型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1769E-2590-E4EF-C163-E719116D1128}"/>
              </a:ext>
            </a:extLst>
          </p:cNvPr>
          <p:cNvSpPr txBox="1"/>
          <p:nvPr/>
        </p:nvSpPr>
        <p:spPr>
          <a:xfrm>
            <a:off x="5067836" y="3013501"/>
            <a:ext cx="5801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使用腾讯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平台自动化测试中的标准兼容测试，随机选择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个机型进行测试。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67D419-0289-4EAF-3414-551B23D1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0" y="1735369"/>
            <a:ext cx="5272405" cy="4700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标准兼容测试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测试结论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F1769E-2590-E4EF-C163-E719116D1128}"/>
              </a:ext>
            </a:extLst>
          </p:cNvPr>
          <p:cNvSpPr txBox="1"/>
          <p:nvPr/>
        </p:nvSpPr>
        <p:spPr>
          <a:xfrm>
            <a:off x="8519800" y="2648271"/>
            <a:ext cx="41349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测试通过率：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</a:p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影响用户的问题：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Crash</a:t>
            </a:r>
          </a:p>
          <a:p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建议关注的方面：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Crash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1D91BA-E869-F6FB-0A7A-13A9D0BE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91" y="1809830"/>
            <a:ext cx="5274310" cy="1512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F08DDB-4F34-9B42-CA18-9F4ED6A6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1" y="3802433"/>
            <a:ext cx="7259234" cy="17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标准兼容测试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4239297" cy="7228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性能分析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E6E2AC-8994-2320-27B0-AE549F8A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3" y="2137883"/>
            <a:ext cx="3727508" cy="21797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CCA83B-CD86-ACA2-89D5-919B8551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5" y="4317637"/>
            <a:ext cx="3772585" cy="2206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8751520-FCB8-A528-7CD8-B7C10351CEFC}"/>
              </a:ext>
            </a:extLst>
          </p:cNvPr>
          <p:cNvSpPr txBox="1"/>
          <p:nvPr/>
        </p:nvSpPr>
        <p:spPr>
          <a:xfrm>
            <a:off x="1579807" y="1532561"/>
            <a:ext cx="4239297" cy="565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2400" dirty="0">
                <a:solidFill>
                  <a:schemeClr val="accent5"/>
                </a:solidFill>
                <a:cs typeface="+mn-ea"/>
                <a:sym typeface="+mn-lt"/>
              </a:rPr>
              <a:t>安装耗时分析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759AF19-6196-CC7F-47D4-B342E6204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144" y="2127069"/>
            <a:ext cx="3727508" cy="21797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58EDBD3-7C72-4CF2-2772-8D89BE9BF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144" y="4369031"/>
            <a:ext cx="3727508" cy="21797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C88A9D3-BFE3-7869-6D6F-5530F745F5B8}"/>
              </a:ext>
            </a:extLst>
          </p:cNvPr>
          <p:cNvSpPr txBox="1"/>
          <p:nvPr/>
        </p:nvSpPr>
        <p:spPr>
          <a:xfrm>
            <a:off x="5219091" y="1536829"/>
            <a:ext cx="4239297" cy="565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2400" dirty="0">
                <a:solidFill>
                  <a:schemeClr val="accent5"/>
                </a:solidFill>
                <a:cs typeface="+mn-ea"/>
                <a:sym typeface="+mn-lt"/>
              </a:rPr>
              <a:t>启动耗时分析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24D9F30-1B2A-DC49-A514-15B3CFACB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115" y="2127069"/>
            <a:ext cx="3647548" cy="213299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BC4ED7-851E-C01E-49C7-2331603992F6}"/>
              </a:ext>
            </a:extLst>
          </p:cNvPr>
          <p:cNvSpPr txBox="1"/>
          <p:nvPr/>
        </p:nvSpPr>
        <p:spPr>
          <a:xfrm>
            <a:off x="8492544" y="1502435"/>
            <a:ext cx="4239297" cy="565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2400" dirty="0">
                <a:solidFill>
                  <a:schemeClr val="accent5"/>
                </a:solidFill>
                <a:cs typeface="+mn-ea"/>
                <a:sym typeface="+mn-lt"/>
              </a:rPr>
              <a:t>CPU</a:t>
            </a:r>
            <a:r>
              <a:rPr lang="zh-CN" altLang="en-US" sz="2400" dirty="0">
                <a:solidFill>
                  <a:schemeClr val="accent5"/>
                </a:solidFill>
                <a:cs typeface="+mn-ea"/>
                <a:sym typeface="+mn-lt"/>
              </a:rPr>
              <a:t>占用百分比分析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386719B-7E65-A0A6-4E16-C450C63CF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652" y="4363019"/>
            <a:ext cx="3682952" cy="21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853262" y="311993"/>
            <a:ext cx="3180937" cy="7251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标准兼容测试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D1472D-468C-7A1F-3FBA-96588A440681}"/>
              </a:ext>
            </a:extLst>
          </p:cNvPr>
          <p:cNvSpPr txBox="1"/>
          <p:nvPr/>
        </p:nvSpPr>
        <p:spPr>
          <a:xfrm>
            <a:off x="613965" y="908351"/>
            <a:ext cx="4239297" cy="7228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性能分析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751520-FCB8-A528-7CD8-B7C10351CEFC}"/>
              </a:ext>
            </a:extLst>
          </p:cNvPr>
          <p:cNvSpPr txBox="1"/>
          <p:nvPr/>
        </p:nvSpPr>
        <p:spPr>
          <a:xfrm>
            <a:off x="1579807" y="1532561"/>
            <a:ext cx="4239297" cy="565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2400" dirty="0">
                <a:solidFill>
                  <a:schemeClr val="accent5"/>
                </a:solidFill>
                <a:cs typeface="+mn-ea"/>
                <a:sym typeface="+mn-lt"/>
              </a:rPr>
              <a:t>内存占用分析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88A9D3-BFE3-7869-6D6F-5530F745F5B8}"/>
              </a:ext>
            </a:extLst>
          </p:cNvPr>
          <p:cNvSpPr txBox="1"/>
          <p:nvPr/>
        </p:nvSpPr>
        <p:spPr>
          <a:xfrm>
            <a:off x="6037743" y="1598018"/>
            <a:ext cx="4239297" cy="5652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2400" dirty="0">
                <a:solidFill>
                  <a:schemeClr val="accent5"/>
                </a:solidFill>
                <a:cs typeface="+mn-ea"/>
                <a:sym typeface="+mn-lt"/>
              </a:rPr>
              <a:t>FPS</a:t>
            </a:r>
            <a:r>
              <a:rPr lang="zh-CN" altLang="en-US" sz="2400" dirty="0">
                <a:solidFill>
                  <a:schemeClr val="accent5"/>
                </a:solidFill>
                <a:cs typeface="+mn-ea"/>
                <a:sym typeface="+mn-lt"/>
              </a:rPr>
              <a:t>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BC4ED7-851E-C01E-49C7-2331603992F6}"/>
              </a:ext>
            </a:extLst>
          </p:cNvPr>
          <p:cNvSpPr txBox="1"/>
          <p:nvPr/>
        </p:nvSpPr>
        <p:spPr>
          <a:xfrm>
            <a:off x="8551572" y="1392981"/>
            <a:ext cx="3168203" cy="476072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2400" dirty="0">
                <a:cs typeface="+mn-ea"/>
                <a:sym typeface="+mn-lt"/>
              </a:rPr>
              <a:t>FPS</a:t>
            </a:r>
            <a:r>
              <a:rPr lang="zh-CN" altLang="en-US" sz="2400" dirty="0">
                <a:cs typeface="+mn-ea"/>
                <a:sym typeface="+mn-lt"/>
              </a:rPr>
              <a:t>是图像领域中的定义，是指画面每秒传输帧数，通俗来讲就是指动画或视频的画面数。</a:t>
            </a:r>
            <a:r>
              <a:rPr lang="en-US" altLang="zh-CN" sz="2400" dirty="0">
                <a:cs typeface="+mn-ea"/>
                <a:sym typeface="+mn-lt"/>
              </a:rPr>
              <a:t>FPS</a:t>
            </a:r>
            <a:r>
              <a:rPr lang="zh-CN" altLang="en-US" sz="2400" dirty="0">
                <a:cs typeface="+mn-ea"/>
                <a:sym typeface="+mn-lt"/>
              </a:rPr>
              <a:t>是测量用于保存、显示动态视频的信息数量。每秒钟帧数越多，所显示的动作就会越流畅。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C39E68-37DC-CFD7-B136-3ECFE628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98" y="2067654"/>
            <a:ext cx="3731988" cy="21823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2B461A-393F-44DA-11C7-B577D87D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97" y="4234252"/>
            <a:ext cx="3731989" cy="2182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C5B613-4B62-571D-E3AD-00F9CE966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025" y="2097780"/>
            <a:ext cx="3653493" cy="2136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0F70E1-9E1B-1279-F55F-17B5FB7CD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023" y="4234252"/>
            <a:ext cx="3653495" cy="21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2DACE-7F7B-3310-27AF-1F9FCB752EF0}"/>
              </a:ext>
            </a:extLst>
          </p:cNvPr>
          <p:cNvSpPr txBox="1"/>
          <p:nvPr/>
        </p:nvSpPr>
        <p:spPr>
          <a:xfrm>
            <a:off x="11122046" y="5942812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5D545C2-49C1-402B-6214-1DFA0B1BFF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98" y="3794"/>
            <a:ext cx="7372502" cy="685801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E018CB7-E346-4BBE-BD38-0A47D6155348}"/>
              </a:ext>
            </a:extLst>
          </p:cNvPr>
          <p:cNvSpPr txBox="1"/>
          <p:nvPr/>
        </p:nvSpPr>
        <p:spPr>
          <a:xfrm>
            <a:off x="1745042" y="1237158"/>
            <a:ext cx="3807489" cy="6440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2800" dirty="0">
                <a:solidFill>
                  <a:srgbClr val="4087AF"/>
                </a:solidFill>
                <a:cs typeface="+mn-ea"/>
                <a:sym typeface="+mn-lt"/>
              </a:rPr>
              <a:t>APP</a:t>
            </a:r>
            <a:r>
              <a:rPr lang="zh-CN" altLang="en-US" sz="2800" dirty="0">
                <a:solidFill>
                  <a:srgbClr val="4087AF"/>
                </a:solidFill>
                <a:cs typeface="+mn-ea"/>
                <a:sym typeface="+mn-lt"/>
              </a:rPr>
              <a:t>的吸引性和可用性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AB541F-F6A6-3AE0-F5A8-A02914AD30B9}"/>
              </a:ext>
            </a:extLst>
          </p:cNvPr>
          <p:cNvSpPr txBox="1"/>
          <p:nvPr/>
        </p:nvSpPr>
        <p:spPr>
          <a:xfrm>
            <a:off x="851850" y="801037"/>
            <a:ext cx="965437" cy="12924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6000" i="1" dirty="0">
                <a:solidFill>
                  <a:srgbClr val="4087AF"/>
                </a:solidFill>
                <a:cs typeface="+mn-ea"/>
                <a:sym typeface="+mn-lt"/>
              </a:rPr>
              <a:t> 1.</a:t>
            </a:r>
            <a:endParaRPr lang="zh-CN" altLang="en-US" sz="6000" i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DDBBC6E-C872-278D-EC0B-B73753192FB7}"/>
              </a:ext>
            </a:extLst>
          </p:cNvPr>
          <p:cNvCxnSpPr>
            <a:cxnSpLocks/>
          </p:cNvCxnSpPr>
          <p:nvPr/>
        </p:nvCxnSpPr>
        <p:spPr>
          <a:xfrm>
            <a:off x="1138596" y="1981193"/>
            <a:ext cx="4305509" cy="0"/>
          </a:xfrm>
          <a:prstGeom prst="line">
            <a:avLst/>
          </a:prstGeom>
          <a:ln>
            <a:solidFill>
              <a:srgbClr val="F5C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B383368-2902-568F-C298-E302F238486B}"/>
              </a:ext>
            </a:extLst>
          </p:cNvPr>
          <p:cNvSpPr txBox="1"/>
          <p:nvPr/>
        </p:nvSpPr>
        <p:spPr>
          <a:xfrm>
            <a:off x="646791" y="2334772"/>
            <a:ext cx="513228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87AF"/>
                </a:solidFill>
                <a:cs typeface="+mn-ea"/>
              </a:rPr>
              <a:t>关键技术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A30D45-4305-B510-E1EC-37DC2434B407}"/>
              </a:ext>
            </a:extLst>
          </p:cNvPr>
          <p:cNvSpPr txBox="1"/>
          <p:nvPr/>
        </p:nvSpPr>
        <p:spPr>
          <a:xfrm>
            <a:off x="836755" y="1690539"/>
            <a:ext cx="965437" cy="12924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6000" i="1" dirty="0">
                <a:solidFill>
                  <a:srgbClr val="4087AF"/>
                </a:solidFill>
                <a:cs typeface="+mn-ea"/>
                <a:sym typeface="+mn-lt"/>
              </a:rPr>
              <a:t> 2.</a:t>
            </a:r>
            <a:endParaRPr lang="zh-CN" altLang="en-US" sz="6000" i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DA092E-4DE1-0DDC-C45F-D045B9060ADE}"/>
              </a:ext>
            </a:extLst>
          </p:cNvPr>
          <p:cNvCxnSpPr>
            <a:cxnSpLocks/>
          </p:cNvCxnSpPr>
          <p:nvPr/>
        </p:nvCxnSpPr>
        <p:spPr>
          <a:xfrm>
            <a:off x="1069954" y="2916481"/>
            <a:ext cx="4305509" cy="0"/>
          </a:xfrm>
          <a:prstGeom prst="line">
            <a:avLst/>
          </a:prstGeom>
          <a:ln>
            <a:solidFill>
              <a:srgbClr val="F5C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9741134-61BD-75BE-0E8D-C7147FBF510C}"/>
              </a:ext>
            </a:extLst>
          </p:cNvPr>
          <p:cNvSpPr txBox="1"/>
          <p:nvPr/>
        </p:nvSpPr>
        <p:spPr>
          <a:xfrm>
            <a:off x="2461052" y="3377681"/>
            <a:ext cx="2536998" cy="6523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2800" dirty="0">
                <a:solidFill>
                  <a:srgbClr val="4087AF"/>
                </a:solidFill>
                <a:cs typeface="+mn-ea"/>
                <a:sym typeface="+mn-lt"/>
              </a:rPr>
              <a:t>测试设计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D4AF82-02F2-B9C7-C0FD-8A699C0F9200}"/>
              </a:ext>
            </a:extLst>
          </p:cNvPr>
          <p:cNvSpPr txBox="1"/>
          <p:nvPr/>
        </p:nvSpPr>
        <p:spPr>
          <a:xfrm>
            <a:off x="786350" y="2910881"/>
            <a:ext cx="965437" cy="12924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6000" i="1" dirty="0">
                <a:solidFill>
                  <a:srgbClr val="4087AF"/>
                </a:solidFill>
                <a:cs typeface="+mn-ea"/>
                <a:sym typeface="+mn-lt"/>
              </a:rPr>
              <a:t> 3.</a:t>
            </a:r>
            <a:endParaRPr lang="zh-CN" altLang="en-US" sz="6000" i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912BE7-827E-15CB-D919-D2FBFD4221FE}"/>
              </a:ext>
            </a:extLst>
          </p:cNvPr>
          <p:cNvCxnSpPr>
            <a:cxnSpLocks/>
          </p:cNvCxnSpPr>
          <p:nvPr/>
        </p:nvCxnSpPr>
        <p:spPr>
          <a:xfrm>
            <a:off x="1069954" y="4131222"/>
            <a:ext cx="4305509" cy="0"/>
          </a:xfrm>
          <a:prstGeom prst="line">
            <a:avLst/>
          </a:prstGeom>
          <a:ln>
            <a:solidFill>
              <a:srgbClr val="F5C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E7853D4-373D-A4ED-6006-1B0A007EF897}"/>
              </a:ext>
            </a:extLst>
          </p:cNvPr>
          <p:cNvSpPr txBox="1"/>
          <p:nvPr/>
        </p:nvSpPr>
        <p:spPr>
          <a:xfrm>
            <a:off x="2461052" y="5435167"/>
            <a:ext cx="3997989" cy="6440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2800" dirty="0">
                <a:solidFill>
                  <a:srgbClr val="4087AF"/>
                </a:solidFill>
                <a:cs typeface="+mn-ea"/>
                <a:sym typeface="+mn-lt"/>
              </a:rPr>
              <a:t>团队分工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EEF05BE-843B-0461-16F7-56165A413A4E}"/>
              </a:ext>
            </a:extLst>
          </p:cNvPr>
          <p:cNvSpPr txBox="1"/>
          <p:nvPr/>
        </p:nvSpPr>
        <p:spPr>
          <a:xfrm>
            <a:off x="785473" y="4992496"/>
            <a:ext cx="965437" cy="12788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6000" i="1" dirty="0">
                <a:solidFill>
                  <a:srgbClr val="4087AF"/>
                </a:solidFill>
                <a:cs typeface="+mn-ea"/>
                <a:sym typeface="+mn-lt"/>
              </a:rPr>
              <a:t> 5.</a:t>
            </a:r>
            <a:endParaRPr lang="zh-CN" altLang="en-US" sz="6000" i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AEE832C-D6BE-14D9-D695-57B9AE0FFBAB}"/>
              </a:ext>
            </a:extLst>
          </p:cNvPr>
          <p:cNvCxnSpPr>
            <a:cxnSpLocks/>
          </p:cNvCxnSpPr>
          <p:nvPr/>
        </p:nvCxnSpPr>
        <p:spPr>
          <a:xfrm>
            <a:off x="1085124" y="4421568"/>
            <a:ext cx="4305509" cy="0"/>
          </a:xfrm>
          <a:prstGeom prst="line">
            <a:avLst/>
          </a:prstGeom>
          <a:ln>
            <a:solidFill>
              <a:srgbClr val="F5C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4124E50-1940-EC3C-F77A-853B6822A9FC}"/>
              </a:ext>
            </a:extLst>
          </p:cNvPr>
          <p:cNvSpPr/>
          <p:nvPr/>
        </p:nvSpPr>
        <p:spPr>
          <a:xfrm>
            <a:off x="6005625" y="878301"/>
            <a:ext cx="1354217" cy="291359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4800" dirty="0">
                <a:solidFill>
                  <a:srgbClr val="4087AF"/>
                </a:solidFill>
                <a:cs typeface="+mn-ea"/>
                <a:sym typeface="+mn-lt"/>
              </a:rPr>
              <a:t>目录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 </a:t>
            </a:r>
            <a:r>
              <a:rPr lang="en-US" altLang="zh-CN" sz="2800" dirty="0">
                <a:solidFill>
                  <a:srgbClr val="4087AF"/>
                </a:solidFill>
                <a:cs typeface="+mn-ea"/>
                <a:sym typeface="+mn-lt"/>
              </a:rPr>
              <a:t>CONTENTS</a:t>
            </a:r>
            <a:endParaRPr lang="zh-CN" altLang="en-US" sz="44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A2C0F0-B5D2-B3E8-6039-937971A77E3B}"/>
              </a:ext>
            </a:extLst>
          </p:cNvPr>
          <p:cNvSpPr txBox="1"/>
          <p:nvPr/>
        </p:nvSpPr>
        <p:spPr>
          <a:xfrm>
            <a:off x="2098011" y="4394278"/>
            <a:ext cx="3997989" cy="6440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zh-CN" altLang="en-US" sz="2800" dirty="0">
                <a:solidFill>
                  <a:srgbClr val="4087AF"/>
                </a:solidFill>
                <a:cs typeface="+mn-ea"/>
                <a:sym typeface="+mn-lt"/>
              </a:rPr>
              <a:t>用户体验和改进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558240-CB8F-A5D9-30D4-50531CE0A6F4}"/>
              </a:ext>
            </a:extLst>
          </p:cNvPr>
          <p:cNvSpPr txBox="1"/>
          <p:nvPr/>
        </p:nvSpPr>
        <p:spPr>
          <a:xfrm>
            <a:off x="777941" y="4030039"/>
            <a:ext cx="965437" cy="12924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41978"/>
              </a:lnSpc>
            </a:pPr>
            <a:r>
              <a:rPr lang="en-US" altLang="zh-CN" sz="6000" i="1" dirty="0">
                <a:solidFill>
                  <a:srgbClr val="4087AF"/>
                </a:solidFill>
                <a:cs typeface="+mn-ea"/>
                <a:sym typeface="+mn-lt"/>
              </a:rPr>
              <a:t> 4.</a:t>
            </a:r>
            <a:endParaRPr lang="zh-CN" altLang="en-US" sz="6000" i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879ECE-E9A3-95FB-3C6A-7D03E16DA8E5}"/>
              </a:ext>
            </a:extLst>
          </p:cNvPr>
          <p:cNvCxnSpPr>
            <a:cxnSpLocks/>
          </p:cNvCxnSpPr>
          <p:nvPr/>
        </p:nvCxnSpPr>
        <p:spPr>
          <a:xfrm>
            <a:off x="971531" y="5191556"/>
            <a:ext cx="4305509" cy="0"/>
          </a:xfrm>
          <a:prstGeom prst="line">
            <a:avLst/>
          </a:prstGeom>
          <a:ln>
            <a:solidFill>
              <a:srgbClr val="F5C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FB6AC9-3E49-B567-C778-C4FDDC7EBCBC}"/>
              </a:ext>
            </a:extLst>
          </p:cNvPr>
          <p:cNvCxnSpPr>
            <a:cxnSpLocks/>
          </p:cNvCxnSpPr>
          <p:nvPr/>
        </p:nvCxnSpPr>
        <p:spPr>
          <a:xfrm>
            <a:off x="971530" y="6160874"/>
            <a:ext cx="4305509" cy="0"/>
          </a:xfrm>
          <a:prstGeom prst="line">
            <a:avLst/>
          </a:prstGeom>
          <a:ln>
            <a:solidFill>
              <a:srgbClr val="F5C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39C9C53-0307-9DC5-DB8D-0B3E9D5FD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98" y="3794"/>
            <a:ext cx="7372502" cy="6858014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762C79BA-425B-0C9A-8D8E-ED0DF0A44DE3}"/>
              </a:ext>
            </a:extLst>
          </p:cNvPr>
          <p:cNvSpPr>
            <a:spLocks/>
          </p:cNvSpPr>
          <p:nvPr/>
        </p:nvSpPr>
        <p:spPr bwMode="auto">
          <a:xfrm>
            <a:off x="5879971" y="2235200"/>
            <a:ext cx="2326290" cy="2311400"/>
          </a:xfrm>
          <a:prstGeom prst="roundRect">
            <a:avLst>
              <a:gd name="adj" fmla="val 50000"/>
            </a:avLst>
          </a:prstGeom>
          <a:solidFill>
            <a:srgbClr val="EEF4F8"/>
          </a:solidFill>
          <a:ln w="571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04A7AAF-A40E-9A68-7D4B-D19C76DFBB85}"/>
              </a:ext>
            </a:extLst>
          </p:cNvPr>
          <p:cNvSpPr/>
          <p:nvPr/>
        </p:nvSpPr>
        <p:spPr>
          <a:xfrm>
            <a:off x="6059873" y="4069332"/>
            <a:ext cx="477268" cy="477268"/>
          </a:xfrm>
          <a:prstGeom prst="ellipse">
            <a:avLst/>
          </a:prstGeom>
          <a:gradFill flip="none" rotWithShape="1">
            <a:gsLst>
              <a:gs pos="2000">
                <a:srgbClr val="295991"/>
              </a:gs>
              <a:gs pos="100000">
                <a:srgbClr val="57D1DE"/>
              </a:gs>
            </a:gsLst>
            <a:lin ang="18900000" scaled="1"/>
            <a:tileRect/>
          </a:gradFill>
          <a:ln w="28575">
            <a:solidFill>
              <a:srgbClr val="FDEBAE"/>
            </a:solidFill>
          </a:ln>
          <a:effectLst>
            <a:outerShdw blurRad="177800" dist="63500" dir="5400000" sx="99000" sy="99000" algn="t" rotWithShape="0">
              <a:srgbClr val="295991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66DFE0-F6F3-2B6B-AA0F-CC8029C65047}"/>
              </a:ext>
            </a:extLst>
          </p:cNvPr>
          <p:cNvSpPr txBox="1"/>
          <p:nvPr/>
        </p:nvSpPr>
        <p:spPr>
          <a:xfrm>
            <a:off x="647450" y="3013501"/>
            <a:ext cx="473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4087AF"/>
                </a:solidFill>
                <a:cs typeface="+mn-ea"/>
                <a:sym typeface="+mn-lt"/>
              </a:rPr>
              <a:t>用户体验和改进</a:t>
            </a:r>
            <a:endParaRPr lang="en-US" altLang="zh-CN" sz="2800" b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D616AD8-F671-2704-585A-19553C258D7B}"/>
              </a:ext>
            </a:extLst>
          </p:cNvPr>
          <p:cNvSpPr/>
          <p:nvPr/>
        </p:nvSpPr>
        <p:spPr>
          <a:xfrm>
            <a:off x="5873093" y="2235200"/>
            <a:ext cx="2311400" cy="2311400"/>
          </a:xfrm>
          <a:prstGeom prst="ellipse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8800" dirty="0">
                <a:solidFill>
                  <a:srgbClr val="4087AF"/>
                </a:solidFill>
                <a:cs typeface="+mn-ea"/>
                <a:sym typeface="+mn-lt"/>
              </a:rPr>
              <a:t>04</a:t>
            </a:r>
            <a:endParaRPr lang="zh-CN" altLang="en-US" sz="8800" dirty="0">
              <a:solidFill>
                <a:srgbClr val="4087A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1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1DE570-5BA7-AA45-A4E7-9B448027DF91}"/>
              </a:ext>
            </a:extLst>
          </p:cNvPr>
          <p:cNvSpPr txBox="1"/>
          <p:nvPr/>
        </p:nvSpPr>
        <p:spPr>
          <a:xfrm>
            <a:off x="4505532" y="421101"/>
            <a:ext cx="3350506" cy="7228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lnSpc>
                <a:spcPct val="141978"/>
              </a:lnSpc>
            </a:pP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rgbClr val="4087AF"/>
                </a:solidFill>
                <a:cs typeface="+mn-ea"/>
                <a:sym typeface="+mn-lt"/>
              </a:rPr>
              <a:t>用户体验与建议</a:t>
            </a:r>
            <a:r>
              <a:rPr lang="en-US" altLang="zh-CN" sz="3200" dirty="0">
                <a:solidFill>
                  <a:srgbClr val="4087AF"/>
                </a:solidFill>
                <a:cs typeface="+mn-ea"/>
                <a:sym typeface="+mn-lt"/>
              </a:rPr>
              <a:t>-</a:t>
            </a:r>
            <a:endParaRPr lang="zh-CN" altLang="en-US" sz="3200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39C3F52F-B02A-ED89-32C3-7A13CD917D84}"/>
              </a:ext>
            </a:extLst>
          </p:cNvPr>
          <p:cNvSpPr/>
          <p:nvPr/>
        </p:nvSpPr>
        <p:spPr>
          <a:xfrm>
            <a:off x="4335962" y="1077492"/>
            <a:ext cx="35200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Lorem Ipsum Dolor Sit Amet, Consectetur Adipiscing Elit  </a:t>
            </a:r>
            <a:endParaRPr lang="zh-CN" altLang="en-US" sz="9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016AA9F2-F0EF-A73B-0012-0028F4700DA0}"/>
              </a:ext>
            </a:extLst>
          </p:cNvPr>
          <p:cNvSpPr txBox="1"/>
          <p:nvPr/>
        </p:nvSpPr>
        <p:spPr>
          <a:xfrm>
            <a:off x="1673942" y="5659027"/>
            <a:ext cx="262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找到用户记录体验和建议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图文框 22">
            <a:extLst>
              <a:ext uri="{FF2B5EF4-FFF2-40B4-BE49-F238E27FC236}">
                <a16:creationId xmlns:a16="http://schemas.microsoft.com/office/drawing/2014/main" id="{A8853F92-1E99-D247-00D2-F534E64CC339}"/>
              </a:ext>
            </a:extLst>
          </p:cNvPr>
          <p:cNvSpPr/>
          <p:nvPr/>
        </p:nvSpPr>
        <p:spPr>
          <a:xfrm>
            <a:off x="6297363" y="1940455"/>
            <a:ext cx="4554785" cy="2677825"/>
          </a:xfrm>
          <a:prstGeom prst="frame">
            <a:avLst>
              <a:gd name="adj1" fmla="val 245"/>
            </a:avLst>
          </a:prstGeom>
          <a:ln>
            <a:solidFill>
              <a:srgbClr val="438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FC750-39B2-F5CE-2DA4-97B03E006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" y="1537311"/>
            <a:ext cx="3857625" cy="7215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59BD4D7-772A-6C7D-F4F0-2DAF22CBE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0" y="2084969"/>
            <a:ext cx="3857625" cy="8929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895559B-370E-0989-10F7-F8DB767D6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" y="2811454"/>
            <a:ext cx="3857625" cy="93583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A05C67F-9BC8-0CC4-EF22-4C89AF96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0" y="3535528"/>
            <a:ext cx="4087821" cy="75700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5A2B98B-CA40-3481-2514-31D6F97B7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0" y="4107713"/>
            <a:ext cx="3700753" cy="510567"/>
          </a:xfrm>
          <a:prstGeom prst="rect">
            <a:avLst/>
          </a:prstGeom>
        </p:spPr>
      </p:pic>
      <p:sp>
        <p:nvSpPr>
          <p:cNvPr id="36" name="TextBox 34">
            <a:extLst>
              <a:ext uri="{FF2B5EF4-FFF2-40B4-BE49-F238E27FC236}">
                <a16:creationId xmlns:a16="http://schemas.microsoft.com/office/drawing/2014/main" id="{D6EB1D80-3C77-EAE4-0B6C-2B27D7D4648B}"/>
              </a:ext>
            </a:extLst>
          </p:cNvPr>
          <p:cNvSpPr txBox="1"/>
          <p:nvPr/>
        </p:nvSpPr>
        <p:spPr>
          <a:xfrm>
            <a:off x="7856038" y="4847812"/>
            <a:ext cx="262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4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主要问题归纳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6C72943-63E0-BF8D-931B-9FF5388716DE}"/>
              </a:ext>
            </a:extLst>
          </p:cNvPr>
          <p:cNvSpPr/>
          <p:nvPr/>
        </p:nvSpPr>
        <p:spPr>
          <a:xfrm>
            <a:off x="5238750" y="2977938"/>
            <a:ext cx="786946" cy="5575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5C3CC0-0800-E72E-5471-09D7A13AE8EC}"/>
              </a:ext>
            </a:extLst>
          </p:cNvPr>
          <p:cNvSpPr txBox="1"/>
          <p:nvPr/>
        </p:nvSpPr>
        <p:spPr>
          <a:xfrm>
            <a:off x="6464550" y="1986707"/>
            <a:ext cx="4220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新闻分栏：标题不显著 与新闻时间等字体没有区分；新闻缩略图格式不一 导致排版看上去很乱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登录方面：个人登录后功能太少 且登录方式单一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3.app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背景选择：背景过于单调，界面不太美观。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0B3D5C-1F2F-D1BB-D0EB-C35D454E5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51" y="4486034"/>
            <a:ext cx="3567311" cy="6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46CB8A-66C1-A4E7-9B73-D60E883C4A4B}"/>
              </a:ext>
            </a:extLst>
          </p:cNvPr>
          <p:cNvSpPr txBox="1"/>
          <p:nvPr/>
        </p:nvSpPr>
        <p:spPr>
          <a:xfrm>
            <a:off x="449179" y="880029"/>
            <a:ext cx="1129364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sym typeface="+mn-ea"/>
              </a:rPr>
              <a:t>问题一：</a:t>
            </a:r>
            <a:r>
              <a:rPr lang="en-US" altLang="zh-CN" sz="2000" dirty="0">
                <a:latin typeface="+mn-ea"/>
                <a:sym typeface="+mn-ea"/>
              </a:rPr>
              <a:t>APP</a:t>
            </a:r>
            <a:r>
              <a:rPr lang="zh-CN" altLang="en-US" sz="2000" dirty="0">
                <a:latin typeface="+mn-ea"/>
                <a:sym typeface="+mn-ea"/>
              </a:rPr>
              <a:t>背景选择：太过单调</a:t>
            </a: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  <a:sym typeface="+mn-ea"/>
              </a:rPr>
              <a:t>改进方案：</a:t>
            </a:r>
            <a:br>
              <a:rPr lang="zh-CN" altLang="en-US" sz="2000" dirty="0">
                <a:latin typeface="+mn-ea"/>
                <a:sym typeface="+mn-ea"/>
              </a:rPr>
            </a:br>
            <a:r>
              <a:rPr lang="zh-CN" altLang="en-US" sz="2000" dirty="0">
                <a:latin typeface="+mn-ea"/>
                <a:sym typeface="+mn-ea"/>
              </a:rPr>
              <a:t>建议选择带一点图案但不能过于花哨的背景，既可以让用户更专注于内容的阅读，减少干扰和视觉疲劳，也可以增加美观性。同时，选择合适的字体颜色和大小，以确保文字清晰易读。</a:t>
            </a:r>
            <a:endParaRPr lang="en-US" altLang="zh-CN" sz="2000" dirty="0">
              <a:latin typeface="+mn-ea"/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问题二：登录方面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个人登录后功能太少，且登录方式单一</a:t>
            </a:r>
            <a:br>
              <a:rPr lang="zh-CN" altLang="en-US" sz="2000" dirty="0">
                <a:sym typeface="+mn-ea"/>
              </a:rPr>
            </a:br>
            <a:r>
              <a:rPr lang="zh-CN" altLang="en-US" sz="2000" dirty="0">
                <a:sym typeface="+mn-ea"/>
              </a:rPr>
              <a:t>改进方案：</a:t>
            </a:r>
            <a:br>
              <a:rPr lang="zh-CN" altLang="en-US" sz="2000" dirty="0">
                <a:sym typeface="+mn-ea"/>
              </a:rPr>
            </a:br>
            <a:r>
              <a:rPr lang="en-US" altLang="zh-CN" sz="2000" dirty="0">
                <a:sym typeface="+mn-ea"/>
              </a:rPr>
              <a:t>1. </a:t>
            </a:r>
            <a:r>
              <a:rPr lang="zh-CN" altLang="en-US" sz="2000" dirty="0">
                <a:sym typeface="+mn-ea"/>
              </a:rPr>
              <a:t>增加第三方登录方式，例如使用微信、</a:t>
            </a:r>
            <a:r>
              <a:rPr lang="en-US" altLang="zh-CN" sz="2000" dirty="0">
                <a:sym typeface="+mn-ea"/>
              </a:rPr>
              <a:t>QQ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Apple</a:t>
            </a:r>
            <a:r>
              <a:rPr lang="zh-CN" altLang="en-US" sz="2000" dirty="0">
                <a:sym typeface="+mn-ea"/>
              </a:rPr>
              <a:t>账号等登录，提高用户登录的便利性和多样性；</a:t>
            </a:r>
          </a:p>
          <a:p>
            <a:r>
              <a:rPr lang="en-US" altLang="zh-CN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建议增加“记住密码”功能，方便用户下次访问时自动登录；</a:t>
            </a:r>
          </a:p>
          <a:p>
            <a:r>
              <a:rPr lang="en-US" altLang="zh-CN" sz="2000" dirty="0">
                <a:sym typeface="+mn-ea"/>
              </a:rPr>
              <a:t>3. </a:t>
            </a:r>
            <a:r>
              <a:rPr lang="zh-CN" altLang="en-US" sz="2000" dirty="0">
                <a:sym typeface="+mn-ea"/>
              </a:rPr>
              <a:t>根据用户登录后的需求，提供更多的个性化功能，例如用户偏好设置、上传头像等；</a:t>
            </a:r>
          </a:p>
          <a:p>
            <a:r>
              <a:rPr lang="en-US" altLang="zh-CN" sz="2000" dirty="0">
                <a:sym typeface="+mn-ea"/>
              </a:rPr>
              <a:t>4. </a:t>
            </a:r>
            <a:r>
              <a:rPr lang="zh-CN" altLang="en-US" sz="2000" dirty="0">
                <a:sym typeface="+mn-ea"/>
              </a:rPr>
              <a:t>对于需要更高安全性的用户，可以增加双重验证（例如手机验证码、密保问题等）来保障安全性；</a:t>
            </a:r>
          </a:p>
          <a:p>
            <a:r>
              <a:rPr lang="en-US" altLang="zh-CN" sz="2000" dirty="0">
                <a:sym typeface="+mn-ea"/>
              </a:rPr>
              <a:t>5. </a:t>
            </a:r>
            <a:r>
              <a:rPr lang="zh-CN" altLang="en-US" sz="2000" dirty="0">
                <a:sym typeface="+mn-ea"/>
              </a:rPr>
              <a:t>加入社交化登录功能，用户可以通过和朋友分享来获得更多的功能（例如优惠券、积分等）</a:t>
            </a:r>
          </a:p>
          <a:p>
            <a:endParaRPr lang="zh-CN" altLang="en-US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88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46CB8A-66C1-A4E7-9B73-D60E883C4A4B}"/>
              </a:ext>
            </a:extLst>
          </p:cNvPr>
          <p:cNvSpPr txBox="1"/>
          <p:nvPr/>
        </p:nvSpPr>
        <p:spPr>
          <a:xfrm>
            <a:off x="651618" y="877212"/>
            <a:ext cx="1129364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sym typeface="+mn-ea"/>
              </a:rPr>
              <a:t>问题三：新闻分栏</a:t>
            </a:r>
            <a:r>
              <a:rPr lang="en-US" altLang="zh-CN" sz="2000" dirty="0">
                <a:latin typeface="+mn-ea"/>
                <a:sym typeface="+mn-ea"/>
              </a:rPr>
              <a:t>:</a:t>
            </a:r>
            <a:r>
              <a:rPr lang="zh-CN" altLang="en-US" sz="2000" dirty="0">
                <a:latin typeface="+mn-ea"/>
                <a:sym typeface="+mn-ea"/>
              </a:rPr>
              <a:t>标题不显著</a:t>
            </a:r>
          </a:p>
          <a:p>
            <a:r>
              <a:rPr lang="zh-CN" altLang="en-US" sz="2000" dirty="0">
                <a:latin typeface="+mn-ea"/>
                <a:sym typeface="+mn-ea"/>
              </a:rPr>
              <a:t>改进方案：</a:t>
            </a:r>
            <a:br>
              <a:rPr lang="zh-CN" altLang="en-US" sz="2000" dirty="0">
                <a:latin typeface="+mn-ea"/>
                <a:sym typeface="+mn-ea"/>
              </a:rPr>
            </a:br>
            <a:r>
              <a:rPr lang="en-US" altLang="zh-CN" sz="2000" dirty="0">
                <a:latin typeface="+mn-ea"/>
                <a:sym typeface="+mn-ea"/>
              </a:rPr>
              <a:t>1. </a:t>
            </a:r>
            <a:r>
              <a:rPr lang="zh-CN" altLang="en-US" sz="2000" dirty="0">
                <a:latin typeface="+mn-ea"/>
                <a:sym typeface="+mn-ea"/>
              </a:rPr>
              <a:t>增加标题字体大小和粗细，突出标题重要性；</a:t>
            </a:r>
          </a:p>
          <a:p>
            <a:r>
              <a:rPr lang="en-US" altLang="zh-CN" sz="2000" dirty="0">
                <a:latin typeface="+mn-ea"/>
                <a:sym typeface="+mn-ea"/>
              </a:rPr>
              <a:t>2. </a:t>
            </a:r>
            <a:r>
              <a:rPr lang="zh-CN" altLang="en-US" sz="2000" dirty="0">
                <a:latin typeface="+mn-ea"/>
                <a:sym typeface="+mn-ea"/>
              </a:rPr>
              <a:t>根据新闻发布时间远近进行区分，时间字体可以更小一些，避免干扰标题的视觉效果；</a:t>
            </a:r>
          </a:p>
          <a:p>
            <a:r>
              <a:rPr lang="en-US" altLang="zh-CN" sz="2000" dirty="0">
                <a:latin typeface="+mn-ea"/>
                <a:sym typeface="+mn-ea"/>
              </a:rPr>
              <a:t>3. </a:t>
            </a:r>
            <a:r>
              <a:rPr lang="zh-CN" altLang="en-US" sz="2000" dirty="0">
                <a:latin typeface="+mn-ea"/>
                <a:sym typeface="+mn-ea"/>
              </a:rPr>
              <a:t>统一缩略图大小和相对位置，避免过多且不必要的空白；</a:t>
            </a:r>
          </a:p>
          <a:p>
            <a:r>
              <a:rPr lang="en-US" altLang="zh-CN" sz="2000" dirty="0">
                <a:latin typeface="+mn-ea"/>
                <a:sym typeface="+mn-ea"/>
              </a:rPr>
              <a:t>4. </a:t>
            </a:r>
            <a:r>
              <a:rPr lang="zh-CN" altLang="en-US" sz="2000" dirty="0">
                <a:latin typeface="+mn-ea"/>
                <a:sym typeface="+mn-ea"/>
              </a:rPr>
              <a:t>确定一套统一的排版规范，并采用响应式布局适应不同屏幕的大小和分辨率；</a:t>
            </a:r>
          </a:p>
          <a:p>
            <a:r>
              <a:rPr lang="en-US" altLang="zh-CN" sz="2000" dirty="0">
                <a:latin typeface="+mn-ea"/>
                <a:sym typeface="+mn-ea"/>
              </a:rPr>
              <a:t>5. </a:t>
            </a:r>
            <a:r>
              <a:rPr lang="zh-CN" altLang="en-US" sz="2000" dirty="0">
                <a:latin typeface="+mn-ea"/>
                <a:sym typeface="+mn-ea"/>
              </a:rPr>
              <a:t>利用视觉层次感设计区分新闻栏目之间的结构，如不同的颜色和分隔线；</a:t>
            </a:r>
          </a:p>
          <a:p>
            <a:r>
              <a:rPr lang="en-US" altLang="zh-CN" sz="2000" dirty="0">
                <a:latin typeface="+mn-ea"/>
                <a:sym typeface="+mn-ea"/>
              </a:rPr>
              <a:t>6. </a:t>
            </a:r>
            <a:r>
              <a:rPr lang="zh-CN" altLang="en-US" sz="2000" dirty="0">
                <a:latin typeface="+mn-ea"/>
                <a:sym typeface="+mn-ea"/>
              </a:rPr>
              <a:t>定期进行用户体验测试，根据用户反馈进行调整和优化。</a:t>
            </a:r>
            <a:br>
              <a:rPr lang="zh-CN" altLang="en-US" sz="2000" dirty="0">
                <a:latin typeface="+mn-ea"/>
                <a:sym typeface="+mn-ea"/>
              </a:rPr>
            </a:br>
            <a:br>
              <a:rPr lang="zh-CN" altLang="en-US" sz="2000" dirty="0">
                <a:latin typeface="+mn-ea"/>
                <a:sym typeface="+mn-ea"/>
              </a:rPr>
            </a:b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  <a:sym typeface="+mn-ea"/>
              </a:rPr>
              <a:t>问题四：在进行最终标准兼容测试时，有</a:t>
            </a:r>
            <a:r>
              <a:rPr lang="en-US" altLang="zh-CN" sz="2000" dirty="0">
                <a:latin typeface="+mn-ea"/>
                <a:sym typeface="+mn-ea"/>
              </a:rPr>
              <a:t>45%</a:t>
            </a:r>
            <a:r>
              <a:rPr lang="zh-CN" altLang="en-US" sz="2000" dirty="0">
                <a:latin typeface="+mn-ea"/>
                <a:sym typeface="+mn-ea"/>
              </a:rPr>
              <a:t>的测试设备出现</a:t>
            </a:r>
            <a:r>
              <a:rPr lang="en-US" altLang="zh-CN" sz="2000" dirty="0">
                <a:latin typeface="+mn-ea"/>
                <a:sym typeface="+mn-ea"/>
              </a:rPr>
              <a:t>APP Crash</a:t>
            </a:r>
            <a:r>
              <a:rPr lang="zh-CN" altLang="en-US" sz="2000" dirty="0">
                <a:latin typeface="+mn-ea"/>
                <a:sym typeface="+mn-ea"/>
              </a:rPr>
              <a:t>问题</a:t>
            </a: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  <a:sym typeface="+mn-ea"/>
              </a:rPr>
              <a:t>改进方案：</a:t>
            </a: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  <a:sym typeface="+mn-ea"/>
              </a:rPr>
              <a:t>编写高质量的代码和健壮的程序逻辑，提高应用程序的稳定性；</a:t>
            </a: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  <a:sym typeface="+mn-ea"/>
              </a:rPr>
              <a:t>对网络请求进行错误处理，合理优化应用程序与服务器之间的通信；</a:t>
            </a: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  <a:sym typeface="+mn-ea"/>
              </a:rPr>
              <a:t>合理设置异常捕获并且在崩溃时记录错误日志，以便于后续的调试和分析。</a:t>
            </a:r>
          </a:p>
        </p:txBody>
      </p:sp>
    </p:spTree>
    <p:extLst>
      <p:ext uri="{BB962C8B-B14F-4D97-AF65-F5344CB8AC3E}">
        <p14:creationId xmlns:p14="http://schemas.microsoft.com/office/powerpoint/2010/main" val="925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39C9C53-0307-9DC5-DB8D-0B3E9D5FD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98" y="3794"/>
            <a:ext cx="7372502" cy="6858014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762C79BA-425B-0C9A-8D8E-ED0DF0A44DE3}"/>
              </a:ext>
            </a:extLst>
          </p:cNvPr>
          <p:cNvSpPr>
            <a:spLocks/>
          </p:cNvSpPr>
          <p:nvPr/>
        </p:nvSpPr>
        <p:spPr bwMode="auto">
          <a:xfrm>
            <a:off x="5879971" y="2235200"/>
            <a:ext cx="2326290" cy="2311400"/>
          </a:xfrm>
          <a:prstGeom prst="roundRect">
            <a:avLst>
              <a:gd name="adj" fmla="val 50000"/>
            </a:avLst>
          </a:prstGeom>
          <a:solidFill>
            <a:srgbClr val="EEF4F8"/>
          </a:solidFill>
          <a:ln w="571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04A7AAF-A40E-9A68-7D4B-D19C76DFBB85}"/>
              </a:ext>
            </a:extLst>
          </p:cNvPr>
          <p:cNvSpPr/>
          <p:nvPr/>
        </p:nvSpPr>
        <p:spPr>
          <a:xfrm>
            <a:off x="6059873" y="4069332"/>
            <a:ext cx="477268" cy="477268"/>
          </a:xfrm>
          <a:prstGeom prst="ellipse">
            <a:avLst/>
          </a:prstGeom>
          <a:gradFill flip="none" rotWithShape="1">
            <a:gsLst>
              <a:gs pos="2000">
                <a:srgbClr val="295991"/>
              </a:gs>
              <a:gs pos="100000">
                <a:srgbClr val="57D1DE"/>
              </a:gs>
            </a:gsLst>
            <a:lin ang="18900000" scaled="1"/>
            <a:tileRect/>
          </a:gradFill>
          <a:ln w="28575">
            <a:solidFill>
              <a:srgbClr val="FDEBAE"/>
            </a:solidFill>
          </a:ln>
          <a:effectLst>
            <a:outerShdw blurRad="177800" dist="63500" dir="5400000" sx="99000" sy="99000" algn="t" rotWithShape="0">
              <a:srgbClr val="295991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66DFE0-F6F3-2B6B-AA0F-CC8029C65047}"/>
              </a:ext>
            </a:extLst>
          </p:cNvPr>
          <p:cNvSpPr txBox="1"/>
          <p:nvPr/>
        </p:nvSpPr>
        <p:spPr>
          <a:xfrm>
            <a:off x="647450" y="3013501"/>
            <a:ext cx="473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rgbClr val="4087AF"/>
                </a:solidFill>
                <a:cs typeface="+mn-ea"/>
                <a:sym typeface="+mn-lt"/>
              </a:rPr>
              <a:t>团队分工</a:t>
            </a:r>
            <a:endParaRPr lang="en-US" altLang="zh-CN" sz="2800" b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D616AD8-F671-2704-585A-19553C258D7B}"/>
              </a:ext>
            </a:extLst>
          </p:cNvPr>
          <p:cNvSpPr/>
          <p:nvPr/>
        </p:nvSpPr>
        <p:spPr>
          <a:xfrm>
            <a:off x="5873093" y="2235200"/>
            <a:ext cx="2311400" cy="2311400"/>
          </a:xfrm>
          <a:prstGeom prst="ellipse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8800" dirty="0">
                <a:solidFill>
                  <a:srgbClr val="4087AF"/>
                </a:solidFill>
                <a:cs typeface="+mn-ea"/>
                <a:sym typeface="+mn-lt"/>
              </a:rPr>
              <a:t>05</a:t>
            </a:r>
            <a:endParaRPr lang="zh-CN" altLang="en-US" sz="8800" dirty="0">
              <a:solidFill>
                <a:srgbClr val="4087A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00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46CB8A-66C1-A4E7-9B73-D60E883C4A4B}"/>
              </a:ext>
            </a:extLst>
          </p:cNvPr>
          <p:cNvSpPr txBox="1"/>
          <p:nvPr/>
        </p:nvSpPr>
        <p:spPr>
          <a:xfrm>
            <a:off x="623043" y="1362987"/>
            <a:ext cx="112936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  <a:sym typeface="+mn-ea"/>
              </a:rPr>
              <a:t>组长李虹：主要负责各个阶段的工作部署和进程推进，负责首页界面呈现的代码设计及分栏新闻的实现，产品定位及目标和部分技术解决方案的撰写。</a:t>
            </a:r>
            <a:endParaRPr lang="en-US" altLang="zh-CN" sz="2400" dirty="0">
              <a:latin typeface="+mn-ea"/>
              <a:sym typeface="+mn-ea"/>
            </a:endParaRPr>
          </a:p>
          <a:p>
            <a:endParaRPr lang="en-US" altLang="zh-CN" sz="2400" dirty="0">
              <a:latin typeface="+mn-ea"/>
              <a:sym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组员田野：完成</a:t>
            </a:r>
            <a:r>
              <a:rPr lang="en-US" altLang="zh-CN" sz="2400" dirty="0">
                <a:latin typeface="+mn-ea"/>
                <a:sym typeface="+mn-ea"/>
              </a:rPr>
              <a:t>APP</a:t>
            </a:r>
            <a:r>
              <a:rPr lang="zh-CN" altLang="en-US" sz="2400" dirty="0">
                <a:latin typeface="+mn-ea"/>
                <a:sym typeface="+mn-ea"/>
              </a:rPr>
              <a:t>的登录注册板块的代码设计，以及相关界面呈现设计，项目实施可行性报告的撰写。</a:t>
            </a:r>
            <a:endParaRPr lang="en-US" altLang="zh-CN" sz="2400" dirty="0">
              <a:latin typeface="+mn-ea"/>
              <a:sym typeface="+mn-ea"/>
            </a:endParaRPr>
          </a:p>
          <a:p>
            <a:endParaRPr lang="en-US" altLang="zh-CN" sz="2400" dirty="0">
              <a:latin typeface="+mn-ea"/>
              <a:sym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组员梁林英：完成</a:t>
            </a:r>
            <a:r>
              <a:rPr lang="en-US" altLang="zh-CN" sz="2400" dirty="0">
                <a:latin typeface="+mn-ea"/>
                <a:sym typeface="+mn-ea"/>
              </a:rPr>
              <a:t>APP</a:t>
            </a:r>
            <a:r>
              <a:rPr lang="zh-CN" altLang="en-US" sz="2400" dirty="0">
                <a:latin typeface="+mn-ea"/>
                <a:sym typeface="+mn-ea"/>
              </a:rPr>
              <a:t>的个人</a:t>
            </a:r>
            <a:r>
              <a:rPr lang="en-US" altLang="zh-CN" sz="2400" dirty="0">
                <a:latin typeface="+mn-ea"/>
                <a:sym typeface="+mn-ea"/>
              </a:rPr>
              <a:t>—</a:t>
            </a:r>
            <a:r>
              <a:rPr lang="zh-CN" altLang="en-US" sz="2400" dirty="0">
                <a:latin typeface="+mn-ea"/>
                <a:sym typeface="+mn-ea"/>
              </a:rPr>
              <a:t>我的模块个人功能的相关代码设计及界面设计，推广方案和运营计划书的撰写。</a:t>
            </a:r>
            <a:endParaRPr lang="en-US" altLang="zh-CN" sz="2400" dirty="0">
              <a:latin typeface="+mn-ea"/>
              <a:sym typeface="+mn-ea"/>
            </a:endParaRPr>
          </a:p>
          <a:p>
            <a:endParaRPr lang="en-US" altLang="zh-CN" sz="2400" dirty="0">
              <a:latin typeface="+mn-ea"/>
              <a:sym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组员刘晓艺：完成</a:t>
            </a:r>
            <a:r>
              <a:rPr lang="en-US" altLang="zh-CN" sz="2400" dirty="0">
                <a:latin typeface="+mn-ea"/>
                <a:sym typeface="+mn-ea"/>
              </a:rPr>
              <a:t>APP</a:t>
            </a:r>
            <a:r>
              <a:rPr lang="zh-CN" altLang="en-US" sz="2400" dirty="0">
                <a:latin typeface="+mn-ea"/>
                <a:sym typeface="+mn-ea"/>
              </a:rPr>
              <a:t>的设置部分相关功能，完成</a:t>
            </a:r>
            <a:r>
              <a:rPr lang="en-US" altLang="zh-CN" sz="2400" dirty="0">
                <a:latin typeface="+mn-ea"/>
                <a:sym typeface="+mn-ea"/>
              </a:rPr>
              <a:t>UI</a:t>
            </a:r>
            <a:r>
              <a:rPr lang="zh-CN" altLang="en-US" sz="2400" dirty="0">
                <a:latin typeface="+mn-ea"/>
                <a:sym typeface="+mn-ea"/>
              </a:rPr>
              <a:t>设计的部分功能，产品内容总策划的撰写。</a:t>
            </a:r>
            <a:endParaRPr lang="en-US" altLang="zh-CN" sz="2400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6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07B716-F672-26D6-6A3F-D72D2BFA5B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32138" y="3794"/>
            <a:ext cx="7372502" cy="68580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B308C2-08D7-147C-294A-546CAAD480C2}"/>
              </a:ext>
            </a:extLst>
          </p:cNvPr>
          <p:cNvSpPr txBox="1"/>
          <p:nvPr/>
        </p:nvSpPr>
        <p:spPr>
          <a:xfrm>
            <a:off x="4483101" y="2420075"/>
            <a:ext cx="7099300" cy="12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4197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B5193"/>
                </a:solidFill>
                <a:effectLst/>
                <a:uLnTx/>
                <a:uFillTx/>
                <a:latin typeface="印品黑体" panose="020F0502020204030204"/>
                <a:ea typeface="微软雅黑"/>
                <a:cs typeface="+mn-ea"/>
                <a:sym typeface="+mn-lt"/>
              </a:rPr>
              <a:t>演示完毕，谢谢观看！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4087AF"/>
              </a:solidFill>
              <a:effectLst/>
              <a:uLnTx/>
              <a:uFillTx/>
              <a:latin typeface="印品黑体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07FF30-FE9C-88F8-8337-293A97EBFBB9}"/>
              </a:ext>
            </a:extLst>
          </p:cNvPr>
          <p:cNvSpPr txBox="1"/>
          <p:nvPr/>
        </p:nvSpPr>
        <p:spPr>
          <a:xfrm>
            <a:off x="8872314" y="2001273"/>
            <a:ext cx="2544986" cy="652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4197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B5193"/>
                </a:solidFill>
                <a:effectLst/>
                <a:uLnTx/>
                <a:uFillTx/>
                <a:latin typeface="印品黑体" panose="020F0502020204030204"/>
                <a:ea typeface="微软雅黑"/>
                <a:cs typeface="+mn-ea"/>
                <a:sym typeface="+mn-lt"/>
              </a:rPr>
              <a:t>THANKS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136F783-6BDF-CABF-0844-E3A38E04945B}"/>
              </a:ext>
            </a:extLst>
          </p:cNvPr>
          <p:cNvCxnSpPr>
            <a:cxnSpLocks/>
          </p:cNvCxnSpPr>
          <p:nvPr/>
        </p:nvCxnSpPr>
        <p:spPr>
          <a:xfrm>
            <a:off x="5751969" y="3650548"/>
            <a:ext cx="5665331" cy="0"/>
          </a:xfrm>
          <a:prstGeom prst="line">
            <a:avLst/>
          </a:prstGeom>
          <a:ln>
            <a:solidFill>
              <a:srgbClr val="438D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0CF11D1-051F-EFD8-9408-43785270070F}"/>
              </a:ext>
            </a:extLst>
          </p:cNvPr>
          <p:cNvSpPr/>
          <p:nvPr/>
        </p:nvSpPr>
        <p:spPr>
          <a:xfrm>
            <a:off x="9680257" y="5092251"/>
            <a:ext cx="1737043" cy="355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000">
                <a:srgbClr val="295991"/>
              </a:gs>
              <a:gs pos="100000">
                <a:srgbClr val="57D1DE"/>
              </a:gs>
            </a:gsLst>
            <a:lin ang="18900000" scaled="1"/>
            <a:tileRect/>
          </a:gradFill>
          <a:ln>
            <a:noFill/>
          </a:ln>
          <a:effectLst>
            <a:outerShdw blurRad="177800" dist="63500" dir="5400000" sx="99000" sy="99000" algn="t" rotWithShape="0">
              <a:srgbClr val="295991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 panose="020F0502020204030204"/>
                <a:ea typeface="微软雅黑"/>
                <a:cs typeface="+mn-ea"/>
                <a:sym typeface="+mn-lt"/>
              </a:rPr>
              <a:t>汇报人：第十三组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F3B8635-80A4-027E-D88E-3C310EACEED1}"/>
              </a:ext>
            </a:extLst>
          </p:cNvPr>
          <p:cNvGrpSpPr/>
          <p:nvPr/>
        </p:nvGrpSpPr>
        <p:grpSpPr>
          <a:xfrm>
            <a:off x="7111544" y="5091182"/>
            <a:ext cx="2153329" cy="408638"/>
            <a:chOff x="3088913" y="5091182"/>
            <a:chExt cx="2153329" cy="408638"/>
          </a:xfrm>
        </p:grpSpPr>
        <p:pic>
          <p:nvPicPr>
            <p:cNvPr id="16" name="图形 15" descr="时钟 纯色填充">
              <a:extLst>
                <a:ext uri="{FF2B5EF4-FFF2-40B4-BE49-F238E27FC236}">
                  <a16:creationId xmlns:a16="http://schemas.microsoft.com/office/drawing/2014/main" id="{6F28D84F-A1F0-124B-20A1-2974C008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8913" y="5092251"/>
              <a:ext cx="403352" cy="403351"/>
            </a:xfrm>
            <a:prstGeom prst="rect">
              <a:avLst/>
            </a:prstGeom>
            <a:effectLst>
              <a:outerShdw blurRad="177800" dist="63500" dir="5400000" sx="99000" sy="99000" algn="t" rotWithShape="0">
                <a:srgbClr val="295991">
                  <a:alpha val="42000"/>
                </a:srgbClr>
              </a:outerShdw>
            </a:effec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3C48CDB-7E2F-8B77-478F-10C5B495C0E0}"/>
                </a:ext>
              </a:extLst>
            </p:cNvPr>
            <p:cNvSpPr txBox="1"/>
            <p:nvPr/>
          </p:nvSpPr>
          <p:spPr>
            <a:xfrm>
              <a:off x="3505199" y="5091182"/>
              <a:ext cx="1737043" cy="408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41978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B5193"/>
                  </a:solidFill>
                  <a:effectLst/>
                  <a:uLnTx/>
                  <a:uFillTx/>
                  <a:latin typeface="印品黑体" panose="020F0502020204030204"/>
                  <a:ea typeface="微软雅黑"/>
                  <a:cs typeface="+mn-ea"/>
                  <a:sym typeface="+mn-lt"/>
                </a:rPr>
                <a:t>2023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B5193"/>
                  </a:solidFill>
                  <a:effectLst/>
                  <a:uLnTx/>
                  <a:uFillTx/>
                  <a:latin typeface="印品黑体" panose="020F0502020204030204"/>
                  <a:ea typeface="微软雅黑"/>
                  <a:cs typeface="+mn-ea"/>
                  <a:sym typeface="+mn-lt"/>
                </a:rPr>
                <a:t>年</a:t>
              </a:r>
              <a:r>
                <a:rPr lang="en-US" altLang="zh-CN" sz="1600" dirty="0">
                  <a:solidFill>
                    <a:srgbClr val="1B5193"/>
                  </a:solidFill>
                  <a:latin typeface="印品黑体" panose="020F0502020204030204"/>
                  <a:ea typeface="微软雅黑"/>
                  <a:cs typeface="+mn-ea"/>
                  <a:sym typeface="+mn-lt"/>
                </a:rPr>
                <a:t>6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B5193"/>
                  </a:solidFill>
                  <a:effectLst/>
                  <a:uLnTx/>
                  <a:uFillTx/>
                  <a:latin typeface="印品黑体" panose="020F0502020204030204"/>
                  <a:ea typeface="微软雅黑"/>
                  <a:cs typeface="+mn-ea"/>
                  <a:sym typeface="+mn-lt"/>
                </a:rPr>
                <a:t>月</a:t>
              </a:r>
              <a:r>
                <a:rPr lang="en-US" altLang="zh-CN" sz="1600" dirty="0">
                  <a:solidFill>
                    <a:srgbClr val="1B5193"/>
                  </a:solidFill>
                  <a:latin typeface="印品黑体" panose="020F0502020204030204"/>
                  <a:ea typeface="微软雅黑"/>
                  <a:cs typeface="+mn-ea"/>
                  <a:sym typeface="+mn-lt"/>
                </a:rPr>
                <a:t>16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B5193"/>
                  </a:solidFill>
                  <a:effectLst/>
                  <a:uLnTx/>
                  <a:uFillTx/>
                  <a:latin typeface="印品黑体" panose="020F0502020204030204"/>
                  <a:ea typeface="微软雅黑"/>
                  <a:cs typeface="+mn-ea"/>
                  <a:sym typeface="+mn-lt"/>
                </a:rPr>
                <a:t>日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B5193"/>
                </a:solidFill>
                <a:effectLst/>
                <a:uLnTx/>
                <a:uFillTx/>
                <a:latin typeface="印品黑体" panose="020F0502020204030204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1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72C3767-1AE9-2540-E9AD-88693814EF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98" y="3794"/>
            <a:ext cx="7372502" cy="6858014"/>
          </a:xfrm>
          <a:prstGeom prst="rect">
            <a:avLst/>
          </a:prstGeom>
        </p:spPr>
      </p:pic>
      <p:sp>
        <p:nvSpPr>
          <p:cNvPr id="6" name="Freeform 13">
            <a:extLst>
              <a:ext uri="{FF2B5EF4-FFF2-40B4-BE49-F238E27FC236}">
                <a16:creationId xmlns:a16="http://schemas.microsoft.com/office/drawing/2014/main" id="{0AC6D5FF-CDC3-2E4F-D5CA-DA34CB3BD27B}"/>
              </a:ext>
            </a:extLst>
          </p:cNvPr>
          <p:cNvSpPr>
            <a:spLocks/>
          </p:cNvSpPr>
          <p:nvPr/>
        </p:nvSpPr>
        <p:spPr bwMode="auto">
          <a:xfrm>
            <a:off x="5879971" y="2235200"/>
            <a:ext cx="2326290" cy="2311400"/>
          </a:xfrm>
          <a:prstGeom prst="roundRect">
            <a:avLst>
              <a:gd name="adj" fmla="val 50000"/>
            </a:avLst>
          </a:prstGeom>
          <a:solidFill>
            <a:srgbClr val="EEF4F8"/>
          </a:solidFill>
          <a:ln w="571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09ACFEE-3978-52CE-9EC3-47047E206C55}"/>
              </a:ext>
            </a:extLst>
          </p:cNvPr>
          <p:cNvSpPr/>
          <p:nvPr/>
        </p:nvSpPr>
        <p:spPr>
          <a:xfrm>
            <a:off x="6059873" y="4069332"/>
            <a:ext cx="477268" cy="477268"/>
          </a:xfrm>
          <a:prstGeom prst="ellipse">
            <a:avLst/>
          </a:prstGeom>
          <a:gradFill flip="none" rotWithShape="1">
            <a:gsLst>
              <a:gs pos="2000">
                <a:srgbClr val="295991"/>
              </a:gs>
              <a:gs pos="100000">
                <a:srgbClr val="57D1DE"/>
              </a:gs>
            </a:gsLst>
            <a:lin ang="18900000" scaled="1"/>
            <a:tileRect/>
          </a:gradFill>
          <a:ln w="28575">
            <a:solidFill>
              <a:srgbClr val="FDEBAE"/>
            </a:solidFill>
          </a:ln>
          <a:effectLst>
            <a:outerShdw blurRad="177800" dist="63500" dir="5400000" sx="99000" sy="99000" algn="t" rotWithShape="0">
              <a:srgbClr val="295991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4C34A0-1D7B-BD12-1FD3-D2CA6D874DF0}"/>
              </a:ext>
            </a:extLst>
          </p:cNvPr>
          <p:cNvSpPr txBox="1"/>
          <p:nvPr/>
        </p:nvSpPr>
        <p:spPr>
          <a:xfrm>
            <a:off x="647450" y="3238335"/>
            <a:ext cx="473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4087AF"/>
                </a:solidFill>
                <a:latin typeface="+mj-ea"/>
                <a:ea typeface="+mj-ea"/>
                <a:cs typeface="+mn-ea"/>
                <a:sym typeface="+mn-lt"/>
              </a:rPr>
              <a:t>APP</a:t>
            </a:r>
            <a:r>
              <a:rPr lang="en-US" altLang="zh-CN" sz="2800" b="1" dirty="0">
                <a:solidFill>
                  <a:srgbClr val="4087AF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rgbClr val="4087AF"/>
                </a:solidFill>
                <a:cs typeface="+mn-ea"/>
                <a:sym typeface="+mn-lt"/>
              </a:rPr>
              <a:t>的吸引性和可用性</a:t>
            </a:r>
            <a:endParaRPr lang="en-US" altLang="zh-CN" sz="2800" b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DEF819-F152-7976-400F-E928B57BC7CD}"/>
              </a:ext>
            </a:extLst>
          </p:cNvPr>
          <p:cNvSpPr/>
          <p:nvPr/>
        </p:nvSpPr>
        <p:spPr>
          <a:xfrm>
            <a:off x="5873093" y="2235200"/>
            <a:ext cx="2311400" cy="2311400"/>
          </a:xfrm>
          <a:prstGeom prst="ellipse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8800" dirty="0">
                <a:solidFill>
                  <a:srgbClr val="4087AF"/>
                </a:solidFill>
                <a:cs typeface="+mn-ea"/>
                <a:sym typeface="+mn-lt"/>
              </a:rPr>
              <a:t>01</a:t>
            </a:r>
            <a:endParaRPr lang="zh-CN" altLang="en-US" sz="8800" dirty="0">
              <a:solidFill>
                <a:srgbClr val="4087A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615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8C937810-39AA-8BD5-5312-BDA688CD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0" y="622499"/>
            <a:ext cx="2792487" cy="422221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6D72148-F83E-D4E5-46AE-3D1DFA69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77" y="628361"/>
            <a:ext cx="3349710" cy="42163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4ED7290-858B-3DE6-DA33-D78D1F759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563" y="622499"/>
            <a:ext cx="3865277" cy="4216355"/>
          </a:xfrm>
          <a:prstGeom prst="rect">
            <a:avLst/>
          </a:prstGeom>
        </p:spPr>
      </p:pic>
      <p:sp>
        <p:nvSpPr>
          <p:cNvPr id="31" name="Rectangle 1">
            <a:extLst>
              <a:ext uri="{FF2B5EF4-FFF2-40B4-BE49-F238E27FC236}">
                <a16:creationId xmlns:a16="http://schemas.microsoft.com/office/drawing/2014/main" id="{7CF1A783-7159-E2A5-054B-B1EDBCCD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60" y="5020399"/>
            <a:ext cx="10701061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登录注册通过点击侧边栏头像，实现登录和注册，登录和注册采用数据库的形式实现。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1C27ECEA-DE4F-79FF-7157-9A4A9615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8" y="1288097"/>
            <a:ext cx="3665220" cy="4281805"/>
          </a:xfrm>
          <a:prstGeom prst="rect">
            <a:avLst/>
          </a:prstGeom>
        </p:spPr>
      </p:pic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2CE15DA4-78A4-C895-ACAA-50CE6DC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45" y="1385570"/>
            <a:ext cx="4029710" cy="40868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9D96DA-574F-76C2-C6FB-BAC31A7691F3}"/>
              </a:ext>
            </a:extLst>
          </p:cNvPr>
          <p:cNvSpPr txBox="1"/>
          <p:nvPr/>
        </p:nvSpPr>
        <p:spPr>
          <a:xfrm>
            <a:off x="7951383" y="703974"/>
            <a:ext cx="402971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头顶标签功能的实现。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头标签主要使用的是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控件的使用，并且分为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块内容。</a:t>
            </a:r>
            <a:endParaRPr lang="en-US" altLang="zh-CN" sz="24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新闻页面用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listviewer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实现，每个列表显示新闻的标题，出版社，新闻时间和新闻图片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  <a:p>
            <a:r>
              <a:rPr lang="zh-CN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刷新获取代码块，刷新代码块主要是再次调用新闻显示的函数，当刷新时候重新执行函数，从而显示出新的新闻内容， 实现新闻的刷新。</a:t>
            </a:r>
          </a:p>
          <a:p>
            <a:endParaRPr lang="zh-CN" altLang="en-US" sz="2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FCBC70E9-2BEF-8074-8C54-30D19B31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50" y="333216"/>
            <a:ext cx="3962154" cy="61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1A5C4E3-12FB-174B-AB51-09C1C18331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98" y="3794"/>
            <a:ext cx="7372502" cy="6858014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A80748DB-2763-AC5D-39C3-F00D1AB6E20B}"/>
              </a:ext>
            </a:extLst>
          </p:cNvPr>
          <p:cNvSpPr>
            <a:spLocks/>
          </p:cNvSpPr>
          <p:nvPr/>
        </p:nvSpPr>
        <p:spPr bwMode="auto">
          <a:xfrm>
            <a:off x="5879971" y="2235200"/>
            <a:ext cx="2326290" cy="2311400"/>
          </a:xfrm>
          <a:prstGeom prst="roundRect">
            <a:avLst>
              <a:gd name="adj" fmla="val 50000"/>
            </a:avLst>
          </a:prstGeom>
          <a:solidFill>
            <a:srgbClr val="EEF4F8"/>
          </a:solidFill>
          <a:ln w="571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C1C5DE-7654-C947-9628-F86344CA4976}"/>
              </a:ext>
            </a:extLst>
          </p:cNvPr>
          <p:cNvSpPr/>
          <p:nvPr/>
        </p:nvSpPr>
        <p:spPr>
          <a:xfrm>
            <a:off x="6059873" y="4069332"/>
            <a:ext cx="477268" cy="477268"/>
          </a:xfrm>
          <a:prstGeom prst="ellipse">
            <a:avLst/>
          </a:prstGeom>
          <a:gradFill flip="none" rotWithShape="1">
            <a:gsLst>
              <a:gs pos="2000">
                <a:srgbClr val="295991"/>
              </a:gs>
              <a:gs pos="100000">
                <a:srgbClr val="57D1DE"/>
              </a:gs>
            </a:gsLst>
            <a:lin ang="18900000" scaled="1"/>
            <a:tileRect/>
          </a:gradFill>
          <a:ln w="28575">
            <a:solidFill>
              <a:srgbClr val="FDEBAE"/>
            </a:solidFill>
          </a:ln>
          <a:effectLst>
            <a:outerShdw blurRad="177800" dist="63500" dir="5400000" sx="99000" sy="99000" algn="t" rotWithShape="0">
              <a:srgbClr val="295991">
                <a:alpha val="4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E3960-D17C-6CBE-2806-F2BFD68A2BA1}"/>
              </a:ext>
            </a:extLst>
          </p:cNvPr>
          <p:cNvSpPr txBox="1"/>
          <p:nvPr/>
        </p:nvSpPr>
        <p:spPr>
          <a:xfrm>
            <a:off x="894897" y="3390900"/>
            <a:ext cx="473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4087AF"/>
                </a:solidFill>
                <a:cs typeface="+mn-ea"/>
                <a:sym typeface="+mn-lt"/>
              </a:rPr>
              <a:t>关键技术</a:t>
            </a:r>
            <a:endParaRPr lang="en-US" altLang="zh-CN" sz="2800" b="1" dirty="0">
              <a:solidFill>
                <a:srgbClr val="4087AF"/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6891966-7D64-D2FF-7B25-08CBC4350EE0}"/>
              </a:ext>
            </a:extLst>
          </p:cNvPr>
          <p:cNvSpPr/>
          <p:nvPr/>
        </p:nvSpPr>
        <p:spPr>
          <a:xfrm>
            <a:off x="5873093" y="2235200"/>
            <a:ext cx="2311400" cy="2311400"/>
          </a:xfrm>
          <a:prstGeom prst="ellipse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8800" dirty="0">
                <a:solidFill>
                  <a:srgbClr val="4087AF"/>
                </a:solidFill>
                <a:cs typeface="+mn-ea"/>
                <a:sym typeface="+mn-lt"/>
              </a:rPr>
              <a:t>02</a:t>
            </a:r>
            <a:endParaRPr lang="zh-CN" altLang="en-US" sz="8800" dirty="0">
              <a:solidFill>
                <a:srgbClr val="4087A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2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2CD935D8-60B4-0071-3291-3C0B3FB7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8" y="1288097"/>
            <a:ext cx="3665220" cy="42818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569FCB-82D8-32C1-D076-862AC66B7F50}"/>
              </a:ext>
            </a:extLst>
          </p:cNvPr>
          <p:cNvSpPr txBox="1"/>
          <p:nvPr/>
        </p:nvSpPr>
        <p:spPr>
          <a:xfrm>
            <a:off x="4276915" y="2055928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  新闻的来源是新浪新闻，我通过使用</a:t>
            </a:r>
            <a:r>
              <a:rPr lang="en-US" altLang="zh-CN" sz="2800" dirty="0"/>
              <a:t>Fiddler</a:t>
            </a:r>
            <a:r>
              <a:rPr lang="zh-CN" altLang="en-US" sz="2800" dirty="0"/>
              <a:t>来对新浪新闻</a:t>
            </a:r>
            <a:r>
              <a:rPr lang="en-US" altLang="zh-CN" sz="2800" dirty="0"/>
              <a:t>APP</a:t>
            </a:r>
            <a:r>
              <a:rPr lang="zh-CN" altLang="en-US" sz="2800" dirty="0"/>
              <a:t>进行分析，发现了它们传递新闻的接口，也就是得到了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数据，然后解析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数据就可以得到新闻了</a:t>
            </a:r>
          </a:p>
        </p:txBody>
      </p:sp>
    </p:spTree>
    <p:extLst>
      <p:ext uri="{BB962C8B-B14F-4D97-AF65-F5344CB8AC3E}">
        <p14:creationId xmlns:p14="http://schemas.microsoft.com/office/powerpoint/2010/main" val="2575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A9C4AD9C-6872-A3D4-1801-8C7EF66A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1239420"/>
            <a:ext cx="3044825" cy="4603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BC4A7D-563D-BD9F-46D8-38A5706D3369}"/>
              </a:ext>
            </a:extLst>
          </p:cNvPr>
          <p:cNvSpPr txBox="1"/>
          <p:nvPr/>
        </p:nvSpPr>
        <p:spPr>
          <a:xfrm>
            <a:off x="4717969" y="1612907"/>
            <a:ext cx="70264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sz="2800" dirty="0"/>
              <a:t>登录界面：使用动效；属性动画容器、插值器、属性动画的监听、动态的设置控件的相对位置</a:t>
            </a:r>
            <a:r>
              <a:rPr lang="en-US" altLang="zh-CN" sz="2800" dirty="0"/>
              <a:t>;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/>
              <a:t>当我们开启这个动画的时候，先是设置相对位置，同时处理在</a:t>
            </a:r>
            <a:r>
              <a:rPr lang="en-US" altLang="zh-CN" sz="2800" dirty="0"/>
              <a:t>X</a:t>
            </a:r>
            <a:r>
              <a:rPr lang="zh-CN" altLang="en-US" sz="2800" dirty="0"/>
              <a:t>轴的缩放，然后我们监听到的生命周期，并且在动画结束的时候，隐藏当前布局，开启另外一个布局的显示动画，看到另外一个动画：</a:t>
            </a:r>
          </a:p>
        </p:txBody>
      </p:sp>
    </p:spTree>
    <p:extLst>
      <p:ext uri="{BB962C8B-B14F-4D97-AF65-F5344CB8AC3E}">
        <p14:creationId xmlns:p14="http://schemas.microsoft.com/office/powerpoint/2010/main" val="36630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0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4C35B"/>
      </a:accent1>
      <a:accent2>
        <a:srgbClr val="E4C35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alckotj">
      <a:majorFont>
        <a:latin typeface="印品黑体" panose="020F0302020204030204"/>
        <a:ea typeface="微软雅黑"/>
        <a:cs typeface=""/>
      </a:majorFont>
      <a:minorFont>
        <a:latin typeface="印品黑体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Microsoft Office PowerPoint</Application>
  <PresentationFormat>宽屏</PresentationFormat>
  <Paragraphs>123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楷体</vt:lpstr>
      <vt:lpstr>微软雅黑</vt:lpstr>
      <vt:lpstr>印品黑体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蓝色鎏金</dc:title>
  <dc:creator/>
  <cp:keywords>www.1ppt.com</cp:keywords>
  <dc:description>www.1ppt.com</dc:description>
  <cp:lastModifiedBy/>
  <cp:revision>1</cp:revision>
  <dcterms:created xsi:type="dcterms:W3CDTF">2022-05-25T07:36:27Z</dcterms:created>
  <dcterms:modified xsi:type="dcterms:W3CDTF">2023-06-16T04:39:00Z</dcterms:modified>
</cp:coreProperties>
</file>