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2" r:id="rId5"/>
    <p:sldId id="258" r:id="rId6"/>
    <p:sldId id="263" r:id="rId7"/>
    <p:sldId id="260" r:id="rId8"/>
    <p:sldId id="275" r:id="rId9"/>
    <p:sldId id="276" r:id="rId10"/>
    <p:sldId id="264" r:id="rId11"/>
    <p:sldId id="266" r:id="rId12"/>
    <p:sldId id="278" r:id="rId13"/>
    <p:sldId id="265" r:id="rId14"/>
    <p:sldId id="268" r:id="rId15"/>
    <p:sldId id="280" r:id="rId16"/>
    <p:sldId id="286" r:id="rId17"/>
    <p:sldId id="285" r:id="rId18"/>
    <p:sldId id="287" r:id="rId19"/>
    <p:sldId id="288" r:id="rId20"/>
    <p:sldId id="291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f29a4-06ad-4bcd-ae5c-31b9ea3285e7}">
          <p14:sldIdLst>
            <p14:sldId id="256"/>
            <p14:sldId id="262"/>
            <p14:sldId id="258"/>
            <p14:sldId id="263"/>
            <p14:sldId id="260"/>
            <p14:sldId id="275"/>
            <p14:sldId id="276"/>
            <p14:sldId id="264"/>
            <p14:sldId id="266"/>
            <p14:sldId id="278"/>
            <p14:sldId id="265"/>
            <p14:sldId id="268"/>
            <p14:sldId id="280"/>
            <p14:sldId id="286"/>
            <p14:sldId id="285"/>
            <p14:sldId id="287"/>
            <p14:sldId id="288"/>
            <p14:sldId id="291"/>
          </p14:sldIdLst>
        </p14:section>
        <p14:section name="无标题节" id="{9ac8fb5a-05a0-4366-8968-f5c2d9d2941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07B-81A1-44D4-8A22-6718AAE8C4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A38A-FFFA-4208-B7D1-CA788A8EE6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208944" y="1818526"/>
            <a:ext cx="7746701" cy="1847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9294" y="2045096"/>
            <a:ext cx="6873411" cy="1407559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altLang="zh-CN" sz="5400" dirty="0" smtClean="0">
                <a:solidFill>
                  <a:schemeClr val="bg1"/>
                </a:solidFill>
                <a:sym typeface="+mn-ea"/>
              </a:rPr>
              <a:t>      出行票务系统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2040" y="3964940"/>
            <a:ext cx="5107305" cy="5848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小组成员：李昌家、丁小重、陈泽涵、何旭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917969" y="-195209"/>
            <a:ext cx="0" cy="20137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5812" y="-195209"/>
            <a:ext cx="0" cy="2013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顺序访问存储器 10"/>
          <p:cNvSpPr/>
          <p:nvPr/>
        </p:nvSpPr>
        <p:spPr>
          <a:xfrm>
            <a:off x="267129" y="4353674"/>
            <a:ext cx="2958957" cy="245295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496" y="4687155"/>
            <a:ext cx="1785991" cy="17859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955659" y="3362215"/>
            <a:ext cx="1325367" cy="13253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30292" y="5203005"/>
            <a:ext cx="902413" cy="9024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74440" y="5093548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25323" y="6289359"/>
            <a:ext cx="506992" cy="50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50339" y="5063018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92733" y="3633694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84716" y="6289358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0350" y="384854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9255" y="196561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85751" y="1192296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910309" y="176440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19914" y="87625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543560"/>
            <a:ext cx="4337050" cy="575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三、、产品定位及目标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44195" y="2419350"/>
            <a:ext cx="10550525" cy="386905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本项目系统的最终用户为交通公司的管理人员和广大的乘客，其中，交通公司的管理人员需要具有一定的计算机操作经验和管理能力，能够熟练使用本系统提供的车票管理功能，并能够及时处理出现的异常情况，保证系统的正常运行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而对于维护人员需要具备一定的计算机技术专长，能够熟练掌握该系统的技术细节，包括前端和后端的代码编写、数据库调配和维护等。同时，也需要有较强的沟通能力，能够及时响应用户反馈的问题，并及时进行修复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此外，广大的乘客是本软件的主要使用者，他们对于本项目系统的需求包括使用简单、便捷、高效、可靠。乘客使用本软件的目的是查询车票信息、购买车票、退票等操作，因此需要系统界面简洁明了、操作方便快捷，能够及时提供准确的车票信息，并保证购票、退票等操作的安全和可靠性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740" y="175577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2</a:t>
            </a:r>
            <a:r>
              <a:rPr lang="zh-CN" altLang="en-US" sz="2000" b="1" dirty="0">
                <a:sym typeface="+mn-ea"/>
              </a:rPr>
              <a:t>、目标群体与用户特点分析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四、产品内容策划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四、产品内容策划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卷形: 水平 1"/>
          <p:cNvSpPr/>
          <p:nvPr/>
        </p:nvSpPr>
        <p:spPr>
          <a:xfrm>
            <a:off x="1250315" y="1341120"/>
            <a:ext cx="10221595" cy="5817870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用户注册登录：用户通过系统提供的注册登录功能，创建自己的账号，登录系统。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查询车次信息：用户在系统首页选择出发地、目的地、出发时间、座位等信息进行查询，系统通过调用相应接口获取相应的车次信息并返回给用户。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选择车次和座位：用户从查询结果中选择满足自己需求的车次和座位，系统根据用户选择的车次和座位，显示相应的价格和余票信息。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确认订单并支付：用户在确认车次和座位后，进入订单确认页面，填写相应的信息并进行支付。系统支持多种支付方式，如支付宝、微信支付等。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取票或乘车码验证：用户在支付完成后，根据实际情况选择取票或使用乘车码验证。对于取票的用户，系统会提供相应的取票信息，用户凭取票信息到火车站自动取票机或售票窗口领取纸质车票；对于使用乘车码验证的用户，系统会生成相应的乘车码，用户凭乘车码到车站闸机扫码进站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zh-CN" altLang="en-US" dirty="0">
                <a:solidFill>
                  <a:schemeClr val="tx1"/>
                </a:solidFill>
              </a:rPr>
              <a:t>退票或改签：用户在使用过程中，如果需要退票或改签，可以在系统内进行操作。系统会根据12306的相关规定，自动计算相应的退票或改签手续费。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评价和建议：用户在使用本系统后，可以在系统内对票务服务进行评价和提出建议，以便系统进一步优化和改进。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17" y="5892677"/>
            <a:ext cx="523982" cy="523982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1006867" y="1421295"/>
            <a:ext cx="54555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  </a:t>
            </a:r>
            <a:r>
              <a:rPr lang="zh-CN" altLang="en-US" sz="2000" b="1" dirty="0"/>
              <a:t> 1、</a:t>
            </a:r>
            <a:r>
              <a:rPr lang="zh-CN" altLang="en-US" dirty="0"/>
              <a:t> </a:t>
            </a:r>
            <a:r>
              <a:rPr lang="zh-CN" altLang="en-US" sz="2000" b="1" dirty="0"/>
              <a:t>应用流程规划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四、产品内容策划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卷形: 水平 1"/>
          <p:cNvSpPr/>
          <p:nvPr/>
        </p:nvSpPr>
        <p:spPr>
          <a:xfrm>
            <a:off x="-377825" y="1563370"/>
            <a:ext cx="5433695" cy="4329430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b="1" dirty="0">
                <a:solidFill>
                  <a:schemeClr val="tx1"/>
                </a:solidFill>
              </a:rPr>
              <a:t>输入：</a:t>
            </a:r>
            <a:endParaRPr b="1"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①</a:t>
            </a:r>
            <a:r>
              <a:rPr dirty="0">
                <a:solidFill>
                  <a:schemeClr val="tx1"/>
                </a:solidFill>
              </a:rPr>
              <a:t>管理员登录信息：管理员用户名和密码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②</a:t>
            </a:r>
            <a:r>
              <a:rPr dirty="0">
                <a:solidFill>
                  <a:schemeClr val="tx1"/>
                </a:solidFill>
              </a:rPr>
              <a:t>车次信息：始发站、经停站、到达站、载客容量、发车时间、班车频次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③</a:t>
            </a:r>
            <a:r>
              <a:rPr dirty="0">
                <a:solidFill>
                  <a:schemeClr val="tx1"/>
                </a:solidFill>
              </a:rPr>
              <a:t>用户登录信息：用户账号和密码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④</a:t>
            </a:r>
            <a:r>
              <a:rPr dirty="0">
                <a:solidFill>
                  <a:schemeClr val="tx1"/>
                </a:solidFill>
              </a:rPr>
              <a:t>查询条件：目的地、起点、班次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⑤</a:t>
            </a:r>
            <a:r>
              <a:rPr dirty="0">
                <a:solidFill>
                  <a:schemeClr val="tx1"/>
                </a:solidFill>
              </a:rPr>
              <a:t>订单信息：购票人姓名、身份证号、乘车日期、车次、座位号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⑥</a:t>
            </a:r>
            <a:r>
              <a:rPr dirty="0">
                <a:solidFill>
                  <a:schemeClr val="tx1"/>
                </a:solidFill>
              </a:rPr>
              <a:t>用户注册信息：用户名、密码、手机号、身份证号</a:t>
            </a:r>
            <a:endParaRPr dirty="0">
              <a:solidFill>
                <a:schemeClr val="tx1"/>
              </a:solidFill>
            </a:endParaRPr>
          </a:p>
          <a:p>
            <a:pPr algn="l"/>
            <a:endParaRPr dirty="0">
              <a:solidFill>
                <a:schemeClr val="tx1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317" y="5892677"/>
            <a:ext cx="523982" cy="523982"/>
          </a:xfrm>
          <a:prstGeom prst="rect">
            <a:avLst/>
          </a:prstGeom>
        </p:spPr>
      </p:pic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243597" y="1421295"/>
            <a:ext cx="54555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/>
              <a:t> 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、对功能流程的设计</a:t>
            </a:r>
            <a:endParaRPr lang="zh-CN" altLang="en-US" sz="2000" b="1" dirty="0"/>
          </a:p>
        </p:txBody>
      </p:sp>
      <p:sp>
        <p:nvSpPr>
          <p:cNvPr id="11" name="卷形: 水平 1"/>
          <p:cNvSpPr/>
          <p:nvPr>
            <p:custDataLst>
              <p:tags r:id="rId3"/>
            </p:custDataLst>
          </p:nvPr>
        </p:nvSpPr>
        <p:spPr>
          <a:xfrm>
            <a:off x="4910455" y="-273050"/>
            <a:ext cx="7218045" cy="7258050"/>
          </a:xfrm>
          <a:prstGeom prst="horizontalScroll">
            <a:avLst/>
          </a:prstGeom>
          <a:solidFill>
            <a:schemeClr val="accent1">
              <a:alpha val="2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b="1" dirty="0">
                <a:solidFill>
                  <a:schemeClr val="tx1"/>
                </a:solidFill>
              </a:rPr>
              <a:t>处理：</a:t>
            </a:r>
            <a:endParaRPr b="1"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①</a:t>
            </a:r>
            <a:r>
              <a:rPr dirty="0">
                <a:solidFill>
                  <a:schemeClr val="tx1"/>
                </a:solidFill>
              </a:rPr>
              <a:t>管理员登录：验证管理员用户名和密码是否匹配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②</a:t>
            </a:r>
            <a:r>
              <a:rPr dirty="0">
                <a:solidFill>
                  <a:schemeClr val="tx1"/>
                </a:solidFill>
              </a:rPr>
              <a:t>车次信息管理：包括新增、删除、修改车次信息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③</a:t>
            </a:r>
            <a:r>
              <a:rPr dirty="0">
                <a:solidFill>
                  <a:schemeClr val="tx1"/>
                </a:solidFill>
              </a:rPr>
              <a:t>用户登录：验证用户账号和密码是否匹配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④</a:t>
            </a:r>
            <a:r>
              <a:rPr dirty="0">
                <a:solidFill>
                  <a:schemeClr val="tx1"/>
                </a:solidFill>
              </a:rPr>
              <a:t>车票查询：根据查询条件返回符合条件的车票信息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⑤</a:t>
            </a:r>
            <a:r>
              <a:rPr dirty="0">
                <a:solidFill>
                  <a:schemeClr val="tx1"/>
                </a:solidFill>
              </a:rPr>
              <a:t>车票购买：根据订单信息生成相应的车票记录，更新车次的座位信息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⑥</a:t>
            </a:r>
            <a:r>
              <a:rPr dirty="0">
                <a:solidFill>
                  <a:schemeClr val="tx1"/>
                </a:solidFill>
              </a:rPr>
              <a:t>车票退票：根据订单信息更新车次的座位信息，删除相应的车票记录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⑦</a:t>
            </a:r>
            <a:r>
              <a:rPr dirty="0">
                <a:solidFill>
                  <a:schemeClr val="tx1"/>
                </a:solidFill>
              </a:rPr>
              <a:t>我的车票查询：根据用户信息查询用户购买的车票记录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⑧</a:t>
            </a:r>
            <a:r>
              <a:rPr dirty="0">
                <a:solidFill>
                  <a:schemeClr val="tx1"/>
                </a:solidFill>
              </a:rPr>
              <a:t>用户注册：新增用户信息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b="1" dirty="0">
                <a:solidFill>
                  <a:schemeClr val="tx1"/>
                </a:solidFill>
              </a:rPr>
              <a:t>输出：</a:t>
            </a:r>
            <a:endParaRPr b="1"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①</a:t>
            </a:r>
            <a:r>
              <a:rPr dirty="0">
                <a:solidFill>
                  <a:schemeClr val="tx1"/>
                </a:solidFill>
              </a:rPr>
              <a:t>登录状态：管理员或用户登录成功或失败的状态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②</a:t>
            </a:r>
            <a:r>
              <a:rPr dirty="0">
                <a:solidFill>
                  <a:schemeClr val="tx1"/>
                </a:solidFill>
              </a:rPr>
              <a:t>车次信息：成功新增、删除、修改车次信息的状态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③</a:t>
            </a:r>
            <a:r>
              <a:rPr dirty="0">
                <a:solidFill>
                  <a:schemeClr val="tx1"/>
                </a:solidFill>
              </a:rPr>
              <a:t>车票信息：符合查询条件的车票信息列表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④</a:t>
            </a:r>
            <a:r>
              <a:rPr dirty="0">
                <a:solidFill>
                  <a:schemeClr val="tx1"/>
                </a:solidFill>
              </a:rPr>
              <a:t>订单信息：购票成功、退票成功的状态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⑤</a:t>
            </a:r>
            <a:r>
              <a:rPr dirty="0">
                <a:solidFill>
                  <a:schemeClr val="tx1"/>
                </a:solidFill>
              </a:rPr>
              <a:t>我的车票信息：用户购买的车票信息列表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</a:t>
            </a:r>
            <a:r>
              <a:rPr lang="zh-CN" dirty="0">
                <a:solidFill>
                  <a:schemeClr val="tx1"/>
                </a:solidFill>
              </a:rPr>
              <a:t>⑥</a:t>
            </a:r>
            <a:r>
              <a:rPr dirty="0">
                <a:solidFill>
                  <a:schemeClr val="tx1"/>
                </a:solidFill>
              </a:rPr>
              <a:t>用户注册状态：注册成功或失败的状态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五、开发技术方案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398145" y="2425700"/>
            <a:ext cx="4704715" cy="3402965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开发语言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采用kotlin进行开发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开发环境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Android Studio及相应的SDK、相关集成开发工具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后端与数据库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采用分布式架构技术，使用Spring、Spring MVC和MyBatis等框架，实现后端业务逻辑处理和数据持久化功能；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采用MySQL数据库，实现数据的存储和管理。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45150" y="2005330"/>
            <a:ext cx="5071110" cy="4150995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安全保障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采用SSL/TLS协议，实现数据传输的加密和安全性保障；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采用防火墙、反病毒软件等安全工具，保障系统的安全性。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服务器与发布平台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使用阿里云或华为云作为项目平台服务器的支持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" y="1314466"/>
            <a:ext cx="945973" cy="9459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09" y="1479616"/>
            <a:ext cx="945972" cy="9459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573382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五、开发技术方案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六、推广方案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680720" y="2176780"/>
            <a:ext cx="4948555" cy="3768090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线上推广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just"/>
            <a:endParaRPr lang="zh-CN" altLang="en-US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社交媒体推广：</a:t>
            </a:r>
            <a:r>
              <a:rPr lang="zh-CN" altLang="en-US" dirty="0">
                <a:solidFill>
                  <a:schemeClr val="tx1"/>
                </a:solidFill>
              </a:rPr>
              <a:t>通过主流社交媒体平台发布广告，以及发布有关旅游、出行的相关文章、短视频等内容，增加项目的知名度和关注度。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搜索引擎优化推广：优化项目网站的关键词，使其在搜索引擎上排名更高，从而增加项目的曝光率和访问量。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</a:rPr>
              <a:t>应用商店推广：</a:t>
            </a:r>
            <a:r>
              <a:rPr lang="zh-CN" altLang="en-US" dirty="0">
                <a:solidFill>
                  <a:schemeClr val="tx1"/>
                </a:solidFill>
              </a:rPr>
              <a:t>与应用商店进行合作，使产品在同类型词条搜索下首先出现并推荐用户下载。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广告投放：通过在线广告平台投放广告，吸引更多的潜在用户，提高项目的知名度和曝光率。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82690" y="2004695"/>
            <a:ext cx="5071110" cy="3553460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b="1">
                <a:solidFill>
                  <a:schemeClr val="tx1"/>
                </a:solidFill>
              </a:rPr>
              <a:t>线下推广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展会推广：</a:t>
            </a:r>
            <a:r>
              <a:rPr lang="zh-CN" altLang="en-US">
                <a:solidFill>
                  <a:schemeClr val="tx1"/>
                </a:solidFill>
              </a:rPr>
              <a:t>参加旅游、出行相关展会，展示项目的优势和特点，吸引更多的潜在用户，提高项目的知名度和曝光率。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</a:rPr>
              <a:t>企业合作推广：</a:t>
            </a:r>
            <a:r>
              <a:rPr lang="zh-CN" altLang="en-US">
                <a:solidFill>
                  <a:schemeClr val="tx1"/>
                </a:solidFill>
              </a:rPr>
              <a:t>与旅游、酒店、航空公司等行业进行合作，共同推广项目。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" y="1364631"/>
            <a:ext cx="945973" cy="9459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59" y="1398336"/>
            <a:ext cx="945972" cy="9459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573382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六、推广方案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2208944" y="1818526"/>
            <a:ext cx="7746701" cy="18472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59294" y="2045096"/>
            <a:ext cx="6873411" cy="1407559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感谢</a:t>
            </a:r>
            <a:r>
              <a:rPr lang="zh-CN" alt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观看</a:t>
            </a:r>
            <a:endParaRPr lang="zh-CN" alt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917969" y="-195209"/>
            <a:ext cx="0" cy="20137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5812" y="-195209"/>
            <a:ext cx="0" cy="20137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顺序访问存储器 10"/>
          <p:cNvSpPr/>
          <p:nvPr/>
        </p:nvSpPr>
        <p:spPr>
          <a:xfrm>
            <a:off x="267129" y="4353674"/>
            <a:ext cx="2958957" cy="245295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496" y="4687155"/>
            <a:ext cx="1785991" cy="178599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955659" y="3362215"/>
            <a:ext cx="1325367" cy="13253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30292" y="5203005"/>
            <a:ext cx="902413" cy="9024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974440" y="5093548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325323" y="6289359"/>
            <a:ext cx="506992" cy="506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50339" y="5063018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092733" y="3633694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684716" y="6289358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0350" y="384854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9255" y="196561"/>
            <a:ext cx="376585" cy="3765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1685751" y="1192296"/>
            <a:ext cx="585493" cy="5854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910309" y="176440"/>
            <a:ext cx="323051" cy="323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19914" y="87625"/>
            <a:ext cx="904553" cy="904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: 圆角 1">
            <a:hlinkClick r:id="rId1" action="ppaction://hlinksldjump"/>
          </p:cNvPr>
          <p:cNvSpPr/>
          <p:nvPr/>
        </p:nvSpPr>
        <p:spPr>
          <a:xfrm>
            <a:off x="10910309" y="5835721"/>
            <a:ext cx="1114158" cy="50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返回首页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4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一、项目任务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概述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398145" y="1991995"/>
            <a:ext cx="4704715" cy="3663950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solidFill>
                  <a:schemeClr val="tx1"/>
                </a:solidFill>
              </a:rPr>
              <a:t>       本项目系统的开发意图是为交通公司提供一个在线的车票管理系统，方便乘客在线查询车票信息、购买车票、退票等操作，同时也方便交通公司管理车票信息、车票售卖情况等。本项目的应用目标是打造一个高效、安全、可靠的车票管理系统，以满足交通公司和乘客的需求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</a:rPr>
              <a:t>该项目系统的开发旨在为交通公司和乘客提供便捷、高效的车票管理和购票服务。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45150" y="1772285"/>
            <a:ext cx="5071110" cy="4384040"/>
          </a:xfrm>
          <a:prstGeom prst="rect">
            <a:avLst/>
          </a:prstGeom>
          <a:solidFill>
            <a:schemeClr val="bg2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车票管理系统需实现的基础功能：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管理员登录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/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、新增车次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  </a:t>
            </a:r>
            <a:r>
              <a:rPr lang="zh-CN" altLang="en-US">
                <a:solidFill>
                  <a:schemeClr val="tx1"/>
                </a:solidFill>
              </a:rPr>
              <a:t>①始发站</a:t>
            </a:r>
            <a:r>
              <a:rPr lang="en-US" altLang="zh-CN">
                <a:solidFill>
                  <a:schemeClr val="tx1"/>
                </a:solidFill>
              </a:rPr>
              <a:t>      </a:t>
            </a:r>
            <a:r>
              <a:rPr lang="zh-CN" altLang="en-US">
                <a:solidFill>
                  <a:schemeClr val="tx1"/>
                </a:solidFill>
              </a:rPr>
              <a:t>②经停站</a:t>
            </a:r>
            <a:r>
              <a:rPr lang="en-US" altLang="zh-CN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③到达站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     </a:t>
            </a:r>
            <a:r>
              <a:rPr lang="zh-CN" altLang="en-US">
                <a:solidFill>
                  <a:schemeClr val="tx1"/>
                </a:solidFill>
              </a:rPr>
              <a:t>④载客容量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⑤发车时间</a:t>
            </a: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⑥班车频次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/>
            <a:r>
              <a:rPr lang="zh-CN" altLang="en-US">
                <a:solidFill>
                  <a:schemeClr val="tx1"/>
                </a:solidFill>
              </a:rPr>
              <a:t>2.删除车次</a:t>
            </a:r>
            <a:endParaRPr lang="zh-CN" altLang="en-US">
              <a:solidFill>
                <a:schemeClr val="tx1"/>
              </a:solidFill>
            </a:endParaRPr>
          </a:p>
          <a:p>
            <a:pPr indent="457200" algn="l"/>
            <a:r>
              <a:rPr lang="zh-CN" altLang="en-US">
                <a:solidFill>
                  <a:schemeClr val="tx1"/>
                </a:solidFill>
              </a:rPr>
              <a:t>3.修改车次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用户登录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1.查询车票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      </a:t>
            </a:r>
            <a:r>
              <a:rPr lang="zh-CN" altLang="en-US">
                <a:solidFill>
                  <a:schemeClr val="tx1"/>
                </a:solidFill>
              </a:rPr>
              <a:t>①目的地查询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②起点查询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③班次查询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2.购买车票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3.退票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4.查询我的车票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用户注册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7" y="1386856"/>
            <a:ext cx="945973" cy="9459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79" y="1045911"/>
            <a:ext cx="945972" cy="94597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573382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一、项目任务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概述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396464" y="2222026"/>
            <a:ext cx="539907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二、实施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可行性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二、实施可行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54430" y="1989455"/>
            <a:ext cx="9368790" cy="382651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随着人们对出行的需求不断增加以及出行方式的多样化，出行票务系统市场的需求也在不断扩大。根据统计，全球旅游行业每年的收入规模超过7万亿美元，其中在线旅游市场的规模也在不断增长，预计到2027年将达到1.3万亿美元。同时，互联网技术和移动端设备的普及，也推动了越来越多的用户选择在线购买出行票务产品。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另外，行业市场中的出行票务系统软件数量未饱和，仍有大量的需求未被满足，因此出行票务系统的市场具有很高的市场空间和潜力，特别是在满足用户个性化需求、提升用户体验和安全性方面，有着巨大的发展空间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本项目预计所提供的出行票务系统产品具备高可靠性、高安全性、良好的兼容性和易用性等优点，支持用户个性化的出行需求，有望在市场中占据一定的市场份额并获得用户的认可和信任。并且随着近期国内旅游业的逐步复苏和快速发展，人们对于出行的需求也不断增加，出行票务系统市场的发展前景更加乐观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5" y="1254762"/>
            <a:ext cx="894708" cy="894708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809625" y="1421130"/>
            <a:ext cx="6915785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dirty="0"/>
              <a:t>     </a:t>
            </a:r>
            <a:r>
              <a:rPr lang="zh-CN" altLang="en-US" sz="1600" dirty="0"/>
              <a:t> </a:t>
            </a:r>
            <a:r>
              <a:rPr lang="zh-CN" altLang="en-US" sz="2400" b="1" dirty="0"/>
              <a:t>1、产品行业分析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二、实施可行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0" y="2484120"/>
            <a:ext cx="5944235" cy="347345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dirty="0">
                <a:solidFill>
                  <a:schemeClr val="tx1"/>
                </a:solidFill>
              </a:rPr>
              <a:t>①</a:t>
            </a:r>
            <a:r>
              <a:rPr dirty="0">
                <a:solidFill>
                  <a:schemeClr val="tx1"/>
                </a:solidFill>
              </a:rPr>
              <a:t>携程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dirty="0">
                <a:solidFill>
                  <a:schemeClr val="tx1"/>
                </a:solidFill>
              </a:rPr>
              <a:t>携程是国内最大的在线旅游票务平台之一，提供酒店、机票、度假等一系列旅游及票务服务。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具有全球化布局，拥有大量海外服务站点和票务资源；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提供精准定位、智能推荐等功能，方便用户快速搜索和预订。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dirty="0">
                <a:solidFill>
                  <a:schemeClr val="tx1"/>
                </a:solidFill>
              </a:rPr>
              <a:t>然而，携程功能过于多样化以至于臃肿，其最核心的票务系统已被大量的其他业务与广告所淹没，让用户难以第一时间使用票务功能，用户体验较差。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5" y="1254762"/>
            <a:ext cx="894708" cy="894708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809625" y="1421130"/>
            <a:ext cx="6915785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dirty="0"/>
              <a:t>     </a:t>
            </a:r>
            <a:r>
              <a:rPr lang="zh-CN" altLang="en-US" sz="2400" b="1" dirty="0"/>
              <a:t> </a:t>
            </a:r>
            <a:r>
              <a:rPr lang="zh-CN" altLang="en-US" sz="2400" b="1" dirty="0"/>
              <a:t>2、同类产品分析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6486525" y="1925955"/>
            <a:ext cx="4989195" cy="436245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tx1"/>
                </a:solidFill>
                <a:sym typeface="+mn-ea"/>
              </a:rPr>
              <a:t>②铁路12306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tx1"/>
                </a:solidFill>
                <a:sym typeface="+mn-ea"/>
              </a:rPr>
              <a:t>    </a:t>
            </a:r>
            <a:r>
              <a:rPr lang="zh-CN" dirty="0">
                <a:solidFill>
                  <a:schemeClr val="tx1"/>
                </a:solidFill>
                <a:sym typeface="+mn-ea"/>
              </a:rPr>
              <a:t>铁路12306是中国铁路总公司推出的官方火车票售票网站，也是中国火车票售票市场的主要参与者之一。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tx1"/>
                </a:solidFill>
                <a:sym typeface="+mn-ea"/>
              </a:rPr>
              <a:t>用户可以通过铁路12306网站查询火车票信息、列车时刻表、车次等信息。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tx1"/>
                </a:solidFill>
                <a:sym typeface="+mn-ea"/>
              </a:rPr>
              <a:t>服务</a:t>
            </a:r>
            <a:r>
              <a:rPr lang="zh-CN" dirty="0">
                <a:solidFill>
                  <a:schemeClr val="tx1"/>
                </a:solidFill>
                <a:sym typeface="+mn-ea"/>
              </a:rPr>
              <a:t>稳定，支持一段时间内的超高并发访问，即使遭遇大量请求访问仍能保证服务。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dirty="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tx1"/>
                </a:solidFill>
                <a:sym typeface="+mn-ea"/>
              </a:rPr>
              <a:t>      </a:t>
            </a:r>
            <a:r>
              <a:rPr lang="zh-CN" dirty="0">
                <a:solidFill>
                  <a:schemeClr val="tx1"/>
                </a:solidFill>
                <a:sym typeface="+mn-ea"/>
              </a:rPr>
              <a:t>然而，12306的适用范围仅限于国内，且票务系统中关于机票、大巴票的功能模块服务暂未完善，用户体验较为一般。</a:t>
            </a:r>
            <a:endParaRPr 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0" y="543480"/>
            <a:ext cx="3606229" cy="575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二、实施可行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0760" y="2534285"/>
            <a:ext cx="8235950" cy="1359535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本项目系统预期采用现有框架进行搭建，并使用现有功能接口进行部分功能的实现，保证技术上可行并且降低开发难度与人员工作量，同时向用户呈现清晰直观的使用界面与操作方法，提供较好的使用体验，满足用户需求。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5" y="1254762"/>
            <a:ext cx="894708" cy="894708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809625" y="1421130"/>
            <a:ext cx="6915785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dirty="0"/>
              <a:t>    </a:t>
            </a:r>
            <a:r>
              <a:rPr lang="zh-CN" altLang="en-US" sz="3200" b="1" dirty="0"/>
              <a:t>  </a:t>
            </a:r>
            <a:r>
              <a:rPr lang="zh-CN" altLang="en-US" sz="2400" b="1" dirty="0"/>
              <a:t>3、自身优势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18281743">
            <a:off x="487855" y="1646378"/>
            <a:ext cx="3702733" cy="3565243"/>
            <a:chOff x="748475" y="990033"/>
            <a:chExt cx="3702733" cy="3565243"/>
          </a:xfrm>
        </p:grpSpPr>
        <p:sp>
          <p:nvSpPr>
            <p:cNvPr id="20" name="任意多边形: 形状 19"/>
            <p:cNvSpPr/>
            <p:nvPr/>
          </p:nvSpPr>
          <p:spPr>
            <a:xfrm rot="15933858">
              <a:off x="877068" y="861440"/>
              <a:ext cx="3445547" cy="3702733"/>
            </a:xfrm>
            <a:custGeom>
              <a:avLst/>
              <a:gdLst>
                <a:gd name="connsiteX0" fmla="*/ 1539697 w 3445547"/>
                <a:gd name="connsiteY0" fmla="*/ 0 h 3702733"/>
                <a:gd name="connsiteX1" fmla="*/ 3445547 w 3445547"/>
                <a:gd name="connsiteY1" fmla="*/ 1905850 h 3702733"/>
                <a:gd name="connsiteX2" fmla="*/ 2281540 w 3445547"/>
                <a:gd name="connsiteY2" fmla="*/ 3661929 h 3702733"/>
                <a:gd name="connsiteX3" fmla="*/ 2170057 w 3445547"/>
                <a:gd name="connsiteY3" fmla="*/ 3702733 h 3702733"/>
                <a:gd name="connsiteX4" fmla="*/ 2170057 w 3445547"/>
                <a:gd name="connsiteY4" fmla="*/ 3571026 h 3702733"/>
                <a:gd name="connsiteX5" fmla="*/ 2233352 w 3445547"/>
                <a:gd name="connsiteY5" fmla="*/ 3547859 h 3702733"/>
                <a:gd name="connsiteX6" fmla="*/ 3321748 w 3445547"/>
                <a:gd name="connsiteY6" fmla="*/ 1905850 h 3702733"/>
                <a:gd name="connsiteX7" fmla="*/ 1539697 w 3445547"/>
                <a:gd name="connsiteY7" fmla="*/ 123799 h 3702733"/>
                <a:gd name="connsiteX8" fmla="*/ 164580 w 3445547"/>
                <a:gd name="connsiteY8" fmla="*/ 772300 h 3702733"/>
                <a:gd name="connsiteX9" fmla="*/ 154416 w 3445547"/>
                <a:gd name="connsiteY9" fmla="*/ 785892 h 3702733"/>
                <a:gd name="connsiteX10" fmla="*/ 0 w 3445547"/>
                <a:gd name="connsiteY10" fmla="*/ 785892 h 3702733"/>
                <a:gd name="connsiteX11" fmla="*/ 69050 w 3445547"/>
                <a:gd name="connsiteY11" fmla="*/ 693552 h 3702733"/>
                <a:gd name="connsiteX12" fmla="*/ 1539697 w 3445547"/>
                <a:gd name="connsiteY12" fmla="*/ 0 h 3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45547" h="3702733">
                  <a:moveTo>
                    <a:pt x="1539697" y="0"/>
                  </a:moveTo>
                  <a:cubicBezTo>
                    <a:pt x="2592269" y="0"/>
                    <a:pt x="3445547" y="853278"/>
                    <a:pt x="3445547" y="1905850"/>
                  </a:cubicBezTo>
                  <a:cubicBezTo>
                    <a:pt x="3445547" y="2695279"/>
                    <a:pt x="2965578" y="3372605"/>
                    <a:pt x="2281540" y="3661929"/>
                  </a:cubicBezTo>
                  <a:lnTo>
                    <a:pt x="2170057" y="3702733"/>
                  </a:lnTo>
                  <a:lnTo>
                    <a:pt x="2170057" y="3571026"/>
                  </a:lnTo>
                  <a:lnTo>
                    <a:pt x="2233352" y="3547859"/>
                  </a:lnTo>
                  <a:cubicBezTo>
                    <a:pt x="2872957" y="3277329"/>
                    <a:pt x="3321748" y="2644000"/>
                    <a:pt x="3321748" y="1905850"/>
                  </a:cubicBezTo>
                  <a:cubicBezTo>
                    <a:pt x="3321748" y="921650"/>
                    <a:pt x="2523897" y="123799"/>
                    <a:pt x="1539697" y="123799"/>
                  </a:cubicBezTo>
                  <a:cubicBezTo>
                    <a:pt x="986085" y="123799"/>
                    <a:pt x="491434" y="376244"/>
                    <a:pt x="164580" y="772300"/>
                  </a:cubicBezTo>
                  <a:lnTo>
                    <a:pt x="154416" y="785892"/>
                  </a:lnTo>
                  <a:lnTo>
                    <a:pt x="0" y="785892"/>
                  </a:lnTo>
                  <a:lnTo>
                    <a:pt x="69050" y="693552"/>
                  </a:lnTo>
                  <a:cubicBezTo>
                    <a:pt x="418611" y="269982"/>
                    <a:pt x="947625" y="0"/>
                    <a:pt x="153969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 rot="852581">
              <a:off x="948925" y="1953092"/>
              <a:ext cx="2780593" cy="2602184"/>
            </a:xfrm>
            <a:custGeom>
              <a:avLst/>
              <a:gdLst>
                <a:gd name="connsiteX0" fmla="*/ 219254 w 2780593"/>
                <a:gd name="connsiteY0" fmla="*/ 0 h 2602184"/>
                <a:gd name="connsiteX1" fmla="*/ 333691 w 2780593"/>
                <a:gd name="connsiteY1" fmla="*/ 0 h 2602184"/>
                <a:gd name="connsiteX2" fmla="*/ 297756 w 2780593"/>
                <a:gd name="connsiteY2" fmla="*/ 59152 h 2602184"/>
                <a:gd name="connsiteX3" fmla="*/ 97903 w 2780593"/>
                <a:gd name="connsiteY3" fmla="*/ 848429 h 2602184"/>
                <a:gd name="connsiteX4" fmla="*/ 1753755 w 2780593"/>
                <a:gd name="connsiteY4" fmla="*/ 2504281 h 2602184"/>
                <a:gd name="connsiteX5" fmla="*/ 2679558 w 2780593"/>
                <a:gd name="connsiteY5" fmla="*/ 2221488 h 2602184"/>
                <a:gd name="connsiteX6" fmla="*/ 2780593 w 2780593"/>
                <a:gd name="connsiteY6" fmla="*/ 2145935 h 2602184"/>
                <a:gd name="connsiteX7" fmla="*/ 2780593 w 2780593"/>
                <a:gd name="connsiteY7" fmla="*/ 2268050 h 2602184"/>
                <a:gd name="connsiteX8" fmla="*/ 2734296 w 2780593"/>
                <a:gd name="connsiteY8" fmla="*/ 2302670 h 2602184"/>
                <a:gd name="connsiteX9" fmla="*/ 1753755 w 2780593"/>
                <a:gd name="connsiteY9" fmla="*/ 2602184 h 2602184"/>
                <a:gd name="connsiteX10" fmla="*/ 0 w 2780593"/>
                <a:gd name="connsiteY10" fmla="*/ 848429 h 2602184"/>
                <a:gd name="connsiteX11" fmla="*/ 211669 w 2780593"/>
                <a:gd name="connsiteY11" fmla="*/ 12485 h 260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0593" h="2602184">
                  <a:moveTo>
                    <a:pt x="219254" y="0"/>
                  </a:moveTo>
                  <a:lnTo>
                    <a:pt x="333691" y="0"/>
                  </a:lnTo>
                  <a:lnTo>
                    <a:pt x="297756" y="59152"/>
                  </a:lnTo>
                  <a:cubicBezTo>
                    <a:pt x="170301" y="293775"/>
                    <a:pt x="97903" y="562647"/>
                    <a:pt x="97903" y="848429"/>
                  </a:cubicBezTo>
                  <a:cubicBezTo>
                    <a:pt x="97903" y="1762931"/>
                    <a:pt x="839253" y="2504281"/>
                    <a:pt x="1753755" y="2504281"/>
                  </a:cubicBezTo>
                  <a:cubicBezTo>
                    <a:pt x="2096693" y="2504281"/>
                    <a:pt x="2415282" y="2400029"/>
                    <a:pt x="2679558" y="2221488"/>
                  </a:cubicBezTo>
                  <a:lnTo>
                    <a:pt x="2780593" y="2145935"/>
                  </a:lnTo>
                  <a:lnTo>
                    <a:pt x="2780593" y="2268050"/>
                  </a:lnTo>
                  <a:lnTo>
                    <a:pt x="2734296" y="2302670"/>
                  </a:lnTo>
                  <a:cubicBezTo>
                    <a:pt x="2454395" y="2491768"/>
                    <a:pt x="2116970" y="2602184"/>
                    <a:pt x="1753755" y="2602184"/>
                  </a:cubicBezTo>
                  <a:cubicBezTo>
                    <a:pt x="785183" y="2602184"/>
                    <a:pt x="0" y="1817001"/>
                    <a:pt x="0" y="848429"/>
                  </a:cubicBezTo>
                  <a:cubicBezTo>
                    <a:pt x="0" y="545750"/>
                    <a:pt x="76678" y="260981"/>
                    <a:pt x="211669" y="124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0" name="减号 29"/>
          <p:cNvSpPr/>
          <p:nvPr/>
        </p:nvSpPr>
        <p:spPr>
          <a:xfrm>
            <a:off x="893851" y="2748347"/>
            <a:ext cx="5311739" cy="760283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1595424" y="2775544"/>
            <a:ext cx="356666" cy="27747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96235" y="2221865"/>
            <a:ext cx="5899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三、产品定位</a:t>
            </a:r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及目标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5" y="3945811"/>
            <a:ext cx="1113533" cy="128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0" y="241509"/>
            <a:ext cx="7099443" cy="165937"/>
            <a:chOff x="5080570" y="6464445"/>
            <a:chExt cx="7099443" cy="16593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102615" y="6454963"/>
            <a:ext cx="7099443" cy="165937"/>
            <a:chOff x="5080570" y="6464445"/>
            <a:chExt cx="7099443" cy="1659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501568" y="6464445"/>
              <a:ext cx="4678445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080570" y="6630382"/>
              <a:ext cx="709944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0" y="543560"/>
            <a:ext cx="4337050" cy="575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四、产品定位及目标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496695" y="1921510"/>
            <a:ext cx="7296150" cy="3606165"/>
          </a:xfrm>
          <a:prstGeom prst="ellipse">
            <a:avLst/>
          </a:prstGeom>
          <a:solidFill>
            <a:schemeClr val="bg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本项目系统的开发意图是为交通公司提供一个在线的车票管理系统，方便乘客在线查询车票信息、购买车票、退票等操作，同时也方便交通公司管理车票信息、车票售卖情况等。本项目的应用目标是打造一个高效、安全、可靠的车票管理系统，以满足交通公司和乘客的需求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该项目系统的开发旨在为交通公司和乘客提供便捷、高效的车票管理和购票服务。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51" y="5081704"/>
            <a:ext cx="809668" cy="8096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1740" y="175577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、产品定位及目标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b0b6c46a-50c7-479b-80a0-bbf5a1ba06fb"/>
  <p:tag name="COMMONDATA" val="eyJjb3VudCI6MSwiaGRpZCI6Ijk2MjRlYTAwM2ZmOWQ3YzFiMTQ1MTRhNTUxZjk4ZjQyIiwidXNlckNvdW50IjoxfQ==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3489</Words>
  <Application>WPS 演示</Application>
  <PresentationFormat>宽屏</PresentationFormat>
  <Paragraphs>162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华文琥珀</vt:lpstr>
      <vt:lpstr>华文新魏</vt:lpstr>
      <vt:lpstr>华文行楷</vt:lpstr>
      <vt:lpstr>等线</vt:lpstr>
      <vt:lpstr>微软雅黑</vt:lpstr>
      <vt:lpstr>Arial Unicode MS</vt:lpstr>
      <vt:lpstr>等线 Light</vt:lpstr>
      <vt:lpstr>Calibri</vt:lpstr>
      <vt:lpstr>Symbol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小玲儿</dc:creator>
  <cp:lastModifiedBy>WPS_1602230551</cp:lastModifiedBy>
  <cp:revision>22</cp:revision>
  <dcterms:created xsi:type="dcterms:W3CDTF">2020-07-07T02:25:00Z</dcterms:created>
  <dcterms:modified xsi:type="dcterms:W3CDTF">2023-03-30T11:46:23Z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KSOTemplateUUID">
    <vt:lpwstr>v1.0_mb_LKHM8MCSxZkjl4kFTCTlow==</vt:lpwstr>
  </property>
  <property fmtid="{D5CDD505-2E9C-101B-9397-08002B2CF9AE}" pid="4" name="ICV">
    <vt:lpwstr>EF68EE9DEDBE4AF8AFFDA53CA40433DC</vt:lpwstr>
  </property>
</Properties>
</file>