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17"/>
  </p:notesMasterIdLst>
  <p:handoutMasterIdLst>
    <p:handoutMasterId r:id="rId18"/>
  </p:handoutMasterIdLst>
  <p:sldIdLst>
    <p:sldId id="3331" r:id="rId3"/>
    <p:sldId id="3337" r:id="rId4"/>
    <p:sldId id="3332" r:id="rId5"/>
    <p:sldId id="1069" r:id="rId6"/>
    <p:sldId id="1059" r:id="rId7"/>
    <p:sldId id="3333" r:id="rId8"/>
    <p:sldId id="3339" r:id="rId9"/>
    <p:sldId id="3338" r:id="rId10"/>
    <p:sldId id="1065" r:id="rId11"/>
    <p:sldId id="3334" r:id="rId12"/>
    <p:sldId id="1067" r:id="rId13"/>
    <p:sldId id="3335" r:id="rId14"/>
    <p:sldId id="1068" r:id="rId15"/>
    <p:sldId id="3336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3" autoAdjust="0"/>
    <p:restoredTop sz="96314" autoAdjust="0"/>
  </p:normalViewPr>
  <p:slideViewPr>
    <p:cSldViewPr snapToGrid="0" showGuides="1">
      <p:cViewPr varScale="1">
        <p:scale>
          <a:sx n="132" d="100"/>
          <a:sy n="132" d="100"/>
        </p:scale>
        <p:origin x="138" y="492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5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1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5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作品，为了您和优品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以及原创作者的利益，请勿复制、传播、销售，否则将承担法律责任！优品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6884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694" r:id="rId12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66257" y="2691166"/>
            <a:ext cx="5051666" cy="859755"/>
          </a:xfrm>
        </p:spPr>
        <p:txBody>
          <a:bodyPr>
            <a:normAutofit/>
          </a:bodyPr>
          <a:lstStyle/>
          <a:p>
            <a:r>
              <a:rPr lang="zh-CN" altLang="en-US" dirty="0"/>
              <a:t>团队成员</a:t>
            </a:r>
            <a:endParaRPr lang="en-US" altLang="zh-CN" dirty="0"/>
          </a:p>
          <a:p>
            <a:r>
              <a:rPr lang="zh-CN" altLang="en-US" dirty="0"/>
              <a:t>何子亨、陈浩、黎炜堂、黄润</a:t>
            </a: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217070" y="935246"/>
            <a:ext cx="2712244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950" dirty="0">
                <a:ea typeface="微软雅黑 Light" panose="020B0502040204020203" pitchFamily="34" charset="-122"/>
              </a:rPr>
              <a:t>2023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E5D5008-0E44-9A21-C4C1-6E3285F4EE72}"/>
              </a:ext>
            </a:extLst>
          </p:cNvPr>
          <p:cNvSpPr txBox="1">
            <a:spLocks/>
          </p:cNvSpPr>
          <p:nvPr/>
        </p:nvSpPr>
        <p:spPr>
          <a:xfrm>
            <a:off x="1746353" y="1761727"/>
            <a:ext cx="5651293" cy="1086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1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50" b="0" kern="120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zh-CN" sz="7200" dirty="0"/>
              <a:t>To-Do List</a:t>
            </a:r>
            <a:endParaRPr lang="zh-cn" sz="7200" dirty="0"/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ea typeface="微软雅黑 Light" panose="020B0502040204020203" pitchFamily="34" charset="-122"/>
              </a:rPr>
              <a:t>用户体验及改进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Experience &amp; Improvement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43183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01222" y="1277678"/>
              <a:ext cx="1168373" cy="1033226"/>
              <a:chOff x="4145835" y="1471783"/>
              <a:chExt cx="1168373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28141" y="147178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145835" y="1664293"/>
                <a:ext cx="116837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UI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界面</a:t>
                </a:r>
                <a:endParaRPr lang="en-US" altLang="zh-CN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主题单调</a:t>
                </a: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77229" cy="1033226"/>
              <a:chOff x="3089228" y="3088680"/>
              <a:chExt cx="1077229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103781" y="3354279"/>
                <a:ext cx="1062676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按日期管理事项</a:t>
                </a: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44496" cy="1033226"/>
              <a:chOff x="5305581" y="3088680"/>
              <a:chExt cx="1044496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46314" y="3311955"/>
                <a:ext cx="100376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导入其他应用数据</a:t>
                </a: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用户测试反馈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ea typeface="微软雅黑 Light" panose="020B0502040204020203" pitchFamily="34" charset="-122"/>
              </a:rPr>
              <a:t>团队分工计划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Division Of Labor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37831" y="1325701"/>
            <a:ext cx="4898203" cy="286231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何子亨：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负责设计和开发应用程序的用户界面和用户体验，包括主要功能、交互设计和用户流程等。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陈浩：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负责设计和开发应用程序的后端架构和业务逻辑，包括登录和账户管理功能、云端数据同步功能等。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黎炜堂：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收集相关工作的资料、使用自动化工具来管理应用程序的部署、监控和维护等工作。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黄润：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负责在开发过程中进行测试和质量保障工作，包括功能测试、性能测试和用户体验测试等。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团队分工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747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团队分工计划说明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的测试工作</a:t>
            </a: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用户体验及改进</a:t>
            </a: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的开发历程</a:t>
            </a: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ea typeface="微软雅黑 Light" panose="020B0502040204020203" pitchFamily="34" charset="-122"/>
              </a:rPr>
              <a:t>App</a:t>
            </a:r>
            <a:r>
              <a:rPr lang="zh-CN" altLang="en-US" sz="3000" dirty="0">
                <a:ea typeface="微软雅黑 Light" panose="020B0502040204020203" pitchFamily="34" charset="-122"/>
              </a:rPr>
              <a:t>开发历程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Development Process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开发历程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Development Process</a:t>
            </a:r>
            <a:endParaRPr lang="zh-CN" altLang="en-US" sz="800" dirty="0">
              <a:ea typeface="微软雅黑 Light" panose="020B0502040204020203" pitchFamily="34" charset="-122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7170902" y="1646034"/>
              <a:ext cx="9743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技术选择开发环境</a:t>
              </a: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2298500"/>
              <a:ext cx="1630680" cy="717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开发平台： 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HBuilderX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编程语言：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HTML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JavaScript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CSS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VUE3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版本控制：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</a:t>
              </a: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060708" y="1610530"/>
              <a:ext cx="1223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设计和用户体验</a:t>
              </a: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2242672"/>
              <a:ext cx="1630680" cy="87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设计应用程序的用户界面和用户体验，确保它们符合目标用户的需求和偏好。这包括确定应用程序的颜色和主题，字体和图标，以及交互设计和用户流程。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4" cy="3110986"/>
            <a:chOff x="2585793" y="1424941"/>
            <a:chExt cx="1915014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945885" y="1572869"/>
              <a:ext cx="11374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定义核心功能和特色</a:t>
              </a: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656876" y="2242672"/>
              <a:ext cx="1772847" cy="1037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根据市场调查和竞争分析结果，确定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To-Do List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的核心功能和特色，以便在开发过程中有针对性地进行设计和开发。例如考虑以下功能：任务分类、提醒、标签、任务优先级、日历视图、备份和恢复。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4" cy="3110986"/>
            <a:chOff x="528393" y="1424941"/>
            <a:chExt cx="1915014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856535" y="1620730"/>
              <a:ext cx="12589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市场调查和竞争分析</a:t>
              </a: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2298411"/>
              <a:ext cx="1630680" cy="87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了解当前市场上已有的 备忘录应用，它们的功能、优点、缺点和用户反馈，以及目标用户的需求和偏好。帮助确定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To-Do List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应用的差异化定位。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4968071" y="1987352"/>
            <a:ext cx="2318105" cy="42410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043762" y="3247782"/>
            <a:ext cx="2331583" cy="56378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4705800" y="2857498"/>
            <a:ext cx="2555992" cy="2052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296" y="867750"/>
            <a:ext cx="3008442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设计应用程序的用户界面和用户体验，包括主要功能、交互设计和用户流程等。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使用 </a:t>
            </a:r>
            <a:r>
              <a:rPr lang="en-US" altLang="zh-CN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技术实现应用程序的用户界面和交互功能。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使用 </a:t>
            </a:r>
            <a:r>
              <a:rPr lang="en-US" altLang="zh-CN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VUE3 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框架构建应用程序的组件和数据绑定。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实现增加、删除、修改备忘事项等基本功能。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实现分组管理事项功能。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实现单个事项开启计时功能。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7512623" y="2148888"/>
            <a:ext cx="1068666" cy="1044555"/>
            <a:chOff x="6063701" y="2346840"/>
            <a:chExt cx="1068666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6062645" y="2347896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5500" y="2658569"/>
              <a:ext cx="103686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主要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开发工作</a:t>
              </a: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790065" y="1511708"/>
            <a:ext cx="1036867" cy="665742"/>
            <a:chOff x="3069564" y="1266632"/>
            <a:chExt cx="1036867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9564" y="1500634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前端开发</a:t>
              </a: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3504467" y="2552351"/>
            <a:ext cx="1036867" cy="691758"/>
            <a:chOff x="2529110" y="2636554"/>
            <a:chExt cx="1036867" cy="691758"/>
          </a:xfrm>
        </p:grpSpPr>
        <p:sp>
          <p:nvSpPr>
            <p:cNvPr id="39" name="椭圆 80"/>
            <p:cNvSpPr/>
            <p:nvPr/>
          </p:nvSpPr>
          <p:spPr bwMode="auto">
            <a:xfrm>
              <a:off x="2669253" y="2636554"/>
              <a:ext cx="690358" cy="69175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10" y="2880422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后端开发</a:t>
              </a: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765834" y="3619010"/>
            <a:ext cx="1036867" cy="665742"/>
            <a:chOff x="3217312" y="3839142"/>
            <a:chExt cx="1036867" cy="665742"/>
          </a:xfrm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7312" y="3930813"/>
              <a:ext cx="103686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5296" y="3827648"/>
            <a:ext cx="282071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设计和实现应用程序所需的数据库结构。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使用数据库管理系统来实现数据的存储、检索和更新等功能。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开发历程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Development Process</a:t>
            </a:r>
            <a:endParaRPr lang="zh-CN" altLang="en-US" sz="800" dirty="0">
              <a:ea typeface="微软雅黑 Light" panose="020B0502040204020203" pitchFamily="34" charset="-122"/>
            </a:endParaRPr>
          </a:p>
        </p:txBody>
      </p:sp>
      <p:sp>
        <p:nvSpPr>
          <p:cNvPr id="3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863382-6F42-642B-D688-DD52ED78735B}"/>
              </a:ext>
            </a:extLst>
          </p:cNvPr>
          <p:cNvSpPr txBox="1"/>
          <p:nvPr/>
        </p:nvSpPr>
        <p:spPr>
          <a:xfrm>
            <a:off x="258096" y="2829949"/>
            <a:ext cx="36227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设计和实现应用程序的登录和账户管理功能。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设计和实现云端数据同步功能。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ea typeface="微软雅黑 Light" panose="020B0502040204020203" pitchFamily="34" charset="-122"/>
              </a:rPr>
              <a:t>App</a:t>
            </a:r>
            <a:r>
              <a:rPr lang="zh-CN" altLang="en-US" sz="3000" dirty="0">
                <a:ea typeface="微软雅黑 Light" panose="020B0502040204020203" pitchFamily="34" charset="-122"/>
              </a:rPr>
              <a:t>的测试工作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Testing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753313" y="675669"/>
            <a:ext cx="3637374" cy="1008618"/>
          </a:xfrm>
          <a:prstGeom prst="rect">
            <a:avLst/>
          </a:prstGeom>
        </p:spPr>
        <p:txBody>
          <a:bodyPr wrap="square" lIns="68522" tIns="34262" rIns="68522" bIns="34262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主要功能测试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rPr>
              <a:t>应用已经实现预定设计功能，在实机安装应用之后，针对使用流程进行功能测试。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微软雅黑 Light" panose="020B0502040204020203" pitchFamily="34" charset="-122"/>
              </a:rPr>
              <a:t>App</a:t>
            </a:r>
            <a:r>
              <a:rPr lang="zh-CN" altLang="en-US" sz="2400" dirty="0">
                <a:ea typeface="微软雅黑 Light" panose="020B0502040204020203" pitchFamily="34" charset="-122"/>
              </a:rPr>
              <a:t>的测试工作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Testing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CA85FE-7E0B-0F1E-D479-CE78AE7988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9" b="1"/>
          <a:stretch/>
        </p:blipFill>
        <p:spPr>
          <a:xfrm>
            <a:off x="732972" y="1652174"/>
            <a:ext cx="1458687" cy="30622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B6DC6C-FABC-F119-CC4A-A1A60E5B1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74" y="1652174"/>
            <a:ext cx="1592712" cy="29730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50B6C-EC1F-27CC-1D40-2EF6A30EE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048" y="1684287"/>
            <a:ext cx="1458686" cy="29979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4C0ABF-3AB8-45C7-4E11-1E42C073AB54}"/>
              </a:ext>
            </a:extLst>
          </p:cNvPr>
          <p:cNvSpPr txBox="1"/>
          <p:nvPr/>
        </p:nvSpPr>
        <p:spPr>
          <a:xfrm>
            <a:off x="732972" y="3817257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主页面、事项分组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511651-CE21-90FF-7FEB-CFE10B1ACBD4}"/>
              </a:ext>
            </a:extLst>
          </p:cNvPr>
          <p:cNvSpPr txBox="1"/>
          <p:nvPr/>
        </p:nvSpPr>
        <p:spPr>
          <a:xfrm>
            <a:off x="3828374" y="3817257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添加事项，设置分组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ED6C30-3511-B154-AC90-C0D5CD49EBAA}"/>
              </a:ext>
            </a:extLst>
          </p:cNvPr>
          <p:cNvSpPr txBox="1"/>
          <p:nvPr/>
        </p:nvSpPr>
        <p:spPr>
          <a:xfrm>
            <a:off x="6559074" y="4714385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设置事项起止时间</a:t>
            </a:r>
          </a:p>
        </p:txBody>
      </p:sp>
    </p:spTree>
    <p:extLst>
      <p:ext uri="{BB962C8B-B14F-4D97-AF65-F5344CB8AC3E}">
        <p14:creationId xmlns:p14="http://schemas.microsoft.com/office/powerpoint/2010/main" val="838144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微软雅黑 Light" panose="020B0502040204020203" pitchFamily="34" charset="-122"/>
              </a:rPr>
              <a:t>App</a:t>
            </a:r>
            <a:r>
              <a:rPr lang="zh-CN" altLang="en-US" sz="2400" dirty="0">
                <a:ea typeface="微软雅黑 Light" panose="020B0502040204020203" pitchFamily="34" charset="-122"/>
              </a:rPr>
              <a:t>的测试工作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Testing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65E9-E842-C7C5-F3A1-220DCE17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14" y="976085"/>
            <a:ext cx="1689599" cy="3754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ADF402-6A3D-30D7-F01F-355AE16C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87" y="976085"/>
            <a:ext cx="1771644" cy="39369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73D4EE-E226-BAFE-5AA1-4A690BFA1AE6}"/>
              </a:ext>
            </a:extLst>
          </p:cNvPr>
          <p:cNvSpPr txBox="1"/>
          <p:nvPr/>
        </p:nvSpPr>
        <p:spPr>
          <a:xfrm>
            <a:off x="1839283" y="3222172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单个事项开启计时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94BDA0-47A3-5CE1-5F2A-FF7236CC5341}"/>
              </a:ext>
            </a:extLst>
          </p:cNvPr>
          <p:cNvSpPr txBox="1"/>
          <p:nvPr/>
        </p:nvSpPr>
        <p:spPr>
          <a:xfrm>
            <a:off x="5966079" y="3248842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登录账户保存事项</a:t>
            </a:r>
          </a:p>
        </p:txBody>
      </p:sp>
    </p:spTree>
    <p:extLst>
      <p:ext uri="{BB962C8B-B14F-4D97-AF65-F5344CB8AC3E}">
        <p14:creationId xmlns:p14="http://schemas.microsoft.com/office/powerpoint/2010/main" val="36902897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859982" y="1323976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61007" y="3025732"/>
            <a:ext cx="1034496" cy="1036544"/>
            <a:chOff x="8078975" y="2602753"/>
            <a:chExt cx="1603375" cy="1606550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8078975" y="2602753"/>
              <a:ext cx="1603375" cy="1606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5"/>
            <p:cNvSpPr/>
            <p:nvPr/>
          </p:nvSpPr>
          <p:spPr bwMode="auto">
            <a:xfrm>
              <a:off x="8453625" y="3152028"/>
              <a:ext cx="882650" cy="500063"/>
            </a:xfrm>
            <a:custGeom>
              <a:avLst/>
              <a:gdLst>
                <a:gd name="T0" fmla="*/ 487 w 556"/>
                <a:gd name="T1" fmla="*/ 41 h 315"/>
                <a:gd name="T2" fmla="*/ 414 w 556"/>
                <a:gd name="T3" fmla="*/ 140 h 315"/>
                <a:gd name="T4" fmla="*/ 356 w 556"/>
                <a:gd name="T5" fmla="*/ 140 h 315"/>
                <a:gd name="T6" fmla="*/ 330 w 556"/>
                <a:gd name="T7" fmla="*/ 0 h 315"/>
                <a:gd name="T8" fmla="*/ 278 w 556"/>
                <a:gd name="T9" fmla="*/ 0 h 315"/>
                <a:gd name="T10" fmla="*/ 225 w 556"/>
                <a:gd name="T11" fmla="*/ 0 h 315"/>
                <a:gd name="T12" fmla="*/ 197 w 556"/>
                <a:gd name="T13" fmla="*/ 140 h 315"/>
                <a:gd name="T14" fmla="*/ 140 w 556"/>
                <a:gd name="T15" fmla="*/ 140 h 315"/>
                <a:gd name="T16" fmla="*/ 68 w 556"/>
                <a:gd name="T17" fmla="*/ 41 h 315"/>
                <a:gd name="T18" fmla="*/ 0 w 556"/>
                <a:gd name="T19" fmla="*/ 84 h 315"/>
                <a:gd name="T20" fmla="*/ 75 w 556"/>
                <a:gd name="T21" fmla="*/ 315 h 315"/>
                <a:gd name="T22" fmla="*/ 278 w 556"/>
                <a:gd name="T23" fmla="*/ 315 h 315"/>
                <a:gd name="T24" fmla="*/ 479 w 556"/>
                <a:gd name="T25" fmla="*/ 315 h 315"/>
                <a:gd name="T26" fmla="*/ 556 w 556"/>
                <a:gd name="T27" fmla="*/ 84 h 315"/>
                <a:gd name="T28" fmla="*/ 487 w 556"/>
                <a:gd name="T29" fmla="*/ 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315">
                  <a:moveTo>
                    <a:pt x="487" y="41"/>
                  </a:moveTo>
                  <a:lnTo>
                    <a:pt x="414" y="140"/>
                  </a:lnTo>
                  <a:lnTo>
                    <a:pt x="356" y="140"/>
                  </a:lnTo>
                  <a:lnTo>
                    <a:pt x="330" y="0"/>
                  </a:lnTo>
                  <a:lnTo>
                    <a:pt x="278" y="0"/>
                  </a:lnTo>
                  <a:lnTo>
                    <a:pt x="225" y="0"/>
                  </a:lnTo>
                  <a:lnTo>
                    <a:pt x="197" y="140"/>
                  </a:lnTo>
                  <a:lnTo>
                    <a:pt x="140" y="140"/>
                  </a:lnTo>
                  <a:lnTo>
                    <a:pt x="68" y="41"/>
                  </a:lnTo>
                  <a:lnTo>
                    <a:pt x="0" y="84"/>
                  </a:lnTo>
                  <a:lnTo>
                    <a:pt x="75" y="315"/>
                  </a:lnTo>
                  <a:lnTo>
                    <a:pt x="278" y="315"/>
                  </a:lnTo>
                  <a:lnTo>
                    <a:pt x="479" y="315"/>
                  </a:lnTo>
                  <a:lnTo>
                    <a:pt x="556" y="84"/>
                  </a:lnTo>
                  <a:lnTo>
                    <a:pt x="48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8580625" y="3710828"/>
              <a:ext cx="61912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8453625" y="3152028"/>
              <a:ext cx="441325" cy="500063"/>
            </a:xfrm>
            <a:custGeom>
              <a:avLst/>
              <a:gdLst>
                <a:gd name="T0" fmla="*/ 75 w 278"/>
                <a:gd name="T1" fmla="*/ 315 h 315"/>
                <a:gd name="T2" fmla="*/ 0 w 278"/>
                <a:gd name="T3" fmla="*/ 84 h 315"/>
                <a:gd name="T4" fmla="*/ 68 w 278"/>
                <a:gd name="T5" fmla="*/ 41 h 315"/>
                <a:gd name="T6" fmla="*/ 140 w 278"/>
                <a:gd name="T7" fmla="*/ 140 h 315"/>
                <a:gd name="T8" fmla="*/ 197 w 278"/>
                <a:gd name="T9" fmla="*/ 140 h 315"/>
                <a:gd name="T10" fmla="*/ 225 w 278"/>
                <a:gd name="T11" fmla="*/ 0 h 315"/>
                <a:gd name="T12" fmla="*/ 278 w 278"/>
                <a:gd name="T13" fmla="*/ 0 h 315"/>
                <a:gd name="T14" fmla="*/ 278 w 278"/>
                <a:gd name="T15" fmla="*/ 315 h 315"/>
                <a:gd name="T16" fmla="*/ 75 w 278"/>
                <a:gd name="T1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15">
                  <a:moveTo>
                    <a:pt x="75" y="315"/>
                  </a:moveTo>
                  <a:lnTo>
                    <a:pt x="0" y="84"/>
                  </a:lnTo>
                  <a:lnTo>
                    <a:pt x="68" y="41"/>
                  </a:lnTo>
                  <a:lnTo>
                    <a:pt x="140" y="140"/>
                  </a:lnTo>
                  <a:lnTo>
                    <a:pt x="197" y="140"/>
                  </a:lnTo>
                  <a:lnTo>
                    <a:pt x="225" y="0"/>
                  </a:lnTo>
                  <a:lnTo>
                    <a:pt x="278" y="0"/>
                  </a:lnTo>
                  <a:lnTo>
                    <a:pt x="278" y="315"/>
                  </a:lnTo>
                  <a:lnTo>
                    <a:pt x="75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1" y="1312869"/>
            <a:ext cx="2336177" cy="1219500"/>
            <a:chOff x="1803851" y="1312869"/>
            <a:chExt cx="2336177" cy="1219500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功能测试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8919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测试所有应用程序的功能是否正常工作，包括增加、删除、修改备忘事项、分组管理事项、单个事项开启计时和登录账户云端同步等。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50" y="3036681"/>
            <a:ext cx="2479144" cy="1175780"/>
            <a:chOff x="1803850" y="3036681"/>
            <a:chExt cx="2479144" cy="1175780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用户体验测试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479143" cy="8919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测试应用程序的用户界面和用户体验，包括布局、字体、颜色、图标、按钮、标签等视觉设计元素，以及用户交互、反馈、导航等交互设计元素。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34755" y="1312461"/>
            <a:ext cx="2336178" cy="1219502"/>
            <a:chOff x="5934755" y="1312461"/>
            <a:chExt cx="2336178" cy="1219502"/>
          </a:xfrm>
        </p:grpSpPr>
        <p:sp>
          <p:nvSpPr>
            <p:cNvPr id="59" name="TextBox 58"/>
            <p:cNvSpPr txBox="1"/>
            <p:nvPr/>
          </p:nvSpPr>
          <p:spPr>
            <a:xfrm>
              <a:off x="5934755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性能测试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4756" y="1639968"/>
              <a:ext cx="2336177" cy="8919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测试应用程序的响应时间、处理速度、数据传输速度、内存使用率等性能指标，以确保应用程序的性能符合用户的期望。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84711" y="3060074"/>
            <a:ext cx="2336178" cy="991563"/>
            <a:chOff x="5934755" y="3040527"/>
            <a:chExt cx="2336178" cy="991563"/>
          </a:xfrm>
        </p:grpSpPr>
        <p:sp>
          <p:nvSpPr>
            <p:cNvPr id="61" name="TextBox 60"/>
            <p:cNvSpPr txBox="1"/>
            <p:nvPr/>
          </p:nvSpPr>
          <p:spPr>
            <a:xfrm>
              <a:off x="5934755" y="3040527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兼容性测试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34756" y="3324312"/>
              <a:ext cx="2336177" cy="707778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在各种不同的设备、操作系统上测试应用程序的功能，确保应用程序的跨平台兼容性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ea typeface="微软雅黑 Light" panose="020B0502040204020203" pitchFamily="34" charset="-122"/>
              </a:rPr>
              <a:t>的测试工作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019436" y="675669"/>
            <a:ext cx="3076564" cy="2000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00" dirty="0">
                <a:ea typeface="微软雅黑 Light" panose="020B0502040204020203" pitchFamily="34" charset="-122"/>
              </a:rPr>
              <a:t>Testing</a:t>
            </a:r>
            <a:endParaRPr lang="en-US" altLang="zh-CN" sz="70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698</Words>
  <Application>Microsoft Office PowerPoint</Application>
  <PresentationFormat>全屏显示(16:9)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 Light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陈 浩</cp:lastModifiedBy>
  <cp:revision>132</cp:revision>
  <dcterms:created xsi:type="dcterms:W3CDTF">2017-05-02T06:39:00Z</dcterms:created>
  <dcterms:modified xsi:type="dcterms:W3CDTF">2023-06-15T23:15:11Z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