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9" r:id="rId33"/>
    <p:sldId id="290"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86" d="100"/>
          <a:sy n="86" d="100"/>
        </p:scale>
        <p:origin x="105"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33.jpeg"/></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599654" y="1906269"/>
            <a:ext cx="5354727" cy="3921138"/>
          </a:xfrm>
          <a:prstGeom prst="rect">
            <a:avLst/>
          </a:prstGeom>
          <a:ln/>
        </p:spPr>
        <p:txBody>
          <a:bodyPr vert="horz" wrap="square" lIns="114300" tIns="57150" rIns="114300" bIns="57150" rtlCol="0" anchor="t" anchorCtr="0">
            <a:spAutoFit/>
          </a:bodyPr>
          <a:lstStyle/>
          <a:p>
            <a:pPr>
              <a:lnSpc>
                <a:spcPct val="120000"/>
              </a:lnSpc>
              <a:spcBef>
                <a:spcPts val="450"/>
              </a:spcBef>
            </a:pPr>
            <a:r>
              <a:rPr lang="en-US" sz="5175" b="1" dirty="0" err="1">
                <a:solidFill>
                  <a:schemeClr val="dk1">
                    <a:alpha val="100000"/>
                  </a:schemeClr>
                </a:solidFill>
                <a:latin typeface="Microsoft Yahei"/>
                <a:ea typeface="Microsoft Yahei"/>
                <a:cs typeface="Microsoft Yahei"/>
              </a:rPr>
              <a:t>ZenSlee</a:t>
            </a:r>
            <a:r>
              <a:rPr lang="en-US" altLang="zh-CN" sz="5175" b="1" dirty="0" err="1">
                <a:solidFill>
                  <a:schemeClr val="dk1">
                    <a:alpha val="100000"/>
                  </a:schemeClr>
                </a:solidFill>
                <a:latin typeface="Microsoft Yahei"/>
                <a:ea typeface="Microsoft Yahei"/>
                <a:cs typeface="Microsoft Yahei"/>
              </a:rPr>
              <a:t>p</a:t>
            </a:r>
            <a:r>
              <a:rPr lang="en-US" altLang="zh-CN" sz="5175" b="1" dirty="0">
                <a:solidFill>
                  <a:schemeClr val="dk1">
                    <a:alpha val="100000"/>
                  </a:schemeClr>
                </a:solidFill>
                <a:latin typeface="Microsoft Yahei"/>
                <a:ea typeface="Microsoft Yahei"/>
                <a:cs typeface="Microsoft Yahei"/>
              </a:rPr>
              <a:t> </a:t>
            </a:r>
            <a:r>
              <a:rPr lang="en-US" sz="5175" b="1" dirty="0">
                <a:solidFill>
                  <a:schemeClr val="dk1">
                    <a:alpha val="100000"/>
                  </a:schemeClr>
                </a:solidFill>
                <a:latin typeface="Microsoft Yahei"/>
                <a:ea typeface="Microsoft Yahei"/>
                <a:cs typeface="Microsoft Yahei"/>
              </a:rPr>
              <a:t>product business plan
</a:t>
            </a:r>
          </a:p>
        </p:txBody>
      </p:sp>
      <p:sp>
        <p:nvSpPr>
          <p:cNvPr id="3" name="TextBox 3"/>
          <p:cNvSpPr txBox="1"/>
          <p:nvPr/>
        </p:nvSpPr>
        <p:spPr>
          <a:xfrm>
            <a:off x="865930" y="4985788"/>
            <a:ext cx="2343150" cy="381000"/>
          </a:xfrm>
          <a:prstGeom prst="rect">
            <a:avLst/>
          </a:prstGeom>
          <a:ln/>
        </p:spPr>
        <p:txBody>
          <a:bodyPr vert="horz" wrap="square" lIns="114300" tIns="57150" rIns="114300" bIns="57150" rtlCol="0" anchor="ctr" anchorCtr="0">
            <a:spAutoFit/>
          </a:bodyPr>
          <a:lstStyle/>
          <a:p>
            <a:pPr algn="ctr">
              <a:lnSpc>
                <a:spcPct val="64000"/>
              </a:lnSpc>
              <a:spcBef>
                <a:spcPts val="450"/>
              </a:spcBef>
            </a:pPr>
            <a:r>
              <a:rPr lang="en-US" sz="2025">
                <a:solidFill>
                  <a:srgbClr val="FFFFFF">
                    <a:alpha val="100000"/>
                  </a:srgbClr>
                </a:solidFill>
                <a:latin typeface="Microsoft Yahei"/>
                <a:ea typeface="Microsoft Yahei"/>
                <a:cs typeface="Microsoft Yahei"/>
              </a:rPr>
              <a:t>汇报人：第二组</a:t>
            </a:r>
          </a:p>
        </p:txBody>
      </p:sp>
      <p:sp>
        <p:nvSpPr>
          <p:cNvPr id="4" name="TextBox 4"/>
          <p:cNvSpPr txBox="1"/>
          <p:nvPr/>
        </p:nvSpPr>
        <p:spPr>
          <a:xfrm>
            <a:off x="433038" y="5701914"/>
            <a:ext cx="3208934" cy="397459"/>
          </a:xfrm>
          <a:prstGeom prst="rect">
            <a:avLst/>
          </a:prstGeom>
          <a:ln/>
        </p:spPr>
        <p:txBody>
          <a:bodyPr vert="horz" wrap="square" lIns="114300" tIns="57150" rIns="114300" bIns="57150" rtlCol="0" anchor="ctr" anchorCtr="0">
            <a:spAutoFit/>
          </a:bodyPr>
          <a:lstStyle/>
          <a:p>
            <a:pPr algn="ctr">
              <a:lnSpc>
                <a:spcPct val="64000"/>
              </a:lnSpc>
              <a:spcBef>
                <a:spcPts val="450"/>
              </a:spcBef>
            </a:pPr>
            <a:r>
              <a:rPr lang="en-US" sz="2025">
                <a:solidFill>
                  <a:srgbClr val="000000">
                    <a:alpha val="100000"/>
                  </a:srgbClr>
                </a:solidFill>
                <a:latin typeface="Microsoft Yahei"/>
                <a:ea typeface="Microsoft Yahei"/>
                <a:cs typeface="Microsoft Yahei"/>
              </a:rPr>
              <a:t>2024-10-06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36208" y="1934272"/>
            <a:ext cx="7934325" cy="1838325"/>
          </a:xfrm>
          <a:prstGeom prst="rect">
            <a:avLst/>
          </a:prstGeom>
          <a:ln/>
        </p:spPr>
        <p:txBody>
          <a:bodyPr vert="horz" wrap="square" lIns="114300" tIns="57150" rIns="114300" bIns="57150" rtlCol="0" anchor="ctr" anchorCtr="0">
            <a:spAutoFit/>
          </a:bodyPr>
          <a:lstStyle/>
          <a:p>
            <a:pPr>
              <a:lnSpc>
                <a:spcPct val="100000"/>
              </a:lnSpc>
              <a:spcBef>
                <a:spcPts val="450"/>
              </a:spcBef>
            </a:pPr>
            <a:r>
              <a:rPr lang="en-US" sz="10275" b="1">
                <a:solidFill>
                  <a:schemeClr val="lt2">
                    <a:alpha val="100000"/>
                  </a:schemeClr>
                </a:solidFill>
                <a:latin typeface="Microsoft Yahei"/>
                <a:ea typeface="Microsoft Yahei"/>
                <a:cs typeface="Microsoft Yahei"/>
              </a:rPr>
              <a:t>02</a:t>
            </a:r>
          </a:p>
        </p:txBody>
      </p:sp>
      <p:sp>
        <p:nvSpPr>
          <p:cNvPr id="3" name="TextBox 3"/>
          <p:cNvSpPr txBox="1"/>
          <p:nvPr/>
        </p:nvSpPr>
        <p:spPr>
          <a:xfrm>
            <a:off x="940793" y="3983089"/>
            <a:ext cx="5086502" cy="698525"/>
          </a:xfrm>
          <a:prstGeom prst="rect">
            <a:avLst/>
          </a:prstGeom>
          <a:ln/>
        </p:spPr>
        <p:txBody>
          <a:bodyPr vert="horz" wrap="square" lIns="114300" tIns="57150" rIns="114300" bIns="57150" rtlCol="0" anchor="ctr" anchorCtr="0">
            <a:spAutoFit/>
          </a:bodyPr>
          <a:lstStyle/>
          <a:p>
            <a:pPr>
              <a:lnSpc>
                <a:spcPct val="120000"/>
              </a:lnSpc>
              <a:spcBef>
                <a:spcPts val="450"/>
              </a:spcBef>
            </a:pPr>
            <a:r>
              <a:rPr lang="en-US" sz="3450" b="1" dirty="0">
                <a:solidFill>
                  <a:srgbClr val="000000">
                    <a:alpha val="100000"/>
                  </a:srgbClr>
                </a:solidFill>
                <a:highlight>
                  <a:srgbClr val="000000">
                    <a:alpha val="0"/>
                  </a:srgbClr>
                </a:highlight>
                <a:latin typeface="Microsoft Yahei"/>
                <a:ea typeface="Microsoft Yahei"/>
                <a:cs typeface="Microsoft Yahei"/>
              </a:rPr>
              <a:t>Product introduction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303259" y="1394815"/>
            <a:ext cx="5242560" cy="2194560"/>
          </a:xfrm>
          <a:prstGeom prst="roundRect">
            <a:avLst/>
          </a:prstGeom>
          <a:solidFill>
            <a:schemeClr val="lt2">
              <a:alpha val="80000"/>
            </a:schemeClr>
          </a:solidFill>
          <a:ln/>
        </p:spPr>
      </p:sp>
      <p:sp>
        <p:nvSpPr>
          <p:cNvPr id="3" name="AutoShape 3"/>
          <p:cNvSpPr/>
          <p:nvPr/>
        </p:nvSpPr>
        <p:spPr>
          <a:xfrm>
            <a:off x="6303259" y="3911005"/>
            <a:ext cx="5242560" cy="2194560"/>
          </a:xfrm>
          <a:prstGeom prst="roundRect">
            <a:avLst/>
          </a:prstGeom>
          <a:solidFill>
            <a:schemeClr val="lt2">
              <a:alpha val="80000"/>
            </a:schemeClr>
          </a:solidFill>
          <a:ln/>
        </p:spPr>
      </p:sp>
      <p:sp>
        <p:nvSpPr>
          <p:cNvPr id="4" name="AutoShape 4"/>
          <p:cNvSpPr/>
          <p:nvPr/>
        </p:nvSpPr>
        <p:spPr>
          <a:xfrm>
            <a:off x="715856" y="3911005"/>
            <a:ext cx="5242560" cy="2194560"/>
          </a:xfrm>
          <a:prstGeom prst="roundRect">
            <a:avLst/>
          </a:prstGeom>
          <a:solidFill>
            <a:schemeClr val="lt2">
              <a:alpha val="80000"/>
            </a:schemeClr>
          </a:solidFill>
          <a:ln/>
        </p:spPr>
      </p:sp>
      <p:sp>
        <p:nvSpPr>
          <p:cNvPr id="5" name="AutoShape 5"/>
          <p:cNvSpPr/>
          <p:nvPr/>
        </p:nvSpPr>
        <p:spPr>
          <a:xfrm>
            <a:off x="715856" y="1378942"/>
            <a:ext cx="5242560" cy="2194560"/>
          </a:xfrm>
          <a:prstGeom prst="roundRect">
            <a:avLst/>
          </a:prstGeom>
          <a:solidFill>
            <a:schemeClr val="lt2">
              <a:alpha val="80000"/>
            </a:schemeClr>
          </a:solidFill>
          <a:ln/>
        </p:spPr>
      </p:sp>
      <p:sp>
        <p:nvSpPr>
          <p:cNvPr id="6" name="TextBox 6"/>
          <p:cNvSpPr txBox="1"/>
          <p:nvPr/>
        </p:nvSpPr>
        <p:spPr>
          <a:xfrm>
            <a:off x="6703007" y="4126373"/>
            <a:ext cx="4295775" cy="628650"/>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目标市场</a:t>
            </a:r>
          </a:p>
        </p:txBody>
      </p:sp>
      <p:sp>
        <p:nvSpPr>
          <p:cNvPr id="7" name="TextBox 7"/>
          <p:cNvSpPr txBox="1"/>
          <p:nvPr/>
        </p:nvSpPr>
        <p:spPr>
          <a:xfrm>
            <a:off x="6703007" y="4705286"/>
            <a:ext cx="4476750" cy="1209675"/>
          </a:xfrm>
          <a:prstGeom prst="rect">
            <a:avLst/>
          </a:prstGeom>
          <a:ln/>
        </p:spPr>
        <p:txBody>
          <a:bodyPr vert="horz" wrap="square" lIns="123825" tIns="123825" rIns="57150" bIns="123825"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For young white-collar workers, students, middle-aged and elderly people with widespread sleep problems.</a:t>
            </a:r>
          </a:p>
        </p:txBody>
      </p:sp>
      <p:sp>
        <p:nvSpPr>
          <p:cNvPr id="8" name="TextBox 8"/>
          <p:cNvSpPr txBox="1"/>
          <p:nvPr/>
        </p:nvSpPr>
        <p:spPr>
          <a:xfrm>
            <a:off x="1098702" y="1610183"/>
            <a:ext cx="4295775" cy="628650"/>
          </a:xfrm>
          <a:prstGeom prst="rect">
            <a:avLst/>
          </a:prstGeom>
          <a:ln/>
        </p:spPr>
        <p:txBody>
          <a:bodyPr vert="horz" wrap="square" lIns="123825" tIns="123825" rIns="57150" bIns="123825" rtlCol="0" anchor="b" anchorCtr="0">
            <a:noAutofit/>
          </a:bodyPr>
          <a:lstStyle/>
          <a:p>
            <a:pPr>
              <a:lnSpc>
                <a:spcPct val="120000"/>
              </a:lnSpc>
            </a:pPr>
            <a:r>
              <a:rPr lang="en-US" sz="2400" b="1" dirty="0" err="1">
                <a:solidFill>
                  <a:schemeClr val="accent1">
                    <a:alpha val="100000"/>
                  </a:schemeClr>
                </a:solidFill>
                <a:latin typeface="Microsoft Yahei"/>
                <a:ea typeface="Microsoft Yahei"/>
                <a:cs typeface="Microsoft Yahei"/>
              </a:rPr>
              <a:t>产品名称</a:t>
            </a:r>
            <a:endParaRPr lang="en-US" sz="2400" b="1" dirty="0">
              <a:solidFill>
                <a:schemeClr val="accent1">
                  <a:alpha val="100000"/>
                </a:schemeClr>
              </a:solidFill>
              <a:latin typeface="Microsoft Yahei"/>
              <a:ea typeface="Microsoft Yahei"/>
              <a:cs typeface="Microsoft Yahei"/>
            </a:endParaRPr>
          </a:p>
        </p:txBody>
      </p:sp>
      <p:sp>
        <p:nvSpPr>
          <p:cNvPr id="9" name="TextBox 9"/>
          <p:cNvSpPr txBox="1"/>
          <p:nvPr/>
        </p:nvSpPr>
        <p:spPr>
          <a:xfrm>
            <a:off x="1098702" y="2189096"/>
            <a:ext cx="4476750" cy="1209675"/>
          </a:xfrm>
          <a:prstGeom prst="rect">
            <a:avLst/>
          </a:prstGeom>
          <a:ln/>
        </p:spPr>
        <p:txBody>
          <a:bodyPr vert="horz" wrap="square" lIns="123825" tIns="123825" rIns="57150" bIns="123825" rtlCol="0" anchor="t" anchorCtr="0">
            <a:noAutofit/>
          </a:bodyPr>
          <a:lstStyle/>
          <a:p>
            <a:pPr>
              <a:lnSpc>
                <a:spcPct val="140000"/>
              </a:lnSpc>
            </a:pPr>
            <a:r>
              <a:rPr lang="en-US" sz="1500" dirty="0" err="1">
                <a:solidFill>
                  <a:schemeClr val="dk1">
                    <a:alpha val="100000"/>
                  </a:schemeClr>
                </a:solidFill>
                <a:latin typeface="Microsoft Yahei"/>
                <a:ea typeface="Microsoft Yahei"/>
                <a:cs typeface="Microsoft Yahei"/>
              </a:rPr>
              <a:t>ZenSleep</a:t>
            </a:r>
            <a:endParaRPr lang="en-US" sz="1500" dirty="0">
              <a:solidFill>
                <a:schemeClr val="dk1">
                  <a:alpha val="100000"/>
                </a:schemeClr>
              </a:solidFill>
              <a:latin typeface="Microsoft Yahei"/>
              <a:ea typeface="Microsoft Yahei"/>
              <a:cs typeface="Microsoft Yahei"/>
            </a:endParaRPr>
          </a:p>
        </p:txBody>
      </p:sp>
      <p:sp>
        <p:nvSpPr>
          <p:cNvPr id="10" name="TextBox 10"/>
          <p:cNvSpPr txBox="1"/>
          <p:nvPr/>
        </p:nvSpPr>
        <p:spPr>
          <a:xfrm>
            <a:off x="6686105" y="1610183"/>
            <a:ext cx="4295775" cy="628650"/>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产品定位</a:t>
            </a:r>
          </a:p>
        </p:txBody>
      </p:sp>
      <p:sp>
        <p:nvSpPr>
          <p:cNvPr id="11" name="TextBox 11"/>
          <p:cNvSpPr txBox="1"/>
          <p:nvPr/>
        </p:nvSpPr>
        <p:spPr>
          <a:xfrm>
            <a:off x="6703007" y="2022404"/>
            <a:ext cx="4476750" cy="1209675"/>
          </a:xfrm>
          <a:prstGeom prst="rect">
            <a:avLst/>
          </a:prstGeom>
          <a:ln/>
        </p:spPr>
        <p:txBody>
          <a:bodyPr vert="horz" wrap="square" lIns="123825" tIns="123825" rIns="57150" bIns="123825" rtlCol="0" anchor="t" anchorCtr="0">
            <a:noAutofit/>
          </a:bodyPr>
          <a:lstStyle/>
          <a:p>
            <a:pPr>
              <a:lnSpc>
                <a:spcPct val="140000"/>
              </a:lnSpc>
            </a:pP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is committed to providing comprehensive and intelligent sleep aid solutions for modern urban people, improving the sleep quality of users and improving the quality of life.</a:t>
            </a:r>
          </a:p>
        </p:txBody>
      </p:sp>
      <p:sp>
        <p:nvSpPr>
          <p:cNvPr id="12" name="TextBox 12"/>
          <p:cNvSpPr txBox="1"/>
          <p:nvPr/>
        </p:nvSpPr>
        <p:spPr>
          <a:xfrm>
            <a:off x="1098702" y="4126373"/>
            <a:ext cx="4295775" cy="628650"/>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主要功能</a:t>
            </a:r>
          </a:p>
        </p:txBody>
      </p:sp>
      <p:sp>
        <p:nvSpPr>
          <p:cNvPr id="13" name="TextBox 13"/>
          <p:cNvSpPr txBox="1"/>
          <p:nvPr/>
        </p:nvSpPr>
        <p:spPr>
          <a:xfrm>
            <a:off x="1098702" y="4705286"/>
            <a:ext cx="4476750" cy="1209675"/>
          </a:xfrm>
          <a:prstGeom prst="rect">
            <a:avLst/>
          </a:prstGeom>
          <a:ln/>
        </p:spPr>
        <p:txBody>
          <a:bodyPr vert="horz" wrap="square" lIns="123825" tIns="123825" rIns="57150" bIns="123825"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Sleep audio playback, sleep monitoring, environmental regulation (such as light, temperature), sleep aid aromatherapy, etc., to create a comfortable sleep environment</a:t>
            </a:r>
          </a:p>
        </p:txBody>
      </p:sp>
      <p:sp>
        <p:nvSpPr>
          <p:cNvPr id="14" name="TextBox 14"/>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产品简介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7051057" y="4294965"/>
            <a:ext cx="4416963" cy="2188763"/>
          </a:xfrm>
          <a:prstGeom prst="roundRect">
            <a:avLst>
              <a:gd name="adj" fmla="val 12162"/>
            </a:avLst>
          </a:prstGeom>
          <a:solidFill>
            <a:schemeClr val="lt2">
              <a:alpha val="80000"/>
            </a:schemeClr>
          </a:solidFill>
          <a:ln/>
        </p:spPr>
      </p:sp>
      <p:sp>
        <p:nvSpPr>
          <p:cNvPr id="3" name="AutoShape 3"/>
          <p:cNvSpPr/>
          <p:nvPr/>
        </p:nvSpPr>
        <p:spPr>
          <a:xfrm>
            <a:off x="6477292" y="1906354"/>
            <a:ext cx="4416963" cy="2188763"/>
          </a:xfrm>
          <a:prstGeom prst="roundRect">
            <a:avLst>
              <a:gd name="adj" fmla="val 12162"/>
            </a:avLst>
          </a:prstGeom>
          <a:solidFill>
            <a:schemeClr val="lt2">
              <a:alpha val="80000"/>
            </a:schemeClr>
          </a:solidFill>
          <a:ln/>
        </p:spPr>
      </p:sp>
      <p:sp>
        <p:nvSpPr>
          <p:cNvPr id="4" name="AutoShape 4"/>
          <p:cNvSpPr/>
          <p:nvPr/>
        </p:nvSpPr>
        <p:spPr>
          <a:xfrm>
            <a:off x="995527" y="3726646"/>
            <a:ext cx="4416963" cy="2188763"/>
          </a:xfrm>
          <a:prstGeom prst="roundRect">
            <a:avLst>
              <a:gd name="adj" fmla="val 12162"/>
            </a:avLst>
          </a:prstGeom>
          <a:solidFill>
            <a:schemeClr val="lt2">
              <a:alpha val="80000"/>
            </a:schemeClr>
          </a:solidFill>
          <a:ln/>
        </p:spPr>
      </p:sp>
      <p:sp>
        <p:nvSpPr>
          <p:cNvPr id="5" name="AutoShape 5"/>
          <p:cNvSpPr/>
          <p:nvPr/>
        </p:nvSpPr>
        <p:spPr>
          <a:xfrm>
            <a:off x="446749" y="1278702"/>
            <a:ext cx="4416963" cy="2188763"/>
          </a:xfrm>
          <a:prstGeom prst="roundRect">
            <a:avLst>
              <a:gd name="adj" fmla="val 12162"/>
            </a:avLst>
          </a:prstGeom>
          <a:solidFill>
            <a:schemeClr val="lt2">
              <a:alpha val="80000"/>
            </a:schemeClr>
          </a:solidFill>
          <a:ln/>
        </p:spPr>
      </p:sp>
      <p:sp>
        <p:nvSpPr>
          <p:cNvPr id="6" name="AutoShape 6"/>
          <p:cNvSpPr/>
          <p:nvPr/>
        </p:nvSpPr>
        <p:spPr>
          <a:xfrm>
            <a:off x="7892444" y="5057422"/>
            <a:ext cx="2108038" cy="1025922"/>
          </a:xfrm>
          <a:prstGeom prst="rect">
            <a:avLst/>
          </a:prstGeom>
          <a:noFill/>
          <a:ln/>
        </p:spPr>
      </p:sp>
      <p:sp>
        <p:nvSpPr>
          <p:cNvPr id="7" name="AutoShape 7"/>
          <p:cNvSpPr/>
          <p:nvPr/>
        </p:nvSpPr>
        <p:spPr>
          <a:xfrm>
            <a:off x="1128765" y="4947084"/>
            <a:ext cx="3704287" cy="615553"/>
          </a:xfrm>
          <a:prstGeom prst="rect">
            <a:avLst/>
          </a:prstGeom>
          <a:noFill/>
          <a:ln/>
        </p:spPr>
      </p:sp>
      <p:sp>
        <p:nvSpPr>
          <p:cNvPr id="8" name="TextBox 8"/>
          <p:cNvSpPr txBox="1"/>
          <p:nvPr/>
        </p:nvSpPr>
        <p:spPr>
          <a:xfrm>
            <a:off x="6743492" y="2091596"/>
            <a:ext cx="4305507" cy="490334"/>
          </a:xfrm>
          <a:prstGeom prst="rect">
            <a:avLst/>
          </a:prstGeom>
          <a:ln/>
        </p:spPr>
        <p:txBody>
          <a:bodyPr vert="horz" wrap="square" lIns="66008" tIns="33052" rIns="66008" bIns="33052" rtlCol="0" anchor="ctr" anchorCtr="0">
            <a:noAutofit/>
          </a:bodyPr>
          <a:lstStyle/>
          <a:p>
            <a:pPr algn="l">
              <a:lnSpc>
                <a:spcPct val="150000"/>
              </a:lnSpc>
            </a:pPr>
            <a:r>
              <a:rPr lang="en-US" sz="2000" b="1" dirty="0">
                <a:solidFill>
                  <a:schemeClr val="accent1">
                    <a:alpha val="100000"/>
                  </a:schemeClr>
                </a:solidFill>
                <a:latin typeface="Microsoft Yahei"/>
                <a:ea typeface="Microsoft Yahei"/>
                <a:cs typeface="Microsoft Yahei"/>
              </a:rPr>
              <a:t>Sleep monitoring and analysis</a:t>
            </a:r>
          </a:p>
        </p:txBody>
      </p:sp>
      <p:sp>
        <p:nvSpPr>
          <p:cNvPr id="9" name="TextBox 9"/>
          <p:cNvSpPr txBox="1"/>
          <p:nvPr/>
        </p:nvSpPr>
        <p:spPr>
          <a:xfrm>
            <a:off x="7320604" y="2542321"/>
            <a:ext cx="4305507" cy="1389019"/>
          </a:xfrm>
          <a:prstGeom prst="rect">
            <a:avLst/>
          </a:prstGeom>
          <a:ln/>
        </p:spPr>
        <p:txBody>
          <a:bodyPr vert="horz" wrap="square" lIns="66008" tIns="33052" rIns="66008" bIns="33052" rtlCol="0" anchor="t" anchorCtr="0">
            <a:noAutofit/>
          </a:bodyPr>
          <a:lstStyle/>
          <a:p>
            <a:pPr algn="l">
              <a:lnSpc>
                <a:spcPct val="140000"/>
              </a:lnSpc>
            </a:pPr>
            <a:r>
              <a:rPr lang="en-US" sz="1500" dirty="0">
                <a:solidFill>
                  <a:schemeClr val="dk1">
                    <a:alpha val="100000"/>
                  </a:schemeClr>
                </a:solidFill>
                <a:latin typeface="Microsoft Yahei"/>
                <a:ea typeface="Microsoft Yahei"/>
                <a:cs typeface="Microsoft Yahei"/>
              </a:rPr>
              <a:t>It integrates high-precision sensors to monitor the user's sleep cycle, heart rate, breathing and other physiological indicators in real time, and provides personalized sleep improvement suggestions through big data analysis and machine learning algorithms.</a:t>
            </a:r>
          </a:p>
        </p:txBody>
      </p:sp>
      <p:sp>
        <p:nvSpPr>
          <p:cNvPr id="10" name="TextBox 10"/>
          <p:cNvSpPr txBox="1"/>
          <p:nvPr/>
        </p:nvSpPr>
        <p:spPr>
          <a:xfrm>
            <a:off x="7892444" y="4545842"/>
            <a:ext cx="4299556" cy="490334"/>
          </a:xfrm>
          <a:prstGeom prst="rect">
            <a:avLst/>
          </a:prstGeom>
          <a:ln/>
        </p:spPr>
        <p:txBody>
          <a:bodyPr vert="horz" wrap="square" lIns="66008" tIns="33052" rIns="66008" bIns="33052" rtlCol="0" anchor="ctr" anchorCtr="0">
            <a:noAutofit/>
          </a:bodyPr>
          <a:lstStyle/>
          <a:p>
            <a:pPr algn="l">
              <a:lnSpc>
                <a:spcPct val="150000"/>
              </a:lnSpc>
            </a:pPr>
            <a:r>
              <a:rPr lang="en-US" sz="2000" b="1" dirty="0">
                <a:solidFill>
                  <a:schemeClr val="accent1">
                    <a:alpha val="100000"/>
                  </a:schemeClr>
                </a:solidFill>
                <a:latin typeface="Microsoft Yahei"/>
                <a:ea typeface="Microsoft Yahei"/>
                <a:cs typeface="Microsoft Yahei"/>
              </a:rPr>
              <a:t>Aromatherapy release technology</a:t>
            </a:r>
          </a:p>
        </p:txBody>
      </p:sp>
      <p:sp>
        <p:nvSpPr>
          <p:cNvPr id="11" name="TextBox 11"/>
          <p:cNvSpPr txBox="1"/>
          <p:nvPr/>
        </p:nvSpPr>
        <p:spPr>
          <a:xfrm>
            <a:off x="7499316" y="5287053"/>
            <a:ext cx="4549226" cy="1389019"/>
          </a:xfrm>
          <a:prstGeom prst="rect">
            <a:avLst/>
          </a:prstGeom>
          <a:ln/>
        </p:spPr>
        <p:txBody>
          <a:bodyPr vert="horz" wrap="square" lIns="66008" tIns="33052" rIns="66008" bIns="33052" rtlCol="0" anchor="ctr" anchorCtr="0">
            <a:noAutofit/>
          </a:bodyPr>
          <a:lstStyle/>
          <a:p>
            <a:pPr algn="l">
              <a:lnSpc>
                <a:spcPct val="140000"/>
              </a:lnSpc>
            </a:pPr>
            <a:r>
              <a:rPr lang="en-US" sz="1500" dirty="0">
                <a:solidFill>
                  <a:schemeClr val="dk1">
                    <a:alpha val="100000"/>
                  </a:schemeClr>
                </a:solidFill>
                <a:latin typeface="Microsoft Yahei"/>
                <a:ea typeface="Microsoft Yahei"/>
                <a:cs typeface="Microsoft Yahei"/>
              </a:rPr>
              <a:t>Built-in a variety of natural sleep aid aromatherapy, through the intelligent control system accurate release, to help users relax and promote deep sleep.</a:t>
            </a:r>
          </a:p>
        </p:txBody>
      </p:sp>
      <p:sp>
        <p:nvSpPr>
          <p:cNvPr id="12" name="TextBox 12"/>
          <p:cNvSpPr txBox="1"/>
          <p:nvPr/>
        </p:nvSpPr>
        <p:spPr>
          <a:xfrm>
            <a:off x="114535" y="3769495"/>
            <a:ext cx="5085980" cy="490334"/>
          </a:xfrm>
          <a:prstGeom prst="rect">
            <a:avLst/>
          </a:prstGeom>
          <a:ln/>
        </p:spPr>
        <p:txBody>
          <a:bodyPr vert="horz" wrap="square" lIns="66008" tIns="33052" rIns="66008" bIns="33052" rtlCol="0" anchor="ctr" anchorCtr="0">
            <a:noAutofit/>
          </a:bodyPr>
          <a:lstStyle/>
          <a:p>
            <a:pPr algn="r">
              <a:lnSpc>
                <a:spcPct val="150000"/>
              </a:lnSpc>
            </a:pPr>
            <a:r>
              <a:rPr lang="en-US" sz="2000" b="1" dirty="0">
                <a:solidFill>
                  <a:schemeClr val="accent1">
                    <a:alpha val="100000"/>
                  </a:schemeClr>
                </a:solidFill>
                <a:latin typeface="Microsoft Yahei"/>
                <a:ea typeface="Microsoft Yahei"/>
                <a:cs typeface="Microsoft Yahei"/>
              </a:rPr>
              <a:t>Environmental regulation technology</a:t>
            </a:r>
          </a:p>
        </p:txBody>
      </p:sp>
      <p:sp>
        <p:nvSpPr>
          <p:cNvPr id="13" name="TextBox 13"/>
          <p:cNvSpPr txBox="1"/>
          <p:nvPr/>
        </p:nvSpPr>
        <p:spPr>
          <a:xfrm>
            <a:off x="966956" y="4173618"/>
            <a:ext cx="3809392" cy="1389019"/>
          </a:xfrm>
          <a:prstGeom prst="rect">
            <a:avLst/>
          </a:prstGeom>
          <a:ln/>
        </p:spPr>
        <p:txBody>
          <a:bodyPr vert="horz" wrap="square" lIns="66008" tIns="33052" rIns="66008" bIns="33052" rtlCol="0" anchor="t" anchorCtr="0">
            <a:noAutofit/>
          </a:bodyPr>
          <a:lstStyle/>
          <a:p>
            <a:pPr algn="r">
              <a:lnSpc>
                <a:spcPct val="140000"/>
              </a:lnSpc>
            </a:pPr>
            <a:r>
              <a:rPr lang="en-US" sz="1500" dirty="0">
                <a:solidFill>
                  <a:schemeClr val="dk1">
                    <a:alpha val="100000"/>
                  </a:schemeClr>
                </a:solidFill>
                <a:latin typeface="Microsoft Yahei"/>
                <a:ea typeface="Microsoft Yahei"/>
                <a:cs typeface="Microsoft Yahei"/>
              </a:rPr>
              <a:t>Combined with the Internet of Things technology, intelligent adjustment of indoor light, temperature and other environmental factors to create the most suitable environmental conditions for sleeping.</a:t>
            </a:r>
          </a:p>
        </p:txBody>
      </p:sp>
      <p:sp>
        <p:nvSpPr>
          <p:cNvPr id="14" name="TextBox 14"/>
          <p:cNvSpPr txBox="1"/>
          <p:nvPr/>
        </p:nvSpPr>
        <p:spPr>
          <a:xfrm>
            <a:off x="649312" y="1460601"/>
            <a:ext cx="4183739" cy="490334"/>
          </a:xfrm>
          <a:prstGeom prst="rect">
            <a:avLst/>
          </a:prstGeom>
          <a:ln/>
        </p:spPr>
        <p:txBody>
          <a:bodyPr vert="horz" wrap="square" lIns="66008" tIns="33052" rIns="66008" bIns="33052" rtlCol="0" anchor="ctr" anchorCtr="0">
            <a:noAutofit/>
          </a:bodyPr>
          <a:lstStyle/>
          <a:p>
            <a:pPr algn="r">
              <a:lnSpc>
                <a:spcPct val="150000"/>
              </a:lnSpc>
            </a:pPr>
            <a:r>
              <a:rPr lang="en-US" sz="2000" b="1" dirty="0">
                <a:solidFill>
                  <a:schemeClr val="accent1">
                    <a:alpha val="100000"/>
                  </a:schemeClr>
                </a:solidFill>
                <a:latin typeface="Microsoft Yahei"/>
                <a:ea typeface="Microsoft Yahei"/>
                <a:cs typeface="Microsoft Yahei"/>
              </a:rPr>
              <a:t>Intelligent audio technology</a:t>
            </a:r>
          </a:p>
        </p:txBody>
      </p:sp>
      <p:sp>
        <p:nvSpPr>
          <p:cNvPr id="15" name="TextBox 15"/>
          <p:cNvSpPr txBox="1"/>
          <p:nvPr/>
        </p:nvSpPr>
        <p:spPr>
          <a:xfrm>
            <a:off x="710558" y="1911327"/>
            <a:ext cx="3856292" cy="1389019"/>
          </a:xfrm>
          <a:prstGeom prst="rect">
            <a:avLst/>
          </a:prstGeom>
          <a:ln/>
        </p:spPr>
        <p:txBody>
          <a:bodyPr vert="horz" wrap="square" lIns="66008" tIns="33052" rIns="66008" bIns="33052" rtlCol="0" anchor="t" anchorCtr="0">
            <a:noAutofit/>
          </a:bodyPr>
          <a:lstStyle/>
          <a:p>
            <a:pPr algn="r">
              <a:lnSpc>
                <a:spcPct val="140000"/>
              </a:lnSpc>
            </a:pPr>
            <a:r>
              <a:rPr lang="en-US" sz="1500" dirty="0">
                <a:solidFill>
                  <a:schemeClr val="dk1">
                    <a:alpha val="100000"/>
                  </a:schemeClr>
                </a:solidFill>
                <a:latin typeface="Microsoft Yahei"/>
                <a:ea typeface="Microsoft Yahei"/>
                <a:cs typeface="Microsoft Yahei"/>
              </a:rPr>
              <a:t>Advanced audio processing technology is used to generate natural sounds and relaxing music in line with the human body's physiological rhythm, helping users quickly enter a deep sleep state</a:t>
            </a:r>
          </a:p>
        </p:txBody>
      </p:sp>
      <p:sp>
        <p:nvSpPr>
          <p:cNvPr id="16" name="TextBox 16"/>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核心技术</a:t>
            </a:r>
          </a:p>
        </p:txBody>
      </p:sp>
      <p:sp>
        <p:nvSpPr>
          <p:cNvPr id="17" name="AutoShape 17"/>
          <p:cNvSpPr/>
          <p:nvPr/>
        </p:nvSpPr>
        <p:spPr>
          <a:xfrm>
            <a:off x="4429903" y="1939275"/>
            <a:ext cx="867618" cy="867618"/>
          </a:xfrm>
          <a:prstGeom prst="ellipse">
            <a:avLst/>
          </a:prstGeom>
          <a:solidFill>
            <a:schemeClr val="accent1">
              <a:alpha val="100000"/>
            </a:schemeClr>
          </a:solidFill>
          <a:ln/>
        </p:spPr>
      </p:sp>
      <p:sp>
        <p:nvSpPr>
          <p:cNvPr id="18" name="Freeform 18"/>
          <p:cNvSpPr/>
          <p:nvPr/>
        </p:nvSpPr>
        <p:spPr>
          <a:xfrm>
            <a:off x="4597511" y="2106883"/>
            <a:ext cx="532402" cy="532402"/>
          </a:xfrm>
          <a:custGeom>
            <a:avLst/>
            <a:gdLst/>
            <a:ahLst/>
            <a:cxnLst/>
            <a:rect l="l" t="t" r="r" b="b"/>
            <a:pathLst>
              <a:path w="304800" h="304800">
                <a:moveTo>
                  <a:pt x="152400" y="304800"/>
                </a:moveTo>
                <a:cubicBezTo>
                  <a:pt x="68228" y="304800"/>
                  <a:pt x="0" y="236572"/>
                  <a:pt x="0" y="152400"/>
                </a:cubicBezTo>
                <a:cubicBezTo>
                  <a:pt x="0" y="68228"/>
                  <a:pt x="68228" y="0"/>
                  <a:pt x="152400" y="0"/>
                </a:cubicBezTo>
                <a:lnTo>
                  <a:pt x="152400" y="0"/>
                </a:lnTo>
                <a:cubicBezTo>
                  <a:pt x="236572" y="0"/>
                  <a:pt x="304800" y="68228"/>
                  <a:pt x="304800" y="152400"/>
                </a:cubicBezTo>
                <a:cubicBezTo>
                  <a:pt x="304800" y="236572"/>
                  <a:pt x="236572" y="304800"/>
                  <a:pt x="152400" y="304800"/>
                </a:cubicBezTo>
                <a:lnTo>
                  <a:pt x="152400" y="304800"/>
                </a:lnTo>
                <a:close/>
                <a:moveTo>
                  <a:pt x="167640" y="228600"/>
                </a:moveTo>
                <a:lnTo>
                  <a:pt x="182880" y="228600"/>
                </a:lnTo>
                <a:cubicBezTo>
                  <a:pt x="208131" y="228600"/>
                  <a:pt x="228600" y="208131"/>
                  <a:pt x="228600" y="182880"/>
                </a:cubicBezTo>
                <a:cubicBezTo>
                  <a:pt x="228600" y="157629"/>
                  <a:pt x="208131" y="137160"/>
                  <a:pt x="182880" y="137160"/>
                </a:cubicBezTo>
                <a:lnTo>
                  <a:pt x="182880" y="137160"/>
                </a:lnTo>
                <a:lnTo>
                  <a:pt x="121768" y="137160"/>
                </a:lnTo>
                <a:cubicBezTo>
                  <a:pt x="113348" y="137160"/>
                  <a:pt x="106528" y="130340"/>
                  <a:pt x="106528" y="121920"/>
                </a:cubicBezTo>
                <a:cubicBezTo>
                  <a:pt x="106528" y="113500"/>
                  <a:pt x="113348" y="106680"/>
                  <a:pt x="121768" y="106680"/>
                </a:cubicBezTo>
                <a:lnTo>
                  <a:pt x="121768" y="106680"/>
                </a:lnTo>
                <a:lnTo>
                  <a:pt x="213360" y="106680"/>
                </a:lnTo>
                <a:lnTo>
                  <a:pt x="213360" y="76200"/>
                </a:lnTo>
                <a:lnTo>
                  <a:pt x="167640" y="76200"/>
                </a:lnTo>
                <a:lnTo>
                  <a:pt x="167640" y="45720"/>
                </a:lnTo>
                <a:lnTo>
                  <a:pt x="137160" y="45720"/>
                </a:lnTo>
                <a:lnTo>
                  <a:pt x="137160" y="76200"/>
                </a:lnTo>
                <a:lnTo>
                  <a:pt x="121920" y="76200"/>
                </a:lnTo>
                <a:cubicBezTo>
                  <a:pt x="96669" y="76200"/>
                  <a:pt x="76200" y="96669"/>
                  <a:pt x="76200" y="121920"/>
                </a:cubicBezTo>
                <a:cubicBezTo>
                  <a:pt x="76200" y="147171"/>
                  <a:pt x="96669" y="167640"/>
                  <a:pt x="121920" y="167640"/>
                </a:cubicBezTo>
                <a:lnTo>
                  <a:pt x="121920" y="167640"/>
                </a:lnTo>
                <a:lnTo>
                  <a:pt x="182880" y="167640"/>
                </a:lnTo>
                <a:cubicBezTo>
                  <a:pt x="191300" y="167640"/>
                  <a:pt x="198120" y="174460"/>
                  <a:pt x="198120" y="182880"/>
                </a:cubicBezTo>
                <a:cubicBezTo>
                  <a:pt x="198120" y="191300"/>
                  <a:pt x="191300" y="198120"/>
                  <a:pt x="182880" y="198120"/>
                </a:cubicBezTo>
                <a:lnTo>
                  <a:pt x="182880" y="198120"/>
                </a:lnTo>
                <a:lnTo>
                  <a:pt x="91440" y="198120"/>
                </a:lnTo>
                <a:lnTo>
                  <a:pt x="91440" y="228600"/>
                </a:lnTo>
                <a:lnTo>
                  <a:pt x="137160" y="228600"/>
                </a:lnTo>
                <a:lnTo>
                  <a:pt x="137160" y="259080"/>
                </a:lnTo>
                <a:lnTo>
                  <a:pt x="167640" y="259080"/>
                </a:lnTo>
                <a:lnTo>
                  <a:pt x="167640" y="228600"/>
                </a:lnTo>
                <a:close/>
              </a:path>
            </a:pathLst>
          </a:custGeom>
          <a:solidFill>
            <a:srgbClr val="FFFFFF">
              <a:alpha val="100000"/>
            </a:srgbClr>
          </a:solidFill>
          <a:ln/>
        </p:spPr>
      </p:sp>
      <p:sp>
        <p:nvSpPr>
          <p:cNvPr id="19" name="AutoShape 19"/>
          <p:cNvSpPr/>
          <p:nvPr/>
        </p:nvSpPr>
        <p:spPr>
          <a:xfrm>
            <a:off x="4978680" y="4387218"/>
            <a:ext cx="867618" cy="867618"/>
          </a:xfrm>
          <a:prstGeom prst="ellipse">
            <a:avLst/>
          </a:prstGeom>
          <a:solidFill>
            <a:schemeClr val="accent1">
              <a:alpha val="100000"/>
            </a:schemeClr>
          </a:solidFill>
          <a:ln/>
        </p:spPr>
      </p:sp>
      <p:sp>
        <p:nvSpPr>
          <p:cNvPr id="20" name="Freeform 20"/>
          <p:cNvSpPr/>
          <p:nvPr/>
        </p:nvSpPr>
        <p:spPr>
          <a:xfrm>
            <a:off x="5200515" y="4618384"/>
            <a:ext cx="423950" cy="423950"/>
          </a:xfrm>
          <a:custGeom>
            <a:avLst/>
            <a:gdLst/>
            <a:ahLst/>
            <a:cxnLst/>
            <a:rect l="l" t="t" r="r" b="b"/>
            <a:pathLst>
              <a:path w="304800" h="304800">
                <a:moveTo>
                  <a:pt x="60960" y="167640"/>
                </a:moveTo>
                <a:lnTo>
                  <a:pt x="30480" y="167640"/>
                </a:lnTo>
                <a:cubicBezTo>
                  <a:pt x="13649" y="167640"/>
                  <a:pt x="0" y="153991"/>
                  <a:pt x="0" y="137160"/>
                </a:cubicBezTo>
                <a:lnTo>
                  <a:pt x="0" y="137160"/>
                </a:lnTo>
                <a:lnTo>
                  <a:pt x="0" y="76200"/>
                </a:lnTo>
                <a:cubicBezTo>
                  <a:pt x="0" y="59436"/>
                  <a:pt x="13716" y="45720"/>
                  <a:pt x="30480" y="45720"/>
                </a:cubicBezTo>
                <a:lnTo>
                  <a:pt x="60960" y="45720"/>
                </a:lnTo>
                <a:lnTo>
                  <a:pt x="60960" y="15240"/>
                </a:lnTo>
                <a:lnTo>
                  <a:pt x="274320" y="15240"/>
                </a:lnTo>
                <a:lnTo>
                  <a:pt x="274320" y="167640"/>
                </a:lnTo>
                <a:cubicBezTo>
                  <a:pt x="274320" y="201311"/>
                  <a:pt x="247031" y="228600"/>
                  <a:pt x="213360" y="228600"/>
                </a:cubicBezTo>
                <a:lnTo>
                  <a:pt x="213360" y="228600"/>
                </a:lnTo>
                <a:lnTo>
                  <a:pt x="121920" y="228600"/>
                </a:lnTo>
                <a:cubicBezTo>
                  <a:pt x="88249" y="228600"/>
                  <a:pt x="60960" y="201311"/>
                  <a:pt x="60960" y="167640"/>
                </a:cubicBezTo>
                <a:lnTo>
                  <a:pt x="60960" y="167640"/>
                </a:lnTo>
                <a:close/>
                <a:moveTo>
                  <a:pt x="60960" y="137160"/>
                </a:moveTo>
                <a:lnTo>
                  <a:pt x="60960" y="76200"/>
                </a:lnTo>
                <a:lnTo>
                  <a:pt x="30480" y="76200"/>
                </a:lnTo>
                <a:lnTo>
                  <a:pt x="30480" y="137160"/>
                </a:lnTo>
                <a:lnTo>
                  <a:pt x="60960" y="137160"/>
                </a:lnTo>
                <a:close/>
                <a:moveTo>
                  <a:pt x="30480" y="259080"/>
                </a:moveTo>
                <a:lnTo>
                  <a:pt x="30480" y="243840"/>
                </a:lnTo>
                <a:lnTo>
                  <a:pt x="304800" y="243840"/>
                </a:lnTo>
                <a:lnTo>
                  <a:pt x="304800" y="259080"/>
                </a:lnTo>
                <a:lnTo>
                  <a:pt x="243840" y="289560"/>
                </a:lnTo>
                <a:lnTo>
                  <a:pt x="91440" y="289560"/>
                </a:lnTo>
                <a:lnTo>
                  <a:pt x="30480" y="259080"/>
                </a:lnTo>
                <a:close/>
              </a:path>
            </a:pathLst>
          </a:custGeom>
          <a:solidFill>
            <a:srgbClr val="FFFFFF">
              <a:alpha val="100000"/>
            </a:srgbClr>
          </a:solidFill>
          <a:ln/>
        </p:spPr>
      </p:sp>
      <p:sp>
        <p:nvSpPr>
          <p:cNvPr id="21" name="AutoShape 21"/>
          <p:cNvSpPr/>
          <p:nvPr/>
        </p:nvSpPr>
        <p:spPr>
          <a:xfrm>
            <a:off x="6082921" y="2566927"/>
            <a:ext cx="867618" cy="867618"/>
          </a:xfrm>
          <a:prstGeom prst="ellipse">
            <a:avLst/>
          </a:prstGeom>
          <a:solidFill>
            <a:schemeClr val="accent1">
              <a:alpha val="100000"/>
            </a:schemeClr>
          </a:solidFill>
          <a:ln/>
        </p:spPr>
      </p:sp>
      <p:sp>
        <p:nvSpPr>
          <p:cNvPr id="22" name="AutoShape 22"/>
          <p:cNvSpPr/>
          <p:nvPr/>
        </p:nvSpPr>
        <p:spPr>
          <a:xfrm>
            <a:off x="6631699" y="4937882"/>
            <a:ext cx="867618" cy="867618"/>
          </a:xfrm>
          <a:prstGeom prst="ellipse">
            <a:avLst/>
          </a:prstGeom>
          <a:solidFill>
            <a:schemeClr val="accent1">
              <a:alpha val="100000"/>
            </a:schemeClr>
          </a:solidFill>
          <a:ln/>
        </p:spPr>
      </p:sp>
      <p:sp>
        <p:nvSpPr>
          <p:cNvPr id="23" name="Freeform 23"/>
          <p:cNvSpPr/>
          <p:nvPr/>
        </p:nvSpPr>
        <p:spPr>
          <a:xfrm>
            <a:off x="6280943" y="2797200"/>
            <a:ext cx="471575" cy="471575"/>
          </a:xfrm>
          <a:custGeom>
            <a:avLst/>
            <a:gdLst/>
            <a:ahLst/>
            <a:cxnLst/>
            <a:rect l="l" t="t" r="r" b="b"/>
            <a:pathLst>
              <a:path w="304800" h="304800">
                <a:moveTo>
                  <a:pt x="152800" y="79486"/>
                </a:moveTo>
                <a:cubicBezTo>
                  <a:pt x="152800" y="79486"/>
                  <a:pt x="133750" y="38891"/>
                  <a:pt x="90888" y="38891"/>
                </a:cubicBezTo>
                <a:cubicBezTo>
                  <a:pt x="44053" y="38891"/>
                  <a:pt x="19450" y="78581"/>
                  <a:pt x="19450" y="118262"/>
                </a:cubicBezTo>
                <a:cubicBezTo>
                  <a:pt x="19450" y="184147"/>
                  <a:pt x="152800" y="265900"/>
                  <a:pt x="152800" y="265900"/>
                </a:cubicBezTo>
                <a:cubicBezTo>
                  <a:pt x="152800" y="265900"/>
                  <a:pt x="285350" y="184937"/>
                  <a:pt x="285350" y="118262"/>
                </a:cubicBezTo>
                <a:cubicBezTo>
                  <a:pt x="285350" y="77781"/>
                  <a:pt x="259956" y="38891"/>
                  <a:pt x="214713" y="38891"/>
                </a:cubicBezTo>
                <a:cubicBezTo>
                  <a:pt x="169469" y="38891"/>
                  <a:pt x="152800" y="79486"/>
                  <a:pt x="152800" y="79486"/>
                </a:cubicBezTo>
                <a:close/>
              </a:path>
            </a:pathLst>
          </a:custGeom>
          <a:solidFill>
            <a:srgbClr val="FFFFFF">
              <a:alpha val="100000"/>
            </a:srgbClr>
          </a:solidFill>
          <a:ln/>
        </p:spPr>
      </p:sp>
      <p:sp>
        <p:nvSpPr>
          <p:cNvPr id="24" name="Freeform 24"/>
          <p:cNvSpPr/>
          <p:nvPr/>
        </p:nvSpPr>
        <p:spPr>
          <a:xfrm>
            <a:off x="6859716" y="5179724"/>
            <a:ext cx="411583" cy="383934"/>
          </a:xfrm>
          <a:custGeom>
            <a:avLst/>
            <a:gdLst/>
            <a:ahLst/>
            <a:cxnLst/>
            <a:rect l="l" t="t" r="r" b="b"/>
            <a:pathLst>
              <a:path w="304800" h="304800">
                <a:moveTo>
                  <a:pt x="167640" y="0"/>
                </a:moveTo>
                <a:lnTo>
                  <a:pt x="182880" y="0"/>
                </a:lnTo>
                <a:lnTo>
                  <a:pt x="182880" y="45720"/>
                </a:lnTo>
                <a:lnTo>
                  <a:pt x="228600" y="152400"/>
                </a:lnTo>
                <a:lnTo>
                  <a:pt x="228600" y="274320"/>
                </a:lnTo>
                <a:cubicBezTo>
                  <a:pt x="228600" y="291151"/>
                  <a:pt x="214951" y="304800"/>
                  <a:pt x="198120" y="304800"/>
                </a:cubicBezTo>
                <a:lnTo>
                  <a:pt x="198120" y="304800"/>
                </a:lnTo>
                <a:lnTo>
                  <a:pt x="76200" y="304800"/>
                </a:lnTo>
                <a:cubicBezTo>
                  <a:pt x="59436" y="304800"/>
                  <a:pt x="40996" y="291998"/>
                  <a:pt x="35052" y="276149"/>
                </a:cubicBezTo>
                <a:lnTo>
                  <a:pt x="0" y="182880"/>
                </a:lnTo>
                <a:lnTo>
                  <a:pt x="0" y="152400"/>
                </a:lnTo>
                <a:cubicBezTo>
                  <a:pt x="0" y="135569"/>
                  <a:pt x="13649" y="121920"/>
                  <a:pt x="30480" y="121920"/>
                </a:cubicBezTo>
                <a:lnTo>
                  <a:pt x="30480" y="121920"/>
                </a:lnTo>
                <a:lnTo>
                  <a:pt x="137160" y="121920"/>
                </a:lnTo>
                <a:lnTo>
                  <a:pt x="137160" y="30480"/>
                </a:lnTo>
                <a:cubicBezTo>
                  <a:pt x="137160" y="13649"/>
                  <a:pt x="150809" y="0"/>
                  <a:pt x="167640" y="0"/>
                </a:cubicBezTo>
                <a:lnTo>
                  <a:pt x="167640" y="0"/>
                </a:lnTo>
                <a:close/>
                <a:moveTo>
                  <a:pt x="259080" y="152400"/>
                </a:moveTo>
                <a:lnTo>
                  <a:pt x="304800" y="152400"/>
                </a:lnTo>
                <a:lnTo>
                  <a:pt x="304800" y="304800"/>
                </a:lnTo>
                <a:lnTo>
                  <a:pt x="259080" y="304800"/>
                </a:lnTo>
                <a:lnTo>
                  <a:pt x="259080" y="152400"/>
                </a:lnTo>
                <a:close/>
              </a:path>
            </a:pathLst>
          </a:custGeom>
          <a:solidFill>
            <a:srgbClr val="FFFFFF">
              <a:alpha val="100000"/>
            </a:srgbClr>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685901" y="1362476"/>
            <a:ext cx="8946338" cy="555784"/>
          </a:xfrm>
          <a:prstGeom prst="rect">
            <a:avLst/>
          </a:prstGeom>
          <a:ln/>
        </p:spPr>
        <p:txBody>
          <a:bodyPr vert="horz" wrap="square" lIns="0" tIns="0" rIns="0" bIns="0" rtlCol="0" anchor="b" anchorCtr="0">
            <a:noAutofit/>
          </a:bodyPr>
          <a:lstStyle/>
          <a:p>
            <a:pPr>
              <a:lnSpc>
                <a:spcPct val="120000"/>
              </a:lnSpc>
            </a:pPr>
            <a:r>
              <a:rPr lang="en-US" sz="2400" b="1" dirty="0">
                <a:solidFill>
                  <a:schemeClr val="accent1">
                    <a:alpha val="100000"/>
                  </a:schemeClr>
                </a:solidFill>
                <a:latin typeface="Microsoft Yahei"/>
                <a:ea typeface="Microsoft Yahei"/>
                <a:cs typeface="Microsoft Yahei"/>
              </a:rPr>
              <a:t>Hardware design</a:t>
            </a:r>
          </a:p>
        </p:txBody>
      </p:sp>
      <p:sp>
        <p:nvSpPr>
          <p:cNvPr id="3" name="TextBox 3"/>
          <p:cNvSpPr txBox="1"/>
          <p:nvPr/>
        </p:nvSpPr>
        <p:spPr>
          <a:xfrm>
            <a:off x="1685901" y="2024509"/>
            <a:ext cx="8972550" cy="76378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The </a:t>
            </a: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intelligent sleep aid system mainly consists of hardware components such as sleep aid pillow, smart speaker, environmental control module and aromatherapy release device. Each component realizes data synchronization and functional linkage through wireless connection.</a:t>
            </a:r>
          </a:p>
        </p:txBody>
      </p:sp>
      <p:sp>
        <p:nvSpPr>
          <p:cNvPr id="4" name="TextBox 4"/>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系统实现</a:t>
            </a:r>
          </a:p>
        </p:txBody>
      </p:sp>
      <p:grpSp>
        <p:nvGrpSpPr>
          <p:cNvPr id="5" name="Group 5"/>
          <p:cNvGrpSpPr/>
          <p:nvPr/>
        </p:nvGrpSpPr>
        <p:grpSpPr>
          <a:xfrm>
            <a:off x="838598" y="1564792"/>
            <a:ext cx="353467" cy="353467"/>
            <a:chOff x="838598" y="1564792"/>
            <a:chExt cx="353467" cy="353467"/>
          </a:xfrm>
        </p:grpSpPr>
        <p:sp>
          <p:nvSpPr>
            <p:cNvPr id="6" name="AutoShape 6"/>
            <p:cNvSpPr/>
            <p:nvPr/>
          </p:nvSpPr>
          <p:spPr>
            <a:xfrm>
              <a:off x="920082" y="1646276"/>
              <a:ext cx="190500" cy="190500"/>
            </a:xfrm>
            <a:prstGeom prst="ellipse">
              <a:avLst/>
            </a:prstGeom>
            <a:solidFill>
              <a:schemeClr val="accent1">
                <a:alpha val="100000"/>
              </a:schemeClr>
            </a:solidFill>
            <a:ln/>
          </p:spPr>
        </p:sp>
        <p:sp>
          <p:nvSpPr>
            <p:cNvPr id="7" name="AutoShape 7"/>
            <p:cNvSpPr/>
            <p:nvPr/>
          </p:nvSpPr>
          <p:spPr>
            <a:xfrm>
              <a:off x="838598" y="1564792"/>
              <a:ext cx="353467" cy="353467"/>
            </a:xfrm>
            <a:prstGeom prst="ellipse">
              <a:avLst/>
            </a:prstGeom>
            <a:solidFill>
              <a:schemeClr val="accent1">
                <a:alpha val="16000"/>
              </a:schemeClr>
            </a:solidFill>
            <a:ln/>
          </p:spPr>
        </p:sp>
      </p:grpSp>
      <p:sp>
        <p:nvSpPr>
          <p:cNvPr id="8" name="TextBox 8"/>
          <p:cNvSpPr txBox="1"/>
          <p:nvPr/>
        </p:nvSpPr>
        <p:spPr>
          <a:xfrm>
            <a:off x="1685901" y="3189254"/>
            <a:ext cx="8946338" cy="555784"/>
          </a:xfrm>
          <a:prstGeom prst="rect">
            <a:avLst/>
          </a:prstGeom>
          <a:ln/>
        </p:spPr>
        <p:txBody>
          <a:bodyPr vert="horz" wrap="square" lIns="0" tIns="0" rIns="0" bIns="0" rtlCol="0" anchor="b" anchorCtr="0">
            <a:noAutofit/>
          </a:bodyPr>
          <a:lstStyle/>
          <a:p>
            <a:pPr>
              <a:lnSpc>
                <a:spcPct val="120000"/>
              </a:lnSpc>
            </a:pPr>
            <a:r>
              <a:rPr lang="en-US" sz="2400" b="1" dirty="0">
                <a:solidFill>
                  <a:schemeClr val="accent1">
                    <a:alpha val="100000"/>
                  </a:schemeClr>
                </a:solidFill>
                <a:latin typeface="Microsoft Yahei"/>
                <a:ea typeface="Microsoft Yahei"/>
                <a:cs typeface="Microsoft Yahei"/>
              </a:rPr>
              <a:t>Software platform</a:t>
            </a:r>
          </a:p>
        </p:txBody>
      </p:sp>
      <p:sp>
        <p:nvSpPr>
          <p:cNvPr id="9" name="TextBox 9"/>
          <p:cNvSpPr txBox="1"/>
          <p:nvPr/>
        </p:nvSpPr>
        <p:spPr>
          <a:xfrm>
            <a:off x="1685901" y="3851288"/>
            <a:ext cx="8972550" cy="76378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A supporting mobile APP is developed, through which users can set the sleep aid mode, view the sleep monitoring report, receive improvement suggestions, etc., to achieve remote control and personalized customization.</a:t>
            </a:r>
          </a:p>
        </p:txBody>
      </p:sp>
      <p:grpSp>
        <p:nvGrpSpPr>
          <p:cNvPr id="10" name="Group 10"/>
          <p:cNvGrpSpPr/>
          <p:nvPr/>
        </p:nvGrpSpPr>
        <p:grpSpPr>
          <a:xfrm>
            <a:off x="838598" y="3391571"/>
            <a:ext cx="353467" cy="353467"/>
            <a:chOff x="838598" y="3391571"/>
            <a:chExt cx="353467" cy="353467"/>
          </a:xfrm>
        </p:grpSpPr>
        <p:sp>
          <p:nvSpPr>
            <p:cNvPr id="11" name="AutoShape 11"/>
            <p:cNvSpPr/>
            <p:nvPr/>
          </p:nvSpPr>
          <p:spPr>
            <a:xfrm>
              <a:off x="920082" y="3473055"/>
              <a:ext cx="190500" cy="190500"/>
            </a:xfrm>
            <a:prstGeom prst="ellipse">
              <a:avLst/>
            </a:prstGeom>
            <a:solidFill>
              <a:schemeClr val="accent1">
                <a:alpha val="100000"/>
              </a:schemeClr>
            </a:solidFill>
            <a:ln/>
          </p:spPr>
        </p:sp>
        <p:sp>
          <p:nvSpPr>
            <p:cNvPr id="12" name="AutoShape 12"/>
            <p:cNvSpPr/>
            <p:nvPr/>
          </p:nvSpPr>
          <p:spPr>
            <a:xfrm>
              <a:off x="838598" y="3391571"/>
              <a:ext cx="353467" cy="353467"/>
            </a:xfrm>
            <a:prstGeom prst="ellipse">
              <a:avLst/>
            </a:prstGeom>
            <a:solidFill>
              <a:schemeClr val="accent1">
                <a:alpha val="16000"/>
              </a:schemeClr>
            </a:solidFill>
            <a:ln/>
          </p:spPr>
        </p:sp>
      </p:grpSp>
      <p:sp>
        <p:nvSpPr>
          <p:cNvPr id="13" name="TextBox 13"/>
          <p:cNvSpPr txBox="1"/>
          <p:nvPr/>
        </p:nvSpPr>
        <p:spPr>
          <a:xfrm>
            <a:off x="1685901" y="4975292"/>
            <a:ext cx="8946338" cy="555784"/>
          </a:xfrm>
          <a:prstGeom prst="rect">
            <a:avLst/>
          </a:prstGeom>
          <a:ln/>
        </p:spPr>
        <p:txBody>
          <a:bodyPr vert="horz" wrap="square" lIns="0" tIns="0" rIns="0" bIns="0" rtlCol="0" anchor="b" anchorCtr="0">
            <a:noAutofit/>
          </a:bodyPr>
          <a:lstStyle/>
          <a:p>
            <a:pPr>
              <a:lnSpc>
                <a:spcPct val="120000"/>
              </a:lnSpc>
            </a:pPr>
            <a:r>
              <a:rPr lang="en-US" sz="2400" b="1" dirty="0">
                <a:solidFill>
                  <a:schemeClr val="accent1">
                    <a:alpha val="100000"/>
                  </a:schemeClr>
                </a:solidFill>
                <a:latin typeface="Microsoft Yahei"/>
                <a:ea typeface="Microsoft Yahei"/>
                <a:cs typeface="Microsoft Yahei"/>
              </a:rPr>
              <a:t>Cloud Service support</a:t>
            </a:r>
          </a:p>
        </p:txBody>
      </p:sp>
      <p:sp>
        <p:nvSpPr>
          <p:cNvPr id="14" name="TextBox 14"/>
          <p:cNvSpPr txBox="1"/>
          <p:nvPr/>
        </p:nvSpPr>
        <p:spPr>
          <a:xfrm>
            <a:off x="1685901" y="5637325"/>
            <a:ext cx="8972550" cy="76378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Relying on a powerful cloud service platform, we can achieve cloud storage, analysis and sharing of user data, and provide users with more accurate and personalized sleep improvement solutions.</a:t>
            </a:r>
          </a:p>
        </p:txBody>
      </p:sp>
      <p:grpSp>
        <p:nvGrpSpPr>
          <p:cNvPr id="15" name="Group 15"/>
          <p:cNvGrpSpPr/>
          <p:nvPr/>
        </p:nvGrpSpPr>
        <p:grpSpPr>
          <a:xfrm>
            <a:off x="838598" y="5177608"/>
            <a:ext cx="353467" cy="353467"/>
            <a:chOff x="838598" y="5177608"/>
            <a:chExt cx="353467" cy="353467"/>
          </a:xfrm>
        </p:grpSpPr>
        <p:sp>
          <p:nvSpPr>
            <p:cNvPr id="16" name="AutoShape 16"/>
            <p:cNvSpPr/>
            <p:nvPr/>
          </p:nvSpPr>
          <p:spPr>
            <a:xfrm>
              <a:off x="920082" y="5259092"/>
              <a:ext cx="190500" cy="190500"/>
            </a:xfrm>
            <a:prstGeom prst="ellipse">
              <a:avLst/>
            </a:prstGeom>
            <a:solidFill>
              <a:schemeClr val="accent1">
                <a:alpha val="100000"/>
              </a:schemeClr>
            </a:solidFill>
            <a:ln/>
          </p:spPr>
        </p:sp>
        <p:sp>
          <p:nvSpPr>
            <p:cNvPr id="17" name="AutoShape 17"/>
            <p:cNvSpPr/>
            <p:nvPr/>
          </p:nvSpPr>
          <p:spPr>
            <a:xfrm>
              <a:off x="838598" y="5177608"/>
              <a:ext cx="353467" cy="353467"/>
            </a:xfrm>
            <a:prstGeom prst="ellipse">
              <a:avLst/>
            </a:prstGeom>
            <a:solidFill>
              <a:schemeClr val="accent1">
                <a:alpha val="16000"/>
              </a:schemeClr>
            </a:solidFill>
            <a:ln/>
          </p:spPr>
        </p:sp>
      </p:grpSp>
      <p:cxnSp>
        <p:nvCxnSpPr>
          <p:cNvPr id="18" name="Connector 18"/>
          <p:cNvCxnSpPr/>
          <p:nvPr/>
        </p:nvCxnSpPr>
        <p:spPr>
          <a:xfrm>
            <a:off x="1015332" y="1728028"/>
            <a:ext cx="0" cy="5214957"/>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作品特色与创新点</a:t>
            </a:r>
          </a:p>
        </p:txBody>
      </p:sp>
      <p:sp>
        <p:nvSpPr>
          <p:cNvPr id="3" name="AutoShape 3"/>
          <p:cNvSpPr/>
          <p:nvPr/>
        </p:nvSpPr>
        <p:spPr>
          <a:xfrm>
            <a:off x="673008" y="1424575"/>
            <a:ext cx="1001602" cy="1001602"/>
          </a:xfrm>
          <a:prstGeom prst="roundRect">
            <a:avLst>
              <a:gd name="adj" fmla="val 16667"/>
            </a:avLst>
          </a:prstGeom>
          <a:solidFill>
            <a:schemeClr val="accent1">
              <a:alpha val="100000"/>
            </a:schemeClr>
          </a:solidFill>
          <a:ln/>
        </p:spPr>
      </p:sp>
      <p:sp>
        <p:nvSpPr>
          <p:cNvPr id="4" name="AutoShape 4"/>
          <p:cNvSpPr/>
          <p:nvPr/>
        </p:nvSpPr>
        <p:spPr>
          <a:xfrm>
            <a:off x="1857984" y="1424575"/>
            <a:ext cx="3543300" cy="1001602"/>
          </a:xfrm>
          <a:prstGeom prst="rect">
            <a:avLst/>
          </a:prstGeom>
          <a:noFill/>
          <a:ln/>
        </p:spPr>
        <p:txBody>
          <a:bodyPr vert="horz" wrap="square" lIns="91440" tIns="45720" rIns="91440" bIns="45720" rtlCol="0" anchor="ctr" anchorCtr="0">
            <a:noAutofit/>
          </a:bodyPr>
          <a:lstStyle/>
          <a:p>
            <a:pPr algn="l">
              <a:lnSpc>
                <a:spcPct val="120000"/>
              </a:lnSpc>
              <a:defRPr/>
            </a:pPr>
            <a:r>
              <a:rPr lang="en-US" sz="2400" b="1" dirty="0">
                <a:solidFill>
                  <a:schemeClr val="accent1">
                    <a:alpha val="100000"/>
                  </a:schemeClr>
                </a:solidFill>
                <a:latin typeface="Microsoft Yahei"/>
                <a:ea typeface="Microsoft Yahei"/>
                <a:cs typeface="Microsoft Yahei"/>
              </a:rPr>
              <a:t>All-round sleep aid experience</a:t>
            </a:r>
            <a:endParaRPr lang="en-US" sz="1100" dirty="0"/>
          </a:p>
        </p:txBody>
      </p:sp>
      <p:sp>
        <p:nvSpPr>
          <p:cNvPr id="5" name="TextBox 5"/>
          <p:cNvSpPr txBox="1"/>
          <p:nvPr/>
        </p:nvSpPr>
        <p:spPr>
          <a:xfrm>
            <a:off x="489633" y="1584381"/>
            <a:ext cx="1368351" cy="681990"/>
          </a:xfrm>
          <a:prstGeom prst="rect">
            <a:avLst/>
          </a:prstGeom>
          <a:ln/>
        </p:spPr>
        <p:txBody>
          <a:bodyPr vert="horz" wrap="square" lIns="91440" tIns="45720" rIns="91440" bIns="45720" rtlCol="0" anchor="t" anchorCtr="0">
            <a:noAutofit/>
          </a:bodyPr>
          <a:lstStyle/>
          <a:p>
            <a:pPr algn="ctr">
              <a:lnSpc>
                <a:spcPct val="100000"/>
              </a:lnSpc>
              <a:spcBef>
                <a:spcPts val="375"/>
              </a:spcBef>
            </a:pPr>
            <a:r>
              <a:rPr lang="en-US" sz="3600">
                <a:solidFill>
                  <a:srgbClr val="FFFFFF">
                    <a:alpha val="100000"/>
                  </a:srgbClr>
                </a:solidFill>
                <a:latin typeface="Microsoft Yahei"/>
                <a:ea typeface="Microsoft Yahei"/>
                <a:cs typeface="Microsoft Yahei"/>
              </a:rPr>
              <a:t>01</a:t>
            </a:r>
          </a:p>
        </p:txBody>
      </p:sp>
      <p:sp>
        <p:nvSpPr>
          <p:cNvPr id="6" name="TextBox 6"/>
          <p:cNvSpPr txBox="1"/>
          <p:nvPr/>
        </p:nvSpPr>
        <p:spPr>
          <a:xfrm>
            <a:off x="703091" y="2527659"/>
            <a:ext cx="4857750" cy="1000125"/>
          </a:xfrm>
          <a:prstGeom prst="rect">
            <a:avLst/>
          </a:prstGeom>
          <a:ln/>
        </p:spPr>
        <p:txBody>
          <a:bodyPr vert="horz" wrap="square" lIns="0" tIns="0" rIns="0" bIns="0" rtlCol="0" anchor="t" anchorCtr="0">
            <a:noAutofit/>
          </a:bodyPr>
          <a:lstStyle/>
          <a:p>
            <a:pPr algn="l">
              <a:lnSpc>
                <a:spcPct val="140000"/>
              </a:lnSpc>
              <a:spcBef>
                <a:spcPct val="0"/>
              </a:spcBef>
            </a:pP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not only provides audio sleep aid function, but also combines various means such as environmental regulation and aromatherapy release to create a full range of sleep aid experience for users.</a:t>
            </a:r>
          </a:p>
        </p:txBody>
      </p:sp>
      <p:sp>
        <p:nvSpPr>
          <p:cNvPr id="7" name="AutoShape 7"/>
          <p:cNvSpPr/>
          <p:nvPr/>
        </p:nvSpPr>
        <p:spPr>
          <a:xfrm>
            <a:off x="6250024" y="1424575"/>
            <a:ext cx="1001602" cy="1001602"/>
          </a:xfrm>
          <a:prstGeom prst="roundRect">
            <a:avLst>
              <a:gd name="adj" fmla="val 16667"/>
            </a:avLst>
          </a:prstGeom>
          <a:solidFill>
            <a:schemeClr val="accent1">
              <a:alpha val="100000"/>
            </a:schemeClr>
          </a:solidFill>
          <a:ln/>
        </p:spPr>
      </p:sp>
      <p:sp>
        <p:nvSpPr>
          <p:cNvPr id="8" name="AutoShape 8"/>
          <p:cNvSpPr/>
          <p:nvPr/>
        </p:nvSpPr>
        <p:spPr>
          <a:xfrm>
            <a:off x="7435000" y="1424575"/>
            <a:ext cx="3543300" cy="1001602"/>
          </a:xfrm>
          <a:prstGeom prst="rect">
            <a:avLst/>
          </a:prstGeom>
          <a:noFill/>
          <a:ln/>
        </p:spPr>
        <p:txBody>
          <a:bodyPr vert="horz" wrap="square" lIns="91440" tIns="45720" rIns="91440" bIns="45720" rtlCol="0" anchor="ctr" anchorCtr="0">
            <a:noAutofit/>
          </a:bodyPr>
          <a:lstStyle/>
          <a:p>
            <a:pPr algn="l">
              <a:lnSpc>
                <a:spcPct val="120000"/>
              </a:lnSpc>
              <a:defRPr/>
            </a:pPr>
            <a:r>
              <a:rPr lang="en-US" sz="2400" b="1" dirty="0">
                <a:solidFill>
                  <a:schemeClr val="accent1">
                    <a:alpha val="100000"/>
                  </a:schemeClr>
                </a:solidFill>
                <a:latin typeface="Microsoft Yahei"/>
                <a:ea typeface="Microsoft Yahei"/>
                <a:cs typeface="Microsoft Yahei"/>
              </a:rPr>
              <a:t>Personalized customized service</a:t>
            </a:r>
            <a:endParaRPr lang="en-US" sz="1100" dirty="0"/>
          </a:p>
        </p:txBody>
      </p:sp>
      <p:sp>
        <p:nvSpPr>
          <p:cNvPr id="9" name="TextBox 9"/>
          <p:cNvSpPr txBox="1"/>
          <p:nvPr/>
        </p:nvSpPr>
        <p:spPr>
          <a:xfrm>
            <a:off x="6066649" y="1584381"/>
            <a:ext cx="1368351" cy="681990"/>
          </a:xfrm>
          <a:prstGeom prst="rect">
            <a:avLst/>
          </a:prstGeom>
          <a:ln/>
        </p:spPr>
        <p:txBody>
          <a:bodyPr vert="horz" wrap="square" lIns="91440" tIns="45720" rIns="91440" bIns="45720" rtlCol="0" anchor="t" anchorCtr="0">
            <a:noAutofit/>
          </a:bodyPr>
          <a:lstStyle/>
          <a:p>
            <a:pPr algn="ctr">
              <a:lnSpc>
                <a:spcPct val="100000"/>
              </a:lnSpc>
              <a:spcBef>
                <a:spcPts val="375"/>
              </a:spcBef>
            </a:pPr>
            <a:r>
              <a:rPr lang="en-US" sz="3600">
                <a:solidFill>
                  <a:srgbClr val="FFFFFF">
                    <a:alpha val="100000"/>
                  </a:srgbClr>
                </a:solidFill>
                <a:latin typeface="Microsoft Yahei"/>
                <a:ea typeface="Microsoft Yahei"/>
                <a:cs typeface="Microsoft Yahei"/>
              </a:rPr>
              <a:t>02</a:t>
            </a:r>
          </a:p>
        </p:txBody>
      </p:sp>
      <p:sp>
        <p:nvSpPr>
          <p:cNvPr id="10" name="TextBox 10"/>
          <p:cNvSpPr txBox="1"/>
          <p:nvPr/>
        </p:nvSpPr>
        <p:spPr>
          <a:xfrm>
            <a:off x="6280107" y="2527659"/>
            <a:ext cx="4857750" cy="1000125"/>
          </a:xfrm>
          <a:prstGeom prst="rect">
            <a:avLst/>
          </a:prstGeom>
          <a:ln/>
        </p:spPr>
        <p:txBody>
          <a:bodyPr vert="horz" wrap="square" lIns="0" tIns="0" rIns="0" bIns="0" rtlCol="0" anchor="t" anchorCtr="0">
            <a:noAutofit/>
          </a:bodyPr>
          <a:lstStyle/>
          <a:p>
            <a:pPr algn="l">
              <a:lnSpc>
                <a:spcPct val="140000"/>
              </a:lnSpc>
              <a:spcBef>
                <a:spcPct val="0"/>
              </a:spcBef>
            </a:pPr>
            <a:r>
              <a:rPr lang="en-US" sz="1500" dirty="0">
                <a:solidFill>
                  <a:schemeClr val="dk1">
                    <a:alpha val="100000"/>
                  </a:schemeClr>
                </a:solidFill>
                <a:latin typeface="Microsoft Yahei"/>
                <a:ea typeface="Microsoft Yahei"/>
                <a:cs typeface="Microsoft Yahei"/>
              </a:rPr>
              <a:t>Through intelligent monitoring and big data analysis, </a:t>
            </a: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is able to provide personalized sleep improvement recommendations and services based on users' sleep habits and physiological characteristics.</a:t>
            </a:r>
          </a:p>
        </p:txBody>
      </p:sp>
      <p:sp>
        <p:nvSpPr>
          <p:cNvPr id="11" name="AutoShape 11"/>
          <p:cNvSpPr/>
          <p:nvPr/>
        </p:nvSpPr>
        <p:spPr>
          <a:xfrm>
            <a:off x="669665" y="4240990"/>
            <a:ext cx="1001602" cy="1001602"/>
          </a:xfrm>
          <a:prstGeom prst="roundRect">
            <a:avLst>
              <a:gd name="adj" fmla="val 16667"/>
            </a:avLst>
          </a:prstGeom>
          <a:solidFill>
            <a:schemeClr val="accent1">
              <a:alpha val="100000"/>
            </a:schemeClr>
          </a:solidFill>
          <a:ln/>
        </p:spPr>
      </p:sp>
      <p:sp>
        <p:nvSpPr>
          <p:cNvPr id="12" name="AutoShape 12"/>
          <p:cNvSpPr/>
          <p:nvPr/>
        </p:nvSpPr>
        <p:spPr>
          <a:xfrm>
            <a:off x="1854641" y="4240990"/>
            <a:ext cx="3543300" cy="1001602"/>
          </a:xfrm>
          <a:prstGeom prst="rect">
            <a:avLst/>
          </a:prstGeom>
          <a:noFill/>
          <a:ln/>
        </p:spPr>
        <p:txBody>
          <a:bodyPr vert="horz" wrap="square" lIns="91440" tIns="45720" rIns="91440" bIns="45720" rtlCol="0" anchor="ctr" anchorCtr="0">
            <a:noAutofit/>
          </a:bodyPr>
          <a:lstStyle/>
          <a:p>
            <a:pPr algn="l">
              <a:lnSpc>
                <a:spcPct val="120000"/>
              </a:lnSpc>
              <a:defRPr/>
            </a:pPr>
            <a:r>
              <a:rPr lang="en-US" sz="2400" b="1" dirty="0">
                <a:solidFill>
                  <a:schemeClr val="accent1">
                    <a:alpha val="100000"/>
                  </a:schemeClr>
                </a:solidFill>
                <a:latin typeface="Microsoft Yahei"/>
                <a:ea typeface="Microsoft Yahei"/>
                <a:cs typeface="Microsoft Yahei"/>
              </a:rPr>
              <a:t>Intelligent linkage control</a:t>
            </a:r>
            <a:endParaRPr lang="en-US" sz="1100" dirty="0"/>
          </a:p>
        </p:txBody>
      </p:sp>
      <p:sp>
        <p:nvSpPr>
          <p:cNvPr id="13" name="TextBox 13"/>
          <p:cNvSpPr txBox="1"/>
          <p:nvPr/>
        </p:nvSpPr>
        <p:spPr>
          <a:xfrm>
            <a:off x="486290" y="4400796"/>
            <a:ext cx="1368351" cy="681990"/>
          </a:xfrm>
          <a:prstGeom prst="rect">
            <a:avLst/>
          </a:prstGeom>
          <a:ln/>
        </p:spPr>
        <p:txBody>
          <a:bodyPr vert="horz" wrap="square" lIns="91440" tIns="45720" rIns="91440" bIns="45720" rtlCol="0" anchor="t" anchorCtr="0">
            <a:noAutofit/>
          </a:bodyPr>
          <a:lstStyle/>
          <a:p>
            <a:pPr algn="ctr">
              <a:lnSpc>
                <a:spcPct val="100000"/>
              </a:lnSpc>
              <a:spcBef>
                <a:spcPts val="375"/>
              </a:spcBef>
            </a:pPr>
            <a:r>
              <a:rPr lang="en-US" sz="3600">
                <a:solidFill>
                  <a:srgbClr val="FFFFFF">
                    <a:alpha val="100000"/>
                  </a:srgbClr>
                </a:solidFill>
                <a:latin typeface="Microsoft Yahei"/>
                <a:ea typeface="Microsoft Yahei"/>
                <a:cs typeface="Microsoft Yahei"/>
              </a:rPr>
              <a:t>03</a:t>
            </a:r>
          </a:p>
        </p:txBody>
      </p:sp>
      <p:sp>
        <p:nvSpPr>
          <p:cNvPr id="14" name="TextBox 14"/>
          <p:cNvSpPr txBox="1"/>
          <p:nvPr/>
        </p:nvSpPr>
        <p:spPr>
          <a:xfrm>
            <a:off x="699748" y="5353598"/>
            <a:ext cx="4857750" cy="1000125"/>
          </a:xfrm>
          <a:prstGeom prst="rect">
            <a:avLst/>
          </a:prstGeom>
          <a:ln/>
        </p:spPr>
        <p:txBody>
          <a:bodyPr vert="horz" wrap="square" lIns="0" tIns="0" rIns="0" bIns="0" rtlCol="0" anchor="t" anchorCtr="0">
            <a:noAutofit/>
          </a:bodyPr>
          <a:lstStyle/>
          <a:p>
            <a:pPr algn="l">
              <a:lnSpc>
                <a:spcPct val="140000"/>
              </a:lnSpc>
              <a:spcBef>
                <a:spcPct val="0"/>
              </a:spcBef>
            </a:pPr>
            <a:r>
              <a:rPr lang="en-US" sz="1500" dirty="0">
                <a:solidFill>
                  <a:schemeClr val="dk1">
                    <a:alpha val="100000"/>
                  </a:schemeClr>
                </a:solidFill>
                <a:latin typeface="Microsoft Yahei"/>
                <a:ea typeface="Microsoft Yahei"/>
                <a:cs typeface="Microsoft Yahei"/>
              </a:rPr>
              <a:t>The hardware components are connected wirelessly to achieve intelligent linkage control, and the user can easily set and control the entire sleep aid system through the mobile phone APP.</a:t>
            </a:r>
          </a:p>
        </p:txBody>
      </p:sp>
      <p:sp>
        <p:nvSpPr>
          <p:cNvPr id="15" name="AutoShape 15"/>
          <p:cNvSpPr/>
          <p:nvPr/>
        </p:nvSpPr>
        <p:spPr>
          <a:xfrm>
            <a:off x="6246681" y="4240990"/>
            <a:ext cx="1001602" cy="1001602"/>
          </a:xfrm>
          <a:prstGeom prst="roundRect">
            <a:avLst>
              <a:gd name="adj" fmla="val 16667"/>
            </a:avLst>
          </a:prstGeom>
          <a:solidFill>
            <a:schemeClr val="accent1">
              <a:alpha val="100000"/>
            </a:schemeClr>
          </a:solidFill>
          <a:ln/>
        </p:spPr>
      </p:sp>
      <p:sp>
        <p:nvSpPr>
          <p:cNvPr id="16" name="AutoShape 16"/>
          <p:cNvSpPr/>
          <p:nvPr/>
        </p:nvSpPr>
        <p:spPr>
          <a:xfrm>
            <a:off x="7431656" y="4240990"/>
            <a:ext cx="4150743" cy="1001602"/>
          </a:xfrm>
          <a:prstGeom prst="rect">
            <a:avLst/>
          </a:prstGeom>
          <a:noFill/>
          <a:ln/>
        </p:spPr>
        <p:txBody>
          <a:bodyPr vert="horz" wrap="square" lIns="91440" tIns="45720" rIns="91440" bIns="45720" rtlCol="0" anchor="ctr" anchorCtr="0">
            <a:noAutofit/>
          </a:bodyPr>
          <a:lstStyle/>
          <a:p>
            <a:pPr algn="l">
              <a:lnSpc>
                <a:spcPct val="120000"/>
              </a:lnSpc>
              <a:defRPr/>
            </a:pPr>
            <a:r>
              <a:rPr lang="en-US" sz="2400" b="1" dirty="0">
                <a:solidFill>
                  <a:schemeClr val="accent1">
                    <a:alpha val="100000"/>
                  </a:schemeClr>
                </a:solidFill>
                <a:latin typeface="Microsoft Yahei"/>
                <a:ea typeface="Microsoft Yahei"/>
                <a:cs typeface="Microsoft Yahei"/>
              </a:rPr>
              <a:t>Health and environmental protection concept</a:t>
            </a:r>
            <a:endParaRPr lang="en-US" sz="1100" dirty="0"/>
          </a:p>
        </p:txBody>
      </p:sp>
      <p:sp>
        <p:nvSpPr>
          <p:cNvPr id="17" name="TextBox 17"/>
          <p:cNvSpPr txBox="1"/>
          <p:nvPr/>
        </p:nvSpPr>
        <p:spPr>
          <a:xfrm>
            <a:off x="6063306" y="4400796"/>
            <a:ext cx="1368351" cy="681990"/>
          </a:xfrm>
          <a:prstGeom prst="rect">
            <a:avLst/>
          </a:prstGeom>
          <a:ln/>
        </p:spPr>
        <p:txBody>
          <a:bodyPr vert="horz" wrap="square" lIns="91440" tIns="45720" rIns="91440" bIns="45720" rtlCol="0" anchor="t" anchorCtr="0">
            <a:noAutofit/>
          </a:bodyPr>
          <a:lstStyle/>
          <a:p>
            <a:pPr algn="ctr">
              <a:lnSpc>
                <a:spcPct val="100000"/>
              </a:lnSpc>
              <a:spcBef>
                <a:spcPts val="375"/>
              </a:spcBef>
            </a:pPr>
            <a:r>
              <a:rPr lang="en-US" sz="3600">
                <a:solidFill>
                  <a:srgbClr val="FFFFFF">
                    <a:alpha val="100000"/>
                  </a:srgbClr>
                </a:solidFill>
                <a:latin typeface="Microsoft Yahei"/>
                <a:ea typeface="Microsoft Yahei"/>
                <a:cs typeface="Microsoft Yahei"/>
              </a:rPr>
              <a:t>04</a:t>
            </a:r>
          </a:p>
        </p:txBody>
      </p:sp>
      <p:sp>
        <p:nvSpPr>
          <p:cNvPr id="18" name="TextBox 18"/>
          <p:cNvSpPr txBox="1"/>
          <p:nvPr/>
        </p:nvSpPr>
        <p:spPr>
          <a:xfrm>
            <a:off x="6276764" y="5291100"/>
            <a:ext cx="5686636" cy="1000125"/>
          </a:xfrm>
          <a:prstGeom prst="rect">
            <a:avLst/>
          </a:prstGeom>
          <a:ln/>
        </p:spPr>
        <p:txBody>
          <a:bodyPr vert="horz" wrap="square" lIns="0" tIns="0" rIns="0" bIns="0" rtlCol="0" anchor="t" anchorCtr="0">
            <a:noAutofit/>
          </a:bodyPr>
          <a:lstStyle/>
          <a:p>
            <a:pPr algn="l">
              <a:lnSpc>
                <a:spcPct val="140000"/>
              </a:lnSpc>
              <a:spcBef>
                <a:spcPct val="0"/>
              </a:spcBef>
            </a:pP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adheres to the concept of health and environmental protection, and selects natural sleep aid aromatherapy materials to ensure the safety and comfort of users. At the same time, reduce energy waste and promote sustainable development through intelligent regulation.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36208" y="1934272"/>
            <a:ext cx="7934325" cy="1838325"/>
          </a:xfrm>
          <a:prstGeom prst="rect">
            <a:avLst/>
          </a:prstGeom>
          <a:ln/>
        </p:spPr>
        <p:txBody>
          <a:bodyPr vert="horz" wrap="square" lIns="114300" tIns="57150" rIns="114300" bIns="57150" rtlCol="0" anchor="ctr" anchorCtr="0">
            <a:spAutoFit/>
          </a:bodyPr>
          <a:lstStyle/>
          <a:p>
            <a:pPr>
              <a:lnSpc>
                <a:spcPct val="100000"/>
              </a:lnSpc>
              <a:spcBef>
                <a:spcPts val="450"/>
              </a:spcBef>
            </a:pPr>
            <a:r>
              <a:rPr lang="en-US" sz="10275" b="1">
                <a:solidFill>
                  <a:schemeClr val="lt2">
                    <a:alpha val="100000"/>
                  </a:schemeClr>
                </a:solidFill>
                <a:latin typeface="Microsoft Yahei"/>
                <a:ea typeface="Microsoft Yahei"/>
                <a:cs typeface="Microsoft Yahei"/>
              </a:rPr>
              <a:t>03</a:t>
            </a:r>
          </a:p>
        </p:txBody>
      </p:sp>
      <p:sp>
        <p:nvSpPr>
          <p:cNvPr id="3" name="TextBox 3"/>
          <p:cNvSpPr txBox="1"/>
          <p:nvPr/>
        </p:nvSpPr>
        <p:spPr>
          <a:xfrm>
            <a:off x="940793" y="3983088"/>
            <a:ext cx="5086502" cy="698525"/>
          </a:xfrm>
          <a:prstGeom prst="rect">
            <a:avLst/>
          </a:prstGeom>
          <a:ln/>
        </p:spPr>
        <p:txBody>
          <a:bodyPr vert="horz" wrap="square" lIns="114300" tIns="57150" rIns="114300" bIns="57150" rtlCol="0" anchor="ctr" anchorCtr="0">
            <a:spAutoFit/>
          </a:bodyPr>
          <a:lstStyle/>
          <a:p>
            <a:pPr>
              <a:lnSpc>
                <a:spcPct val="120000"/>
              </a:lnSpc>
              <a:spcBef>
                <a:spcPts val="450"/>
              </a:spcBef>
            </a:pPr>
            <a:r>
              <a:rPr lang="en-US" sz="3450" b="1" dirty="0">
                <a:solidFill>
                  <a:srgbClr val="000000">
                    <a:alpha val="100000"/>
                  </a:srgbClr>
                </a:solidFill>
                <a:highlight>
                  <a:srgbClr val="000000">
                    <a:alpha val="0"/>
                  </a:srgbClr>
                </a:highlight>
                <a:latin typeface="Microsoft Yahei"/>
                <a:ea typeface="Microsoft Yahei"/>
                <a:cs typeface="Microsoft Yahei"/>
              </a:rPr>
              <a:t>Market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05352" y="1793743"/>
            <a:ext cx="2709128" cy="2949288"/>
          </a:xfrm>
          <a:prstGeom prst="roundRect">
            <a:avLst>
              <a:gd name="adj" fmla="val 4117"/>
            </a:avLst>
          </a:prstGeom>
          <a:solidFill>
            <a:schemeClr val="lt2">
              <a:alpha val="80000"/>
            </a:schemeClr>
          </a:solidFill>
          <a:ln/>
        </p:spPr>
      </p:sp>
      <p:sp>
        <p:nvSpPr>
          <p:cNvPr id="3" name="AutoShape 3"/>
          <p:cNvSpPr/>
          <p:nvPr/>
        </p:nvSpPr>
        <p:spPr>
          <a:xfrm>
            <a:off x="417338" y="1910330"/>
            <a:ext cx="2485155" cy="554002"/>
          </a:xfrm>
          <a:prstGeom prst="roundRect">
            <a:avLst>
              <a:gd name="adj" fmla="val 16667"/>
            </a:avLst>
          </a:prstGeom>
          <a:solidFill>
            <a:schemeClr val="accent1">
              <a:alpha val="100000"/>
            </a:schemeClr>
          </a:solidFill>
          <a:ln/>
        </p:spPr>
      </p:sp>
      <p:sp>
        <p:nvSpPr>
          <p:cNvPr id="4" name="TextBox 4"/>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市场现状</a:t>
            </a:r>
          </a:p>
        </p:txBody>
      </p:sp>
      <p:sp>
        <p:nvSpPr>
          <p:cNvPr id="5" name="TextBox 5"/>
          <p:cNvSpPr txBox="1"/>
          <p:nvPr/>
        </p:nvSpPr>
        <p:spPr>
          <a:xfrm>
            <a:off x="538889" y="1942164"/>
            <a:ext cx="2242054" cy="490334"/>
          </a:xfrm>
          <a:prstGeom prst="rect">
            <a:avLst/>
          </a:prstGeom>
          <a:ln/>
        </p:spPr>
        <p:txBody>
          <a:bodyPr vert="horz" wrap="square" lIns="66008" tIns="33052" rIns="66008" bIns="33052" rtlCol="0" anchor="ctr" anchorCtr="0">
            <a:noAutofit/>
          </a:bodyPr>
          <a:lstStyle/>
          <a:p>
            <a:pPr algn="ctr">
              <a:lnSpc>
                <a:spcPct val="120000"/>
              </a:lnSpc>
            </a:pPr>
            <a:r>
              <a:rPr lang="en-US" sz="2000" b="1">
                <a:solidFill>
                  <a:srgbClr val="FFFFFF">
                    <a:alpha val="100000"/>
                  </a:srgbClr>
                </a:solidFill>
                <a:latin typeface="Microsoft Yahei"/>
                <a:ea typeface="Microsoft Yahei"/>
                <a:cs typeface="Microsoft Yahei"/>
              </a:rPr>
              <a:t>睡眠问题普遍性</a:t>
            </a:r>
          </a:p>
        </p:txBody>
      </p:sp>
      <p:sp>
        <p:nvSpPr>
          <p:cNvPr id="6" name="TextBox 6"/>
          <p:cNvSpPr txBox="1"/>
          <p:nvPr/>
        </p:nvSpPr>
        <p:spPr>
          <a:xfrm>
            <a:off x="471651" y="2601797"/>
            <a:ext cx="2376529" cy="1817375"/>
          </a:xfrm>
          <a:prstGeom prst="rect">
            <a:avLst/>
          </a:prstGeom>
          <a:ln/>
        </p:spPr>
        <p:txBody>
          <a:bodyPr vert="horz" wrap="square" lIns="91440" tIns="45720" rIns="91440" bIns="45720" rtlCol="0" anchor="t" anchorCtr="0">
            <a:noAutofit/>
          </a:bodyPr>
          <a:lstStyle/>
          <a:p>
            <a:pPr algn="ctr">
              <a:lnSpc>
                <a:spcPct val="150000"/>
              </a:lnSpc>
              <a:spcBef>
                <a:spcPts val="375"/>
              </a:spcBef>
            </a:pPr>
            <a:r>
              <a:rPr lang="en-US" sz="1500" dirty="0">
                <a:solidFill>
                  <a:schemeClr val="dk1">
                    <a:alpha val="100000"/>
                  </a:schemeClr>
                </a:solidFill>
                <a:latin typeface="Microsoft Yahei"/>
                <a:ea typeface="Microsoft Yahei"/>
                <a:cs typeface="Microsoft Yahei"/>
              </a:rPr>
              <a:t>With the acceleration of the pace of modern life and the increase of work pressure, sleep problems are increasingly common and become an important factor affecting people's quality of life.</a:t>
            </a:r>
          </a:p>
        </p:txBody>
      </p:sp>
      <p:sp>
        <p:nvSpPr>
          <p:cNvPr id="11" name="AutoShape 11"/>
          <p:cNvSpPr/>
          <p:nvPr/>
        </p:nvSpPr>
        <p:spPr>
          <a:xfrm>
            <a:off x="3186255" y="2598365"/>
            <a:ext cx="2709128" cy="2949288"/>
          </a:xfrm>
          <a:prstGeom prst="roundRect">
            <a:avLst>
              <a:gd name="adj" fmla="val 4117"/>
            </a:avLst>
          </a:prstGeom>
          <a:solidFill>
            <a:schemeClr val="lt2">
              <a:alpha val="80000"/>
            </a:schemeClr>
          </a:solidFill>
          <a:ln/>
        </p:spPr>
      </p:sp>
      <p:sp>
        <p:nvSpPr>
          <p:cNvPr id="12" name="AutoShape 12"/>
          <p:cNvSpPr/>
          <p:nvPr/>
        </p:nvSpPr>
        <p:spPr>
          <a:xfrm>
            <a:off x="3298241" y="2714951"/>
            <a:ext cx="2485155" cy="554002"/>
          </a:xfrm>
          <a:prstGeom prst="roundRect">
            <a:avLst>
              <a:gd name="adj" fmla="val 16667"/>
            </a:avLst>
          </a:prstGeom>
          <a:solidFill>
            <a:schemeClr val="accent1">
              <a:alpha val="100000"/>
            </a:schemeClr>
          </a:solidFill>
          <a:ln/>
        </p:spPr>
      </p:sp>
      <p:sp>
        <p:nvSpPr>
          <p:cNvPr id="13" name="TextBox 13"/>
          <p:cNvSpPr txBox="1"/>
          <p:nvPr/>
        </p:nvSpPr>
        <p:spPr>
          <a:xfrm>
            <a:off x="3419792" y="2746786"/>
            <a:ext cx="2242054" cy="490334"/>
          </a:xfrm>
          <a:prstGeom prst="rect">
            <a:avLst/>
          </a:prstGeom>
          <a:ln/>
        </p:spPr>
        <p:txBody>
          <a:bodyPr vert="horz" wrap="square" lIns="66008" tIns="33052" rIns="66008" bIns="33052" rtlCol="0" anchor="ctr" anchorCtr="0">
            <a:noAutofit/>
          </a:bodyPr>
          <a:lstStyle/>
          <a:p>
            <a:pPr algn="ctr">
              <a:lnSpc>
                <a:spcPct val="120000"/>
              </a:lnSpc>
            </a:pPr>
            <a:r>
              <a:rPr lang="en-US" sz="2000" b="1">
                <a:solidFill>
                  <a:srgbClr val="FFFFFF">
                    <a:alpha val="100000"/>
                  </a:srgbClr>
                </a:solidFill>
                <a:latin typeface="Microsoft Yahei"/>
                <a:ea typeface="Microsoft Yahei"/>
                <a:cs typeface="Microsoft Yahei"/>
              </a:rPr>
              <a:t>市场需求增长</a:t>
            </a:r>
          </a:p>
        </p:txBody>
      </p:sp>
      <p:sp>
        <p:nvSpPr>
          <p:cNvPr id="14" name="TextBox 14"/>
          <p:cNvSpPr txBox="1"/>
          <p:nvPr/>
        </p:nvSpPr>
        <p:spPr>
          <a:xfrm>
            <a:off x="3352554" y="3528049"/>
            <a:ext cx="2376529" cy="1817375"/>
          </a:xfrm>
          <a:prstGeom prst="rect">
            <a:avLst/>
          </a:prstGeom>
          <a:ln/>
        </p:spPr>
        <p:txBody>
          <a:bodyPr vert="horz" wrap="square" lIns="91440" tIns="45720" rIns="91440" bIns="45720" rtlCol="0" anchor="t" anchorCtr="0">
            <a:noAutofit/>
          </a:bodyPr>
          <a:lstStyle/>
          <a:p>
            <a:pPr algn="ctr">
              <a:lnSpc>
                <a:spcPct val="150000"/>
              </a:lnSpc>
              <a:spcBef>
                <a:spcPts val="375"/>
              </a:spcBef>
            </a:pPr>
            <a:r>
              <a:rPr lang="en-US" sz="1500" dirty="0">
                <a:solidFill>
                  <a:schemeClr val="dk1">
                    <a:alpha val="100000"/>
                  </a:schemeClr>
                </a:solidFill>
                <a:latin typeface="Microsoft Yahei"/>
                <a:ea typeface="Microsoft Yahei"/>
                <a:cs typeface="Microsoft Yahei"/>
              </a:rPr>
              <a:t>With the improvement of health awareness, consumers' demand for sleep aid products is growing, and the market potential is huge.</a:t>
            </a:r>
          </a:p>
        </p:txBody>
      </p:sp>
      <p:sp>
        <p:nvSpPr>
          <p:cNvPr id="15" name="AutoShape 15"/>
          <p:cNvSpPr/>
          <p:nvPr/>
        </p:nvSpPr>
        <p:spPr>
          <a:xfrm>
            <a:off x="6067158" y="1793743"/>
            <a:ext cx="2709128" cy="2949288"/>
          </a:xfrm>
          <a:prstGeom prst="roundRect">
            <a:avLst>
              <a:gd name="adj" fmla="val 4117"/>
            </a:avLst>
          </a:prstGeom>
          <a:solidFill>
            <a:schemeClr val="lt2">
              <a:alpha val="80000"/>
            </a:schemeClr>
          </a:solidFill>
          <a:ln/>
        </p:spPr>
      </p:sp>
      <p:sp>
        <p:nvSpPr>
          <p:cNvPr id="16" name="AutoShape 16"/>
          <p:cNvSpPr/>
          <p:nvPr/>
        </p:nvSpPr>
        <p:spPr>
          <a:xfrm>
            <a:off x="6179144" y="1910330"/>
            <a:ext cx="2485155" cy="554002"/>
          </a:xfrm>
          <a:prstGeom prst="roundRect">
            <a:avLst>
              <a:gd name="adj" fmla="val 16667"/>
            </a:avLst>
          </a:prstGeom>
          <a:solidFill>
            <a:schemeClr val="accent1">
              <a:alpha val="100000"/>
            </a:schemeClr>
          </a:solidFill>
          <a:ln/>
        </p:spPr>
      </p:sp>
      <p:sp>
        <p:nvSpPr>
          <p:cNvPr id="17" name="TextBox 17"/>
          <p:cNvSpPr txBox="1"/>
          <p:nvPr/>
        </p:nvSpPr>
        <p:spPr>
          <a:xfrm>
            <a:off x="6300694" y="1942164"/>
            <a:ext cx="2242054" cy="490334"/>
          </a:xfrm>
          <a:prstGeom prst="rect">
            <a:avLst/>
          </a:prstGeom>
          <a:ln/>
        </p:spPr>
        <p:txBody>
          <a:bodyPr vert="horz" wrap="square" lIns="66008" tIns="33052" rIns="66008" bIns="33052" rtlCol="0" anchor="ctr" anchorCtr="0">
            <a:noAutofit/>
          </a:bodyPr>
          <a:lstStyle/>
          <a:p>
            <a:pPr algn="ctr">
              <a:lnSpc>
                <a:spcPct val="120000"/>
              </a:lnSpc>
            </a:pPr>
            <a:r>
              <a:rPr lang="en-US" sz="2000" b="1">
                <a:solidFill>
                  <a:srgbClr val="FFFFFF">
                    <a:alpha val="100000"/>
                  </a:srgbClr>
                </a:solidFill>
                <a:latin typeface="Microsoft Yahei"/>
                <a:ea typeface="Microsoft Yahei"/>
                <a:cs typeface="Microsoft Yahei"/>
              </a:rPr>
              <a:t>产品多样化</a:t>
            </a:r>
          </a:p>
        </p:txBody>
      </p:sp>
      <p:sp>
        <p:nvSpPr>
          <p:cNvPr id="18" name="TextBox 18"/>
          <p:cNvSpPr txBox="1"/>
          <p:nvPr/>
        </p:nvSpPr>
        <p:spPr>
          <a:xfrm>
            <a:off x="6233457" y="2723428"/>
            <a:ext cx="2376529" cy="1817375"/>
          </a:xfrm>
          <a:prstGeom prst="rect">
            <a:avLst/>
          </a:prstGeom>
          <a:ln/>
        </p:spPr>
        <p:txBody>
          <a:bodyPr vert="horz" wrap="square" lIns="91440" tIns="45720" rIns="91440" bIns="45720" rtlCol="0" anchor="t" anchorCtr="0">
            <a:noAutofit/>
          </a:bodyPr>
          <a:lstStyle/>
          <a:p>
            <a:pPr algn="ctr">
              <a:lnSpc>
                <a:spcPct val="150000"/>
              </a:lnSpc>
              <a:spcBef>
                <a:spcPts val="375"/>
              </a:spcBef>
            </a:pPr>
            <a:r>
              <a:rPr lang="en-US" sz="1500" dirty="0">
                <a:solidFill>
                  <a:schemeClr val="dk1">
                    <a:alpha val="100000"/>
                  </a:schemeClr>
                </a:solidFill>
                <a:latin typeface="Microsoft Yahei"/>
                <a:ea typeface="Microsoft Yahei"/>
                <a:cs typeface="Microsoft Yahei"/>
              </a:rPr>
              <a:t>The market of sleep aid products has shown a diversified development trend, including drugs, supplements, science and technology, and environmental improvement products.</a:t>
            </a:r>
          </a:p>
        </p:txBody>
      </p:sp>
      <p:sp>
        <p:nvSpPr>
          <p:cNvPr id="19" name="AutoShape 19"/>
          <p:cNvSpPr/>
          <p:nvPr/>
        </p:nvSpPr>
        <p:spPr>
          <a:xfrm>
            <a:off x="8948060" y="2598365"/>
            <a:ext cx="2709128" cy="2949288"/>
          </a:xfrm>
          <a:prstGeom prst="roundRect">
            <a:avLst>
              <a:gd name="adj" fmla="val 4117"/>
            </a:avLst>
          </a:prstGeom>
          <a:solidFill>
            <a:schemeClr val="lt2">
              <a:alpha val="80000"/>
            </a:schemeClr>
          </a:solidFill>
          <a:ln/>
        </p:spPr>
      </p:sp>
      <p:sp>
        <p:nvSpPr>
          <p:cNvPr id="20" name="AutoShape 20"/>
          <p:cNvSpPr/>
          <p:nvPr/>
        </p:nvSpPr>
        <p:spPr>
          <a:xfrm>
            <a:off x="9060047" y="2701761"/>
            <a:ext cx="2485155" cy="554002"/>
          </a:xfrm>
          <a:prstGeom prst="roundRect">
            <a:avLst>
              <a:gd name="adj" fmla="val 16667"/>
            </a:avLst>
          </a:prstGeom>
          <a:solidFill>
            <a:schemeClr val="accent1">
              <a:alpha val="100000"/>
            </a:schemeClr>
          </a:solidFill>
          <a:ln/>
        </p:spPr>
      </p:sp>
      <p:sp>
        <p:nvSpPr>
          <p:cNvPr id="21" name="TextBox 21"/>
          <p:cNvSpPr txBox="1"/>
          <p:nvPr/>
        </p:nvSpPr>
        <p:spPr>
          <a:xfrm>
            <a:off x="9181598" y="2733595"/>
            <a:ext cx="2242054" cy="490334"/>
          </a:xfrm>
          <a:prstGeom prst="rect">
            <a:avLst/>
          </a:prstGeom>
          <a:ln/>
        </p:spPr>
        <p:txBody>
          <a:bodyPr vert="horz" wrap="square" lIns="66008" tIns="33052" rIns="66008" bIns="33052" rtlCol="0" anchor="ctr" anchorCtr="0">
            <a:noAutofit/>
          </a:bodyPr>
          <a:lstStyle/>
          <a:p>
            <a:pPr algn="ctr">
              <a:lnSpc>
                <a:spcPct val="120000"/>
              </a:lnSpc>
            </a:pPr>
            <a:r>
              <a:rPr lang="en-US" sz="2000" b="1">
                <a:solidFill>
                  <a:srgbClr val="FFFFFF">
                    <a:alpha val="100000"/>
                  </a:srgbClr>
                </a:solidFill>
                <a:latin typeface="Microsoft Yahei"/>
                <a:ea typeface="Microsoft Yahei"/>
                <a:cs typeface="Microsoft Yahei"/>
              </a:rPr>
              <a:t>法规与监管</a:t>
            </a:r>
          </a:p>
        </p:txBody>
      </p:sp>
      <p:sp>
        <p:nvSpPr>
          <p:cNvPr id="22" name="TextBox 22"/>
          <p:cNvSpPr txBox="1"/>
          <p:nvPr/>
        </p:nvSpPr>
        <p:spPr>
          <a:xfrm>
            <a:off x="8903723" y="3392778"/>
            <a:ext cx="2925241" cy="1817375"/>
          </a:xfrm>
          <a:prstGeom prst="rect">
            <a:avLst/>
          </a:prstGeom>
          <a:ln/>
        </p:spPr>
        <p:txBody>
          <a:bodyPr vert="horz" wrap="square" lIns="91440" tIns="45720" rIns="91440" bIns="45720" rtlCol="0" anchor="t" anchorCtr="0">
            <a:noAutofit/>
          </a:bodyPr>
          <a:lstStyle/>
          <a:p>
            <a:pPr algn="ctr">
              <a:lnSpc>
                <a:spcPct val="150000"/>
              </a:lnSpc>
              <a:spcBef>
                <a:spcPts val="375"/>
              </a:spcBef>
            </a:pPr>
            <a:r>
              <a:rPr lang="en-US" sz="1500" dirty="0">
                <a:solidFill>
                  <a:schemeClr val="dk1">
                    <a:alpha val="100000"/>
                  </a:schemeClr>
                </a:solidFill>
                <a:latin typeface="Microsoft Yahei"/>
                <a:ea typeface="Microsoft Yahei"/>
                <a:cs typeface="Microsoft Yahei"/>
              </a:rPr>
              <a:t>Sleep aid products belong to the category of medical and health products, subject to the strict supervision of relevant laws and regulations, enterprises in the marketing and sales process to comply with the relevant provisions.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4489734" y="4197309"/>
            <a:ext cx="3273285" cy="690150"/>
          </a:xfrm>
          <a:prstGeom prst="roundRect">
            <a:avLst>
              <a:gd name="adj" fmla="val 28095"/>
            </a:avLst>
          </a:prstGeom>
          <a:solidFill>
            <a:schemeClr val="accent1">
              <a:alpha val="100000"/>
            </a:schemeClr>
          </a:solidFill>
          <a:ln/>
        </p:spPr>
      </p:sp>
      <p:sp>
        <p:nvSpPr>
          <p:cNvPr id="3" name="AutoShape 3"/>
          <p:cNvSpPr/>
          <p:nvPr/>
        </p:nvSpPr>
        <p:spPr>
          <a:xfrm>
            <a:off x="650433" y="4197309"/>
            <a:ext cx="3273285" cy="690150"/>
          </a:xfrm>
          <a:prstGeom prst="roundRect">
            <a:avLst>
              <a:gd name="adj" fmla="val 28095"/>
            </a:avLst>
          </a:prstGeom>
          <a:solidFill>
            <a:schemeClr val="accent1">
              <a:alpha val="100000"/>
            </a:schemeClr>
          </a:solidFill>
          <a:ln/>
        </p:spPr>
      </p:sp>
      <p:sp>
        <p:nvSpPr>
          <p:cNvPr id="4" name="AutoShape 4"/>
          <p:cNvSpPr/>
          <p:nvPr/>
        </p:nvSpPr>
        <p:spPr>
          <a:xfrm>
            <a:off x="4489734" y="1474577"/>
            <a:ext cx="3273285" cy="690150"/>
          </a:xfrm>
          <a:prstGeom prst="roundRect">
            <a:avLst>
              <a:gd name="adj" fmla="val 28095"/>
            </a:avLst>
          </a:prstGeom>
          <a:solidFill>
            <a:schemeClr val="accent1">
              <a:alpha val="100000"/>
            </a:schemeClr>
          </a:solidFill>
          <a:ln/>
        </p:spPr>
      </p:sp>
      <p:sp>
        <p:nvSpPr>
          <p:cNvPr id="5" name="AutoShape 5"/>
          <p:cNvSpPr/>
          <p:nvPr/>
        </p:nvSpPr>
        <p:spPr>
          <a:xfrm>
            <a:off x="650433" y="1474577"/>
            <a:ext cx="3273285" cy="690150"/>
          </a:xfrm>
          <a:prstGeom prst="roundRect">
            <a:avLst>
              <a:gd name="adj" fmla="val 28095"/>
            </a:avLst>
          </a:prstGeom>
          <a:solidFill>
            <a:schemeClr val="accent1">
              <a:alpha val="100000"/>
            </a:schemeClr>
          </a:solidFill>
          <a:ln/>
        </p:spPr>
      </p:sp>
      <p:pic>
        <p:nvPicPr>
          <p:cNvPr id="6" name="Picture 6"/>
          <p:cNvPicPr>
            <a:picLocks noChangeAspect="1"/>
          </p:cNvPicPr>
          <p:nvPr/>
        </p:nvPicPr>
        <p:blipFill>
          <a:blip r:embed="rId3">
            <a:alphaModFix/>
          </a:blip>
          <a:srcRect/>
          <a:stretch>
            <a:fillRect/>
          </a:stretch>
        </p:blipFill>
        <p:spPr>
          <a:xfrm>
            <a:off x="8293144" y="1482730"/>
            <a:ext cx="3422379" cy="4563172"/>
          </a:xfrm>
          <a:prstGeom prst="roundRect">
            <a:avLst/>
          </a:prstGeom>
        </p:spPr>
      </p:pic>
      <p:sp>
        <p:nvSpPr>
          <p:cNvPr id="7" name="TextBox 7"/>
          <p:cNvSpPr txBox="1"/>
          <p:nvPr/>
        </p:nvSpPr>
        <p:spPr>
          <a:xfrm>
            <a:off x="570176" y="2177640"/>
            <a:ext cx="3433799" cy="1259772"/>
          </a:xfrm>
          <a:prstGeom prst="rect">
            <a:avLst/>
          </a:prstGeom>
          <a:ln/>
        </p:spPr>
        <p:txBody>
          <a:bodyPr vert="horz" wrap="square" lIns="123825" tIns="123825" rIns="57150" bIns="123825"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Consumers' demand for sleep products is increasingly refined, and personalized and customized products are more popular.</a:t>
            </a:r>
          </a:p>
        </p:txBody>
      </p:sp>
      <p:sp>
        <p:nvSpPr>
          <p:cNvPr id="8" name="TextBox 8"/>
          <p:cNvSpPr txBox="1"/>
          <p:nvPr/>
        </p:nvSpPr>
        <p:spPr>
          <a:xfrm>
            <a:off x="4409477" y="2177640"/>
            <a:ext cx="3433799" cy="1259772"/>
          </a:xfrm>
          <a:prstGeom prst="rect">
            <a:avLst/>
          </a:prstGeom>
          <a:ln/>
        </p:spPr>
        <p:txBody>
          <a:bodyPr vert="horz" wrap="square" lIns="123825" tIns="123825" rIns="57150" bIns="123825"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The sleep aid market has a diverse competitive landscape, ranging from large pharmaceutical companies to emerging technology startups.</a:t>
            </a:r>
          </a:p>
        </p:txBody>
      </p:sp>
      <p:sp>
        <p:nvSpPr>
          <p:cNvPr id="9" name="TextBox 9"/>
          <p:cNvSpPr txBox="1"/>
          <p:nvPr/>
        </p:nvSpPr>
        <p:spPr>
          <a:xfrm>
            <a:off x="418409" y="4774524"/>
            <a:ext cx="3773224" cy="1262987"/>
          </a:xfrm>
          <a:prstGeom prst="rect">
            <a:avLst/>
          </a:prstGeom>
          <a:ln/>
        </p:spPr>
        <p:txBody>
          <a:bodyPr vert="horz" wrap="square" lIns="123825" tIns="123825" rIns="57150" bIns="123825"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Brand awareness, product effect and user experience are important factors affecting consumers' purchase decisions, and enterprises should pay attention to brand building and user experience improvement.</a:t>
            </a:r>
          </a:p>
        </p:txBody>
      </p:sp>
      <p:sp>
        <p:nvSpPr>
          <p:cNvPr id="10" name="TextBox 10"/>
          <p:cNvSpPr txBox="1"/>
          <p:nvPr/>
        </p:nvSpPr>
        <p:spPr>
          <a:xfrm>
            <a:off x="4389169" y="4774523"/>
            <a:ext cx="3438525" cy="1262987"/>
          </a:xfrm>
          <a:prstGeom prst="rect">
            <a:avLst/>
          </a:prstGeom>
          <a:ln/>
        </p:spPr>
        <p:txBody>
          <a:bodyPr vert="horz" wrap="square" lIns="123825" tIns="123825" rIns="57150" bIns="123825"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Online channels have become one of the important channels for the sales of sleep products, and enterprises need to actively expand the online market to improve product coverage and visibility.</a:t>
            </a:r>
          </a:p>
        </p:txBody>
      </p:sp>
      <p:sp>
        <p:nvSpPr>
          <p:cNvPr id="11" name="TextBox 11"/>
          <p:cNvSpPr txBox="1"/>
          <p:nvPr/>
        </p:nvSpPr>
        <p:spPr>
          <a:xfrm>
            <a:off x="476023" y="265328"/>
            <a:ext cx="1123950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Microsoft Yahei"/>
                <a:ea typeface="Microsoft Yahei"/>
                <a:cs typeface="Microsoft Yahei"/>
              </a:rPr>
              <a:t>行业消费者竞争态势深入分析</a:t>
            </a:r>
          </a:p>
        </p:txBody>
      </p:sp>
      <p:sp>
        <p:nvSpPr>
          <p:cNvPr id="12" name="TextBox 12"/>
          <p:cNvSpPr txBox="1"/>
          <p:nvPr/>
        </p:nvSpPr>
        <p:spPr>
          <a:xfrm>
            <a:off x="838067" y="1502085"/>
            <a:ext cx="2898018" cy="635136"/>
          </a:xfrm>
          <a:prstGeom prst="rect">
            <a:avLst/>
          </a:prstGeom>
          <a:ln/>
        </p:spPr>
        <p:txBody>
          <a:bodyPr vert="horz" wrap="square" lIns="123825" tIns="123825" rIns="57150" bIns="123825" rtlCol="0" anchor="ctr" anchorCtr="0">
            <a:noAutofit/>
          </a:bodyPr>
          <a:lstStyle/>
          <a:p>
            <a:pPr algn="ctr">
              <a:lnSpc>
                <a:spcPct val="120000"/>
              </a:lnSpc>
            </a:pPr>
            <a:r>
              <a:rPr lang="en-US" sz="2400" b="1">
                <a:solidFill>
                  <a:srgbClr val="FFFFFF">
                    <a:alpha val="100000"/>
                  </a:srgbClr>
                </a:solidFill>
                <a:latin typeface="Microsoft Yahei"/>
                <a:ea typeface="Microsoft Yahei"/>
                <a:cs typeface="Microsoft Yahei"/>
              </a:rPr>
              <a:t>消费者需求细化</a:t>
            </a:r>
          </a:p>
        </p:txBody>
      </p:sp>
      <p:sp>
        <p:nvSpPr>
          <p:cNvPr id="13" name="TextBox 13"/>
          <p:cNvSpPr txBox="1"/>
          <p:nvPr/>
        </p:nvSpPr>
        <p:spPr>
          <a:xfrm>
            <a:off x="4677367" y="1502085"/>
            <a:ext cx="2898018" cy="635136"/>
          </a:xfrm>
          <a:prstGeom prst="rect">
            <a:avLst/>
          </a:prstGeom>
          <a:ln/>
        </p:spPr>
        <p:txBody>
          <a:bodyPr vert="horz" wrap="square" lIns="123825" tIns="123825" rIns="57150" bIns="123825" rtlCol="0" anchor="ctr" anchorCtr="0">
            <a:noAutofit/>
          </a:bodyPr>
          <a:lstStyle/>
          <a:p>
            <a:pPr algn="ctr">
              <a:lnSpc>
                <a:spcPct val="120000"/>
              </a:lnSpc>
            </a:pPr>
            <a:r>
              <a:rPr lang="en-US" sz="2400" b="1">
                <a:solidFill>
                  <a:srgbClr val="FFFFFF">
                    <a:alpha val="100000"/>
                  </a:srgbClr>
                </a:solidFill>
                <a:latin typeface="Microsoft Yahei"/>
                <a:ea typeface="Microsoft Yahei"/>
                <a:cs typeface="Microsoft Yahei"/>
              </a:rPr>
              <a:t>竞争格局多元化</a:t>
            </a:r>
          </a:p>
        </p:txBody>
      </p:sp>
      <p:sp>
        <p:nvSpPr>
          <p:cNvPr id="14" name="TextBox 14"/>
          <p:cNvSpPr txBox="1"/>
          <p:nvPr/>
        </p:nvSpPr>
        <p:spPr>
          <a:xfrm>
            <a:off x="838067" y="4224817"/>
            <a:ext cx="2898018" cy="635136"/>
          </a:xfrm>
          <a:prstGeom prst="rect">
            <a:avLst/>
          </a:prstGeom>
          <a:ln/>
        </p:spPr>
        <p:txBody>
          <a:bodyPr vert="horz" wrap="square" lIns="123825" tIns="123825" rIns="57150" bIns="123825" rtlCol="0" anchor="ctr" anchorCtr="0">
            <a:noAutofit/>
          </a:bodyPr>
          <a:lstStyle/>
          <a:p>
            <a:pPr algn="ctr">
              <a:lnSpc>
                <a:spcPct val="120000"/>
              </a:lnSpc>
            </a:pPr>
            <a:r>
              <a:rPr lang="en-US" sz="2400" b="1">
                <a:solidFill>
                  <a:srgbClr val="FFFFFF">
                    <a:alpha val="100000"/>
                  </a:srgbClr>
                </a:solidFill>
                <a:latin typeface="Microsoft Yahei"/>
                <a:ea typeface="Microsoft Yahei"/>
                <a:cs typeface="Microsoft Yahei"/>
              </a:rPr>
              <a:t>品牌忠诚度</a:t>
            </a:r>
          </a:p>
        </p:txBody>
      </p:sp>
      <p:sp>
        <p:nvSpPr>
          <p:cNvPr id="15" name="TextBox 15"/>
          <p:cNvSpPr txBox="1"/>
          <p:nvPr/>
        </p:nvSpPr>
        <p:spPr>
          <a:xfrm>
            <a:off x="4677367" y="4224817"/>
            <a:ext cx="2898018" cy="635136"/>
          </a:xfrm>
          <a:prstGeom prst="rect">
            <a:avLst/>
          </a:prstGeom>
          <a:ln/>
        </p:spPr>
        <p:txBody>
          <a:bodyPr vert="horz" wrap="square" lIns="123825" tIns="123825" rIns="57150" bIns="123825" rtlCol="0" anchor="ctr" anchorCtr="0">
            <a:noAutofit/>
          </a:bodyPr>
          <a:lstStyle/>
          <a:p>
            <a:pPr algn="ctr">
              <a:lnSpc>
                <a:spcPct val="120000"/>
              </a:lnSpc>
            </a:pPr>
            <a:r>
              <a:rPr lang="en-US" sz="2400" b="1">
                <a:solidFill>
                  <a:srgbClr val="FFFFFF">
                    <a:alpha val="100000"/>
                  </a:srgbClr>
                </a:solidFill>
                <a:latin typeface="Microsoft Yahei"/>
                <a:ea typeface="Microsoft Yahei"/>
                <a:cs typeface="Microsoft Yahei"/>
              </a:rPr>
              <a:t>渠道拓展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a:stretch>
            <a:fillRect/>
          </a:stretch>
        </p:blipFill>
        <p:spPr>
          <a:xfrm>
            <a:off x="8303070" y="1200966"/>
            <a:ext cx="3434928" cy="3434928"/>
          </a:xfrm>
          <a:prstGeom prst="snip2DiagRect">
            <a:avLst/>
          </a:prstGeom>
        </p:spPr>
      </p:pic>
      <p:pic>
        <p:nvPicPr>
          <p:cNvPr id="3" name="Picture 3"/>
          <p:cNvPicPr>
            <a:picLocks noChangeAspect="1"/>
          </p:cNvPicPr>
          <p:nvPr/>
        </p:nvPicPr>
        <p:blipFill>
          <a:blip r:embed="rId4">
            <a:alphaModFix/>
          </a:blip>
          <a:srcRect l="16675" r="16675"/>
          <a:stretch>
            <a:fillRect/>
          </a:stretch>
        </p:blipFill>
        <p:spPr>
          <a:xfrm>
            <a:off x="5853553" y="3293711"/>
            <a:ext cx="3412554" cy="3412554"/>
          </a:xfrm>
          <a:prstGeom prst="snip2DiagRect">
            <a:avLst/>
          </a:prstGeom>
        </p:spPr>
      </p:pic>
      <p:sp>
        <p:nvSpPr>
          <p:cNvPr id="4" name="TextBox 4"/>
          <p:cNvSpPr txBox="1"/>
          <p:nvPr/>
        </p:nvSpPr>
        <p:spPr>
          <a:xfrm>
            <a:off x="529829" y="1200966"/>
            <a:ext cx="4742231" cy="5273040"/>
          </a:xfrm>
          <a:prstGeom prst="rect">
            <a:avLst/>
          </a:prstGeom>
          <a:ln/>
        </p:spPr>
        <p:txBody>
          <a:bodyPr vert="horz" wrap="square" lIns="123825" tIns="123825" rIns="57150" bIns="123825" rtlCol="0" anchor="t" anchorCtr="0">
            <a:normAutofit/>
          </a:bodyPr>
          <a:lstStyle/>
          <a:p>
            <a:pPr>
              <a:lnSpc>
                <a:spcPct val="140000"/>
              </a:lnSpc>
            </a:pPr>
            <a:r>
              <a:rPr lang="en-US" sz="1500" b="1">
                <a:solidFill>
                  <a:schemeClr val="accent1">
                    <a:alpha val="100000"/>
                  </a:schemeClr>
                </a:solidFill>
                <a:latin typeface="Microsoft Yahei"/>
                <a:ea typeface="Microsoft Yahei"/>
                <a:cs typeface="Microsoft Yahei"/>
              </a:rPr>
              <a:t>优势（Strengths）</a:t>
            </a:r>
          </a:p>
          <a:p>
            <a:pPr>
              <a:lnSpc>
                <a:spcPct val="140000"/>
              </a:lnSpc>
            </a:pPr>
            <a:r>
              <a:rPr lang="en-US" sz="1500">
                <a:solidFill>
                  <a:schemeClr val="dk1">
                    <a:alpha val="100000"/>
                  </a:schemeClr>
                </a:solidFill>
                <a:latin typeface="Microsoft Yahei"/>
                <a:ea typeface="Microsoft Yahei"/>
                <a:cs typeface="Microsoft Yahei"/>
              </a:rPr>
              <a:t>企业拥有先进的助眠技术研发能力、丰富的产品线和完善的销售渠道，能够满足不同消费者的需求。</a:t>
            </a:r>
          </a:p>
          <a:p>
            <a:pPr>
              <a:lnSpc>
                <a:spcPct val="140000"/>
              </a:lnSpc>
            </a:pPr>
            <a:r>
              <a:rPr lang="en-US" sz="1500" b="1">
                <a:solidFill>
                  <a:schemeClr val="accent1">
                    <a:alpha val="100000"/>
                  </a:schemeClr>
                </a:solidFill>
                <a:latin typeface="Microsoft Yahei"/>
                <a:ea typeface="Microsoft Yahei"/>
                <a:cs typeface="Microsoft Yahei"/>
              </a:rPr>
              <a:t>劣势（Weaknesses）</a:t>
            </a:r>
          </a:p>
          <a:p>
            <a:pPr>
              <a:lnSpc>
                <a:spcPct val="140000"/>
              </a:lnSpc>
            </a:pPr>
            <a:r>
              <a:rPr lang="en-US" sz="1500">
                <a:solidFill>
                  <a:schemeClr val="dk1">
                    <a:alpha val="100000"/>
                  </a:schemeClr>
                </a:solidFill>
                <a:latin typeface="Microsoft Yahei"/>
                <a:ea typeface="Microsoft Yahei"/>
                <a:cs typeface="Microsoft Yahei"/>
              </a:rPr>
              <a:t>企业在市场推广和品牌建设方面相对薄弱，需加强品牌宣传和用户口碑建设。</a:t>
            </a:r>
          </a:p>
          <a:p>
            <a:pPr>
              <a:lnSpc>
                <a:spcPct val="140000"/>
              </a:lnSpc>
            </a:pPr>
            <a:r>
              <a:rPr lang="en-US" sz="1500" b="1">
                <a:solidFill>
                  <a:schemeClr val="accent1">
                    <a:alpha val="100000"/>
                  </a:schemeClr>
                </a:solidFill>
                <a:latin typeface="Microsoft Yahei"/>
                <a:ea typeface="Microsoft Yahei"/>
                <a:cs typeface="Microsoft Yahei"/>
              </a:rPr>
              <a:t>机会（Opportunities）</a:t>
            </a:r>
          </a:p>
          <a:p>
            <a:pPr>
              <a:lnSpc>
                <a:spcPct val="140000"/>
              </a:lnSpc>
            </a:pPr>
            <a:r>
              <a:rPr lang="en-US" sz="1500">
                <a:solidFill>
                  <a:schemeClr val="dk1">
                    <a:alpha val="100000"/>
                  </a:schemeClr>
                </a:solidFill>
                <a:latin typeface="Microsoft Yahei"/>
                <a:ea typeface="Microsoft Yahei"/>
                <a:cs typeface="Microsoft Yahei"/>
              </a:rPr>
              <a:t>随着消费者对健康和睡眠质量的关注度提高，助眠产品市场前景广阔，企业需抓住市场机遇，不断创新产品和技术。</a:t>
            </a:r>
          </a:p>
          <a:p>
            <a:pPr>
              <a:lnSpc>
                <a:spcPct val="140000"/>
              </a:lnSpc>
            </a:pPr>
            <a:r>
              <a:rPr lang="en-US" sz="1500" b="1">
                <a:solidFill>
                  <a:schemeClr val="accent1">
                    <a:alpha val="100000"/>
                  </a:schemeClr>
                </a:solidFill>
                <a:latin typeface="Microsoft Yahei"/>
                <a:ea typeface="Microsoft Yahei"/>
                <a:cs typeface="Microsoft Yahei"/>
              </a:rPr>
              <a:t>威胁（Threats）</a:t>
            </a:r>
          </a:p>
          <a:p>
            <a:pPr>
              <a:lnSpc>
                <a:spcPct val="140000"/>
              </a:lnSpc>
            </a:pPr>
            <a:r>
              <a:rPr lang="en-US" sz="1500">
                <a:solidFill>
                  <a:schemeClr val="dk1">
                    <a:alpha val="100000"/>
                  </a:schemeClr>
                </a:solidFill>
                <a:latin typeface="Microsoft Yahei"/>
                <a:ea typeface="Microsoft Yahei"/>
                <a:cs typeface="Microsoft Yahei"/>
              </a:rPr>
              <a:t>市场竞争加剧，竞争对手不断增多；法规政策变化可能对产品销售产生影响；消费者对产品效果和副作用的担忧等。企业需密切关注市场动态和政策变化，制定有效的应对策略。</a:t>
            </a:r>
          </a:p>
        </p:txBody>
      </p:sp>
      <p:sp>
        <p:nvSpPr>
          <p:cNvPr id="5" name="TextBox 5"/>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SWOT深度分析</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36208" y="1934272"/>
            <a:ext cx="7934325" cy="1838325"/>
          </a:xfrm>
          <a:prstGeom prst="rect">
            <a:avLst/>
          </a:prstGeom>
          <a:ln/>
        </p:spPr>
        <p:txBody>
          <a:bodyPr vert="horz" wrap="square" lIns="114300" tIns="57150" rIns="114300" bIns="57150" rtlCol="0" anchor="ctr" anchorCtr="0">
            <a:spAutoFit/>
          </a:bodyPr>
          <a:lstStyle/>
          <a:p>
            <a:pPr>
              <a:lnSpc>
                <a:spcPct val="100000"/>
              </a:lnSpc>
              <a:spcBef>
                <a:spcPts val="450"/>
              </a:spcBef>
            </a:pPr>
            <a:r>
              <a:rPr lang="en-US" sz="10275" b="1">
                <a:solidFill>
                  <a:schemeClr val="lt2">
                    <a:alpha val="100000"/>
                  </a:schemeClr>
                </a:solidFill>
                <a:latin typeface="Microsoft Yahei"/>
                <a:ea typeface="Microsoft Yahei"/>
                <a:cs typeface="Microsoft Yahei"/>
              </a:rPr>
              <a:t>04</a:t>
            </a:r>
          </a:p>
        </p:txBody>
      </p:sp>
      <p:sp>
        <p:nvSpPr>
          <p:cNvPr id="3" name="TextBox 3"/>
          <p:cNvSpPr txBox="1"/>
          <p:nvPr/>
        </p:nvSpPr>
        <p:spPr>
          <a:xfrm>
            <a:off x="940793" y="3983089"/>
            <a:ext cx="5086502" cy="698525"/>
          </a:xfrm>
          <a:prstGeom prst="rect">
            <a:avLst/>
          </a:prstGeom>
          <a:ln/>
        </p:spPr>
        <p:txBody>
          <a:bodyPr vert="horz" wrap="square" lIns="114300" tIns="57150" rIns="114300" bIns="57150" rtlCol="0" anchor="ctr" anchorCtr="0">
            <a:spAutoFit/>
          </a:bodyPr>
          <a:lstStyle/>
          <a:p>
            <a:pPr>
              <a:lnSpc>
                <a:spcPct val="120000"/>
              </a:lnSpc>
              <a:spcBef>
                <a:spcPts val="450"/>
              </a:spcBef>
            </a:pPr>
            <a:r>
              <a:rPr lang="en-US" sz="3450" b="1" dirty="0">
                <a:solidFill>
                  <a:srgbClr val="000000">
                    <a:alpha val="100000"/>
                  </a:srgbClr>
                </a:solidFill>
                <a:highlight>
                  <a:srgbClr val="000000">
                    <a:alpha val="0"/>
                  </a:srgbClr>
                </a:highlight>
                <a:latin typeface="Microsoft Yahei"/>
                <a:ea typeface="Microsoft Yahei"/>
                <a:cs typeface="Microsoft Yahei"/>
              </a:rPr>
              <a:t>Business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3" name="TextBox 3"/>
          <p:cNvSpPr txBox="1"/>
          <p:nvPr/>
        </p:nvSpPr>
        <p:spPr>
          <a:xfrm>
            <a:off x="676019" y="182803"/>
            <a:ext cx="3525159" cy="1200150"/>
          </a:xfrm>
          <a:prstGeom prst="rect">
            <a:avLst/>
          </a:prstGeom>
          <a:ln/>
        </p:spPr>
        <p:txBody>
          <a:bodyPr vert="horz" wrap="square" lIns="114300" tIns="57150" rIns="114300" bIns="57150" rtlCol="0" anchor="t" anchorCtr="0">
            <a:normAutofit/>
          </a:bodyPr>
          <a:lstStyle/>
          <a:p>
            <a:pPr>
              <a:lnSpc>
                <a:spcPct val="120000"/>
              </a:lnSpc>
              <a:spcBef>
                <a:spcPts val="450"/>
              </a:spcBef>
            </a:pPr>
            <a:r>
              <a:rPr lang="zh-CN" altLang="en-US" sz="5700" b="1" dirty="0">
                <a:solidFill>
                  <a:schemeClr val="dk1">
                    <a:alpha val="100000"/>
                  </a:schemeClr>
                </a:solidFill>
                <a:latin typeface="Microsoft Yahei"/>
                <a:ea typeface="Microsoft Yahei"/>
                <a:cs typeface="Microsoft Yahei"/>
              </a:rPr>
              <a:t>目录</a:t>
            </a:r>
            <a:endParaRPr lang="en-US" sz="5700" b="1" dirty="0">
              <a:solidFill>
                <a:schemeClr val="dk1">
                  <a:alpha val="100000"/>
                </a:schemeClr>
              </a:solidFill>
              <a:latin typeface="Microsoft Yahei"/>
              <a:ea typeface="Microsoft Yahei"/>
              <a:cs typeface="Microsoft Yahei"/>
            </a:endParaRPr>
          </a:p>
        </p:txBody>
      </p:sp>
      <p:sp>
        <p:nvSpPr>
          <p:cNvPr id="4" name="TextBox 4"/>
          <p:cNvSpPr txBox="1"/>
          <p:nvPr/>
        </p:nvSpPr>
        <p:spPr>
          <a:xfrm>
            <a:off x="871486" y="2150108"/>
            <a:ext cx="4991100" cy="2901179"/>
          </a:xfrm>
          <a:prstGeom prst="rect">
            <a:avLst/>
          </a:prstGeom>
          <a:ln/>
        </p:spPr>
        <p:txBody>
          <a:bodyPr vert="horz" wrap="square" lIns="114300" tIns="57150" rIns="114300" bIns="57150" rtlCol="0" anchor="ctr" anchorCtr="0">
            <a:spAutoFit/>
          </a:bodyPr>
          <a:lstStyle/>
          <a:p>
            <a:pPr marL="203200" lvl="0" indent="-203200">
              <a:lnSpc>
                <a:spcPct val="140000"/>
              </a:lnSpc>
              <a:spcBef>
                <a:spcPts val="450"/>
              </a:spcBef>
              <a:buFont typeface="Arial"/>
              <a:buChar char="•"/>
            </a:pPr>
            <a:r>
              <a:rPr lang="en-US" sz="2400" dirty="0">
                <a:solidFill>
                  <a:srgbClr val="000000">
                    <a:alpha val="100000"/>
                  </a:srgbClr>
                </a:solidFill>
                <a:latin typeface="Microsoft Yahei"/>
                <a:ea typeface="Microsoft Yahei"/>
                <a:cs typeface="Microsoft Yahei"/>
              </a:rPr>
              <a:t>Overview of the project</a:t>
            </a:r>
          </a:p>
          <a:p>
            <a:pPr marL="203200" lvl="0" indent="-203200">
              <a:lnSpc>
                <a:spcPct val="140000"/>
              </a:lnSpc>
              <a:spcBef>
                <a:spcPts val="450"/>
              </a:spcBef>
              <a:buFont typeface="Arial"/>
              <a:buChar char="•"/>
            </a:pPr>
            <a:r>
              <a:rPr lang="en-US" sz="2400" dirty="0">
                <a:solidFill>
                  <a:srgbClr val="000000">
                    <a:alpha val="100000"/>
                  </a:srgbClr>
                </a:solidFill>
                <a:latin typeface="Microsoft Yahei"/>
                <a:ea typeface="Microsoft Yahei"/>
                <a:cs typeface="Microsoft Yahei"/>
              </a:rPr>
              <a:t>Product introduction</a:t>
            </a:r>
          </a:p>
          <a:p>
            <a:pPr marL="203200" lvl="0" indent="-203200">
              <a:lnSpc>
                <a:spcPct val="140000"/>
              </a:lnSpc>
              <a:spcBef>
                <a:spcPts val="450"/>
              </a:spcBef>
              <a:buFont typeface="Arial"/>
              <a:buChar char="•"/>
            </a:pPr>
            <a:r>
              <a:rPr lang="en-US" sz="2400" dirty="0">
                <a:solidFill>
                  <a:srgbClr val="000000">
                    <a:alpha val="100000"/>
                  </a:srgbClr>
                </a:solidFill>
                <a:latin typeface="Microsoft Yahei"/>
                <a:ea typeface="Microsoft Yahei"/>
                <a:cs typeface="Microsoft Yahei"/>
              </a:rPr>
              <a:t>Market analysis</a:t>
            </a:r>
          </a:p>
          <a:p>
            <a:pPr marL="203200" lvl="0" indent="-203200">
              <a:lnSpc>
                <a:spcPct val="140000"/>
              </a:lnSpc>
              <a:spcBef>
                <a:spcPts val="450"/>
              </a:spcBef>
              <a:buFont typeface="Arial"/>
              <a:buChar char="•"/>
            </a:pPr>
            <a:r>
              <a:rPr lang="en-US" sz="2400" dirty="0">
                <a:solidFill>
                  <a:srgbClr val="000000">
                    <a:alpha val="100000"/>
                  </a:srgbClr>
                </a:solidFill>
                <a:latin typeface="Microsoft Yahei"/>
                <a:ea typeface="Microsoft Yahei"/>
                <a:cs typeface="Microsoft Yahei"/>
              </a:rPr>
              <a:t>Business model</a:t>
            </a:r>
          </a:p>
          <a:p>
            <a:pPr marL="203200" lvl="0" indent="-203200">
              <a:lnSpc>
                <a:spcPct val="140000"/>
              </a:lnSpc>
              <a:spcBef>
                <a:spcPts val="450"/>
              </a:spcBef>
              <a:buFont typeface="Arial"/>
              <a:buChar char="•"/>
            </a:pPr>
            <a:r>
              <a:rPr lang="en-US" sz="2400" dirty="0">
                <a:solidFill>
                  <a:srgbClr val="000000">
                    <a:alpha val="100000"/>
                  </a:srgbClr>
                </a:solidFill>
                <a:latin typeface="Microsoft Yahei"/>
                <a:ea typeface="Microsoft Yahei"/>
                <a:cs typeface="Microsoft Yahei"/>
              </a:rPr>
              <a:t>Marketing strategy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l="12500" r="12500"/>
          <a:stretch>
            <a:fillRect/>
          </a:stretch>
        </p:blipFill>
        <p:spPr>
          <a:xfrm>
            <a:off x="425795" y="2384018"/>
            <a:ext cx="3415971" cy="3415971"/>
          </a:xfrm>
          <a:prstGeom prst="ellipse">
            <a:avLst/>
          </a:prstGeom>
        </p:spPr>
      </p:pic>
      <p:sp>
        <p:nvSpPr>
          <p:cNvPr id="3" name="TextBox 3"/>
          <p:cNvSpPr txBox="1"/>
          <p:nvPr/>
        </p:nvSpPr>
        <p:spPr>
          <a:xfrm>
            <a:off x="476023" y="265328"/>
            <a:ext cx="1123950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Microsoft Yahei"/>
                <a:ea typeface="Microsoft Yahei"/>
                <a:cs typeface="Microsoft Yahei"/>
              </a:rPr>
              <a:t>目标用户</a:t>
            </a:r>
          </a:p>
        </p:txBody>
      </p:sp>
      <p:sp>
        <p:nvSpPr>
          <p:cNvPr id="4" name="AutoShape 4"/>
          <p:cNvSpPr/>
          <p:nvPr/>
        </p:nvSpPr>
        <p:spPr>
          <a:xfrm>
            <a:off x="4120950" y="1632224"/>
            <a:ext cx="3657600" cy="2219857"/>
          </a:xfrm>
          <a:prstGeom prst="roundRect">
            <a:avLst>
              <a:gd name="adj" fmla="val 16667"/>
            </a:avLst>
          </a:prstGeom>
          <a:solidFill>
            <a:schemeClr val="lt2">
              <a:alpha val="100000"/>
            </a:schemeClr>
          </a:solidFill>
          <a:ln/>
        </p:spPr>
      </p:sp>
      <p:sp>
        <p:nvSpPr>
          <p:cNvPr id="5" name="TextBox 5"/>
          <p:cNvSpPr txBox="1"/>
          <p:nvPr/>
        </p:nvSpPr>
        <p:spPr>
          <a:xfrm>
            <a:off x="4281956" y="1723889"/>
            <a:ext cx="3251104" cy="490334"/>
          </a:xfrm>
          <a:prstGeom prst="rect">
            <a:avLst/>
          </a:prstGeom>
          <a:ln/>
        </p:spPr>
        <p:txBody>
          <a:bodyPr vert="horz" wrap="square" lIns="66008" tIns="33052" rIns="66008" bIns="33052" rtlCol="0" anchor="ctr" anchorCtr="0">
            <a:noAutofit/>
          </a:bodyPr>
          <a:lstStyle/>
          <a:p>
            <a:pPr algn="ctr">
              <a:lnSpc>
                <a:spcPct val="120000"/>
              </a:lnSpc>
            </a:pPr>
            <a:r>
              <a:rPr lang="en-US" sz="2000" b="1" dirty="0" err="1">
                <a:solidFill>
                  <a:schemeClr val="accent1">
                    <a:alpha val="100000"/>
                  </a:schemeClr>
                </a:solidFill>
                <a:latin typeface="Microsoft Yahei"/>
                <a:ea typeface="Microsoft Yahei"/>
                <a:cs typeface="Microsoft Yahei"/>
              </a:rPr>
              <a:t>睡眠障碍人群</a:t>
            </a:r>
            <a:endParaRPr lang="en-US" sz="2000" b="1" dirty="0">
              <a:solidFill>
                <a:schemeClr val="accent1">
                  <a:alpha val="100000"/>
                </a:schemeClr>
              </a:solidFill>
              <a:latin typeface="Microsoft Yahei"/>
              <a:ea typeface="Microsoft Yahei"/>
              <a:cs typeface="Microsoft Yahei"/>
            </a:endParaRPr>
          </a:p>
        </p:txBody>
      </p:sp>
      <p:sp>
        <p:nvSpPr>
          <p:cNvPr id="6" name="TextBox 6"/>
          <p:cNvSpPr txBox="1"/>
          <p:nvPr/>
        </p:nvSpPr>
        <p:spPr>
          <a:xfrm>
            <a:off x="4330752" y="2214223"/>
            <a:ext cx="3251104" cy="1055857"/>
          </a:xfrm>
          <a:prstGeom prst="rect">
            <a:avLst/>
          </a:prstGeom>
          <a:ln/>
        </p:spPr>
        <p:txBody>
          <a:bodyPr vert="horz" wrap="square" lIns="66008" tIns="33052" rIns="66008" bIns="33052"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For adults who suffer from chronic sleep disorders such as insomnia, dreaminess and early waking, </a:t>
            </a: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products provide personalized sleep aid solutions.</a:t>
            </a:r>
          </a:p>
        </p:txBody>
      </p:sp>
      <p:sp>
        <p:nvSpPr>
          <p:cNvPr id="7" name="AutoShape 7"/>
          <p:cNvSpPr/>
          <p:nvPr/>
        </p:nvSpPr>
        <p:spPr>
          <a:xfrm>
            <a:off x="8074175" y="1627290"/>
            <a:ext cx="3657600" cy="2219857"/>
          </a:xfrm>
          <a:prstGeom prst="roundRect">
            <a:avLst>
              <a:gd name="adj" fmla="val 16667"/>
            </a:avLst>
          </a:prstGeom>
          <a:solidFill>
            <a:schemeClr val="lt2">
              <a:alpha val="100000"/>
            </a:schemeClr>
          </a:solidFill>
          <a:ln/>
        </p:spPr>
      </p:sp>
      <p:sp>
        <p:nvSpPr>
          <p:cNvPr id="8" name="TextBox 8"/>
          <p:cNvSpPr txBox="1"/>
          <p:nvPr/>
        </p:nvSpPr>
        <p:spPr>
          <a:xfrm>
            <a:off x="8269948" y="1778583"/>
            <a:ext cx="3251104" cy="490334"/>
          </a:xfrm>
          <a:prstGeom prst="rect">
            <a:avLst/>
          </a:prstGeom>
          <a:ln/>
        </p:spPr>
        <p:txBody>
          <a:bodyPr vert="horz" wrap="square" lIns="66008" tIns="33052" rIns="66008" bIns="33052" rtlCol="0" anchor="ctr" anchorCtr="0">
            <a:noAutofit/>
          </a:bodyPr>
          <a:lstStyle/>
          <a:p>
            <a:pPr algn="ctr">
              <a:lnSpc>
                <a:spcPct val="120000"/>
              </a:lnSpc>
            </a:pPr>
            <a:r>
              <a:rPr lang="en-US" sz="2000" b="1" dirty="0" err="1">
                <a:solidFill>
                  <a:schemeClr val="accent1">
                    <a:alpha val="100000"/>
                  </a:schemeClr>
                </a:solidFill>
                <a:latin typeface="Microsoft Yahei"/>
                <a:ea typeface="Microsoft Yahei"/>
                <a:cs typeface="Microsoft Yahei"/>
              </a:rPr>
              <a:t>高压工作族</a:t>
            </a:r>
            <a:endParaRPr lang="en-US" sz="2000" b="1" dirty="0">
              <a:solidFill>
                <a:schemeClr val="accent1">
                  <a:alpha val="100000"/>
                </a:schemeClr>
              </a:solidFill>
              <a:latin typeface="Microsoft Yahei"/>
              <a:ea typeface="Microsoft Yahei"/>
              <a:cs typeface="Microsoft Yahei"/>
            </a:endParaRPr>
          </a:p>
        </p:txBody>
      </p:sp>
      <p:sp>
        <p:nvSpPr>
          <p:cNvPr id="9" name="TextBox 9"/>
          <p:cNvSpPr txBox="1"/>
          <p:nvPr/>
        </p:nvSpPr>
        <p:spPr>
          <a:xfrm>
            <a:off x="8269948" y="2471312"/>
            <a:ext cx="3251104" cy="1055857"/>
          </a:xfrm>
          <a:prstGeom prst="rect">
            <a:avLst/>
          </a:prstGeom>
          <a:ln/>
        </p:spPr>
        <p:txBody>
          <a:bodyPr vert="horz" wrap="square" lIns="66008" tIns="33052" rIns="66008" bIns="33052"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It is aimed at professionals with high work pressure and fast pace of life to help them relieve stress and improve sleep quality.</a:t>
            </a:r>
          </a:p>
        </p:txBody>
      </p:sp>
      <p:sp>
        <p:nvSpPr>
          <p:cNvPr id="10" name="AutoShape 10"/>
          <p:cNvSpPr/>
          <p:nvPr/>
        </p:nvSpPr>
        <p:spPr>
          <a:xfrm>
            <a:off x="4120950" y="4294709"/>
            <a:ext cx="3657600" cy="2219857"/>
          </a:xfrm>
          <a:prstGeom prst="roundRect">
            <a:avLst>
              <a:gd name="adj" fmla="val 16667"/>
            </a:avLst>
          </a:prstGeom>
          <a:solidFill>
            <a:schemeClr val="lt2">
              <a:alpha val="100000"/>
            </a:schemeClr>
          </a:solidFill>
          <a:ln/>
        </p:spPr>
      </p:sp>
      <p:sp>
        <p:nvSpPr>
          <p:cNvPr id="11" name="TextBox 11"/>
          <p:cNvSpPr txBox="1"/>
          <p:nvPr/>
        </p:nvSpPr>
        <p:spPr>
          <a:xfrm>
            <a:off x="4320056" y="4545312"/>
            <a:ext cx="3251104" cy="490334"/>
          </a:xfrm>
          <a:prstGeom prst="rect">
            <a:avLst/>
          </a:prstGeom>
          <a:ln/>
        </p:spPr>
        <p:txBody>
          <a:bodyPr vert="horz" wrap="square" lIns="66008" tIns="33052" rIns="66008" bIns="33052" rtlCol="0" anchor="ctr" anchorCtr="0">
            <a:noAutofit/>
          </a:bodyPr>
          <a:lstStyle/>
          <a:p>
            <a:pPr algn="ctr">
              <a:lnSpc>
                <a:spcPct val="120000"/>
              </a:lnSpc>
            </a:pPr>
            <a:r>
              <a:rPr lang="en-US" sz="2000" b="1">
                <a:solidFill>
                  <a:schemeClr val="accent1">
                    <a:alpha val="100000"/>
                  </a:schemeClr>
                </a:solidFill>
                <a:latin typeface="Microsoft Yahei"/>
                <a:ea typeface="Microsoft Yahei"/>
                <a:cs typeface="Microsoft Yahei"/>
              </a:rPr>
              <a:t>老年人群</a:t>
            </a:r>
          </a:p>
        </p:txBody>
      </p:sp>
      <p:sp>
        <p:nvSpPr>
          <p:cNvPr id="12" name="TextBox 12"/>
          <p:cNvSpPr txBox="1"/>
          <p:nvPr/>
        </p:nvSpPr>
        <p:spPr>
          <a:xfrm>
            <a:off x="4320056" y="5115465"/>
            <a:ext cx="3251104" cy="1055857"/>
          </a:xfrm>
          <a:prstGeom prst="rect">
            <a:avLst/>
          </a:prstGeom>
          <a:ln/>
        </p:spPr>
        <p:txBody>
          <a:bodyPr vert="horz" wrap="square" lIns="66008" tIns="33052" rIns="66008" bIns="33052" rtlCol="0" anchor="t" anchorCtr="0">
            <a:noAutofit/>
          </a:bodyPr>
          <a:lstStyle/>
          <a:p>
            <a:pPr algn="ctr">
              <a:lnSpc>
                <a:spcPct val="140000"/>
              </a:lnSpc>
            </a:pP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products provide a gentle, effective way to help people sleep, which is a common problem in the elderly.</a:t>
            </a:r>
          </a:p>
        </p:txBody>
      </p:sp>
      <p:sp>
        <p:nvSpPr>
          <p:cNvPr id="13" name="AutoShape 13"/>
          <p:cNvSpPr/>
          <p:nvPr/>
        </p:nvSpPr>
        <p:spPr>
          <a:xfrm>
            <a:off x="8078316" y="4302184"/>
            <a:ext cx="3657600" cy="2219857"/>
          </a:xfrm>
          <a:prstGeom prst="roundRect">
            <a:avLst>
              <a:gd name="adj" fmla="val 16667"/>
            </a:avLst>
          </a:prstGeom>
          <a:solidFill>
            <a:schemeClr val="lt2">
              <a:alpha val="100000"/>
            </a:schemeClr>
          </a:solidFill>
          <a:ln/>
        </p:spPr>
      </p:sp>
      <p:sp>
        <p:nvSpPr>
          <p:cNvPr id="14" name="TextBox 14"/>
          <p:cNvSpPr txBox="1"/>
          <p:nvPr/>
        </p:nvSpPr>
        <p:spPr>
          <a:xfrm>
            <a:off x="8277423" y="4552787"/>
            <a:ext cx="3251104" cy="490334"/>
          </a:xfrm>
          <a:prstGeom prst="rect">
            <a:avLst/>
          </a:prstGeom>
          <a:ln/>
        </p:spPr>
        <p:txBody>
          <a:bodyPr vert="horz" wrap="square" lIns="66008" tIns="33052" rIns="66008" bIns="33052" rtlCol="0" anchor="ctr" anchorCtr="0">
            <a:noAutofit/>
          </a:bodyPr>
          <a:lstStyle/>
          <a:p>
            <a:pPr algn="ctr">
              <a:lnSpc>
                <a:spcPct val="120000"/>
              </a:lnSpc>
            </a:pPr>
            <a:r>
              <a:rPr lang="en-US" sz="2000" b="1">
                <a:solidFill>
                  <a:schemeClr val="accent1">
                    <a:alpha val="100000"/>
                  </a:schemeClr>
                </a:solidFill>
                <a:latin typeface="Microsoft Yahei"/>
                <a:ea typeface="Microsoft Yahei"/>
                <a:cs typeface="Microsoft Yahei"/>
              </a:rPr>
              <a:t>孕妇及产后妈妈</a:t>
            </a:r>
          </a:p>
        </p:txBody>
      </p:sp>
      <p:sp>
        <p:nvSpPr>
          <p:cNvPr id="15" name="TextBox 15"/>
          <p:cNvSpPr txBox="1"/>
          <p:nvPr/>
        </p:nvSpPr>
        <p:spPr>
          <a:xfrm>
            <a:off x="8231848" y="4970229"/>
            <a:ext cx="3758259" cy="1055857"/>
          </a:xfrm>
          <a:prstGeom prst="rect">
            <a:avLst/>
          </a:prstGeom>
          <a:ln/>
        </p:spPr>
        <p:txBody>
          <a:bodyPr vert="horz" wrap="square" lIns="66008" tIns="33052" rIns="66008" bIns="33052"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Pay attention to sleep problems caused by physiological changes during pregnancy and postpartum women, and provide safe and comfortable sleep assistance experience.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303259" y="1394815"/>
            <a:ext cx="5242560" cy="2194560"/>
          </a:xfrm>
          <a:prstGeom prst="roundRect">
            <a:avLst/>
          </a:prstGeom>
          <a:solidFill>
            <a:schemeClr val="lt2">
              <a:alpha val="80000"/>
            </a:schemeClr>
          </a:solidFill>
          <a:ln/>
        </p:spPr>
      </p:sp>
      <p:sp>
        <p:nvSpPr>
          <p:cNvPr id="3" name="AutoShape 3"/>
          <p:cNvSpPr/>
          <p:nvPr/>
        </p:nvSpPr>
        <p:spPr>
          <a:xfrm>
            <a:off x="6303259" y="3911005"/>
            <a:ext cx="5242560" cy="2194560"/>
          </a:xfrm>
          <a:prstGeom prst="roundRect">
            <a:avLst/>
          </a:prstGeom>
          <a:solidFill>
            <a:schemeClr val="lt2">
              <a:alpha val="80000"/>
            </a:schemeClr>
          </a:solidFill>
          <a:ln/>
        </p:spPr>
      </p:sp>
      <p:sp>
        <p:nvSpPr>
          <p:cNvPr id="4" name="AutoShape 4"/>
          <p:cNvSpPr/>
          <p:nvPr/>
        </p:nvSpPr>
        <p:spPr>
          <a:xfrm>
            <a:off x="715856" y="3911005"/>
            <a:ext cx="5242560" cy="2194560"/>
          </a:xfrm>
          <a:prstGeom prst="roundRect">
            <a:avLst/>
          </a:prstGeom>
          <a:solidFill>
            <a:schemeClr val="lt2">
              <a:alpha val="80000"/>
            </a:schemeClr>
          </a:solidFill>
          <a:ln/>
        </p:spPr>
      </p:sp>
      <p:sp>
        <p:nvSpPr>
          <p:cNvPr id="5" name="AutoShape 5"/>
          <p:cNvSpPr/>
          <p:nvPr/>
        </p:nvSpPr>
        <p:spPr>
          <a:xfrm>
            <a:off x="715856" y="1378942"/>
            <a:ext cx="5242560" cy="2194560"/>
          </a:xfrm>
          <a:prstGeom prst="roundRect">
            <a:avLst/>
          </a:prstGeom>
          <a:solidFill>
            <a:schemeClr val="lt2">
              <a:alpha val="80000"/>
            </a:schemeClr>
          </a:solidFill>
          <a:ln/>
        </p:spPr>
      </p:sp>
      <p:sp>
        <p:nvSpPr>
          <p:cNvPr id="6" name="TextBox 6"/>
          <p:cNvSpPr txBox="1"/>
          <p:nvPr/>
        </p:nvSpPr>
        <p:spPr>
          <a:xfrm>
            <a:off x="6703007" y="4126373"/>
            <a:ext cx="4295775" cy="628650"/>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数据分析服务</a:t>
            </a:r>
          </a:p>
        </p:txBody>
      </p:sp>
      <p:sp>
        <p:nvSpPr>
          <p:cNvPr id="7" name="TextBox 7"/>
          <p:cNvSpPr txBox="1"/>
          <p:nvPr/>
        </p:nvSpPr>
        <p:spPr>
          <a:xfrm>
            <a:off x="6703007" y="4705286"/>
            <a:ext cx="4476750" cy="1209675"/>
          </a:xfrm>
          <a:prstGeom prst="rect">
            <a:avLst/>
          </a:prstGeom>
          <a:ln/>
        </p:spPr>
        <p:txBody>
          <a:bodyPr vert="horz" wrap="square" lIns="123825" tIns="123825" rIns="57150" bIns="123825"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Use the user data collected by intelligent sleep monitoring equipment to conduct in-depth mining and analysis, provide valuable sleep research reports for related industries, and open up new profit growth points.</a:t>
            </a:r>
          </a:p>
        </p:txBody>
      </p:sp>
      <p:sp>
        <p:nvSpPr>
          <p:cNvPr id="8" name="TextBox 8"/>
          <p:cNvSpPr txBox="1"/>
          <p:nvPr/>
        </p:nvSpPr>
        <p:spPr>
          <a:xfrm>
            <a:off x="1098702" y="1610183"/>
            <a:ext cx="4295775" cy="628650"/>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产品销售</a:t>
            </a:r>
          </a:p>
        </p:txBody>
      </p:sp>
      <p:sp>
        <p:nvSpPr>
          <p:cNvPr id="9" name="TextBox 9"/>
          <p:cNvSpPr txBox="1"/>
          <p:nvPr/>
        </p:nvSpPr>
        <p:spPr>
          <a:xfrm>
            <a:off x="1098702" y="2189096"/>
            <a:ext cx="4476750" cy="1209675"/>
          </a:xfrm>
          <a:prstGeom prst="rect">
            <a:avLst/>
          </a:prstGeom>
          <a:ln/>
        </p:spPr>
        <p:txBody>
          <a:bodyPr vert="horz" wrap="square" lIns="123825" tIns="123825" rIns="57150" bIns="123825"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Direct sales of </a:t>
            </a: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sleep products through online and offline channels, including intelligent sleep monitoring devices, sleep aid aromatherapy, sleep aid music, etc., to achieve direct profits.</a:t>
            </a:r>
          </a:p>
        </p:txBody>
      </p:sp>
      <p:sp>
        <p:nvSpPr>
          <p:cNvPr id="10" name="TextBox 10"/>
          <p:cNvSpPr txBox="1"/>
          <p:nvPr/>
        </p:nvSpPr>
        <p:spPr>
          <a:xfrm>
            <a:off x="6686105" y="1610183"/>
            <a:ext cx="4295775" cy="628650"/>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订阅服务</a:t>
            </a:r>
          </a:p>
        </p:txBody>
      </p:sp>
      <p:sp>
        <p:nvSpPr>
          <p:cNvPr id="11" name="TextBox 11"/>
          <p:cNvSpPr txBox="1"/>
          <p:nvPr/>
        </p:nvSpPr>
        <p:spPr>
          <a:xfrm>
            <a:off x="6686105" y="2189096"/>
            <a:ext cx="4859714" cy="1209675"/>
          </a:xfrm>
          <a:prstGeom prst="rect">
            <a:avLst/>
          </a:prstGeom>
          <a:ln/>
        </p:spPr>
        <p:txBody>
          <a:bodyPr vert="horz" wrap="square" lIns="123825" tIns="123825" rIns="57150" bIns="123825"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Launched a member subscription service to provide users with regular sleep assessment reports, personalized sleep improvement programs and exclusive sleep aid resources, and obtain stable income through long-term service.</a:t>
            </a:r>
          </a:p>
        </p:txBody>
      </p:sp>
      <p:sp>
        <p:nvSpPr>
          <p:cNvPr id="12" name="TextBox 12"/>
          <p:cNvSpPr txBox="1"/>
          <p:nvPr/>
        </p:nvSpPr>
        <p:spPr>
          <a:xfrm>
            <a:off x="1098702" y="4126373"/>
            <a:ext cx="4295775" cy="628650"/>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合作伙伴分成</a:t>
            </a:r>
          </a:p>
        </p:txBody>
      </p:sp>
      <p:sp>
        <p:nvSpPr>
          <p:cNvPr id="13" name="TextBox 13"/>
          <p:cNvSpPr txBox="1"/>
          <p:nvPr/>
        </p:nvSpPr>
        <p:spPr>
          <a:xfrm>
            <a:off x="1098702" y="4705286"/>
            <a:ext cx="4476750" cy="1209675"/>
          </a:xfrm>
          <a:prstGeom prst="rect">
            <a:avLst/>
          </a:prstGeom>
          <a:ln/>
        </p:spPr>
        <p:txBody>
          <a:bodyPr vert="horz" wrap="square" lIns="123825" tIns="123825" rIns="57150" bIns="123825"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Cooperate with medical institutions, health management institutions, etc., take </a:t>
            </a: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products as one of the service contents, and share the revenue through the sharing model.</a:t>
            </a:r>
          </a:p>
        </p:txBody>
      </p:sp>
      <p:sp>
        <p:nvSpPr>
          <p:cNvPr id="14" name="TextBox 14"/>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盈利模式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36208" y="1934272"/>
            <a:ext cx="7934325" cy="1838325"/>
          </a:xfrm>
          <a:prstGeom prst="rect">
            <a:avLst/>
          </a:prstGeom>
          <a:ln/>
        </p:spPr>
        <p:txBody>
          <a:bodyPr vert="horz" wrap="square" lIns="114300" tIns="57150" rIns="114300" bIns="57150" rtlCol="0" anchor="ctr" anchorCtr="0">
            <a:spAutoFit/>
          </a:bodyPr>
          <a:lstStyle/>
          <a:p>
            <a:pPr>
              <a:lnSpc>
                <a:spcPct val="100000"/>
              </a:lnSpc>
              <a:spcBef>
                <a:spcPts val="450"/>
              </a:spcBef>
            </a:pPr>
            <a:r>
              <a:rPr lang="en-US" sz="10275" b="1">
                <a:solidFill>
                  <a:schemeClr val="lt2">
                    <a:alpha val="100000"/>
                  </a:schemeClr>
                </a:solidFill>
                <a:latin typeface="Microsoft Yahei"/>
                <a:ea typeface="Microsoft Yahei"/>
                <a:cs typeface="Microsoft Yahei"/>
              </a:rPr>
              <a:t>05</a:t>
            </a:r>
          </a:p>
        </p:txBody>
      </p:sp>
      <p:sp>
        <p:nvSpPr>
          <p:cNvPr id="3" name="TextBox 3"/>
          <p:cNvSpPr txBox="1"/>
          <p:nvPr/>
        </p:nvSpPr>
        <p:spPr>
          <a:xfrm>
            <a:off x="940793" y="3983088"/>
            <a:ext cx="5086502" cy="698525"/>
          </a:xfrm>
          <a:prstGeom prst="rect">
            <a:avLst/>
          </a:prstGeom>
          <a:ln/>
        </p:spPr>
        <p:txBody>
          <a:bodyPr vert="horz" wrap="square" lIns="114300" tIns="57150" rIns="114300" bIns="57150" rtlCol="0" anchor="ctr" anchorCtr="0">
            <a:spAutoFit/>
          </a:bodyPr>
          <a:lstStyle/>
          <a:p>
            <a:pPr>
              <a:lnSpc>
                <a:spcPct val="120000"/>
              </a:lnSpc>
              <a:spcBef>
                <a:spcPts val="450"/>
              </a:spcBef>
            </a:pPr>
            <a:r>
              <a:rPr lang="en-US" sz="3450" b="1" dirty="0">
                <a:solidFill>
                  <a:srgbClr val="000000">
                    <a:alpha val="100000"/>
                  </a:srgbClr>
                </a:solidFill>
                <a:highlight>
                  <a:srgbClr val="000000">
                    <a:alpha val="0"/>
                  </a:srgbClr>
                </a:highlight>
                <a:latin typeface="Microsoft Yahei"/>
                <a:ea typeface="Microsoft Yahei"/>
                <a:cs typeface="Microsoft Yahei"/>
              </a:rPr>
              <a:t>Marketing strategy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64937" y="1269846"/>
            <a:ext cx="11062125" cy="5284580"/>
          </a:xfrm>
          <a:prstGeom prst="roundRect">
            <a:avLst>
              <a:gd name="adj" fmla="val 5846"/>
            </a:avLst>
          </a:prstGeom>
          <a:solidFill>
            <a:srgbClr val="FFFFFF">
              <a:alpha val="100000"/>
            </a:srgbClr>
          </a:solidFill>
          <a:ln/>
          <a:effectLst>
            <a:outerShdw blurRad="342900">
              <a:srgbClr val="000000">
                <a:alpha val="7000"/>
              </a:srgbClr>
            </a:outerShdw>
          </a:effectLst>
        </p:spPr>
      </p:sp>
      <p:pic>
        <p:nvPicPr>
          <p:cNvPr id="3" name="Picture 3"/>
          <p:cNvPicPr>
            <a:picLocks noChangeAspect="1"/>
          </p:cNvPicPr>
          <p:nvPr/>
        </p:nvPicPr>
        <p:blipFill>
          <a:blip r:embed="rId3"/>
          <a:srcRect/>
          <a:stretch>
            <a:fillRect/>
          </a:stretch>
        </p:blipFill>
        <p:spPr>
          <a:xfrm>
            <a:off x="1006173" y="1701554"/>
            <a:ext cx="3673297" cy="4421163"/>
          </a:xfrm>
          <a:prstGeom prst="rect">
            <a:avLst/>
          </a:prstGeom>
        </p:spPr>
      </p:pic>
      <p:sp>
        <p:nvSpPr>
          <p:cNvPr id="4" name="TextBox 4"/>
          <p:cNvSpPr txBox="1"/>
          <p:nvPr/>
        </p:nvSpPr>
        <p:spPr>
          <a:xfrm>
            <a:off x="5262971" y="2021953"/>
            <a:ext cx="5755563" cy="3780367"/>
          </a:xfrm>
          <a:prstGeom prst="rect">
            <a:avLst/>
          </a:prstGeom>
          <a:ln/>
        </p:spPr>
        <p:txBody>
          <a:bodyPr vert="horz" wrap="square" lIns="66008" tIns="33052" rIns="66008" bIns="33052" rtlCol="0" anchor="ctr" anchorCtr="0">
            <a:normAutofit lnSpcReduction="10000"/>
          </a:bodyPr>
          <a:lstStyle/>
          <a:p>
            <a:pPr algn="ctr">
              <a:lnSpc>
                <a:spcPct val="140000"/>
              </a:lnSpc>
            </a:pPr>
            <a:r>
              <a:rPr lang="en-US" sz="1500" b="1" dirty="0" err="1">
                <a:solidFill>
                  <a:schemeClr val="accent1">
                    <a:alpha val="100000"/>
                  </a:schemeClr>
                </a:solidFill>
                <a:latin typeface="Microsoft Yahei"/>
                <a:ea typeface="Microsoft Yahei"/>
                <a:cs typeface="Microsoft Yahei"/>
              </a:rPr>
              <a:t>差异化定价</a:t>
            </a:r>
            <a:endParaRPr lang="en-US" sz="1500" b="1" dirty="0">
              <a:solidFill>
                <a:schemeClr val="accent1">
                  <a:alpha val="100000"/>
                </a:schemeClr>
              </a:solidFill>
              <a:latin typeface="Microsoft Yahei"/>
              <a:ea typeface="Microsoft Yahei"/>
              <a:cs typeface="Microsoft Yahei"/>
            </a:endParaRPr>
          </a:p>
          <a:p>
            <a:pPr algn="ctr">
              <a:lnSpc>
                <a:spcPct val="140000"/>
              </a:lnSpc>
            </a:pPr>
            <a:r>
              <a:rPr lang="en-US" sz="1500" dirty="0">
                <a:solidFill>
                  <a:srgbClr val="000000">
                    <a:alpha val="100000"/>
                  </a:srgbClr>
                </a:solidFill>
                <a:latin typeface="Microsoft Yahei"/>
                <a:ea typeface="Microsoft Yahei"/>
                <a:cs typeface="Microsoft Yahei"/>
              </a:rPr>
              <a:t>According to the different functions and configurations of </a:t>
            </a:r>
            <a:r>
              <a:rPr lang="en-US" sz="1500" dirty="0" err="1">
                <a:solidFill>
                  <a:srgbClr val="000000">
                    <a:alpha val="100000"/>
                  </a:srgbClr>
                </a:solidFill>
                <a:latin typeface="Microsoft Yahei"/>
                <a:ea typeface="Microsoft Yahei"/>
                <a:cs typeface="Microsoft Yahei"/>
              </a:rPr>
              <a:t>ZenSleep</a:t>
            </a:r>
            <a:r>
              <a:rPr lang="en-US" sz="1500" dirty="0">
                <a:solidFill>
                  <a:srgbClr val="000000">
                    <a:alpha val="100000"/>
                  </a:srgbClr>
                </a:solidFill>
                <a:latin typeface="Microsoft Yahei"/>
                <a:ea typeface="Microsoft Yahei"/>
                <a:cs typeface="Microsoft Yahei"/>
              </a:rPr>
              <a:t> products, differentiated pricing strategies are developed to meet the needs of different consumers. </a:t>
            </a:r>
          </a:p>
          <a:p>
            <a:pPr algn="ctr">
              <a:lnSpc>
                <a:spcPct val="140000"/>
              </a:lnSpc>
            </a:pPr>
            <a:r>
              <a:rPr lang="en-US" sz="1500" b="1" dirty="0" err="1">
                <a:solidFill>
                  <a:schemeClr val="accent1">
                    <a:alpha val="100000"/>
                  </a:schemeClr>
                </a:solidFill>
                <a:latin typeface="Microsoft Yahei"/>
                <a:ea typeface="Microsoft Yahei"/>
                <a:cs typeface="Microsoft Yahei"/>
              </a:rPr>
              <a:t>捆绑销售</a:t>
            </a:r>
            <a:endParaRPr lang="en-US" sz="1500" b="1" dirty="0">
              <a:solidFill>
                <a:schemeClr val="accent1">
                  <a:alpha val="100000"/>
                </a:schemeClr>
              </a:solidFill>
              <a:latin typeface="Microsoft Yahei"/>
              <a:ea typeface="Microsoft Yahei"/>
              <a:cs typeface="Microsoft Yahei"/>
            </a:endParaRPr>
          </a:p>
          <a:p>
            <a:pPr algn="ctr">
              <a:lnSpc>
                <a:spcPct val="140000"/>
              </a:lnSpc>
            </a:pPr>
            <a:r>
              <a:rPr lang="en-US" sz="1500" dirty="0">
                <a:solidFill>
                  <a:srgbClr val="000000">
                    <a:alpha val="100000"/>
                  </a:srgbClr>
                </a:solidFill>
                <a:latin typeface="Microsoft Yahei"/>
                <a:ea typeface="Microsoft Yahei"/>
                <a:cs typeface="Microsoft Yahei"/>
              </a:rPr>
              <a:t>Bundle sales with mattresses, pillows and other sleep-related products to provide one-stop sleep solutions, increase the added value of products, and improve the overall sales.</a:t>
            </a:r>
          </a:p>
          <a:p>
            <a:pPr algn="ctr">
              <a:lnSpc>
                <a:spcPct val="140000"/>
              </a:lnSpc>
            </a:pPr>
            <a:r>
              <a:rPr lang="en-US" sz="1500" b="1" dirty="0" err="1">
                <a:solidFill>
                  <a:schemeClr val="accent1">
                    <a:alpha val="100000"/>
                  </a:schemeClr>
                </a:solidFill>
                <a:latin typeface="Microsoft Yahei"/>
                <a:ea typeface="Microsoft Yahei"/>
                <a:cs typeface="Microsoft Yahei"/>
              </a:rPr>
              <a:t>限时折扣与优惠券</a:t>
            </a:r>
            <a:endParaRPr lang="en-US" sz="1500" b="1" dirty="0">
              <a:solidFill>
                <a:schemeClr val="accent1">
                  <a:alpha val="100000"/>
                </a:schemeClr>
              </a:solidFill>
              <a:latin typeface="Microsoft Yahei"/>
              <a:ea typeface="Microsoft Yahei"/>
              <a:cs typeface="Microsoft Yahei"/>
            </a:endParaRPr>
          </a:p>
          <a:p>
            <a:pPr algn="ctr">
              <a:lnSpc>
                <a:spcPct val="140000"/>
              </a:lnSpc>
            </a:pPr>
            <a:r>
              <a:rPr lang="en-US" sz="1500" dirty="0">
                <a:solidFill>
                  <a:srgbClr val="000000">
                    <a:alpha val="100000"/>
                  </a:srgbClr>
                </a:solidFill>
                <a:latin typeface="Microsoft Yahei"/>
                <a:ea typeface="Microsoft Yahei"/>
                <a:cs typeface="Microsoft Yahei"/>
              </a:rPr>
              <a:t>Launch limited-time discounts and coupons at key time nodes such as holidays and new products to attract more potential consumers' attention and purchase.</a:t>
            </a:r>
          </a:p>
        </p:txBody>
      </p:sp>
      <p:sp>
        <p:nvSpPr>
          <p:cNvPr id="5" name="TextBox 5"/>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定价与促销策略</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70000"/>
          </a:blip>
          <a:srcRect t="1418" b="1418"/>
          <a:stretch>
            <a:fillRect/>
          </a:stretch>
        </p:blipFill>
        <p:spPr>
          <a:xfrm>
            <a:off x="1415276" y="1633786"/>
            <a:ext cx="2433158" cy="2364134"/>
          </a:xfrm>
          <a:prstGeom prst="ellipse">
            <a:avLst/>
          </a:prstGeom>
        </p:spPr>
      </p:pic>
      <p:sp>
        <p:nvSpPr>
          <p:cNvPr id="3" name="TextBox 3"/>
          <p:cNvSpPr txBox="1"/>
          <p:nvPr/>
        </p:nvSpPr>
        <p:spPr>
          <a:xfrm>
            <a:off x="795406" y="4346209"/>
            <a:ext cx="10658475" cy="1928103"/>
          </a:xfrm>
          <a:prstGeom prst="rect">
            <a:avLst/>
          </a:prstGeom>
          <a:ln/>
        </p:spPr>
        <p:txBody>
          <a:bodyPr vert="horz" wrap="square" lIns="123825" tIns="123825" rIns="57150" bIns="123825" rtlCol="0" anchor="t" anchorCtr="0">
            <a:normAutofit/>
          </a:bodyPr>
          <a:lstStyle/>
          <a:p>
            <a:pPr algn="ctr">
              <a:lnSpc>
                <a:spcPct val="140000"/>
              </a:lnSpc>
            </a:pPr>
            <a:r>
              <a:rPr lang="en-US" sz="1500" b="1" dirty="0" err="1">
                <a:solidFill>
                  <a:schemeClr val="accent1">
                    <a:alpha val="100000"/>
                  </a:schemeClr>
                </a:solidFill>
                <a:latin typeface="Microsoft Yahei"/>
                <a:ea typeface="Microsoft Yahei"/>
                <a:cs typeface="Microsoft Yahei"/>
              </a:rPr>
              <a:t>客户推荐计划</a:t>
            </a:r>
            <a:endParaRPr lang="en-US" sz="1500" b="1" dirty="0">
              <a:solidFill>
                <a:schemeClr val="accent1">
                  <a:alpha val="100000"/>
                </a:schemeClr>
              </a:solidFill>
              <a:latin typeface="Microsoft Yahei"/>
              <a:ea typeface="Microsoft Yahei"/>
              <a:cs typeface="Microsoft Yahei"/>
            </a:endParaRPr>
          </a:p>
          <a:p>
            <a:pPr algn="ctr">
              <a:lnSpc>
                <a:spcPct val="140000"/>
              </a:lnSpc>
            </a:pPr>
            <a:r>
              <a:rPr lang="en-US" sz="1500" dirty="0">
                <a:solidFill>
                  <a:schemeClr val="dk1">
                    <a:alpha val="100000"/>
                  </a:schemeClr>
                </a:solidFill>
                <a:latin typeface="Microsoft Yahei"/>
                <a:ea typeface="Microsoft Yahei"/>
                <a:cs typeface="Microsoft Yahei"/>
              </a:rPr>
              <a:t>Encourage existing customers to recommend family and friends to buy </a:t>
            </a: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products, and provide incentives for referees and referees, such as discounts, giveaways, etc., to drive sales growth through word-of-mouth marketing.</a:t>
            </a:r>
          </a:p>
        </p:txBody>
      </p:sp>
      <p:pic>
        <p:nvPicPr>
          <p:cNvPr id="4" name="Picture 4"/>
          <p:cNvPicPr>
            <a:picLocks noChangeAspect="1"/>
          </p:cNvPicPr>
          <p:nvPr/>
        </p:nvPicPr>
        <p:blipFill>
          <a:blip r:embed="rId4">
            <a:alphaModFix amt="70000"/>
          </a:blip>
          <a:srcRect/>
          <a:stretch>
            <a:fillRect/>
          </a:stretch>
        </p:blipFill>
        <p:spPr>
          <a:xfrm>
            <a:off x="4855037" y="1620933"/>
            <a:ext cx="2433158" cy="2364134"/>
          </a:xfrm>
          <a:prstGeom prst="ellipse">
            <a:avLst/>
          </a:prstGeom>
        </p:spPr>
      </p:pic>
      <p:pic>
        <p:nvPicPr>
          <p:cNvPr id="5" name="Picture 5"/>
          <p:cNvPicPr>
            <a:picLocks noChangeAspect="1"/>
          </p:cNvPicPr>
          <p:nvPr/>
        </p:nvPicPr>
        <p:blipFill>
          <a:blip r:embed="rId5">
            <a:alphaModFix amt="70000"/>
          </a:blip>
          <a:srcRect l="15693" r="15693"/>
          <a:stretch>
            <a:fillRect/>
          </a:stretch>
        </p:blipFill>
        <p:spPr>
          <a:xfrm>
            <a:off x="8349233" y="1615605"/>
            <a:ext cx="2433158" cy="2364134"/>
          </a:xfrm>
          <a:prstGeom prst="ellipse">
            <a:avLst/>
          </a:prstGeom>
        </p:spPr>
      </p:pic>
      <p:sp>
        <p:nvSpPr>
          <p:cNvPr id="6" name="TextBox 6"/>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定价与促销策略</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t="29454" b="29454"/>
          <a:stretch>
            <a:fillRect/>
          </a:stretch>
        </p:blipFill>
        <p:spPr>
          <a:xfrm>
            <a:off x="0" y="0"/>
            <a:ext cx="12192000" cy="3331649"/>
          </a:xfrm>
          <a:prstGeom prst="rect">
            <a:avLst/>
          </a:prstGeom>
        </p:spPr>
      </p:pic>
      <p:sp>
        <p:nvSpPr>
          <p:cNvPr id="3" name="AutoShape 3"/>
          <p:cNvSpPr/>
          <p:nvPr/>
        </p:nvSpPr>
        <p:spPr>
          <a:xfrm>
            <a:off x="554850" y="2152738"/>
            <a:ext cx="11082301" cy="4070362"/>
          </a:xfrm>
          <a:prstGeom prst="roundRect">
            <a:avLst>
              <a:gd name="adj" fmla="val 5898"/>
            </a:avLst>
          </a:prstGeom>
          <a:solidFill>
            <a:srgbClr val="FFFFFF">
              <a:alpha val="100000"/>
            </a:srgbClr>
          </a:solidFill>
          <a:ln/>
          <a:effectLst>
            <a:outerShdw blurRad="361950">
              <a:schemeClr val="dk1">
                <a:alpha val="6000"/>
              </a:schemeClr>
            </a:outerShdw>
          </a:effectLst>
        </p:spPr>
      </p:sp>
      <p:sp>
        <p:nvSpPr>
          <p:cNvPr id="4" name="TextBox 4"/>
          <p:cNvSpPr txBox="1"/>
          <p:nvPr/>
        </p:nvSpPr>
        <p:spPr>
          <a:xfrm>
            <a:off x="962451" y="3586749"/>
            <a:ext cx="10267099" cy="2329399"/>
          </a:xfrm>
          <a:prstGeom prst="rect">
            <a:avLst/>
          </a:prstGeom>
          <a:ln/>
        </p:spPr>
        <p:txBody>
          <a:bodyPr vert="horz" wrap="square" lIns="123825" tIns="123825" rIns="57150" bIns="123825" rtlCol="0" anchor="t" anchorCtr="0">
            <a:normAutofit fontScale="77500" lnSpcReduction="20000"/>
          </a:bodyPr>
          <a:lstStyle/>
          <a:p>
            <a:pPr>
              <a:lnSpc>
                <a:spcPct val="140000"/>
              </a:lnSpc>
            </a:pPr>
            <a:r>
              <a:rPr lang="en-US" sz="1500" b="1" dirty="0" err="1">
                <a:solidFill>
                  <a:schemeClr val="accent1">
                    <a:alpha val="100000"/>
                  </a:schemeClr>
                </a:solidFill>
                <a:latin typeface="Microsoft Yahei"/>
                <a:ea typeface="Microsoft Yahei"/>
                <a:cs typeface="Microsoft Yahei"/>
              </a:rPr>
              <a:t>线上推广</a:t>
            </a:r>
            <a:endParaRPr lang="en-US" sz="1500" b="1" dirty="0">
              <a:solidFill>
                <a:schemeClr val="accent1">
                  <a:alpha val="100000"/>
                </a:schemeClr>
              </a:solidFill>
              <a:latin typeface="Microsoft Yahei"/>
              <a:ea typeface="Microsoft Yahei"/>
              <a:cs typeface="Microsoft Yahei"/>
            </a:endParaRPr>
          </a:p>
          <a:p>
            <a:pPr>
              <a:lnSpc>
                <a:spcPct val="140000"/>
              </a:lnSpc>
            </a:pPr>
            <a:r>
              <a:rPr lang="en-US" sz="1500" dirty="0">
                <a:solidFill>
                  <a:srgbClr val="000000">
                    <a:alpha val="100000"/>
                  </a:srgbClr>
                </a:solidFill>
                <a:latin typeface="Microsoft Yahei"/>
                <a:ea typeface="Microsoft Yahei"/>
                <a:cs typeface="Microsoft Yahei"/>
              </a:rPr>
              <a:t>Use social media, blogs, video sharing platforms and other online channels to conduct extensive publicity, release product introduction, user tutorials, user reviews and other content to attract the attention of target users. At the same time, we cooperate with well-known sleep experts and health bloggers to evaluate and recommend products to improve product authority and trust.</a:t>
            </a:r>
          </a:p>
          <a:p>
            <a:pPr>
              <a:lnSpc>
                <a:spcPct val="140000"/>
              </a:lnSpc>
            </a:pPr>
            <a:r>
              <a:rPr lang="en-US" sz="1500" b="1" dirty="0" err="1">
                <a:solidFill>
                  <a:schemeClr val="accent1">
                    <a:alpha val="100000"/>
                  </a:schemeClr>
                </a:solidFill>
                <a:latin typeface="Microsoft Yahei"/>
                <a:ea typeface="Microsoft Yahei"/>
                <a:cs typeface="Microsoft Yahei"/>
              </a:rPr>
              <a:t>线下体验店</a:t>
            </a:r>
            <a:endParaRPr lang="en-US" sz="1500" b="1" dirty="0">
              <a:solidFill>
                <a:schemeClr val="accent1">
                  <a:alpha val="100000"/>
                </a:schemeClr>
              </a:solidFill>
              <a:latin typeface="Microsoft Yahei"/>
              <a:ea typeface="Microsoft Yahei"/>
              <a:cs typeface="Microsoft Yahei"/>
            </a:endParaRPr>
          </a:p>
          <a:p>
            <a:pPr>
              <a:lnSpc>
                <a:spcPct val="140000"/>
              </a:lnSpc>
            </a:pPr>
            <a:r>
              <a:rPr lang="en-US" sz="1500" dirty="0">
                <a:solidFill>
                  <a:srgbClr val="000000">
                    <a:alpha val="100000"/>
                  </a:srgbClr>
                </a:solidFill>
                <a:latin typeface="Microsoft Yahei"/>
                <a:ea typeface="Microsoft Yahei"/>
                <a:cs typeface="Microsoft Yahei"/>
              </a:rPr>
              <a:t>Set up </a:t>
            </a:r>
            <a:r>
              <a:rPr lang="en-US" sz="1500" dirty="0" err="1">
                <a:solidFill>
                  <a:srgbClr val="000000">
                    <a:alpha val="100000"/>
                  </a:srgbClr>
                </a:solidFill>
                <a:latin typeface="Microsoft Yahei"/>
                <a:ea typeface="Microsoft Yahei"/>
                <a:cs typeface="Microsoft Yahei"/>
              </a:rPr>
              <a:t>ZenSleep</a:t>
            </a:r>
            <a:r>
              <a:rPr lang="en-US" sz="1500" dirty="0">
                <a:solidFill>
                  <a:srgbClr val="000000">
                    <a:alpha val="100000"/>
                  </a:srgbClr>
                </a:solidFill>
                <a:latin typeface="Microsoft Yahei"/>
                <a:ea typeface="Microsoft Yahei"/>
                <a:cs typeface="Microsoft Yahei"/>
              </a:rPr>
              <a:t> offline experience stores in the bustling commercial areas of first-tier cities, so that consumers can experience the effect of products to help them sleep. Set up a professional sleep consultation area in the store to provide personalized sleep improvement suggestions to enhance consumers' purchase intention.</a:t>
            </a:r>
          </a:p>
        </p:txBody>
      </p:sp>
      <p:sp>
        <p:nvSpPr>
          <p:cNvPr id="5" name="TextBox 5"/>
          <p:cNvSpPr txBox="1"/>
          <p:nvPr/>
        </p:nvSpPr>
        <p:spPr>
          <a:xfrm>
            <a:off x="998566" y="2417249"/>
            <a:ext cx="9998584"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rgbClr val="000000">
                    <a:alpha val="100000"/>
                  </a:srgbClr>
                </a:solidFill>
                <a:latin typeface="Microsoft Yahei"/>
                <a:ea typeface="Microsoft Yahei"/>
                <a:cs typeface="Microsoft Yahei"/>
              </a:rPr>
              <a:t>推广策略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推广策略</a:t>
            </a:r>
          </a:p>
        </p:txBody>
      </p:sp>
      <p:sp>
        <p:nvSpPr>
          <p:cNvPr id="3" name="AutoShape 3"/>
          <p:cNvSpPr/>
          <p:nvPr/>
        </p:nvSpPr>
        <p:spPr>
          <a:xfrm>
            <a:off x="554850" y="1462587"/>
            <a:ext cx="11082301" cy="3064715"/>
          </a:xfrm>
          <a:prstGeom prst="roundRect">
            <a:avLst>
              <a:gd name="adj" fmla="val 5898"/>
            </a:avLst>
          </a:prstGeom>
          <a:solidFill>
            <a:srgbClr val="FFFFFF">
              <a:alpha val="100000"/>
            </a:srgbClr>
          </a:solidFill>
          <a:ln/>
          <a:effectLst>
            <a:outerShdw blurRad="361950">
              <a:schemeClr val="dk1">
                <a:alpha val="6000"/>
              </a:schemeClr>
            </a:outerShdw>
          </a:effectLst>
        </p:spPr>
      </p:sp>
      <p:sp>
        <p:nvSpPr>
          <p:cNvPr id="4" name="TextBox 4"/>
          <p:cNvSpPr txBox="1"/>
          <p:nvPr/>
        </p:nvSpPr>
        <p:spPr>
          <a:xfrm>
            <a:off x="962451" y="1830245"/>
            <a:ext cx="10267099" cy="2329399"/>
          </a:xfrm>
          <a:prstGeom prst="rect">
            <a:avLst/>
          </a:prstGeom>
          <a:ln/>
        </p:spPr>
        <p:txBody>
          <a:bodyPr vert="horz" wrap="square" lIns="57150" tIns="123825" rIns="57150" bIns="123825" rtlCol="0" anchor="t" anchorCtr="0">
            <a:normAutofit fontScale="92500"/>
          </a:bodyPr>
          <a:lstStyle/>
          <a:p>
            <a:pPr>
              <a:lnSpc>
                <a:spcPct val="150000"/>
              </a:lnSpc>
            </a:pPr>
            <a:r>
              <a:rPr lang="en-US" sz="1425" dirty="0">
                <a:solidFill>
                  <a:srgbClr val="000000">
                    <a:alpha val="100000"/>
                  </a:srgbClr>
                </a:solidFill>
                <a:latin typeface="Microsoft Yahei"/>
                <a:ea typeface="Microsoft Yahei"/>
                <a:cs typeface="Microsoft Yahei"/>
              </a:rPr>
              <a:t>Cooperate with well-known Kols in the field of sleep and lifestyle, show the use scenarios and effects of </a:t>
            </a:r>
            <a:r>
              <a:rPr lang="en-US" sz="1425" dirty="0" err="1">
                <a:solidFill>
                  <a:srgbClr val="000000">
                    <a:alpha val="100000"/>
                  </a:srgbClr>
                </a:solidFill>
                <a:latin typeface="Microsoft Yahei"/>
                <a:ea typeface="Microsoft Yahei"/>
                <a:cs typeface="Microsoft Yahei"/>
              </a:rPr>
              <a:t>ZenSleep</a:t>
            </a:r>
            <a:r>
              <a:rPr lang="en-US" sz="1425" dirty="0">
                <a:solidFill>
                  <a:srgbClr val="000000">
                    <a:alpha val="100000"/>
                  </a:srgbClr>
                </a:solidFill>
                <a:latin typeface="Microsoft Yahei"/>
                <a:ea typeface="Microsoft Yahei"/>
                <a:cs typeface="Microsoft Yahei"/>
              </a:rPr>
              <a:t> products through live broadcasting, video sharing and other forms, and expand product exposure and popularity with the influence of KOL.</a:t>
            </a:r>
          </a:p>
          <a:p>
            <a:pPr>
              <a:lnSpc>
                <a:spcPct val="150000"/>
              </a:lnSpc>
            </a:pPr>
            <a:r>
              <a:rPr lang="en-US" sz="1425" dirty="0">
                <a:solidFill>
                  <a:srgbClr val="000000">
                    <a:alpha val="100000"/>
                  </a:srgbClr>
                </a:solidFill>
                <a:latin typeface="Microsoft Yahei"/>
                <a:ea typeface="Microsoft Yahei"/>
                <a:cs typeface="Microsoft Yahei"/>
              </a:rPr>
              <a:t>Participate in well-known sleep health exhibitions, forums and other activities at home and abroad to show the innovative technology and excellent performance of </a:t>
            </a:r>
            <a:r>
              <a:rPr lang="en-US" sz="1425" dirty="0" err="1">
                <a:solidFill>
                  <a:srgbClr val="000000">
                    <a:alpha val="100000"/>
                  </a:srgbClr>
                </a:solidFill>
                <a:latin typeface="Microsoft Yahei"/>
                <a:ea typeface="Microsoft Yahei"/>
                <a:cs typeface="Microsoft Yahei"/>
              </a:rPr>
              <a:t>ZenSleep</a:t>
            </a:r>
            <a:r>
              <a:rPr lang="en-US" sz="1425" dirty="0">
                <a:solidFill>
                  <a:srgbClr val="000000">
                    <a:alpha val="100000"/>
                  </a:srgbClr>
                </a:solidFill>
                <a:latin typeface="Microsoft Yahei"/>
                <a:ea typeface="Microsoft Yahei"/>
                <a:cs typeface="Microsoft Yahei"/>
              </a:rPr>
              <a:t> products to enhance brand image and industry status. At the same time, online and offline sleep health lectures and seminars will be held to popularize sleep health knowledge and improve consumers' attention to sleep problems.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r="33775"/>
          <a:stretch>
            <a:fillRect/>
          </a:stretch>
        </p:blipFill>
        <p:spPr>
          <a:xfrm>
            <a:off x="606080" y="1416215"/>
            <a:ext cx="5583600" cy="4733343"/>
          </a:xfrm>
          <a:prstGeom prst="rect">
            <a:avLst/>
          </a:prstGeom>
        </p:spPr>
      </p:pic>
      <p:sp>
        <p:nvSpPr>
          <p:cNvPr id="3" name="AutoShape 3"/>
          <p:cNvSpPr/>
          <p:nvPr/>
        </p:nvSpPr>
        <p:spPr>
          <a:xfrm>
            <a:off x="5247872" y="1964929"/>
            <a:ext cx="6270967" cy="3635914"/>
          </a:xfrm>
          <a:prstGeom prst="roundRect">
            <a:avLst>
              <a:gd name="adj" fmla="val 5898"/>
            </a:avLst>
          </a:prstGeom>
          <a:solidFill>
            <a:srgbClr val="FFFFFF">
              <a:alpha val="100000"/>
            </a:srgbClr>
          </a:solidFill>
          <a:ln/>
          <a:effectLst>
            <a:outerShdw blurRad="361950">
              <a:schemeClr val="dk1">
                <a:alpha val="6000"/>
              </a:schemeClr>
            </a:outerShdw>
          </a:effectLst>
        </p:spPr>
      </p:sp>
      <p:sp>
        <p:nvSpPr>
          <p:cNvPr id="4" name="TextBox 4"/>
          <p:cNvSpPr txBox="1"/>
          <p:nvPr/>
        </p:nvSpPr>
        <p:spPr>
          <a:xfrm>
            <a:off x="5576989" y="2314681"/>
            <a:ext cx="5612735" cy="2936411"/>
          </a:xfrm>
          <a:prstGeom prst="rect">
            <a:avLst/>
          </a:prstGeom>
          <a:ln/>
        </p:spPr>
        <p:txBody>
          <a:bodyPr vert="horz" wrap="square" lIns="114300" tIns="57150" rIns="114300" bIns="57150" rtlCol="0" anchor="t" anchorCtr="0">
            <a:normAutofit fontScale="85000" lnSpcReduction="10000"/>
          </a:bodyPr>
          <a:lstStyle/>
          <a:p>
            <a:pPr>
              <a:lnSpc>
                <a:spcPct val="150000"/>
              </a:lnSpc>
            </a:pPr>
            <a:r>
              <a:rPr lang="en-US" sz="1425" b="1" dirty="0" err="1">
                <a:solidFill>
                  <a:schemeClr val="accent1">
                    <a:alpha val="100000"/>
                  </a:schemeClr>
                </a:solidFill>
                <a:latin typeface="Microsoft Yahei"/>
                <a:ea typeface="Microsoft Yahei"/>
                <a:cs typeface="Microsoft Yahei"/>
              </a:rPr>
              <a:t>售前咨询</a:t>
            </a:r>
            <a:endParaRPr lang="en-US" sz="1425" b="1" dirty="0">
              <a:solidFill>
                <a:schemeClr val="accent1">
                  <a:alpha val="100000"/>
                </a:schemeClr>
              </a:solidFill>
              <a:latin typeface="Microsoft Yahei"/>
              <a:ea typeface="Microsoft Yahei"/>
              <a:cs typeface="Microsoft Yahei"/>
            </a:endParaRPr>
          </a:p>
          <a:p>
            <a:pPr>
              <a:lnSpc>
                <a:spcPct val="150000"/>
              </a:lnSpc>
            </a:pPr>
            <a:r>
              <a:rPr lang="en-US" sz="1425" dirty="0">
                <a:solidFill>
                  <a:srgbClr val="000000">
                    <a:alpha val="100000"/>
                  </a:srgbClr>
                </a:solidFill>
                <a:latin typeface="Microsoft Yahei"/>
                <a:ea typeface="Microsoft Yahei"/>
                <a:cs typeface="Microsoft Yahei"/>
              </a:rPr>
              <a:t>Set up a professional pre-sales consulting team, through telephone, online customer service and other ways to answer consumers' questions, provide detailed product introduction and purchase advice. At the same time, recommend the most suitable product configuration and package plan according to the needs of consumers.</a:t>
            </a:r>
          </a:p>
          <a:p>
            <a:pPr>
              <a:lnSpc>
                <a:spcPct val="150000"/>
              </a:lnSpc>
            </a:pPr>
            <a:r>
              <a:rPr lang="en-US" sz="1425" b="1" dirty="0" err="1">
                <a:solidFill>
                  <a:schemeClr val="accent1">
                    <a:alpha val="100000"/>
                  </a:schemeClr>
                </a:solidFill>
                <a:latin typeface="Microsoft Yahei"/>
                <a:ea typeface="Microsoft Yahei"/>
                <a:cs typeface="Microsoft Yahei"/>
              </a:rPr>
              <a:t>售中服务</a:t>
            </a:r>
            <a:endParaRPr lang="en-US" sz="1425" b="1" dirty="0">
              <a:solidFill>
                <a:schemeClr val="accent1">
                  <a:alpha val="100000"/>
                </a:schemeClr>
              </a:solidFill>
              <a:latin typeface="Microsoft Yahei"/>
              <a:ea typeface="Microsoft Yahei"/>
              <a:cs typeface="Microsoft Yahei"/>
            </a:endParaRPr>
          </a:p>
          <a:p>
            <a:pPr>
              <a:lnSpc>
                <a:spcPct val="150000"/>
              </a:lnSpc>
            </a:pPr>
            <a:r>
              <a:rPr lang="en-US" sz="1425" dirty="0">
                <a:solidFill>
                  <a:srgbClr val="000000">
                    <a:alpha val="100000"/>
                  </a:srgbClr>
                </a:solidFill>
                <a:latin typeface="Microsoft Yahei"/>
                <a:ea typeface="Microsoft Yahei"/>
                <a:cs typeface="Microsoft Yahei"/>
              </a:rPr>
              <a:t>Provide tracking services throughout the consumer purchase process to ensure that the order is accurate and timely delivery. For consumers with special needs, such as customized services, expedited delivery, provide personalized solutions.</a:t>
            </a:r>
          </a:p>
        </p:txBody>
      </p:sp>
      <p:sp>
        <p:nvSpPr>
          <p:cNvPr id="5" name="TextBox 5"/>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客户服务</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a:stretch>
            <a:fillRect/>
          </a:stretch>
        </p:blipFill>
        <p:spPr>
          <a:xfrm>
            <a:off x="6822813" y="3719013"/>
            <a:ext cx="2701660" cy="2699124"/>
          </a:xfrm>
          <a:prstGeom prst="diamond">
            <a:avLst/>
          </a:prstGeom>
        </p:spPr>
      </p:pic>
      <p:pic>
        <p:nvPicPr>
          <p:cNvPr id="3" name="Picture 3"/>
          <p:cNvPicPr>
            <a:picLocks noChangeAspect="1"/>
          </p:cNvPicPr>
          <p:nvPr/>
        </p:nvPicPr>
        <p:blipFill>
          <a:blip r:embed="rId4">
            <a:alphaModFix/>
          </a:blip>
          <a:srcRect/>
          <a:stretch>
            <a:fillRect/>
          </a:stretch>
        </p:blipFill>
        <p:spPr>
          <a:xfrm>
            <a:off x="7719270" y="1064801"/>
            <a:ext cx="3836142" cy="3832540"/>
          </a:xfrm>
          <a:prstGeom prst="diamond">
            <a:avLst/>
          </a:prstGeom>
        </p:spPr>
      </p:pic>
      <p:sp>
        <p:nvSpPr>
          <p:cNvPr id="4" name="TextBox 4"/>
          <p:cNvSpPr txBox="1"/>
          <p:nvPr/>
        </p:nvSpPr>
        <p:spPr>
          <a:xfrm>
            <a:off x="1218874" y="1875949"/>
            <a:ext cx="5367290" cy="3901440"/>
          </a:xfrm>
          <a:prstGeom prst="rect">
            <a:avLst/>
          </a:prstGeom>
          <a:ln/>
        </p:spPr>
        <p:txBody>
          <a:bodyPr vert="horz" wrap="square" lIns="123825" tIns="123825" rIns="57150" bIns="123825" rtlCol="0" anchor="t" anchorCtr="0">
            <a:normAutofit fontScale="85000" lnSpcReduction="10000"/>
          </a:bodyPr>
          <a:lstStyle/>
          <a:p>
            <a:pPr>
              <a:lnSpc>
                <a:spcPct val="140000"/>
              </a:lnSpc>
            </a:pPr>
            <a:r>
              <a:rPr lang="en-US" sz="1500" b="1" dirty="0" err="1">
                <a:solidFill>
                  <a:schemeClr val="accent1">
                    <a:alpha val="100000"/>
                  </a:schemeClr>
                </a:solidFill>
                <a:latin typeface="Microsoft Yahei"/>
                <a:ea typeface="Microsoft Yahei"/>
                <a:cs typeface="Microsoft Yahei"/>
              </a:rPr>
              <a:t>售后服务</a:t>
            </a:r>
            <a:endParaRPr lang="en-US" sz="1500" b="1" dirty="0">
              <a:solidFill>
                <a:schemeClr val="accent1">
                  <a:alpha val="100000"/>
                </a:schemeClr>
              </a:solidFill>
              <a:latin typeface="Microsoft Yahei"/>
              <a:ea typeface="Microsoft Yahei"/>
              <a:cs typeface="Microsoft Yahei"/>
            </a:endParaRPr>
          </a:p>
          <a:p>
            <a:pPr>
              <a:lnSpc>
                <a:spcPct val="140000"/>
              </a:lnSpc>
            </a:pPr>
            <a:r>
              <a:rPr lang="en-US" sz="1500" dirty="0">
                <a:solidFill>
                  <a:schemeClr val="dk1">
                    <a:alpha val="100000"/>
                  </a:schemeClr>
                </a:solidFill>
                <a:latin typeface="Microsoft Yahei"/>
                <a:ea typeface="Microsoft Yahei"/>
                <a:cs typeface="Microsoft Yahei"/>
              </a:rPr>
              <a:t>Establish a perfect after-sales service system, including product return, maintenance, technical support and so on. Set up a special after-sales service hotline to ensure that consumers can get a timely response and solution when they encounter problems. At the same time, regular customer visits and satisfaction surveys are conducted to collect feedback and constantly improve the quality of products and services.</a:t>
            </a:r>
          </a:p>
          <a:p>
            <a:pPr>
              <a:lnSpc>
                <a:spcPct val="140000"/>
              </a:lnSpc>
            </a:pPr>
            <a:r>
              <a:rPr lang="en-US" sz="1500" b="1" dirty="0" err="1">
                <a:solidFill>
                  <a:schemeClr val="accent1">
                    <a:alpha val="100000"/>
                  </a:schemeClr>
                </a:solidFill>
                <a:latin typeface="Microsoft Yahei"/>
                <a:ea typeface="Microsoft Yahei"/>
                <a:cs typeface="Microsoft Yahei"/>
              </a:rPr>
              <a:t>会员服务</a:t>
            </a:r>
            <a:endParaRPr lang="en-US" sz="1500" b="1" dirty="0">
              <a:solidFill>
                <a:schemeClr val="accent1">
                  <a:alpha val="100000"/>
                </a:schemeClr>
              </a:solidFill>
              <a:latin typeface="Microsoft Yahei"/>
              <a:ea typeface="Microsoft Yahei"/>
              <a:cs typeface="Microsoft Yahei"/>
            </a:endParaRPr>
          </a:p>
          <a:p>
            <a:pPr>
              <a:lnSpc>
                <a:spcPct val="140000"/>
              </a:lnSpc>
            </a:pPr>
            <a:r>
              <a:rPr lang="en-US" sz="1500" dirty="0">
                <a:solidFill>
                  <a:schemeClr val="dk1">
                    <a:alpha val="100000"/>
                  </a:schemeClr>
                </a:solidFill>
                <a:latin typeface="Microsoft Yahei"/>
                <a:ea typeface="Microsoft Yahei"/>
                <a:cs typeface="Microsoft Yahei"/>
              </a:rPr>
              <a:t>Launched a membership system to provide members with more preferential prices, exclusive customer service channels, regular sleep health reports and other value-added services. Through membership services to enhance consumer loyalty and stickiness, promote re-purchase and word-of-mouth spread.</a:t>
            </a:r>
          </a:p>
        </p:txBody>
      </p:sp>
      <p:sp>
        <p:nvSpPr>
          <p:cNvPr id="5" name="TextBox 5"/>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客户服务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36208" y="1934272"/>
            <a:ext cx="7934325" cy="1838325"/>
          </a:xfrm>
          <a:prstGeom prst="rect">
            <a:avLst/>
          </a:prstGeom>
          <a:ln/>
        </p:spPr>
        <p:txBody>
          <a:bodyPr vert="horz" wrap="square" lIns="114300" tIns="57150" rIns="114300" bIns="57150" rtlCol="0" anchor="ctr" anchorCtr="0">
            <a:spAutoFit/>
          </a:bodyPr>
          <a:lstStyle/>
          <a:p>
            <a:pPr>
              <a:lnSpc>
                <a:spcPct val="100000"/>
              </a:lnSpc>
              <a:spcBef>
                <a:spcPts val="450"/>
              </a:spcBef>
            </a:pPr>
            <a:r>
              <a:rPr lang="en-US" sz="10275" b="1">
                <a:solidFill>
                  <a:schemeClr val="lt2">
                    <a:alpha val="100000"/>
                  </a:schemeClr>
                </a:solidFill>
                <a:latin typeface="Microsoft Yahei"/>
                <a:ea typeface="Microsoft Yahei"/>
                <a:cs typeface="Microsoft Yahei"/>
              </a:rPr>
              <a:t>06</a:t>
            </a:r>
          </a:p>
        </p:txBody>
      </p:sp>
      <p:sp>
        <p:nvSpPr>
          <p:cNvPr id="3" name="TextBox 3"/>
          <p:cNvSpPr txBox="1"/>
          <p:nvPr/>
        </p:nvSpPr>
        <p:spPr>
          <a:xfrm>
            <a:off x="940793" y="3983089"/>
            <a:ext cx="5086502" cy="698525"/>
          </a:xfrm>
          <a:prstGeom prst="rect">
            <a:avLst/>
          </a:prstGeom>
          <a:ln/>
        </p:spPr>
        <p:txBody>
          <a:bodyPr vert="horz" wrap="square" lIns="114300" tIns="57150" rIns="114300" bIns="57150" rtlCol="0" anchor="ctr" anchorCtr="0">
            <a:spAutoFit/>
          </a:bodyPr>
          <a:lstStyle/>
          <a:p>
            <a:pPr>
              <a:lnSpc>
                <a:spcPct val="120000"/>
              </a:lnSpc>
              <a:spcBef>
                <a:spcPts val="450"/>
              </a:spcBef>
            </a:pPr>
            <a:r>
              <a:rPr lang="en-US" sz="3450" b="1" dirty="0">
                <a:solidFill>
                  <a:srgbClr val="000000">
                    <a:alpha val="100000"/>
                  </a:srgbClr>
                </a:solidFill>
                <a:highlight>
                  <a:srgbClr val="000000">
                    <a:alpha val="0"/>
                  </a:srgbClr>
                </a:highlight>
                <a:latin typeface="Microsoft Yahei"/>
                <a:ea typeface="Microsoft Yahei"/>
                <a:cs typeface="Microsoft Yahei"/>
              </a:rPr>
              <a:t>Financial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3" name="TextBox 3"/>
          <p:cNvSpPr txBox="1"/>
          <p:nvPr/>
        </p:nvSpPr>
        <p:spPr>
          <a:xfrm>
            <a:off x="676019" y="182803"/>
            <a:ext cx="3525159" cy="1200150"/>
          </a:xfrm>
          <a:prstGeom prst="rect">
            <a:avLst/>
          </a:prstGeom>
          <a:ln/>
        </p:spPr>
        <p:txBody>
          <a:bodyPr vert="horz" wrap="square" lIns="114300" tIns="57150" rIns="114300" bIns="57150" rtlCol="0" anchor="t" anchorCtr="0">
            <a:normAutofit/>
          </a:bodyPr>
          <a:lstStyle/>
          <a:p>
            <a:pPr>
              <a:lnSpc>
                <a:spcPct val="120000"/>
              </a:lnSpc>
              <a:spcBef>
                <a:spcPts val="450"/>
              </a:spcBef>
            </a:pPr>
            <a:r>
              <a:rPr lang="en-US" sz="5700" b="1">
                <a:solidFill>
                  <a:schemeClr val="dk1">
                    <a:alpha val="100000"/>
                  </a:schemeClr>
                </a:solidFill>
                <a:latin typeface="Microsoft Yahei"/>
                <a:ea typeface="Microsoft Yahei"/>
                <a:cs typeface="Microsoft Yahei"/>
              </a:rPr>
              <a:t>目录</a:t>
            </a:r>
          </a:p>
        </p:txBody>
      </p:sp>
      <p:sp>
        <p:nvSpPr>
          <p:cNvPr id="4" name="TextBox 4"/>
          <p:cNvSpPr txBox="1"/>
          <p:nvPr/>
        </p:nvSpPr>
        <p:spPr>
          <a:xfrm>
            <a:off x="871486" y="2440700"/>
            <a:ext cx="4991100" cy="2319994"/>
          </a:xfrm>
          <a:prstGeom prst="rect">
            <a:avLst/>
          </a:prstGeom>
          <a:ln/>
        </p:spPr>
        <p:txBody>
          <a:bodyPr vert="horz" wrap="square" lIns="114300" tIns="57150" rIns="114300" bIns="57150" rtlCol="0" anchor="ctr" anchorCtr="0">
            <a:spAutoFit/>
          </a:bodyPr>
          <a:lstStyle/>
          <a:p>
            <a:pPr marL="203200" lvl="0" indent="-203200">
              <a:lnSpc>
                <a:spcPct val="140000"/>
              </a:lnSpc>
              <a:spcBef>
                <a:spcPts val="450"/>
              </a:spcBef>
              <a:buFont typeface="Arial"/>
              <a:buChar char="•"/>
            </a:pPr>
            <a:r>
              <a:rPr lang="en-US" sz="2400" dirty="0">
                <a:solidFill>
                  <a:srgbClr val="000000">
                    <a:alpha val="100000"/>
                  </a:srgbClr>
                </a:solidFill>
                <a:latin typeface="Microsoft Yahei"/>
                <a:ea typeface="Microsoft Yahei"/>
                <a:cs typeface="Microsoft Yahei"/>
              </a:rPr>
              <a:t>F</a:t>
            </a:r>
            <a:r>
              <a:rPr lang="en-US" altLang="zh-CN" sz="2400" dirty="0">
                <a:solidFill>
                  <a:srgbClr val="000000">
                    <a:alpha val="100000"/>
                  </a:srgbClr>
                </a:solidFill>
                <a:latin typeface="Microsoft Yahei"/>
                <a:ea typeface="Microsoft Yahei"/>
                <a:cs typeface="Microsoft Yahei"/>
              </a:rPr>
              <a:t>inancial analysis</a:t>
            </a:r>
            <a:endParaRPr lang="en-US" sz="2400" dirty="0">
              <a:solidFill>
                <a:srgbClr val="000000">
                  <a:alpha val="100000"/>
                </a:srgbClr>
              </a:solidFill>
              <a:latin typeface="Microsoft Yahei"/>
              <a:ea typeface="Microsoft Yahei"/>
              <a:cs typeface="Microsoft Yahei"/>
            </a:endParaRPr>
          </a:p>
          <a:p>
            <a:pPr marL="203200" lvl="0" indent="-203200">
              <a:lnSpc>
                <a:spcPct val="140000"/>
              </a:lnSpc>
              <a:spcBef>
                <a:spcPts val="450"/>
              </a:spcBef>
              <a:buFont typeface="Arial"/>
              <a:buChar char="•"/>
            </a:pPr>
            <a:r>
              <a:rPr lang="en-US" sz="2400" dirty="0">
                <a:solidFill>
                  <a:srgbClr val="000000">
                    <a:alpha val="100000"/>
                  </a:srgbClr>
                </a:solidFill>
                <a:latin typeface="Microsoft Yahei"/>
                <a:ea typeface="Microsoft Yahei"/>
                <a:cs typeface="Microsoft Yahei"/>
              </a:rPr>
              <a:t>Team introduction</a:t>
            </a:r>
          </a:p>
          <a:p>
            <a:pPr marL="203200" lvl="0" indent="-203200">
              <a:lnSpc>
                <a:spcPct val="140000"/>
              </a:lnSpc>
              <a:spcBef>
                <a:spcPts val="450"/>
              </a:spcBef>
              <a:buFont typeface="Arial"/>
              <a:buChar char="•"/>
            </a:pPr>
            <a:r>
              <a:rPr lang="en-US" sz="2400" dirty="0">
                <a:solidFill>
                  <a:srgbClr val="000000">
                    <a:alpha val="100000"/>
                  </a:srgbClr>
                </a:solidFill>
                <a:latin typeface="Microsoft Yahei"/>
                <a:ea typeface="Microsoft Yahei"/>
                <a:cs typeface="Microsoft Yahei"/>
              </a:rPr>
              <a:t>Risk assessment and response</a:t>
            </a:r>
          </a:p>
          <a:p>
            <a:pPr marL="203200" lvl="0" indent="-203200">
              <a:lnSpc>
                <a:spcPct val="140000"/>
              </a:lnSpc>
              <a:spcBef>
                <a:spcPts val="450"/>
              </a:spcBef>
              <a:buFont typeface="Arial"/>
              <a:buChar char="•"/>
            </a:pPr>
            <a:r>
              <a:rPr lang="en-US" sz="2400" dirty="0">
                <a:solidFill>
                  <a:srgbClr val="000000">
                    <a:alpha val="100000"/>
                  </a:srgbClr>
                </a:solidFill>
                <a:latin typeface="Microsoft Yahei"/>
                <a:ea typeface="Microsoft Yahei"/>
                <a:cs typeface="Microsoft Yahei"/>
              </a:rPr>
              <a:t>Reference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25908" r="25908"/>
          <a:stretch>
            <a:fillRect/>
          </a:stretch>
        </p:blipFill>
        <p:spPr>
          <a:xfrm>
            <a:off x="4451873" y="1812219"/>
            <a:ext cx="3287800" cy="3946292"/>
          </a:xfrm>
          <a:prstGeom prst="rect">
            <a:avLst/>
          </a:prstGeom>
          <a:noFill/>
        </p:spPr>
      </p:pic>
      <p:sp>
        <p:nvSpPr>
          <p:cNvPr id="3" name="TextBox 3"/>
          <p:cNvSpPr txBox="1"/>
          <p:nvPr/>
        </p:nvSpPr>
        <p:spPr>
          <a:xfrm>
            <a:off x="1028300" y="1726745"/>
            <a:ext cx="2931598" cy="490334"/>
          </a:xfrm>
          <a:prstGeom prst="rect">
            <a:avLst/>
          </a:prstGeom>
          <a:ln/>
        </p:spPr>
        <p:txBody>
          <a:bodyPr vert="horz" wrap="square" lIns="66008" tIns="33052" rIns="66008" bIns="33052" rtlCol="0" anchor="ctr" anchorCtr="0">
            <a:noAutofit/>
          </a:bodyPr>
          <a:lstStyle/>
          <a:p>
            <a:pPr algn="ctr">
              <a:lnSpc>
                <a:spcPct val="120000"/>
              </a:lnSpc>
            </a:pPr>
            <a:r>
              <a:rPr lang="en-US" sz="2400" b="1">
                <a:solidFill>
                  <a:schemeClr val="accent1">
                    <a:alpha val="100000"/>
                  </a:schemeClr>
                </a:solidFill>
                <a:latin typeface="Microsoft Yahei"/>
                <a:ea typeface="Microsoft Yahei"/>
                <a:cs typeface="Microsoft Yahei"/>
              </a:rPr>
              <a:t>自有资金</a:t>
            </a:r>
          </a:p>
        </p:txBody>
      </p:sp>
      <p:sp>
        <p:nvSpPr>
          <p:cNvPr id="4" name="TextBox 4"/>
          <p:cNvSpPr txBox="1"/>
          <p:nvPr/>
        </p:nvSpPr>
        <p:spPr>
          <a:xfrm>
            <a:off x="1028300" y="2298345"/>
            <a:ext cx="2931598" cy="1198007"/>
          </a:xfrm>
          <a:prstGeom prst="rect">
            <a:avLst/>
          </a:prstGeom>
          <a:ln/>
        </p:spPr>
        <p:txBody>
          <a:bodyPr vert="horz" wrap="square" lIns="66008" tIns="33052" rIns="66008" bIns="33052" rtlCol="0" anchor="t" anchorCtr="0">
            <a:noAutofit/>
          </a:bodyPr>
          <a:lstStyle/>
          <a:p>
            <a:pPr algn="ctr">
              <a:lnSpc>
                <a:spcPct val="150000"/>
              </a:lnSpc>
            </a:pPr>
            <a:r>
              <a:rPr lang="en-US" sz="1500" dirty="0">
                <a:solidFill>
                  <a:schemeClr val="dk1">
                    <a:alpha val="100000"/>
                  </a:schemeClr>
                </a:solidFill>
                <a:latin typeface="Microsoft Yahei"/>
                <a:ea typeface="Microsoft Yahei"/>
                <a:cs typeface="Microsoft Yahei"/>
              </a:rPr>
              <a:t>Detail the initial capital investment of the founders and core team, including personal savings, family support, etc.</a:t>
            </a:r>
          </a:p>
        </p:txBody>
      </p:sp>
      <p:sp>
        <p:nvSpPr>
          <p:cNvPr id="5" name="TextBox 5"/>
          <p:cNvSpPr txBox="1"/>
          <p:nvPr/>
        </p:nvSpPr>
        <p:spPr>
          <a:xfrm>
            <a:off x="8318191" y="1713967"/>
            <a:ext cx="2931598" cy="490334"/>
          </a:xfrm>
          <a:prstGeom prst="rect">
            <a:avLst/>
          </a:prstGeom>
          <a:ln/>
        </p:spPr>
        <p:txBody>
          <a:bodyPr vert="horz" wrap="square" lIns="66008" tIns="33052" rIns="66008" bIns="33052" rtlCol="0" anchor="ctr" anchorCtr="0">
            <a:noAutofit/>
          </a:bodyPr>
          <a:lstStyle/>
          <a:p>
            <a:pPr algn="ctr">
              <a:lnSpc>
                <a:spcPct val="120000"/>
              </a:lnSpc>
            </a:pPr>
            <a:r>
              <a:rPr lang="en-US" sz="2400" b="1">
                <a:solidFill>
                  <a:schemeClr val="accent1">
                    <a:alpha val="100000"/>
                  </a:schemeClr>
                </a:solidFill>
                <a:latin typeface="Microsoft Yahei"/>
                <a:ea typeface="Microsoft Yahei"/>
                <a:cs typeface="Microsoft Yahei"/>
              </a:rPr>
              <a:t>天使投资</a:t>
            </a:r>
          </a:p>
        </p:txBody>
      </p:sp>
      <p:sp>
        <p:nvSpPr>
          <p:cNvPr id="6" name="TextBox 6"/>
          <p:cNvSpPr txBox="1"/>
          <p:nvPr/>
        </p:nvSpPr>
        <p:spPr>
          <a:xfrm>
            <a:off x="8318191" y="2285568"/>
            <a:ext cx="2931598" cy="1198007"/>
          </a:xfrm>
          <a:prstGeom prst="rect">
            <a:avLst/>
          </a:prstGeom>
          <a:ln/>
        </p:spPr>
        <p:txBody>
          <a:bodyPr vert="horz" wrap="square" lIns="66008" tIns="33052" rIns="66008" bIns="33052" rtlCol="0" anchor="t" anchorCtr="0">
            <a:noAutofit/>
          </a:bodyPr>
          <a:lstStyle/>
          <a:p>
            <a:pPr algn="ctr">
              <a:lnSpc>
                <a:spcPct val="150000"/>
              </a:lnSpc>
            </a:pPr>
            <a:r>
              <a:rPr lang="en-US" sz="1500" dirty="0">
                <a:solidFill>
                  <a:schemeClr val="dk1">
                    <a:alpha val="100000"/>
                  </a:schemeClr>
                </a:solidFill>
                <a:latin typeface="Microsoft Yahei"/>
                <a:ea typeface="Microsoft Yahei"/>
                <a:cs typeface="Microsoft Yahei"/>
              </a:rPr>
              <a:t>Describe the strategy to attract angel investors, including the investor's background, investment intentions and expected investment amount.</a:t>
            </a:r>
          </a:p>
        </p:txBody>
      </p:sp>
      <p:sp>
        <p:nvSpPr>
          <p:cNvPr id="7" name="TextBox 7"/>
          <p:cNvSpPr txBox="1"/>
          <p:nvPr/>
        </p:nvSpPr>
        <p:spPr>
          <a:xfrm>
            <a:off x="1000738" y="4317136"/>
            <a:ext cx="2931598" cy="490334"/>
          </a:xfrm>
          <a:prstGeom prst="rect">
            <a:avLst/>
          </a:prstGeom>
          <a:ln/>
        </p:spPr>
        <p:txBody>
          <a:bodyPr vert="horz" wrap="square" lIns="66008" tIns="33052" rIns="66008" bIns="33052" rtlCol="0" anchor="ctr" anchorCtr="0">
            <a:noAutofit/>
          </a:bodyPr>
          <a:lstStyle/>
          <a:p>
            <a:pPr algn="ctr">
              <a:lnSpc>
                <a:spcPct val="120000"/>
              </a:lnSpc>
            </a:pPr>
            <a:r>
              <a:rPr lang="en-US" sz="2400" b="1">
                <a:solidFill>
                  <a:schemeClr val="accent1">
                    <a:alpha val="100000"/>
                  </a:schemeClr>
                </a:solidFill>
                <a:latin typeface="Microsoft Yahei"/>
                <a:ea typeface="Microsoft Yahei"/>
                <a:cs typeface="Microsoft Yahei"/>
              </a:rPr>
              <a:t>风险投资</a:t>
            </a:r>
          </a:p>
        </p:txBody>
      </p:sp>
      <p:sp>
        <p:nvSpPr>
          <p:cNvPr id="8" name="TextBox 8"/>
          <p:cNvSpPr txBox="1"/>
          <p:nvPr/>
        </p:nvSpPr>
        <p:spPr>
          <a:xfrm>
            <a:off x="1000738" y="4807470"/>
            <a:ext cx="2931598" cy="1198007"/>
          </a:xfrm>
          <a:prstGeom prst="rect">
            <a:avLst/>
          </a:prstGeom>
          <a:ln/>
        </p:spPr>
        <p:txBody>
          <a:bodyPr vert="horz" wrap="square" lIns="66008" tIns="33052" rIns="66008" bIns="33052" rtlCol="0" anchor="t" anchorCtr="0">
            <a:noAutofit/>
          </a:bodyPr>
          <a:lstStyle/>
          <a:p>
            <a:pPr algn="ctr">
              <a:lnSpc>
                <a:spcPct val="150000"/>
              </a:lnSpc>
            </a:pPr>
            <a:r>
              <a:rPr lang="en-US" sz="1500" dirty="0">
                <a:solidFill>
                  <a:schemeClr val="dk1">
                    <a:alpha val="100000"/>
                  </a:schemeClr>
                </a:solidFill>
                <a:latin typeface="Microsoft Yahei"/>
                <a:ea typeface="Microsoft Yahei"/>
                <a:cs typeface="Microsoft Yahei"/>
              </a:rPr>
              <a:t>Analyze the concerns and cooperation possibilities of potential venture capital institutions, and formulate financing plans</a:t>
            </a:r>
          </a:p>
        </p:txBody>
      </p:sp>
      <p:sp>
        <p:nvSpPr>
          <p:cNvPr id="9" name="TextBox 9"/>
          <p:cNvSpPr txBox="1"/>
          <p:nvPr/>
        </p:nvSpPr>
        <p:spPr>
          <a:xfrm>
            <a:off x="8318191" y="4317136"/>
            <a:ext cx="2931598" cy="490334"/>
          </a:xfrm>
          <a:prstGeom prst="rect">
            <a:avLst/>
          </a:prstGeom>
          <a:ln/>
        </p:spPr>
        <p:txBody>
          <a:bodyPr vert="horz" wrap="square" lIns="66008" tIns="33052" rIns="66008" bIns="33052" rtlCol="0" anchor="ctr" anchorCtr="0">
            <a:noAutofit/>
          </a:bodyPr>
          <a:lstStyle/>
          <a:p>
            <a:pPr algn="ctr">
              <a:lnSpc>
                <a:spcPct val="120000"/>
              </a:lnSpc>
            </a:pPr>
            <a:r>
              <a:rPr lang="en-US" sz="2400" b="1">
                <a:solidFill>
                  <a:schemeClr val="accent1">
                    <a:alpha val="100000"/>
                  </a:schemeClr>
                </a:solidFill>
                <a:latin typeface="Microsoft Yahei"/>
                <a:ea typeface="Microsoft Yahei"/>
                <a:cs typeface="Microsoft Yahei"/>
              </a:rPr>
              <a:t>政府补助与贷款</a:t>
            </a:r>
          </a:p>
        </p:txBody>
      </p:sp>
      <p:sp>
        <p:nvSpPr>
          <p:cNvPr id="10" name="TextBox 10"/>
          <p:cNvSpPr txBox="1"/>
          <p:nvPr/>
        </p:nvSpPr>
        <p:spPr>
          <a:xfrm>
            <a:off x="8318191" y="4823328"/>
            <a:ext cx="3397332" cy="1198007"/>
          </a:xfrm>
          <a:prstGeom prst="rect">
            <a:avLst/>
          </a:prstGeom>
          <a:ln/>
        </p:spPr>
        <p:txBody>
          <a:bodyPr vert="horz" wrap="square" lIns="66008" tIns="33052" rIns="66008" bIns="33052" rtlCol="0" anchor="t" anchorCtr="0">
            <a:noAutofit/>
          </a:bodyPr>
          <a:lstStyle/>
          <a:p>
            <a:pPr algn="ctr">
              <a:lnSpc>
                <a:spcPct val="150000"/>
              </a:lnSpc>
            </a:pPr>
            <a:r>
              <a:rPr lang="en-US" sz="1500" dirty="0">
                <a:solidFill>
                  <a:schemeClr val="dk1">
                    <a:alpha val="100000"/>
                  </a:schemeClr>
                </a:solidFill>
                <a:latin typeface="Microsoft Yahei"/>
                <a:ea typeface="Microsoft Yahei"/>
                <a:cs typeface="Microsoft Yahei"/>
              </a:rPr>
              <a:t>Explore the feasibility and specific procedures of applying for government grants for science and technology projects, innovation funds and bank loans.</a:t>
            </a:r>
          </a:p>
        </p:txBody>
      </p:sp>
      <p:sp>
        <p:nvSpPr>
          <p:cNvPr id="11" name="TextBox 11"/>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资金来源与结构</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t="5742" b="5742"/>
          <a:stretch>
            <a:fillRect/>
          </a:stretch>
        </p:blipFill>
        <p:spPr>
          <a:xfrm>
            <a:off x="6203747" y="1487175"/>
            <a:ext cx="5238701" cy="4637054"/>
          </a:xfrm>
          <a:prstGeom prst="rect">
            <a:avLst/>
          </a:prstGeom>
        </p:spPr>
      </p:pic>
      <p:sp>
        <p:nvSpPr>
          <p:cNvPr id="3" name="TextBox 3"/>
          <p:cNvSpPr txBox="1"/>
          <p:nvPr/>
        </p:nvSpPr>
        <p:spPr>
          <a:xfrm>
            <a:off x="1482606" y="1947878"/>
            <a:ext cx="4238625" cy="914400"/>
          </a:xfrm>
          <a:prstGeom prst="rect">
            <a:avLst/>
          </a:prstGeom>
          <a:ln/>
        </p:spPr>
        <p:txBody>
          <a:bodyPr vert="horz" wrap="square" lIns="123825" tIns="123825" rIns="57150" bIns="123825"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Explain in detail the capital requirements and distribution plan for product development, testing, certification and other stages.</a:t>
            </a:r>
          </a:p>
        </p:txBody>
      </p:sp>
      <p:sp>
        <p:nvSpPr>
          <p:cNvPr id="4" name="TextBox 4"/>
          <p:cNvSpPr txBox="1"/>
          <p:nvPr/>
        </p:nvSpPr>
        <p:spPr>
          <a:xfrm>
            <a:off x="1482606" y="1370655"/>
            <a:ext cx="4219575" cy="738707"/>
          </a:xfrm>
          <a:prstGeom prst="rect">
            <a:avLst/>
          </a:prstGeom>
          <a:ln/>
        </p:spPr>
        <p:txBody>
          <a:bodyPr vert="horz" wrap="square" lIns="123825" tIns="123825" rIns="57150" bIns="123825" rtlCol="0" anchor="ctr" anchorCtr="0">
            <a:noAutofit/>
          </a:bodyPr>
          <a:lstStyle/>
          <a:p>
            <a:pPr>
              <a:lnSpc>
                <a:spcPct val="150000"/>
              </a:lnSpc>
            </a:pPr>
            <a:r>
              <a:rPr lang="en-US" sz="2400" b="1">
                <a:solidFill>
                  <a:schemeClr val="accent1">
                    <a:alpha val="100000"/>
                  </a:schemeClr>
                </a:solidFill>
                <a:latin typeface="Microsoft Yahei"/>
                <a:ea typeface="Microsoft Yahei"/>
                <a:cs typeface="Microsoft Yahei"/>
              </a:rPr>
              <a:t>研发支出</a:t>
            </a:r>
          </a:p>
        </p:txBody>
      </p:sp>
      <p:sp>
        <p:nvSpPr>
          <p:cNvPr id="5" name="TextBox 5"/>
          <p:cNvSpPr txBox="1"/>
          <p:nvPr/>
        </p:nvSpPr>
        <p:spPr>
          <a:xfrm>
            <a:off x="1482606" y="3712973"/>
            <a:ext cx="4238625" cy="914400"/>
          </a:xfrm>
          <a:prstGeom prst="rect">
            <a:avLst/>
          </a:prstGeom>
          <a:ln/>
        </p:spPr>
        <p:txBody>
          <a:bodyPr vert="horz" wrap="square" lIns="123825" tIns="123825" rIns="57150" bIns="123825"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Market promotion strategy, channel construction and initial brand promotion of capital investment.</a:t>
            </a:r>
          </a:p>
        </p:txBody>
      </p:sp>
      <p:sp>
        <p:nvSpPr>
          <p:cNvPr id="6" name="TextBox 6"/>
          <p:cNvSpPr txBox="1"/>
          <p:nvPr/>
        </p:nvSpPr>
        <p:spPr>
          <a:xfrm>
            <a:off x="1482606" y="3116450"/>
            <a:ext cx="4219575" cy="736876"/>
          </a:xfrm>
          <a:prstGeom prst="rect">
            <a:avLst/>
          </a:prstGeom>
          <a:ln/>
        </p:spPr>
        <p:txBody>
          <a:bodyPr vert="horz" wrap="square" lIns="123825" tIns="123825" rIns="57150" bIns="123825" rtlCol="0" anchor="ctr" anchorCtr="0">
            <a:noAutofit/>
          </a:bodyPr>
          <a:lstStyle/>
          <a:p>
            <a:pPr>
              <a:lnSpc>
                <a:spcPct val="150000"/>
              </a:lnSpc>
            </a:pPr>
            <a:r>
              <a:rPr lang="en-US" sz="2400" b="1">
                <a:solidFill>
                  <a:schemeClr val="accent1">
                    <a:alpha val="100000"/>
                  </a:schemeClr>
                </a:solidFill>
                <a:latin typeface="Microsoft Yahei"/>
                <a:ea typeface="Microsoft Yahei"/>
                <a:cs typeface="Microsoft Yahei"/>
              </a:rPr>
              <a:t>市场推广</a:t>
            </a:r>
          </a:p>
        </p:txBody>
      </p:sp>
      <p:sp>
        <p:nvSpPr>
          <p:cNvPr id="7" name="TextBox 7"/>
          <p:cNvSpPr txBox="1"/>
          <p:nvPr/>
        </p:nvSpPr>
        <p:spPr>
          <a:xfrm>
            <a:off x="1482606" y="5377103"/>
            <a:ext cx="4238625" cy="914400"/>
          </a:xfrm>
          <a:prstGeom prst="rect">
            <a:avLst/>
          </a:prstGeom>
          <a:ln/>
        </p:spPr>
        <p:txBody>
          <a:bodyPr vert="horz" wrap="square" lIns="123825" tIns="123825" rIns="57150" bIns="123825"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Including office space rental, equipment purchase, team building and other operational preparation needs.</a:t>
            </a:r>
          </a:p>
        </p:txBody>
      </p:sp>
      <p:sp>
        <p:nvSpPr>
          <p:cNvPr id="8" name="TextBox 8"/>
          <p:cNvSpPr txBox="1"/>
          <p:nvPr/>
        </p:nvSpPr>
        <p:spPr>
          <a:xfrm>
            <a:off x="1482606" y="4799881"/>
            <a:ext cx="4219575" cy="749453"/>
          </a:xfrm>
          <a:prstGeom prst="rect">
            <a:avLst/>
          </a:prstGeom>
          <a:ln/>
        </p:spPr>
        <p:txBody>
          <a:bodyPr vert="horz" wrap="square" lIns="123825" tIns="123825" rIns="57150" bIns="123825" rtlCol="0" anchor="ctr" anchorCtr="0">
            <a:noAutofit/>
          </a:bodyPr>
          <a:lstStyle/>
          <a:p>
            <a:pPr>
              <a:lnSpc>
                <a:spcPct val="150000"/>
              </a:lnSpc>
            </a:pPr>
            <a:r>
              <a:rPr lang="en-US" sz="2400" b="1">
                <a:solidFill>
                  <a:schemeClr val="accent1">
                    <a:alpha val="100000"/>
                  </a:schemeClr>
                </a:solidFill>
                <a:latin typeface="Microsoft Yahei"/>
                <a:ea typeface="Microsoft Yahei"/>
                <a:cs typeface="Microsoft Yahei"/>
              </a:rPr>
              <a:t>运营准备</a:t>
            </a:r>
          </a:p>
        </p:txBody>
      </p:sp>
      <p:sp>
        <p:nvSpPr>
          <p:cNvPr id="9" name="TextBox 9"/>
          <p:cNvSpPr txBox="1"/>
          <p:nvPr/>
        </p:nvSpPr>
        <p:spPr>
          <a:xfrm>
            <a:off x="476023" y="265328"/>
            <a:ext cx="1123950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Microsoft Yahei"/>
                <a:ea typeface="Microsoft Yahei"/>
                <a:cs typeface="Microsoft Yahei"/>
              </a:rPr>
              <a:t>启动资金运用</a:t>
            </a:r>
          </a:p>
        </p:txBody>
      </p:sp>
      <p:sp>
        <p:nvSpPr>
          <p:cNvPr id="10" name="TextBox 10"/>
          <p:cNvSpPr txBox="1"/>
          <p:nvPr/>
        </p:nvSpPr>
        <p:spPr>
          <a:xfrm>
            <a:off x="542238" y="1676264"/>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Microsoft Yahei"/>
                <a:ea typeface="Microsoft Yahei"/>
                <a:cs typeface="Microsoft Yahei"/>
              </a:rPr>
              <a:t>01</a:t>
            </a:r>
          </a:p>
        </p:txBody>
      </p:sp>
      <p:sp>
        <p:nvSpPr>
          <p:cNvPr id="11" name="TextBox 11"/>
          <p:cNvSpPr txBox="1"/>
          <p:nvPr/>
        </p:nvSpPr>
        <p:spPr>
          <a:xfrm>
            <a:off x="542238" y="3414840"/>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Microsoft Yahei"/>
                <a:ea typeface="Microsoft Yahei"/>
                <a:cs typeface="Microsoft Yahei"/>
              </a:rPr>
              <a:t>02</a:t>
            </a:r>
          </a:p>
        </p:txBody>
      </p:sp>
      <p:sp>
        <p:nvSpPr>
          <p:cNvPr id="12" name="TextBox 12"/>
          <p:cNvSpPr txBox="1"/>
          <p:nvPr/>
        </p:nvSpPr>
        <p:spPr>
          <a:xfrm>
            <a:off x="542238" y="5136121"/>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Microsoft Yahei"/>
                <a:ea typeface="Microsoft Yahei"/>
                <a:cs typeface="Microsoft Yahei"/>
              </a:rPr>
              <a:t>03</a:t>
            </a:r>
          </a:p>
        </p:txBody>
      </p:sp>
      <p:sp>
        <p:nvSpPr>
          <p:cNvPr id="13" name="AutoShape 13"/>
          <p:cNvSpPr/>
          <p:nvPr/>
        </p:nvSpPr>
        <p:spPr>
          <a:xfrm>
            <a:off x="647738" y="1597932"/>
            <a:ext cx="638629" cy="638629"/>
          </a:xfrm>
          <a:prstGeom prst="rect">
            <a:avLst/>
          </a:prstGeom>
          <a:noFill/>
          <a:ln w="19050">
            <a:solidFill>
              <a:schemeClr val="accent1">
                <a:alpha val="100000"/>
              </a:schemeClr>
            </a:solidFill>
            <a:prstDash val="solid"/>
          </a:ln>
        </p:spPr>
      </p:sp>
      <p:sp>
        <p:nvSpPr>
          <p:cNvPr id="14" name="AutoShape 14"/>
          <p:cNvSpPr/>
          <p:nvPr/>
        </p:nvSpPr>
        <p:spPr>
          <a:xfrm>
            <a:off x="647738" y="3327861"/>
            <a:ext cx="638629" cy="638629"/>
          </a:xfrm>
          <a:prstGeom prst="rect">
            <a:avLst/>
          </a:prstGeom>
          <a:noFill/>
          <a:ln w="19050">
            <a:solidFill>
              <a:schemeClr val="accent1">
                <a:alpha val="100000"/>
              </a:schemeClr>
            </a:solidFill>
            <a:prstDash val="solid"/>
          </a:ln>
        </p:spPr>
      </p:sp>
      <p:sp>
        <p:nvSpPr>
          <p:cNvPr id="15" name="AutoShape 15"/>
          <p:cNvSpPr/>
          <p:nvPr/>
        </p:nvSpPr>
        <p:spPr>
          <a:xfrm>
            <a:off x="647738" y="5057789"/>
            <a:ext cx="638629" cy="638629"/>
          </a:xfrm>
          <a:prstGeom prst="rect">
            <a:avLst/>
          </a:prstGeom>
          <a:noFill/>
          <a:ln w="19050">
            <a:solidFill>
              <a:schemeClr val="accent1">
                <a:alpha val="100000"/>
              </a:schemeClr>
            </a:solidFill>
            <a:prstDash val="solid"/>
          </a:ln>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234986" y="2896583"/>
            <a:ext cx="5052139" cy="3467154"/>
          </a:xfrm>
          <a:prstGeom prst="roundRect">
            <a:avLst>
              <a:gd name="adj" fmla="val 5952"/>
            </a:avLst>
          </a:prstGeom>
          <a:solidFill>
            <a:schemeClr val="lt2">
              <a:alpha val="80000"/>
            </a:schemeClr>
          </a:solidFill>
          <a:ln/>
        </p:spPr>
      </p:sp>
      <p:sp>
        <p:nvSpPr>
          <p:cNvPr id="3" name="AutoShape 3"/>
          <p:cNvSpPr/>
          <p:nvPr/>
        </p:nvSpPr>
        <p:spPr>
          <a:xfrm>
            <a:off x="879670" y="2896583"/>
            <a:ext cx="5052139" cy="3467154"/>
          </a:xfrm>
          <a:prstGeom prst="roundRect">
            <a:avLst>
              <a:gd name="adj" fmla="val 5952"/>
            </a:avLst>
          </a:prstGeom>
          <a:solidFill>
            <a:schemeClr val="lt2">
              <a:alpha val="80000"/>
            </a:schemeClr>
          </a:solidFill>
          <a:ln/>
        </p:spPr>
      </p:sp>
      <p:pic>
        <p:nvPicPr>
          <p:cNvPr id="4" name="Picture 4"/>
          <p:cNvPicPr>
            <a:picLocks noChangeAspect="1"/>
          </p:cNvPicPr>
          <p:nvPr/>
        </p:nvPicPr>
        <p:blipFill>
          <a:blip r:embed="rId3"/>
          <a:srcRect t="18558" b="18558"/>
          <a:stretch>
            <a:fillRect/>
          </a:stretch>
        </p:blipFill>
        <p:spPr>
          <a:xfrm>
            <a:off x="891140" y="1371600"/>
            <a:ext cx="5029200" cy="3162577"/>
          </a:xfrm>
          <a:prstGeom prst="rect">
            <a:avLst/>
          </a:prstGeom>
        </p:spPr>
      </p:pic>
      <p:sp>
        <p:nvSpPr>
          <p:cNvPr id="5" name="TextBox 5"/>
          <p:cNvSpPr txBox="1"/>
          <p:nvPr/>
        </p:nvSpPr>
        <p:spPr>
          <a:xfrm>
            <a:off x="1380405" y="4752068"/>
            <a:ext cx="4050670" cy="490334"/>
          </a:xfrm>
          <a:prstGeom prst="rect">
            <a:avLst/>
          </a:prstGeom>
          <a:ln/>
        </p:spPr>
        <p:txBody>
          <a:bodyPr vert="horz" wrap="square" lIns="66008" tIns="33052" rIns="66008" bIns="33052" rtlCol="0" anchor="ctr" anchorCtr="0">
            <a:noAutofit/>
          </a:bodyPr>
          <a:lstStyle/>
          <a:p>
            <a:pPr algn="ctr">
              <a:lnSpc>
                <a:spcPct val="120000"/>
              </a:lnSpc>
            </a:pPr>
            <a:r>
              <a:rPr lang="en-US" sz="2400" b="1">
                <a:solidFill>
                  <a:schemeClr val="accent1">
                    <a:alpha val="100000"/>
                  </a:schemeClr>
                </a:solidFill>
                <a:latin typeface="Microsoft Yahei"/>
                <a:ea typeface="Microsoft Yahei"/>
                <a:cs typeface="Microsoft Yahei"/>
              </a:rPr>
              <a:t>成本趋势分析</a:t>
            </a:r>
          </a:p>
        </p:txBody>
      </p:sp>
      <p:sp>
        <p:nvSpPr>
          <p:cNvPr id="6" name="TextBox 6"/>
          <p:cNvSpPr txBox="1"/>
          <p:nvPr/>
        </p:nvSpPr>
        <p:spPr>
          <a:xfrm>
            <a:off x="1380405" y="5384645"/>
            <a:ext cx="4050670" cy="824485"/>
          </a:xfrm>
          <a:prstGeom prst="rect">
            <a:avLst/>
          </a:prstGeom>
          <a:ln/>
        </p:spPr>
        <p:txBody>
          <a:bodyPr vert="horz" wrap="square" lIns="66008" tIns="33052" rIns="66008" bIns="33052"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Predict future cost trends based on historical data and industry trends.</a:t>
            </a:r>
          </a:p>
        </p:txBody>
      </p:sp>
      <p:pic>
        <p:nvPicPr>
          <p:cNvPr id="7" name="Picture 7"/>
          <p:cNvPicPr>
            <a:picLocks noChangeAspect="1"/>
          </p:cNvPicPr>
          <p:nvPr/>
        </p:nvPicPr>
        <p:blipFill>
          <a:blip r:embed="rId4"/>
          <a:srcRect/>
          <a:stretch>
            <a:fillRect/>
          </a:stretch>
        </p:blipFill>
        <p:spPr>
          <a:xfrm>
            <a:off x="6246455" y="1371600"/>
            <a:ext cx="5029200" cy="3162577"/>
          </a:xfrm>
          <a:prstGeom prst="rect">
            <a:avLst/>
          </a:prstGeom>
        </p:spPr>
      </p:pic>
      <p:sp>
        <p:nvSpPr>
          <p:cNvPr id="8" name="TextBox 8"/>
          <p:cNvSpPr txBox="1"/>
          <p:nvPr/>
        </p:nvSpPr>
        <p:spPr>
          <a:xfrm>
            <a:off x="6735721" y="4759543"/>
            <a:ext cx="4050670" cy="490334"/>
          </a:xfrm>
          <a:prstGeom prst="rect">
            <a:avLst/>
          </a:prstGeom>
          <a:ln/>
        </p:spPr>
        <p:txBody>
          <a:bodyPr vert="horz" wrap="square" lIns="66008" tIns="33052" rIns="66008" bIns="33052" rtlCol="0" anchor="ctr" anchorCtr="0">
            <a:noAutofit/>
          </a:bodyPr>
          <a:lstStyle/>
          <a:p>
            <a:pPr algn="ctr">
              <a:lnSpc>
                <a:spcPct val="120000"/>
              </a:lnSpc>
            </a:pPr>
            <a:r>
              <a:rPr lang="en-US" sz="2400" b="1">
                <a:solidFill>
                  <a:schemeClr val="accent1">
                    <a:alpha val="100000"/>
                  </a:schemeClr>
                </a:solidFill>
                <a:latin typeface="Microsoft Yahei"/>
                <a:ea typeface="Microsoft Yahei"/>
                <a:cs typeface="Microsoft Yahei"/>
              </a:rPr>
              <a:t>成本优化策略</a:t>
            </a:r>
          </a:p>
        </p:txBody>
      </p:sp>
      <p:sp>
        <p:nvSpPr>
          <p:cNvPr id="9" name="TextBox 9"/>
          <p:cNvSpPr txBox="1"/>
          <p:nvPr/>
        </p:nvSpPr>
        <p:spPr>
          <a:xfrm>
            <a:off x="6735721" y="5392119"/>
            <a:ext cx="4050670" cy="824485"/>
          </a:xfrm>
          <a:prstGeom prst="rect">
            <a:avLst/>
          </a:prstGeom>
          <a:ln/>
        </p:spPr>
        <p:txBody>
          <a:bodyPr vert="horz" wrap="square" lIns="66008" tIns="33052" rIns="66008" bIns="33052"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Proposed cost reduction measures, such as economies of scale, supply chain management optimization, technological innovation, etc.</a:t>
            </a:r>
          </a:p>
        </p:txBody>
      </p:sp>
      <p:sp>
        <p:nvSpPr>
          <p:cNvPr id="10" name="TextBox 10"/>
          <p:cNvSpPr txBox="1"/>
          <p:nvPr/>
        </p:nvSpPr>
        <p:spPr>
          <a:xfrm>
            <a:off x="476023" y="265328"/>
            <a:ext cx="1123950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Microsoft Yahei"/>
                <a:ea typeface="Microsoft Yahei"/>
                <a:cs typeface="Microsoft Yahei"/>
              </a:rPr>
              <a:t>成本分析与预测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8217040" y="2389955"/>
            <a:ext cx="3480567" cy="3705927"/>
          </a:xfrm>
          <a:prstGeom prst="rect">
            <a:avLst/>
          </a:prstGeom>
          <a:solidFill>
            <a:schemeClr val="lt2">
              <a:alpha val="100000"/>
            </a:schemeClr>
          </a:solidFill>
          <a:ln/>
        </p:spPr>
      </p:sp>
      <p:sp>
        <p:nvSpPr>
          <p:cNvPr id="3" name="AutoShape 3"/>
          <p:cNvSpPr/>
          <p:nvPr/>
        </p:nvSpPr>
        <p:spPr>
          <a:xfrm>
            <a:off x="4393278" y="2389955"/>
            <a:ext cx="3480567" cy="3705927"/>
          </a:xfrm>
          <a:prstGeom prst="rect">
            <a:avLst/>
          </a:prstGeom>
          <a:solidFill>
            <a:schemeClr val="lt2">
              <a:alpha val="100000"/>
            </a:schemeClr>
          </a:solidFill>
          <a:ln/>
        </p:spPr>
      </p:sp>
      <p:sp>
        <p:nvSpPr>
          <p:cNvPr id="4" name="AutoShape 4"/>
          <p:cNvSpPr/>
          <p:nvPr/>
        </p:nvSpPr>
        <p:spPr>
          <a:xfrm>
            <a:off x="549707" y="2389955"/>
            <a:ext cx="3480567" cy="3705927"/>
          </a:xfrm>
          <a:prstGeom prst="rect">
            <a:avLst/>
          </a:prstGeom>
          <a:solidFill>
            <a:schemeClr val="lt2">
              <a:alpha val="100000"/>
            </a:schemeClr>
          </a:solidFill>
          <a:ln/>
        </p:spPr>
      </p:sp>
      <p:pic>
        <p:nvPicPr>
          <p:cNvPr id="5" name="Picture 5"/>
          <p:cNvPicPr>
            <a:picLocks noChangeAspect="1"/>
          </p:cNvPicPr>
          <p:nvPr/>
        </p:nvPicPr>
        <p:blipFill>
          <a:blip r:embed="rId3"/>
          <a:srcRect l="1381" r="1381"/>
          <a:stretch>
            <a:fillRect/>
          </a:stretch>
        </p:blipFill>
        <p:spPr>
          <a:xfrm>
            <a:off x="549430" y="1524015"/>
            <a:ext cx="3481275" cy="2386781"/>
          </a:xfrm>
          <a:prstGeom prst="rect">
            <a:avLst/>
          </a:prstGeom>
          <a:noFill/>
        </p:spPr>
      </p:pic>
      <p:pic>
        <p:nvPicPr>
          <p:cNvPr id="6" name="Picture 6"/>
          <p:cNvPicPr>
            <a:picLocks noChangeAspect="1"/>
          </p:cNvPicPr>
          <p:nvPr/>
        </p:nvPicPr>
        <p:blipFill>
          <a:blip r:embed="rId4"/>
          <a:srcRect/>
          <a:stretch>
            <a:fillRect/>
          </a:stretch>
        </p:blipFill>
        <p:spPr>
          <a:xfrm>
            <a:off x="8236417" y="1524015"/>
            <a:ext cx="3481275" cy="2386781"/>
          </a:xfrm>
          <a:prstGeom prst="rect">
            <a:avLst/>
          </a:prstGeom>
          <a:noFill/>
        </p:spPr>
      </p:pic>
      <p:sp>
        <p:nvSpPr>
          <p:cNvPr id="7" name="TextBox 7"/>
          <p:cNvSpPr txBox="1"/>
          <p:nvPr/>
        </p:nvSpPr>
        <p:spPr>
          <a:xfrm>
            <a:off x="930737" y="4192399"/>
            <a:ext cx="2718662" cy="490334"/>
          </a:xfrm>
          <a:prstGeom prst="rect">
            <a:avLst/>
          </a:prstGeom>
          <a:ln/>
        </p:spPr>
        <p:txBody>
          <a:bodyPr vert="horz" wrap="square" lIns="66008" tIns="33052" rIns="66008" bIns="33052" rtlCol="0" anchor="ctr" anchorCtr="0">
            <a:noAutofit/>
          </a:bodyPr>
          <a:lstStyle/>
          <a:p>
            <a:pPr algn="ctr">
              <a:lnSpc>
                <a:spcPct val="120000"/>
              </a:lnSpc>
            </a:pPr>
            <a:r>
              <a:rPr lang="en-US" sz="2000" b="1">
                <a:solidFill>
                  <a:schemeClr val="accent1">
                    <a:alpha val="100000"/>
                  </a:schemeClr>
                </a:solidFill>
                <a:latin typeface="Microsoft Yahei"/>
                <a:ea typeface="Microsoft Yahei"/>
                <a:cs typeface="Microsoft Yahei"/>
              </a:rPr>
              <a:t>收入来源</a:t>
            </a:r>
          </a:p>
        </p:txBody>
      </p:sp>
      <p:sp>
        <p:nvSpPr>
          <p:cNvPr id="8" name="TextBox 8"/>
          <p:cNvSpPr txBox="1"/>
          <p:nvPr/>
        </p:nvSpPr>
        <p:spPr>
          <a:xfrm>
            <a:off x="938543" y="4704292"/>
            <a:ext cx="2703050" cy="1245227"/>
          </a:xfrm>
          <a:prstGeom prst="rect">
            <a:avLst/>
          </a:prstGeom>
          <a:ln/>
        </p:spPr>
        <p:txBody>
          <a:bodyPr vert="horz" wrap="square" lIns="66008" tIns="33052" rIns="66008" bIns="33052" rtlCol="0" anchor="t" anchorCtr="0">
            <a:normAutofit fontScale="77500" lnSpcReduction="20000"/>
          </a:bodyPr>
          <a:lstStyle/>
          <a:p>
            <a:pPr algn="ctr">
              <a:lnSpc>
                <a:spcPct val="150000"/>
              </a:lnSpc>
            </a:pPr>
            <a:r>
              <a:rPr lang="en-US" sz="1500" dirty="0">
                <a:solidFill>
                  <a:schemeClr val="dk1">
                    <a:alpha val="100000"/>
                  </a:schemeClr>
                </a:solidFill>
                <a:latin typeface="Microsoft Yahei"/>
                <a:ea typeface="Microsoft Yahei"/>
                <a:cs typeface="Microsoft Yahei"/>
              </a:rPr>
              <a:t>Identify the main sales channels and revenue sources of the product, such as online sales, offline retail, enterprise cooperation, etc.</a:t>
            </a:r>
          </a:p>
        </p:txBody>
      </p:sp>
      <p:sp>
        <p:nvSpPr>
          <p:cNvPr id="9" name="TextBox 9"/>
          <p:cNvSpPr txBox="1"/>
          <p:nvPr/>
        </p:nvSpPr>
        <p:spPr>
          <a:xfrm>
            <a:off x="4774230" y="4192399"/>
            <a:ext cx="2718662" cy="490334"/>
          </a:xfrm>
          <a:prstGeom prst="rect">
            <a:avLst/>
          </a:prstGeom>
          <a:ln/>
        </p:spPr>
        <p:txBody>
          <a:bodyPr vert="horz" wrap="square" lIns="66008" tIns="33052" rIns="66008" bIns="33052" rtlCol="0" anchor="ctr" anchorCtr="0">
            <a:noAutofit/>
          </a:bodyPr>
          <a:lstStyle/>
          <a:p>
            <a:pPr algn="ctr">
              <a:lnSpc>
                <a:spcPct val="120000"/>
              </a:lnSpc>
            </a:pPr>
            <a:r>
              <a:rPr lang="en-US" sz="2000" b="1">
                <a:solidFill>
                  <a:schemeClr val="accent1">
                    <a:alpha val="100000"/>
                  </a:schemeClr>
                </a:solidFill>
                <a:latin typeface="Microsoft Yahei"/>
                <a:ea typeface="Microsoft Yahei"/>
                <a:cs typeface="Microsoft Yahei"/>
              </a:rPr>
              <a:t>收入预测模型</a:t>
            </a:r>
          </a:p>
        </p:txBody>
      </p:sp>
      <p:sp>
        <p:nvSpPr>
          <p:cNvPr id="10" name="TextBox 10"/>
          <p:cNvSpPr txBox="1"/>
          <p:nvPr/>
        </p:nvSpPr>
        <p:spPr>
          <a:xfrm>
            <a:off x="4782036" y="4704292"/>
            <a:ext cx="2703050" cy="1245227"/>
          </a:xfrm>
          <a:prstGeom prst="rect">
            <a:avLst/>
          </a:prstGeom>
          <a:ln/>
        </p:spPr>
        <p:txBody>
          <a:bodyPr vert="horz" wrap="square" lIns="66008" tIns="33052" rIns="66008" bIns="33052" rtlCol="0" anchor="t" anchorCtr="0">
            <a:normAutofit fontScale="77500" lnSpcReduction="20000"/>
          </a:bodyPr>
          <a:lstStyle/>
          <a:p>
            <a:pPr algn="ctr">
              <a:lnSpc>
                <a:spcPct val="150000"/>
              </a:lnSpc>
            </a:pPr>
            <a:r>
              <a:rPr lang="en-US" sz="1500" dirty="0">
                <a:solidFill>
                  <a:schemeClr val="dk1">
                    <a:alpha val="100000"/>
                  </a:schemeClr>
                </a:solidFill>
                <a:latin typeface="Microsoft Yahei"/>
                <a:ea typeface="Microsoft Yahei"/>
                <a:cs typeface="Microsoft Yahei"/>
              </a:rPr>
              <a:t>Establish a revenue forecasting model based on market capacity, penetration rate, pricing strategy and other factors.</a:t>
            </a:r>
          </a:p>
        </p:txBody>
      </p:sp>
      <p:sp>
        <p:nvSpPr>
          <p:cNvPr id="11" name="TextBox 11"/>
          <p:cNvSpPr txBox="1"/>
          <p:nvPr/>
        </p:nvSpPr>
        <p:spPr>
          <a:xfrm>
            <a:off x="8617723" y="4192399"/>
            <a:ext cx="2718662" cy="490334"/>
          </a:xfrm>
          <a:prstGeom prst="rect">
            <a:avLst/>
          </a:prstGeom>
          <a:ln/>
        </p:spPr>
        <p:txBody>
          <a:bodyPr vert="horz" wrap="square" lIns="66008" tIns="33052" rIns="66008" bIns="33052" rtlCol="0" anchor="ctr" anchorCtr="0">
            <a:noAutofit/>
          </a:bodyPr>
          <a:lstStyle/>
          <a:p>
            <a:pPr algn="ctr">
              <a:lnSpc>
                <a:spcPct val="120000"/>
              </a:lnSpc>
            </a:pPr>
            <a:r>
              <a:rPr lang="en-US" sz="2000" b="1">
                <a:solidFill>
                  <a:schemeClr val="accent1">
                    <a:alpha val="100000"/>
                  </a:schemeClr>
                </a:solidFill>
                <a:latin typeface="Microsoft Yahei"/>
                <a:ea typeface="Microsoft Yahei"/>
                <a:cs typeface="Microsoft Yahei"/>
              </a:rPr>
              <a:t>敏感性分析</a:t>
            </a:r>
          </a:p>
        </p:txBody>
      </p:sp>
      <p:sp>
        <p:nvSpPr>
          <p:cNvPr id="12" name="TextBox 12"/>
          <p:cNvSpPr txBox="1"/>
          <p:nvPr/>
        </p:nvSpPr>
        <p:spPr>
          <a:xfrm>
            <a:off x="8625529" y="4704292"/>
            <a:ext cx="2703050" cy="1245227"/>
          </a:xfrm>
          <a:prstGeom prst="rect">
            <a:avLst/>
          </a:prstGeom>
          <a:ln/>
        </p:spPr>
        <p:txBody>
          <a:bodyPr vert="horz" wrap="square" lIns="66008" tIns="33052" rIns="66008" bIns="33052" rtlCol="0" anchor="t" anchorCtr="0">
            <a:normAutofit fontScale="85000" lnSpcReduction="10000"/>
          </a:bodyPr>
          <a:lstStyle/>
          <a:p>
            <a:pPr algn="ctr">
              <a:lnSpc>
                <a:spcPct val="150000"/>
              </a:lnSpc>
            </a:pPr>
            <a:r>
              <a:rPr lang="en-US" sz="1500" dirty="0">
                <a:solidFill>
                  <a:schemeClr val="dk1">
                    <a:alpha val="100000"/>
                  </a:schemeClr>
                </a:solidFill>
                <a:latin typeface="Microsoft Yahei"/>
                <a:ea typeface="Microsoft Yahei"/>
                <a:cs typeface="Microsoft Yahei"/>
              </a:rPr>
              <a:t>Evaluate the robustness of revenue forecasts under different market conditions and identify potential risk points..</a:t>
            </a:r>
          </a:p>
        </p:txBody>
      </p:sp>
      <p:pic>
        <p:nvPicPr>
          <p:cNvPr id="13" name="Picture 13"/>
          <p:cNvPicPr>
            <a:picLocks noChangeAspect="1"/>
          </p:cNvPicPr>
          <p:nvPr/>
        </p:nvPicPr>
        <p:blipFill>
          <a:blip r:embed="rId5"/>
          <a:srcRect/>
          <a:stretch>
            <a:fillRect/>
          </a:stretch>
        </p:blipFill>
        <p:spPr>
          <a:xfrm>
            <a:off x="4392923" y="1524016"/>
            <a:ext cx="3481275" cy="2386781"/>
          </a:xfrm>
          <a:prstGeom prst="rect">
            <a:avLst/>
          </a:prstGeom>
          <a:noFill/>
        </p:spPr>
      </p:pic>
      <p:sp>
        <p:nvSpPr>
          <p:cNvPr id="14" name="TextBox 14"/>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收入分析与预测</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36208" y="1934272"/>
            <a:ext cx="7934325" cy="1838325"/>
          </a:xfrm>
          <a:prstGeom prst="rect">
            <a:avLst/>
          </a:prstGeom>
          <a:ln/>
        </p:spPr>
        <p:txBody>
          <a:bodyPr vert="horz" wrap="square" lIns="114300" tIns="57150" rIns="114300" bIns="57150" rtlCol="0" anchor="ctr" anchorCtr="0">
            <a:spAutoFit/>
          </a:bodyPr>
          <a:lstStyle/>
          <a:p>
            <a:pPr>
              <a:lnSpc>
                <a:spcPct val="100000"/>
              </a:lnSpc>
              <a:spcBef>
                <a:spcPts val="450"/>
              </a:spcBef>
            </a:pPr>
            <a:r>
              <a:rPr lang="en-US" sz="10275" b="1">
                <a:solidFill>
                  <a:schemeClr val="lt2">
                    <a:alpha val="100000"/>
                  </a:schemeClr>
                </a:solidFill>
                <a:latin typeface="Microsoft Yahei"/>
                <a:ea typeface="Microsoft Yahei"/>
                <a:cs typeface="Microsoft Yahei"/>
              </a:rPr>
              <a:t>07</a:t>
            </a:r>
          </a:p>
        </p:txBody>
      </p:sp>
      <p:sp>
        <p:nvSpPr>
          <p:cNvPr id="3" name="TextBox 3"/>
          <p:cNvSpPr txBox="1"/>
          <p:nvPr/>
        </p:nvSpPr>
        <p:spPr>
          <a:xfrm>
            <a:off x="940793" y="3983089"/>
            <a:ext cx="5086502" cy="698525"/>
          </a:xfrm>
          <a:prstGeom prst="rect">
            <a:avLst/>
          </a:prstGeom>
          <a:ln/>
        </p:spPr>
        <p:txBody>
          <a:bodyPr vert="horz" wrap="square" lIns="114300" tIns="57150" rIns="114300" bIns="57150" rtlCol="0" anchor="ctr" anchorCtr="0">
            <a:spAutoFit/>
          </a:bodyPr>
          <a:lstStyle/>
          <a:p>
            <a:pPr>
              <a:lnSpc>
                <a:spcPct val="120000"/>
              </a:lnSpc>
              <a:spcBef>
                <a:spcPts val="450"/>
              </a:spcBef>
            </a:pPr>
            <a:r>
              <a:rPr lang="en-US" sz="3450" b="1" dirty="0">
                <a:solidFill>
                  <a:srgbClr val="000000">
                    <a:alpha val="100000"/>
                  </a:srgbClr>
                </a:solidFill>
                <a:highlight>
                  <a:srgbClr val="000000">
                    <a:alpha val="0"/>
                  </a:srgbClr>
                </a:highlight>
                <a:latin typeface="Microsoft Yahei"/>
                <a:ea typeface="Microsoft Yahei"/>
                <a:cs typeface="Microsoft Yahei"/>
              </a:rPr>
              <a:t>Team introduction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a:stretch>
            <a:fillRect/>
          </a:stretch>
        </p:blipFill>
        <p:spPr>
          <a:xfrm>
            <a:off x="476023" y="1726817"/>
            <a:ext cx="4434841" cy="4434841"/>
          </a:xfrm>
          <a:prstGeom prst="roundRect">
            <a:avLst/>
          </a:prstGeom>
        </p:spPr>
      </p:pic>
      <p:sp>
        <p:nvSpPr>
          <p:cNvPr id="3" name="TextBox 3"/>
          <p:cNvSpPr txBox="1"/>
          <p:nvPr/>
        </p:nvSpPr>
        <p:spPr>
          <a:xfrm>
            <a:off x="5562187" y="4881292"/>
            <a:ext cx="6000750" cy="711336"/>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团队规模</a:t>
            </a:r>
          </a:p>
        </p:txBody>
      </p:sp>
      <p:sp>
        <p:nvSpPr>
          <p:cNvPr id="4" name="TextBox 4"/>
          <p:cNvSpPr txBox="1"/>
          <p:nvPr/>
        </p:nvSpPr>
        <p:spPr>
          <a:xfrm>
            <a:off x="5267801" y="5523753"/>
            <a:ext cx="6477000" cy="91440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由2名全职成员和兼职顾问组成。</a:t>
            </a:r>
          </a:p>
        </p:txBody>
      </p:sp>
      <p:sp>
        <p:nvSpPr>
          <p:cNvPr id="5" name="AutoShape 5"/>
          <p:cNvSpPr/>
          <p:nvPr/>
        </p:nvSpPr>
        <p:spPr>
          <a:xfrm>
            <a:off x="5267801" y="1835975"/>
            <a:ext cx="238125" cy="238125"/>
          </a:xfrm>
          <a:prstGeom prst="ellipse">
            <a:avLst/>
          </a:prstGeom>
          <a:solidFill>
            <a:schemeClr val="accent1">
              <a:alpha val="100000"/>
            </a:schemeClr>
          </a:solidFill>
          <a:ln/>
        </p:spPr>
      </p:sp>
      <p:sp>
        <p:nvSpPr>
          <p:cNvPr id="6" name="TextBox 6"/>
          <p:cNvSpPr txBox="1"/>
          <p:nvPr/>
        </p:nvSpPr>
        <p:spPr>
          <a:xfrm>
            <a:off x="5562187" y="1621998"/>
            <a:ext cx="6000750" cy="666079"/>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团队名称</a:t>
            </a:r>
          </a:p>
        </p:txBody>
      </p:sp>
      <p:sp>
        <p:nvSpPr>
          <p:cNvPr id="7" name="TextBox 7"/>
          <p:cNvSpPr txBox="1"/>
          <p:nvPr/>
        </p:nvSpPr>
        <p:spPr>
          <a:xfrm>
            <a:off x="5267801" y="2234038"/>
            <a:ext cx="6477000" cy="914400"/>
          </a:xfrm>
          <a:prstGeom prst="rect">
            <a:avLst/>
          </a:prstGeom>
          <a:ln/>
        </p:spPr>
        <p:txBody>
          <a:bodyPr vert="horz" wrap="square" lIns="0" tIns="0" rIns="0" bIns="0"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ZenSleep创业团队。</a:t>
            </a:r>
          </a:p>
        </p:txBody>
      </p:sp>
      <p:sp>
        <p:nvSpPr>
          <p:cNvPr id="8" name="TextBox 8"/>
          <p:cNvSpPr txBox="1"/>
          <p:nvPr/>
        </p:nvSpPr>
        <p:spPr>
          <a:xfrm>
            <a:off x="5562187" y="3262274"/>
            <a:ext cx="6000750" cy="697555"/>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团队理念</a:t>
            </a:r>
          </a:p>
        </p:txBody>
      </p:sp>
      <p:sp>
        <p:nvSpPr>
          <p:cNvPr id="9" name="TextBox 9"/>
          <p:cNvSpPr txBox="1"/>
          <p:nvPr/>
        </p:nvSpPr>
        <p:spPr>
          <a:xfrm>
            <a:off x="5267801" y="3896612"/>
            <a:ext cx="6477000" cy="914400"/>
          </a:xfrm>
          <a:prstGeom prst="rect">
            <a:avLst/>
          </a:prstGeom>
          <a:ln/>
        </p:spPr>
        <p:txBody>
          <a:bodyPr vert="horz" wrap="square" lIns="0" tIns="0" rIns="0" bIns="0"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致力于通过科技改善人们的睡眠质量，提高生活品质。</a:t>
            </a:r>
          </a:p>
        </p:txBody>
      </p:sp>
      <p:sp>
        <p:nvSpPr>
          <p:cNvPr id="10" name="TextBox 10"/>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团队概况</a:t>
            </a:r>
          </a:p>
        </p:txBody>
      </p:sp>
      <p:sp>
        <p:nvSpPr>
          <p:cNvPr id="11" name="AutoShape 11"/>
          <p:cNvSpPr/>
          <p:nvPr/>
        </p:nvSpPr>
        <p:spPr>
          <a:xfrm>
            <a:off x="5267801" y="3491989"/>
            <a:ext cx="238125" cy="238125"/>
          </a:xfrm>
          <a:prstGeom prst="ellipse">
            <a:avLst/>
          </a:prstGeom>
          <a:solidFill>
            <a:schemeClr val="accent1">
              <a:alpha val="100000"/>
            </a:schemeClr>
          </a:solidFill>
          <a:ln/>
        </p:spPr>
      </p:sp>
      <p:sp>
        <p:nvSpPr>
          <p:cNvPr id="12" name="AutoShape 12"/>
          <p:cNvSpPr/>
          <p:nvPr/>
        </p:nvSpPr>
        <p:spPr>
          <a:xfrm>
            <a:off x="5267801" y="5117897"/>
            <a:ext cx="238125" cy="238125"/>
          </a:xfrm>
          <a:prstGeom prst="ellipse">
            <a:avLst/>
          </a:prstGeom>
          <a:solidFill>
            <a:schemeClr val="accent1">
              <a:alpha val="100000"/>
            </a:schemeClr>
          </a:solidFill>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454560" y="1991985"/>
            <a:ext cx="3383487" cy="2043131"/>
          </a:xfrm>
          <a:prstGeom prst="roundRect">
            <a:avLst>
              <a:gd name="adj" fmla="val 8637"/>
            </a:avLst>
          </a:prstGeom>
          <a:solidFill>
            <a:schemeClr val="lt2">
              <a:alpha val="100000"/>
            </a:schemeClr>
          </a:solidFill>
          <a:ln/>
        </p:spPr>
      </p:sp>
      <p:sp>
        <p:nvSpPr>
          <p:cNvPr id="3" name="Freeform 3"/>
          <p:cNvSpPr/>
          <p:nvPr/>
        </p:nvSpPr>
        <p:spPr>
          <a:xfrm>
            <a:off x="367827" y="1952992"/>
            <a:ext cx="803079" cy="908747"/>
          </a:xfrm>
          <a:custGeom>
            <a:avLst/>
            <a:gdLst/>
            <a:ahLst/>
            <a:cxnLst/>
            <a:rect l="l" t="t" r="r" b="b"/>
            <a:pathLst>
              <a:path w="1905000" h="1905000">
                <a:moveTo>
                  <a:pt x="0" y="476250"/>
                </a:moveTo>
                <a:lnTo>
                  <a:pt x="1428750" y="476250"/>
                </a:lnTo>
                <a:cubicBezTo>
                  <a:pt x="1647825" y="476250"/>
                  <a:pt x="1905000" y="695325"/>
                  <a:pt x="1905000" y="952500"/>
                </a:cubicBezTo>
                <a:cubicBezTo>
                  <a:pt x="1905000" y="1171575"/>
                  <a:pt x="1647825" y="1428750"/>
                  <a:pt x="1428750" y="1428750"/>
                </a:cubicBezTo>
                <a:lnTo>
                  <a:pt x="0" y="1428750"/>
                </a:lnTo>
                <a:close/>
              </a:path>
            </a:pathLst>
          </a:custGeom>
          <a:solidFill>
            <a:schemeClr val="accent1">
              <a:alpha val="100000"/>
            </a:schemeClr>
          </a:solidFill>
          <a:ln/>
        </p:spPr>
      </p:sp>
      <p:sp>
        <p:nvSpPr>
          <p:cNvPr id="4" name="TextBox 4"/>
          <p:cNvSpPr txBox="1"/>
          <p:nvPr/>
        </p:nvSpPr>
        <p:spPr>
          <a:xfrm>
            <a:off x="283293" y="2166383"/>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01</a:t>
            </a:r>
          </a:p>
        </p:txBody>
      </p:sp>
      <p:sp>
        <p:nvSpPr>
          <p:cNvPr id="5" name="TextBox 5"/>
          <p:cNvSpPr txBox="1"/>
          <p:nvPr/>
        </p:nvSpPr>
        <p:spPr>
          <a:xfrm>
            <a:off x="1327575" y="2088278"/>
            <a:ext cx="1982702" cy="638175"/>
          </a:xfrm>
          <a:prstGeom prst="rect">
            <a:avLst/>
          </a:prstGeom>
          <a:ln/>
        </p:spPr>
        <p:txBody>
          <a:bodyPr vert="horz" wrap="square" lIns="0" tIns="0" rIns="0" bIns="0" rtlCol="0" anchor="ctr" anchorCtr="0">
            <a:noAutofit/>
          </a:bodyPr>
          <a:lstStyle/>
          <a:p>
            <a:pPr>
              <a:lnSpc>
                <a:spcPct val="120000"/>
              </a:lnSpc>
            </a:pPr>
            <a:r>
              <a:rPr lang="en-US" sz="2400" b="1">
                <a:solidFill>
                  <a:schemeClr val="accent1">
                    <a:alpha val="100000"/>
                  </a:schemeClr>
                </a:solidFill>
                <a:latin typeface="Microsoft Yahei"/>
                <a:ea typeface="Microsoft Yahei"/>
                <a:cs typeface="Microsoft Yahei"/>
              </a:rPr>
              <a:t>张嘉慧</a:t>
            </a:r>
          </a:p>
        </p:txBody>
      </p:sp>
      <p:sp>
        <p:nvSpPr>
          <p:cNvPr id="6" name="TextBox 6"/>
          <p:cNvSpPr txBox="1"/>
          <p:nvPr/>
        </p:nvSpPr>
        <p:spPr>
          <a:xfrm>
            <a:off x="571384" y="2777106"/>
            <a:ext cx="3056542" cy="1084165"/>
          </a:xfrm>
          <a:prstGeom prst="rect">
            <a:avLst/>
          </a:prstGeom>
          <a:ln/>
        </p:spPr>
        <p:txBody>
          <a:bodyPr vert="horz" wrap="square" lIns="0" tIns="0" rIns="0" bIns="0"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首席执行官（CEO）兼首席技术官（CTO）。</a:t>
            </a:r>
          </a:p>
          <a:p>
            <a:pPr>
              <a:lnSpc>
                <a:spcPct val="96000"/>
              </a:lnSpc>
            </a:pPr>
            <a:endParaRPr lang="en-US" sz="1500">
              <a:solidFill>
                <a:schemeClr val="dk1">
                  <a:alpha val="100000"/>
                </a:schemeClr>
              </a:solidFill>
              <a:latin typeface="Microsoft Yahei"/>
              <a:ea typeface="Microsoft Yahei"/>
              <a:cs typeface="Microsoft Yahei"/>
            </a:endParaRPr>
          </a:p>
          <a:p>
            <a:pPr>
              <a:lnSpc>
                <a:spcPct val="100000"/>
              </a:lnSpc>
              <a:spcBef>
                <a:spcPts val="375"/>
              </a:spcBef>
            </a:pPr>
            <a:r>
              <a:rPr lang="en-US" sz="1350" b="1">
                <a:solidFill>
                  <a:srgbClr val="000000">
                    <a:alpha val="100000"/>
                  </a:srgbClr>
                </a:solidFill>
                <a:latin typeface="Microsoft Yahei"/>
                <a:ea typeface="Microsoft Yahei"/>
                <a:cs typeface="Microsoft Yahei"/>
              </a:rPr>
              <a:t>背景</a:t>
            </a:r>
            <a:r>
              <a:rPr lang="en-US" sz="1350">
                <a:solidFill>
                  <a:srgbClr val="000000">
                    <a:alpha val="100000"/>
                  </a:srgbClr>
                </a:solidFill>
                <a:latin typeface="Microsoft Yahei"/>
                <a:ea typeface="Microsoft Yahei"/>
                <a:cs typeface="Microsoft Yahei"/>
              </a:rPr>
              <a:t>：华南师范大学本科生。</a:t>
            </a:r>
          </a:p>
          <a:p>
            <a:pPr>
              <a:lnSpc>
                <a:spcPct val="96000"/>
              </a:lnSpc>
            </a:pPr>
            <a:endParaRPr lang="en-US" sz="1350">
              <a:solidFill>
                <a:srgbClr val="000000">
                  <a:alpha val="100000"/>
                </a:srgbClr>
              </a:solidFill>
              <a:latin typeface="Microsoft Yahei"/>
              <a:ea typeface="Microsoft Yahei"/>
              <a:cs typeface="Microsoft Yahei"/>
            </a:endParaRPr>
          </a:p>
          <a:p>
            <a:pPr>
              <a:lnSpc>
                <a:spcPct val="100000"/>
              </a:lnSpc>
              <a:spcBef>
                <a:spcPts val="375"/>
              </a:spcBef>
            </a:pPr>
            <a:r>
              <a:rPr lang="en-US" sz="1350" b="1">
                <a:solidFill>
                  <a:srgbClr val="000000">
                    <a:alpha val="100000"/>
                  </a:srgbClr>
                </a:solidFill>
                <a:latin typeface="Microsoft Yahei"/>
                <a:ea typeface="Microsoft Yahei"/>
                <a:cs typeface="Microsoft Yahei"/>
              </a:rPr>
              <a:t>职责</a:t>
            </a:r>
            <a:r>
              <a:rPr lang="en-US" sz="1350">
                <a:solidFill>
                  <a:srgbClr val="000000">
                    <a:alpha val="100000"/>
                  </a:srgbClr>
                </a:solidFill>
                <a:latin typeface="Microsoft Yahei"/>
                <a:ea typeface="Microsoft Yahei"/>
                <a:cs typeface="Microsoft Yahei"/>
              </a:rPr>
              <a:t>：负责公司战略规划和整体运营。</a:t>
            </a:r>
          </a:p>
        </p:txBody>
      </p:sp>
      <p:sp>
        <p:nvSpPr>
          <p:cNvPr id="7" name="TextBox 7"/>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团队成员介绍</a:t>
            </a:r>
          </a:p>
        </p:txBody>
      </p:sp>
      <p:sp>
        <p:nvSpPr>
          <p:cNvPr id="8" name="AutoShape 8"/>
          <p:cNvSpPr/>
          <p:nvPr/>
        </p:nvSpPr>
        <p:spPr>
          <a:xfrm>
            <a:off x="4360134" y="3846913"/>
            <a:ext cx="3383487" cy="2043131"/>
          </a:xfrm>
          <a:prstGeom prst="roundRect">
            <a:avLst>
              <a:gd name="adj" fmla="val 8637"/>
            </a:avLst>
          </a:prstGeom>
          <a:solidFill>
            <a:schemeClr val="lt2">
              <a:alpha val="100000"/>
            </a:schemeClr>
          </a:solidFill>
          <a:ln/>
        </p:spPr>
      </p:sp>
      <p:sp>
        <p:nvSpPr>
          <p:cNvPr id="9" name="TextBox 9"/>
          <p:cNvSpPr txBox="1"/>
          <p:nvPr/>
        </p:nvSpPr>
        <p:spPr>
          <a:xfrm>
            <a:off x="5233149" y="3943205"/>
            <a:ext cx="1982702" cy="638175"/>
          </a:xfrm>
          <a:prstGeom prst="rect">
            <a:avLst/>
          </a:prstGeom>
          <a:ln/>
        </p:spPr>
        <p:txBody>
          <a:bodyPr vert="horz" wrap="square" lIns="0" tIns="0" rIns="0" bIns="0" rtlCol="0" anchor="ctr" anchorCtr="0">
            <a:noAutofit/>
          </a:bodyPr>
          <a:lstStyle/>
          <a:p>
            <a:pPr>
              <a:lnSpc>
                <a:spcPct val="120000"/>
              </a:lnSpc>
            </a:pPr>
            <a:r>
              <a:rPr lang="en-US" sz="2400" b="1">
                <a:solidFill>
                  <a:schemeClr val="accent1">
                    <a:alpha val="100000"/>
                  </a:schemeClr>
                </a:solidFill>
                <a:latin typeface="Microsoft Yahei"/>
                <a:ea typeface="Microsoft Yahei"/>
                <a:cs typeface="Microsoft Yahei"/>
              </a:rPr>
              <a:t>温晓雪</a:t>
            </a:r>
          </a:p>
        </p:txBody>
      </p:sp>
      <p:sp>
        <p:nvSpPr>
          <p:cNvPr id="10" name="TextBox 10"/>
          <p:cNvSpPr txBox="1"/>
          <p:nvPr/>
        </p:nvSpPr>
        <p:spPr>
          <a:xfrm>
            <a:off x="4604307" y="4632034"/>
            <a:ext cx="2929194" cy="1084165"/>
          </a:xfrm>
          <a:prstGeom prst="rect">
            <a:avLst/>
          </a:prstGeom>
          <a:ln/>
        </p:spPr>
        <p:txBody>
          <a:bodyPr vert="horz" wrap="square" lIns="0" tIns="0" rIns="0" bIns="0"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首席营销官（CMO）。</a:t>
            </a:r>
          </a:p>
          <a:p>
            <a:pPr>
              <a:lnSpc>
                <a:spcPct val="96000"/>
              </a:lnSpc>
            </a:pPr>
            <a:endParaRPr lang="en-US" sz="1500">
              <a:solidFill>
                <a:schemeClr val="dk1">
                  <a:alpha val="100000"/>
                </a:schemeClr>
              </a:solidFill>
              <a:latin typeface="Microsoft Yahei"/>
              <a:ea typeface="Microsoft Yahei"/>
              <a:cs typeface="Microsoft Yahei"/>
            </a:endParaRPr>
          </a:p>
          <a:p>
            <a:pPr>
              <a:lnSpc>
                <a:spcPct val="100000"/>
              </a:lnSpc>
              <a:spcBef>
                <a:spcPts val="375"/>
              </a:spcBef>
            </a:pPr>
            <a:r>
              <a:rPr lang="en-US" sz="1350" b="1">
                <a:solidFill>
                  <a:srgbClr val="000000">
                    <a:alpha val="100000"/>
                  </a:srgbClr>
                </a:solidFill>
                <a:latin typeface="Microsoft Yahei"/>
                <a:ea typeface="Microsoft Yahei"/>
                <a:cs typeface="Microsoft Yahei"/>
              </a:rPr>
              <a:t>背景</a:t>
            </a:r>
            <a:r>
              <a:rPr lang="en-US" sz="1350">
                <a:solidFill>
                  <a:srgbClr val="000000">
                    <a:alpha val="100000"/>
                  </a:srgbClr>
                </a:solidFill>
                <a:latin typeface="Microsoft Yahei"/>
                <a:ea typeface="Microsoft Yahei"/>
                <a:cs typeface="Microsoft Yahei"/>
              </a:rPr>
              <a:t>：华南师范大学本科生。</a:t>
            </a:r>
          </a:p>
          <a:p>
            <a:pPr>
              <a:lnSpc>
                <a:spcPct val="96000"/>
              </a:lnSpc>
            </a:pPr>
            <a:endParaRPr lang="en-US" sz="1350">
              <a:solidFill>
                <a:srgbClr val="000000">
                  <a:alpha val="100000"/>
                </a:srgbClr>
              </a:solidFill>
              <a:latin typeface="Microsoft Yahei"/>
              <a:ea typeface="Microsoft Yahei"/>
              <a:cs typeface="Microsoft Yahei"/>
            </a:endParaRPr>
          </a:p>
          <a:p>
            <a:pPr>
              <a:lnSpc>
                <a:spcPct val="100000"/>
              </a:lnSpc>
              <a:spcBef>
                <a:spcPts val="375"/>
              </a:spcBef>
            </a:pPr>
            <a:r>
              <a:rPr lang="en-US" sz="1350" b="1">
                <a:solidFill>
                  <a:srgbClr val="000000">
                    <a:alpha val="100000"/>
                  </a:srgbClr>
                </a:solidFill>
                <a:latin typeface="Microsoft Yahei"/>
                <a:ea typeface="Microsoft Yahei"/>
                <a:cs typeface="Microsoft Yahei"/>
              </a:rPr>
              <a:t>职责</a:t>
            </a:r>
            <a:r>
              <a:rPr lang="en-US" sz="1350">
                <a:solidFill>
                  <a:srgbClr val="000000">
                    <a:alpha val="100000"/>
                  </a:srgbClr>
                </a:solidFill>
                <a:latin typeface="Microsoft Yahei"/>
                <a:ea typeface="Microsoft Yahei"/>
                <a:cs typeface="Microsoft Yahei"/>
              </a:rPr>
              <a:t>：负责市场策略和品牌建设</a:t>
            </a:r>
            <a:r>
              <a:rPr lang="en-US" sz="900">
                <a:solidFill>
                  <a:srgbClr val="000000">
                    <a:alpha val="100000"/>
                  </a:srgbClr>
                </a:solidFill>
                <a:latin typeface="Microsoft Yahei"/>
                <a:ea typeface="Microsoft Yahei"/>
                <a:cs typeface="Microsoft Yahei"/>
              </a:rPr>
              <a:t>。</a:t>
            </a:r>
          </a:p>
        </p:txBody>
      </p:sp>
      <p:sp>
        <p:nvSpPr>
          <p:cNvPr id="11" name="AutoShape 11"/>
          <p:cNvSpPr/>
          <p:nvPr/>
        </p:nvSpPr>
        <p:spPr>
          <a:xfrm>
            <a:off x="8269180" y="1976904"/>
            <a:ext cx="3383487" cy="2043131"/>
          </a:xfrm>
          <a:prstGeom prst="roundRect">
            <a:avLst>
              <a:gd name="adj" fmla="val 8637"/>
            </a:avLst>
          </a:prstGeom>
          <a:solidFill>
            <a:schemeClr val="lt2">
              <a:alpha val="100000"/>
            </a:schemeClr>
          </a:solidFill>
          <a:ln/>
        </p:spPr>
      </p:sp>
      <p:sp>
        <p:nvSpPr>
          <p:cNvPr id="12" name="TextBox 12"/>
          <p:cNvSpPr txBox="1"/>
          <p:nvPr/>
        </p:nvSpPr>
        <p:spPr>
          <a:xfrm>
            <a:off x="9142194" y="2073197"/>
            <a:ext cx="1982702" cy="638175"/>
          </a:xfrm>
          <a:prstGeom prst="rect">
            <a:avLst/>
          </a:prstGeom>
          <a:ln/>
        </p:spPr>
        <p:txBody>
          <a:bodyPr vert="horz" wrap="square" lIns="0" tIns="0" rIns="0" bIns="0" rtlCol="0" anchor="ctr" anchorCtr="0">
            <a:noAutofit/>
          </a:bodyPr>
          <a:lstStyle/>
          <a:p>
            <a:pPr>
              <a:lnSpc>
                <a:spcPct val="120000"/>
              </a:lnSpc>
            </a:pPr>
            <a:r>
              <a:rPr lang="en-US" sz="2400" b="1">
                <a:solidFill>
                  <a:schemeClr val="accent1">
                    <a:alpha val="100000"/>
                  </a:schemeClr>
                </a:solidFill>
                <a:latin typeface="Microsoft Yahei"/>
                <a:ea typeface="Microsoft Yahei"/>
                <a:cs typeface="Microsoft Yahei"/>
              </a:rPr>
              <a:t>睡眠研究专家</a:t>
            </a:r>
          </a:p>
        </p:txBody>
      </p:sp>
      <p:sp>
        <p:nvSpPr>
          <p:cNvPr id="13" name="TextBox 13"/>
          <p:cNvSpPr txBox="1"/>
          <p:nvPr/>
        </p:nvSpPr>
        <p:spPr>
          <a:xfrm>
            <a:off x="8513352" y="2762026"/>
            <a:ext cx="2929194" cy="1084165"/>
          </a:xfrm>
          <a:prstGeom prst="rect">
            <a:avLst/>
          </a:prstGeom>
          <a:ln/>
        </p:spPr>
        <p:txBody>
          <a:bodyPr vert="horz" wrap="square" lIns="0" tIns="0" rIns="0" bIns="0" rtlCol="0" anchor="t" anchorCtr="0">
            <a:noAutofit/>
          </a:bodyPr>
          <a:lstStyle/>
          <a:p>
            <a:pPr>
              <a:lnSpc>
                <a:spcPct val="100000"/>
              </a:lnSpc>
              <a:spcBef>
                <a:spcPts val="375"/>
              </a:spcBef>
            </a:pPr>
            <a:r>
              <a:rPr lang="en-US" sz="1350" b="1">
                <a:solidFill>
                  <a:srgbClr val="000000">
                    <a:alpha val="100000"/>
                  </a:srgbClr>
                </a:solidFill>
                <a:latin typeface="Microsoft Yahei"/>
                <a:ea typeface="Microsoft Yahei"/>
                <a:cs typeface="Microsoft Yahei"/>
              </a:rPr>
              <a:t>职责</a:t>
            </a:r>
            <a:r>
              <a:rPr lang="en-US" sz="1350">
                <a:solidFill>
                  <a:srgbClr val="000000">
                    <a:alpha val="100000"/>
                  </a:srgbClr>
                </a:solidFill>
                <a:latin typeface="Microsoft Yahei"/>
                <a:ea typeface="Microsoft Yahei"/>
                <a:cs typeface="Microsoft Yahei"/>
              </a:rPr>
              <a:t>：提供专业的睡眠知识支持，确保产品的科学性。</a:t>
            </a:r>
          </a:p>
        </p:txBody>
      </p:sp>
      <p:sp>
        <p:nvSpPr>
          <p:cNvPr id="14" name="Freeform 14"/>
          <p:cNvSpPr/>
          <p:nvPr/>
        </p:nvSpPr>
        <p:spPr>
          <a:xfrm>
            <a:off x="4294320" y="3807919"/>
            <a:ext cx="803079" cy="908747"/>
          </a:xfrm>
          <a:custGeom>
            <a:avLst/>
            <a:gdLst/>
            <a:ahLst/>
            <a:cxnLst/>
            <a:rect l="l" t="t" r="r" b="b"/>
            <a:pathLst>
              <a:path w="1905000" h="1905000">
                <a:moveTo>
                  <a:pt x="0" y="476250"/>
                </a:moveTo>
                <a:lnTo>
                  <a:pt x="1428750" y="476250"/>
                </a:lnTo>
                <a:cubicBezTo>
                  <a:pt x="1647825" y="476250"/>
                  <a:pt x="1905000" y="695325"/>
                  <a:pt x="1905000" y="952500"/>
                </a:cubicBezTo>
                <a:cubicBezTo>
                  <a:pt x="1905000" y="1171575"/>
                  <a:pt x="1647825" y="1428750"/>
                  <a:pt x="1428750" y="1428750"/>
                </a:cubicBezTo>
                <a:lnTo>
                  <a:pt x="0" y="1428750"/>
                </a:lnTo>
                <a:close/>
              </a:path>
            </a:pathLst>
          </a:custGeom>
          <a:solidFill>
            <a:schemeClr val="accent1">
              <a:alpha val="100000"/>
            </a:schemeClr>
          </a:solidFill>
          <a:ln/>
        </p:spPr>
      </p:sp>
      <p:sp>
        <p:nvSpPr>
          <p:cNvPr id="15" name="TextBox 15"/>
          <p:cNvSpPr txBox="1"/>
          <p:nvPr/>
        </p:nvSpPr>
        <p:spPr>
          <a:xfrm>
            <a:off x="4209785" y="4021310"/>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02</a:t>
            </a:r>
          </a:p>
        </p:txBody>
      </p:sp>
      <p:sp>
        <p:nvSpPr>
          <p:cNvPr id="16" name="Freeform 16"/>
          <p:cNvSpPr/>
          <p:nvPr/>
        </p:nvSpPr>
        <p:spPr>
          <a:xfrm>
            <a:off x="8176961" y="1937911"/>
            <a:ext cx="803079" cy="908747"/>
          </a:xfrm>
          <a:custGeom>
            <a:avLst/>
            <a:gdLst/>
            <a:ahLst/>
            <a:cxnLst/>
            <a:rect l="l" t="t" r="r" b="b"/>
            <a:pathLst>
              <a:path w="1905000" h="1905000">
                <a:moveTo>
                  <a:pt x="0" y="476250"/>
                </a:moveTo>
                <a:lnTo>
                  <a:pt x="1428750" y="476250"/>
                </a:lnTo>
                <a:cubicBezTo>
                  <a:pt x="1647825" y="476250"/>
                  <a:pt x="1905000" y="695325"/>
                  <a:pt x="1905000" y="952500"/>
                </a:cubicBezTo>
                <a:cubicBezTo>
                  <a:pt x="1905000" y="1171575"/>
                  <a:pt x="1647825" y="1428750"/>
                  <a:pt x="1428750" y="1428750"/>
                </a:cubicBezTo>
                <a:lnTo>
                  <a:pt x="0" y="1428750"/>
                </a:lnTo>
                <a:close/>
              </a:path>
            </a:pathLst>
          </a:custGeom>
          <a:solidFill>
            <a:schemeClr val="accent1">
              <a:alpha val="100000"/>
            </a:schemeClr>
          </a:solidFill>
          <a:ln/>
        </p:spPr>
      </p:sp>
      <p:sp>
        <p:nvSpPr>
          <p:cNvPr id="17" name="TextBox 17"/>
          <p:cNvSpPr txBox="1"/>
          <p:nvPr/>
        </p:nvSpPr>
        <p:spPr>
          <a:xfrm>
            <a:off x="8092426" y="2151302"/>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团队架构</a:t>
            </a:r>
          </a:p>
        </p:txBody>
      </p:sp>
      <p:sp>
        <p:nvSpPr>
          <p:cNvPr id="3" name="AutoShape 3"/>
          <p:cNvSpPr/>
          <p:nvPr/>
        </p:nvSpPr>
        <p:spPr>
          <a:xfrm>
            <a:off x="4240000" y="2115892"/>
            <a:ext cx="3712000" cy="1428750"/>
          </a:xfrm>
          <a:prstGeom prst="roundRect">
            <a:avLst>
              <a:gd name="adj" fmla="val 13277"/>
            </a:avLst>
          </a:prstGeom>
          <a:solidFill>
            <a:schemeClr val="lt2">
              <a:alpha val="80000"/>
            </a:schemeClr>
          </a:solidFill>
          <a:ln/>
        </p:spPr>
      </p:sp>
      <p:sp>
        <p:nvSpPr>
          <p:cNvPr id="4" name="TextBox 4"/>
          <p:cNvSpPr txBox="1"/>
          <p:nvPr/>
        </p:nvSpPr>
        <p:spPr>
          <a:xfrm>
            <a:off x="4438650" y="2499502"/>
            <a:ext cx="3314700" cy="929498"/>
          </a:xfrm>
          <a:prstGeom prst="rect">
            <a:avLst/>
          </a:prstGeom>
          <a:ln/>
        </p:spPr>
        <p:txBody>
          <a:bodyPr vert="horz" wrap="square" lIns="0" tIns="0" rIns="0" bIns="0" rtlCol="0" anchor="ctr" anchorCtr="0">
            <a:noAutofit/>
          </a:bodyPr>
          <a:lstStyle/>
          <a:p>
            <a:pPr algn="ctr">
              <a:lnSpc>
                <a:spcPct val="140000"/>
              </a:lnSpc>
            </a:pPr>
            <a:r>
              <a:rPr lang="en-US" sz="1500">
                <a:solidFill>
                  <a:schemeClr val="dk1">
                    <a:alpha val="100000"/>
                  </a:schemeClr>
                </a:solidFill>
                <a:latin typeface="Microsoft Yahei"/>
                <a:ea typeface="Microsoft Yahei"/>
                <a:cs typeface="Microsoft Yahei"/>
              </a:rPr>
              <a:t>负责产品设计和开发，技术创新和知识产权管理。</a:t>
            </a:r>
          </a:p>
        </p:txBody>
      </p:sp>
      <p:sp>
        <p:nvSpPr>
          <p:cNvPr id="5" name="AutoShape 5"/>
          <p:cNvSpPr/>
          <p:nvPr/>
        </p:nvSpPr>
        <p:spPr>
          <a:xfrm>
            <a:off x="4749992" y="1850953"/>
            <a:ext cx="2686050" cy="533400"/>
          </a:xfrm>
          <a:prstGeom prst="roundRect">
            <a:avLst>
              <a:gd name="adj" fmla="val 16667"/>
            </a:avLst>
          </a:prstGeom>
          <a:solidFill>
            <a:schemeClr val="accent1">
              <a:alpha val="100000"/>
            </a:schemeClr>
          </a:solidFill>
          <a:ln/>
        </p:spPr>
      </p:sp>
      <p:sp>
        <p:nvSpPr>
          <p:cNvPr id="6" name="TextBox 6"/>
          <p:cNvSpPr txBox="1"/>
          <p:nvPr/>
        </p:nvSpPr>
        <p:spPr>
          <a:xfrm>
            <a:off x="4894333" y="1908103"/>
            <a:ext cx="2397367" cy="419100"/>
          </a:xfrm>
          <a:prstGeom prst="rect">
            <a:avLst/>
          </a:prstGeom>
          <a:ln/>
        </p:spPr>
        <p:txBody>
          <a:bodyPr vert="horz" wrap="square" lIns="0" tIns="0" rIns="0" bIns="0" rtlCol="0" anchor="ctr" anchorCtr="0">
            <a:noAutofit/>
          </a:bodyPr>
          <a:lstStyle/>
          <a:p>
            <a:pPr algn="ctr">
              <a:lnSpc>
                <a:spcPct val="120000"/>
              </a:lnSpc>
            </a:pPr>
            <a:r>
              <a:rPr lang="en-US" sz="2400" b="1">
                <a:solidFill>
                  <a:srgbClr val="FFFFFF">
                    <a:alpha val="100000"/>
                  </a:srgbClr>
                </a:solidFill>
                <a:latin typeface="Microsoft Yahei"/>
                <a:ea typeface="Microsoft Yahei"/>
                <a:cs typeface="Microsoft Yahei"/>
              </a:rPr>
              <a:t>研发部</a:t>
            </a:r>
          </a:p>
        </p:txBody>
      </p:sp>
      <p:sp>
        <p:nvSpPr>
          <p:cNvPr id="7" name="AutoShape 7"/>
          <p:cNvSpPr/>
          <p:nvPr/>
        </p:nvSpPr>
        <p:spPr>
          <a:xfrm>
            <a:off x="8116959" y="2115892"/>
            <a:ext cx="3712000" cy="1428750"/>
          </a:xfrm>
          <a:prstGeom prst="roundRect">
            <a:avLst>
              <a:gd name="adj" fmla="val 13277"/>
            </a:avLst>
          </a:prstGeom>
          <a:solidFill>
            <a:schemeClr val="lt2">
              <a:alpha val="80000"/>
            </a:schemeClr>
          </a:solidFill>
          <a:ln/>
        </p:spPr>
      </p:sp>
      <p:sp>
        <p:nvSpPr>
          <p:cNvPr id="8" name="TextBox 8"/>
          <p:cNvSpPr txBox="1"/>
          <p:nvPr/>
        </p:nvSpPr>
        <p:spPr>
          <a:xfrm>
            <a:off x="8315608" y="2499502"/>
            <a:ext cx="3314700" cy="929498"/>
          </a:xfrm>
          <a:prstGeom prst="rect">
            <a:avLst/>
          </a:prstGeom>
          <a:ln/>
        </p:spPr>
        <p:txBody>
          <a:bodyPr vert="horz" wrap="square" lIns="0" tIns="0" rIns="0" bIns="0" rtlCol="0" anchor="ctr" anchorCtr="0">
            <a:noAutofit/>
          </a:bodyPr>
          <a:lstStyle/>
          <a:p>
            <a:pPr algn="ctr">
              <a:lnSpc>
                <a:spcPct val="140000"/>
              </a:lnSpc>
            </a:pPr>
            <a:r>
              <a:rPr lang="en-US" sz="1500">
                <a:solidFill>
                  <a:schemeClr val="dk1">
                    <a:alpha val="100000"/>
                  </a:schemeClr>
                </a:solidFill>
                <a:latin typeface="Microsoft Yahei"/>
                <a:ea typeface="Microsoft Yahei"/>
                <a:cs typeface="Microsoft Yahei"/>
              </a:rPr>
              <a:t>负责市场调研、推广和销售，与客户保持沟通和反馈。</a:t>
            </a:r>
          </a:p>
        </p:txBody>
      </p:sp>
      <p:sp>
        <p:nvSpPr>
          <p:cNvPr id="9" name="AutoShape 9"/>
          <p:cNvSpPr/>
          <p:nvPr/>
        </p:nvSpPr>
        <p:spPr>
          <a:xfrm>
            <a:off x="8626950" y="1850953"/>
            <a:ext cx="2686050" cy="533400"/>
          </a:xfrm>
          <a:prstGeom prst="roundRect">
            <a:avLst>
              <a:gd name="adj" fmla="val 16667"/>
            </a:avLst>
          </a:prstGeom>
          <a:solidFill>
            <a:schemeClr val="accent1">
              <a:alpha val="100000"/>
            </a:schemeClr>
          </a:solidFill>
          <a:ln/>
        </p:spPr>
      </p:sp>
      <p:sp>
        <p:nvSpPr>
          <p:cNvPr id="10" name="TextBox 10"/>
          <p:cNvSpPr txBox="1"/>
          <p:nvPr/>
        </p:nvSpPr>
        <p:spPr>
          <a:xfrm>
            <a:off x="8771292" y="1908103"/>
            <a:ext cx="2397367" cy="419100"/>
          </a:xfrm>
          <a:prstGeom prst="rect">
            <a:avLst/>
          </a:prstGeom>
          <a:ln/>
        </p:spPr>
        <p:txBody>
          <a:bodyPr vert="horz" wrap="square" lIns="0" tIns="0" rIns="0" bIns="0" rtlCol="0" anchor="ctr" anchorCtr="0">
            <a:noAutofit/>
          </a:bodyPr>
          <a:lstStyle/>
          <a:p>
            <a:pPr algn="ctr">
              <a:lnSpc>
                <a:spcPct val="120000"/>
              </a:lnSpc>
            </a:pPr>
            <a:r>
              <a:rPr lang="en-US" sz="2400" b="1">
                <a:solidFill>
                  <a:srgbClr val="FFFFFF">
                    <a:alpha val="100000"/>
                  </a:srgbClr>
                </a:solidFill>
                <a:latin typeface="Microsoft Yahei"/>
                <a:ea typeface="Microsoft Yahei"/>
                <a:cs typeface="Microsoft Yahei"/>
              </a:rPr>
              <a:t>市场部</a:t>
            </a:r>
          </a:p>
        </p:txBody>
      </p:sp>
      <p:sp>
        <p:nvSpPr>
          <p:cNvPr id="11" name="AutoShape 11"/>
          <p:cNvSpPr/>
          <p:nvPr/>
        </p:nvSpPr>
        <p:spPr>
          <a:xfrm>
            <a:off x="363042" y="2115892"/>
            <a:ext cx="3712000" cy="1428750"/>
          </a:xfrm>
          <a:prstGeom prst="roundRect">
            <a:avLst>
              <a:gd name="adj" fmla="val 13277"/>
            </a:avLst>
          </a:prstGeom>
          <a:solidFill>
            <a:schemeClr val="lt2">
              <a:alpha val="80000"/>
            </a:schemeClr>
          </a:solidFill>
          <a:ln/>
        </p:spPr>
      </p:sp>
      <p:sp>
        <p:nvSpPr>
          <p:cNvPr id="12" name="TextBox 12"/>
          <p:cNvSpPr txBox="1"/>
          <p:nvPr/>
        </p:nvSpPr>
        <p:spPr>
          <a:xfrm>
            <a:off x="561692" y="2499502"/>
            <a:ext cx="3314700" cy="929498"/>
          </a:xfrm>
          <a:prstGeom prst="rect">
            <a:avLst/>
          </a:prstGeom>
          <a:ln/>
        </p:spPr>
        <p:txBody>
          <a:bodyPr vert="horz" wrap="square" lIns="0" tIns="0" rIns="0" bIns="0" rtlCol="0" anchor="ctr" anchorCtr="0">
            <a:noAutofit/>
          </a:bodyPr>
          <a:lstStyle/>
          <a:p>
            <a:pPr algn="ctr">
              <a:lnSpc>
                <a:spcPct val="140000"/>
              </a:lnSpc>
            </a:pPr>
            <a:r>
              <a:rPr lang="en-US" sz="1500">
                <a:solidFill>
                  <a:schemeClr val="dk1">
                    <a:alpha val="100000"/>
                  </a:schemeClr>
                </a:solidFill>
                <a:latin typeface="Microsoft Yahei"/>
                <a:ea typeface="Microsoft Yahei"/>
                <a:cs typeface="Microsoft Yahei"/>
              </a:rPr>
              <a:t>负责制定公司战略和决策，监督团队运营。</a:t>
            </a:r>
          </a:p>
        </p:txBody>
      </p:sp>
      <p:sp>
        <p:nvSpPr>
          <p:cNvPr id="13" name="AutoShape 13"/>
          <p:cNvSpPr/>
          <p:nvPr/>
        </p:nvSpPr>
        <p:spPr>
          <a:xfrm>
            <a:off x="873033" y="1850953"/>
            <a:ext cx="2686050" cy="533400"/>
          </a:xfrm>
          <a:prstGeom prst="roundRect">
            <a:avLst>
              <a:gd name="adj" fmla="val 16667"/>
            </a:avLst>
          </a:prstGeom>
          <a:solidFill>
            <a:schemeClr val="accent1">
              <a:alpha val="100000"/>
            </a:schemeClr>
          </a:solidFill>
          <a:ln/>
        </p:spPr>
      </p:sp>
      <p:sp>
        <p:nvSpPr>
          <p:cNvPr id="14" name="TextBox 14"/>
          <p:cNvSpPr txBox="1"/>
          <p:nvPr/>
        </p:nvSpPr>
        <p:spPr>
          <a:xfrm>
            <a:off x="1017375" y="1908103"/>
            <a:ext cx="2397367" cy="419100"/>
          </a:xfrm>
          <a:prstGeom prst="rect">
            <a:avLst/>
          </a:prstGeom>
          <a:ln/>
        </p:spPr>
        <p:txBody>
          <a:bodyPr vert="horz" wrap="square" lIns="0" tIns="0" rIns="0" bIns="0" rtlCol="0" anchor="ctr" anchorCtr="0">
            <a:noAutofit/>
          </a:bodyPr>
          <a:lstStyle/>
          <a:p>
            <a:pPr algn="ctr">
              <a:lnSpc>
                <a:spcPct val="120000"/>
              </a:lnSpc>
            </a:pPr>
            <a:r>
              <a:rPr lang="en-US" sz="2400" b="1">
                <a:solidFill>
                  <a:srgbClr val="FFFFFF">
                    <a:alpha val="100000"/>
                  </a:srgbClr>
                </a:solidFill>
                <a:latin typeface="Microsoft Yahei"/>
                <a:ea typeface="Microsoft Yahei"/>
                <a:cs typeface="Microsoft Yahei"/>
              </a:rPr>
              <a:t>管理层</a:t>
            </a:r>
          </a:p>
        </p:txBody>
      </p:sp>
      <p:sp>
        <p:nvSpPr>
          <p:cNvPr id="15" name="AutoShape 15"/>
          <p:cNvSpPr/>
          <p:nvPr/>
        </p:nvSpPr>
        <p:spPr>
          <a:xfrm>
            <a:off x="2301521" y="4206883"/>
            <a:ext cx="3712000" cy="1428750"/>
          </a:xfrm>
          <a:prstGeom prst="roundRect">
            <a:avLst>
              <a:gd name="adj" fmla="val 13277"/>
            </a:avLst>
          </a:prstGeom>
          <a:solidFill>
            <a:schemeClr val="lt2">
              <a:alpha val="80000"/>
            </a:schemeClr>
          </a:solidFill>
          <a:ln/>
        </p:spPr>
      </p:sp>
      <p:sp>
        <p:nvSpPr>
          <p:cNvPr id="16" name="TextBox 16"/>
          <p:cNvSpPr txBox="1"/>
          <p:nvPr/>
        </p:nvSpPr>
        <p:spPr>
          <a:xfrm>
            <a:off x="2500171" y="4590493"/>
            <a:ext cx="3314700" cy="924247"/>
          </a:xfrm>
          <a:prstGeom prst="rect">
            <a:avLst/>
          </a:prstGeom>
          <a:ln/>
        </p:spPr>
        <p:txBody>
          <a:bodyPr vert="horz" wrap="square" lIns="0" tIns="0" rIns="0" bIns="0" rtlCol="0" anchor="ctr" anchorCtr="0">
            <a:noAutofit/>
          </a:bodyPr>
          <a:lstStyle/>
          <a:p>
            <a:pPr algn="ctr">
              <a:lnSpc>
                <a:spcPct val="140000"/>
              </a:lnSpc>
            </a:pPr>
            <a:r>
              <a:rPr lang="en-US" sz="1500">
                <a:solidFill>
                  <a:schemeClr val="dk1">
                    <a:alpha val="100000"/>
                  </a:schemeClr>
                </a:solidFill>
                <a:latin typeface="Microsoft Yahei"/>
                <a:ea typeface="Microsoft Yahei"/>
                <a:cs typeface="Microsoft Yahei"/>
              </a:rPr>
              <a:t>负责公司财务管理和资金运作，确保公司稳健发展。</a:t>
            </a:r>
          </a:p>
        </p:txBody>
      </p:sp>
      <p:sp>
        <p:nvSpPr>
          <p:cNvPr id="17" name="AutoShape 17"/>
          <p:cNvSpPr/>
          <p:nvPr/>
        </p:nvSpPr>
        <p:spPr>
          <a:xfrm>
            <a:off x="2811512" y="3941945"/>
            <a:ext cx="2686050" cy="533400"/>
          </a:xfrm>
          <a:prstGeom prst="roundRect">
            <a:avLst>
              <a:gd name="adj" fmla="val 16667"/>
            </a:avLst>
          </a:prstGeom>
          <a:solidFill>
            <a:schemeClr val="accent1">
              <a:alpha val="100000"/>
            </a:schemeClr>
          </a:solidFill>
          <a:ln/>
        </p:spPr>
      </p:sp>
      <p:sp>
        <p:nvSpPr>
          <p:cNvPr id="18" name="TextBox 18"/>
          <p:cNvSpPr txBox="1"/>
          <p:nvPr/>
        </p:nvSpPr>
        <p:spPr>
          <a:xfrm>
            <a:off x="2955854" y="3999095"/>
            <a:ext cx="2397367" cy="419100"/>
          </a:xfrm>
          <a:prstGeom prst="rect">
            <a:avLst/>
          </a:prstGeom>
          <a:ln/>
        </p:spPr>
        <p:txBody>
          <a:bodyPr vert="horz" wrap="square" lIns="0" tIns="0" rIns="0" bIns="0" rtlCol="0" anchor="ctr" anchorCtr="0">
            <a:noAutofit/>
          </a:bodyPr>
          <a:lstStyle/>
          <a:p>
            <a:pPr algn="ctr">
              <a:lnSpc>
                <a:spcPct val="120000"/>
              </a:lnSpc>
            </a:pPr>
            <a:r>
              <a:rPr lang="en-US" sz="2400" b="1">
                <a:solidFill>
                  <a:srgbClr val="FFFFFF">
                    <a:alpha val="100000"/>
                  </a:srgbClr>
                </a:solidFill>
                <a:latin typeface="Microsoft Yahei"/>
                <a:ea typeface="Microsoft Yahei"/>
                <a:cs typeface="Microsoft Yahei"/>
              </a:rPr>
              <a:t>财务部</a:t>
            </a:r>
          </a:p>
        </p:txBody>
      </p:sp>
      <p:sp>
        <p:nvSpPr>
          <p:cNvPr id="19" name="AutoShape 19"/>
          <p:cNvSpPr/>
          <p:nvPr/>
        </p:nvSpPr>
        <p:spPr>
          <a:xfrm>
            <a:off x="6178479" y="4206883"/>
            <a:ext cx="3712000" cy="1428750"/>
          </a:xfrm>
          <a:prstGeom prst="roundRect">
            <a:avLst>
              <a:gd name="adj" fmla="val 13277"/>
            </a:avLst>
          </a:prstGeom>
          <a:solidFill>
            <a:schemeClr val="lt2">
              <a:alpha val="80000"/>
            </a:schemeClr>
          </a:solidFill>
          <a:ln/>
        </p:spPr>
      </p:sp>
      <p:sp>
        <p:nvSpPr>
          <p:cNvPr id="20" name="TextBox 20"/>
          <p:cNvSpPr txBox="1"/>
          <p:nvPr/>
        </p:nvSpPr>
        <p:spPr>
          <a:xfrm>
            <a:off x="6377129" y="4590493"/>
            <a:ext cx="3314700" cy="924247"/>
          </a:xfrm>
          <a:prstGeom prst="rect">
            <a:avLst/>
          </a:prstGeom>
          <a:ln/>
        </p:spPr>
        <p:txBody>
          <a:bodyPr vert="horz" wrap="square" lIns="0" tIns="0" rIns="0" bIns="0" rtlCol="0" anchor="ctr" anchorCtr="0">
            <a:noAutofit/>
          </a:bodyPr>
          <a:lstStyle/>
          <a:p>
            <a:pPr algn="ctr">
              <a:lnSpc>
                <a:spcPct val="140000"/>
              </a:lnSpc>
            </a:pPr>
            <a:r>
              <a:rPr lang="en-US" sz="1500">
                <a:solidFill>
                  <a:schemeClr val="dk1">
                    <a:alpha val="100000"/>
                  </a:schemeClr>
                </a:solidFill>
                <a:latin typeface="Microsoft Yahei"/>
                <a:ea typeface="Microsoft Yahei"/>
                <a:cs typeface="Microsoft Yahei"/>
              </a:rPr>
              <a:t>为公司提供法律支持和合规建议，规避法律风险。</a:t>
            </a:r>
          </a:p>
        </p:txBody>
      </p:sp>
      <p:sp>
        <p:nvSpPr>
          <p:cNvPr id="21" name="AutoShape 21"/>
          <p:cNvSpPr/>
          <p:nvPr/>
        </p:nvSpPr>
        <p:spPr>
          <a:xfrm>
            <a:off x="6688471" y="3941945"/>
            <a:ext cx="2686050" cy="533400"/>
          </a:xfrm>
          <a:prstGeom prst="roundRect">
            <a:avLst>
              <a:gd name="adj" fmla="val 16667"/>
            </a:avLst>
          </a:prstGeom>
          <a:solidFill>
            <a:schemeClr val="accent1">
              <a:alpha val="100000"/>
            </a:schemeClr>
          </a:solidFill>
          <a:ln/>
        </p:spPr>
      </p:sp>
      <p:sp>
        <p:nvSpPr>
          <p:cNvPr id="22" name="TextBox 22"/>
          <p:cNvSpPr txBox="1"/>
          <p:nvPr/>
        </p:nvSpPr>
        <p:spPr>
          <a:xfrm>
            <a:off x="6832813" y="3999095"/>
            <a:ext cx="2397367" cy="419100"/>
          </a:xfrm>
          <a:prstGeom prst="rect">
            <a:avLst/>
          </a:prstGeom>
          <a:ln/>
        </p:spPr>
        <p:txBody>
          <a:bodyPr vert="horz" wrap="square" lIns="0" tIns="0" rIns="0" bIns="0" rtlCol="0" anchor="ctr" anchorCtr="0">
            <a:noAutofit/>
          </a:bodyPr>
          <a:lstStyle/>
          <a:p>
            <a:pPr algn="ctr">
              <a:lnSpc>
                <a:spcPct val="120000"/>
              </a:lnSpc>
            </a:pPr>
            <a:r>
              <a:rPr lang="en-US" sz="2400" b="1">
                <a:solidFill>
                  <a:srgbClr val="FFFFFF">
                    <a:alpha val="100000"/>
                  </a:srgbClr>
                </a:solidFill>
                <a:latin typeface="Microsoft Yahei"/>
                <a:ea typeface="Microsoft Yahei"/>
                <a:cs typeface="Microsoft Yahei"/>
              </a:rPr>
              <a:t>法律顾问团</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36208" y="1934272"/>
            <a:ext cx="7934325" cy="1838325"/>
          </a:xfrm>
          <a:prstGeom prst="rect">
            <a:avLst/>
          </a:prstGeom>
          <a:ln/>
        </p:spPr>
        <p:txBody>
          <a:bodyPr vert="horz" wrap="square" lIns="114300" tIns="57150" rIns="114300" bIns="57150" rtlCol="0" anchor="ctr" anchorCtr="0">
            <a:spAutoFit/>
          </a:bodyPr>
          <a:lstStyle/>
          <a:p>
            <a:pPr>
              <a:lnSpc>
                <a:spcPct val="100000"/>
              </a:lnSpc>
              <a:spcBef>
                <a:spcPts val="450"/>
              </a:spcBef>
            </a:pPr>
            <a:r>
              <a:rPr lang="en-US" sz="10275" b="1">
                <a:solidFill>
                  <a:schemeClr val="lt2">
                    <a:alpha val="100000"/>
                  </a:schemeClr>
                </a:solidFill>
                <a:latin typeface="Microsoft Yahei"/>
                <a:ea typeface="Microsoft Yahei"/>
                <a:cs typeface="Microsoft Yahei"/>
              </a:rPr>
              <a:t>08</a:t>
            </a:r>
          </a:p>
        </p:txBody>
      </p:sp>
      <p:sp>
        <p:nvSpPr>
          <p:cNvPr id="3" name="TextBox 3"/>
          <p:cNvSpPr txBox="1"/>
          <p:nvPr/>
        </p:nvSpPr>
        <p:spPr>
          <a:xfrm>
            <a:off x="940793" y="3664540"/>
            <a:ext cx="5086502" cy="1335622"/>
          </a:xfrm>
          <a:prstGeom prst="rect">
            <a:avLst/>
          </a:prstGeom>
          <a:ln/>
        </p:spPr>
        <p:txBody>
          <a:bodyPr vert="horz" wrap="square" lIns="114300" tIns="57150" rIns="114300" bIns="57150" rtlCol="0" anchor="ctr" anchorCtr="0">
            <a:spAutoFit/>
          </a:bodyPr>
          <a:lstStyle/>
          <a:p>
            <a:pPr>
              <a:lnSpc>
                <a:spcPct val="120000"/>
              </a:lnSpc>
              <a:spcBef>
                <a:spcPts val="450"/>
              </a:spcBef>
            </a:pPr>
            <a:r>
              <a:rPr lang="en-US" sz="3450" b="1" dirty="0">
                <a:solidFill>
                  <a:srgbClr val="000000">
                    <a:alpha val="100000"/>
                  </a:srgbClr>
                </a:solidFill>
                <a:highlight>
                  <a:srgbClr val="000000">
                    <a:alpha val="0"/>
                  </a:srgbClr>
                </a:highlight>
                <a:latin typeface="Microsoft Yahei"/>
                <a:ea typeface="Microsoft Yahei"/>
                <a:cs typeface="Microsoft Yahei"/>
              </a:rPr>
              <a:t>Risk assessment and response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18151" y="2567950"/>
            <a:ext cx="2222323" cy="2934424"/>
          </a:xfrm>
          <a:prstGeom prst="rect">
            <a:avLst/>
          </a:prstGeom>
          <a:ln/>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市场风险：市场需求变化、消费者偏好转移、竞争对手策略调整等可能导致市场份额下降。需密切关注市场动态，定期进行市场调研，确保产品符合市场需求。</a:t>
            </a:r>
          </a:p>
        </p:txBody>
      </p:sp>
      <p:sp>
        <p:nvSpPr>
          <p:cNvPr id="3" name="TextBox 3"/>
          <p:cNvSpPr txBox="1"/>
          <p:nvPr/>
        </p:nvSpPr>
        <p:spPr>
          <a:xfrm>
            <a:off x="2713562" y="2567950"/>
            <a:ext cx="2222323" cy="2934424"/>
          </a:xfrm>
          <a:prstGeom prst="rect">
            <a:avLst/>
          </a:prstGeom>
          <a:ln/>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技术风险：产品研发过程中可能遇到技术难题，导致产品延期上市或性能不达标。需建立专业的研发团队，加强技术储备，确保技术方案的可行性和稳定性。</a:t>
            </a:r>
          </a:p>
        </p:txBody>
      </p:sp>
      <p:sp>
        <p:nvSpPr>
          <p:cNvPr id="4" name="TextBox 4"/>
          <p:cNvSpPr txBox="1"/>
          <p:nvPr/>
        </p:nvSpPr>
        <p:spPr>
          <a:xfrm>
            <a:off x="5046357" y="2567950"/>
            <a:ext cx="2222323" cy="2934424"/>
          </a:xfrm>
          <a:prstGeom prst="rect">
            <a:avLst/>
          </a:prstGeom>
          <a:ln/>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供应链风险：原材料供应不稳定、生产成本波动等可能影响产品生产和交付。需建立多元化的供应商体系，优化库存管理，确保供应链的稳定性和灵活性。</a:t>
            </a:r>
          </a:p>
        </p:txBody>
      </p:sp>
      <p:sp>
        <p:nvSpPr>
          <p:cNvPr id="5" name="TextBox 5"/>
          <p:cNvSpPr txBox="1"/>
          <p:nvPr/>
        </p:nvSpPr>
        <p:spPr>
          <a:xfrm>
            <a:off x="7284565" y="2567950"/>
            <a:ext cx="2222323" cy="2934424"/>
          </a:xfrm>
          <a:prstGeom prst="rect">
            <a:avLst/>
          </a:prstGeom>
          <a:ln/>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财务风险：资金筹措困难、成本控制不力等可能导致项目资金短缺。需制定合理的财务计划，加强成本控制，确保项目资金充足且使用效率最大化。</a:t>
            </a:r>
          </a:p>
        </p:txBody>
      </p:sp>
      <p:sp>
        <p:nvSpPr>
          <p:cNvPr id="6" name="TextBox 6"/>
          <p:cNvSpPr txBox="1"/>
          <p:nvPr/>
        </p:nvSpPr>
        <p:spPr>
          <a:xfrm>
            <a:off x="9559029" y="2567950"/>
            <a:ext cx="2222323" cy="2934424"/>
          </a:xfrm>
          <a:prstGeom prst="rect">
            <a:avLst/>
          </a:prstGeom>
          <a:ln/>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法规政策风险：政策法规变化可能对产品上市、销售等环节产生影响。需密切关注政策法规动态，确保产品符合相关法规要求，及时调整经营策略。</a:t>
            </a:r>
          </a:p>
        </p:txBody>
      </p:sp>
      <p:sp>
        <p:nvSpPr>
          <p:cNvPr id="7" name="AutoShape 7"/>
          <p:cNvSpPr/>
          <p:nvPr/>
        </p:nvSpPr>
        <p:spPr>
          <a:xfrm>
            <a:off x="505011" y="2095965"/>
            <a:ext cx="952500" cy="476250"/>
          </a:xfrm>
          <a:prstGeom prst="homePlate">
            <a:avLst>
              <a:gd name="adj" fmla="val 50000"/>
            </a:avLst>
          </a:prstGeom>
          <a:solidFill>
            <a:schemeClr val="accent1">
              <a:alpha val="100000"/>
            </a:schemeClr>
          </a:solidFill>
          <a:ln/>
        </p:spPr>
      </p:sp>
      <p:sp>
        <p:nvSpPr>
          <p:cNvPr id="8" name="AutoShape 8"/>
          <p:cNvSpPr/>
          <p:nvPr/>
        </p:nvSpPr>
        <p:spPr>
          <a:xfrm>
            <a:off x="2845064" y="2095965"/>
            <a:ext cx="952500" cy="476250"/>
          </a:xfrm>
          <a:prstGeom prst="homePlate">
            <a:avLst>
              <a:gd name="adj" fmla="val 50000"/>
            </a:avLst>
          </a:prstGeom>
          <a:solidFill>
            <a:schemeClr val="accent1">
              <a:alpha val="100000"/>
            </a:schemeClr>
          </a:solidFill>
          <a:ln/>
        </p:spPr>
      </p:sp>
      <p:sp>
        <p:nvSpPr>
          <p:cNvPr id="9" name="AutoShape 9"/>
          <p:cNvSpPr/>
          <p:nvPr/>
        </p:nvSpPr>
        <p:spPr>
          <a:xfrm>
            <a:off x="5177858" y="2095965"/>
            <a:ext cx="952500" cy="476250"/>
          </a:xfrm>
          <a:prstGeom prst="homePlate">
            <a:avLst>
              <a:gd name="adj" fmla="val 50000"/>
            </a:avLst>
          </a:prstGeom>
          <a:solidFill>
            <a:schemeClr val="accent1">
              <a:alpha val="100000"/>
            </a:schemeClr>
          </a:solidFill>
          <a:ln/>
        </p:spPr>
      </p:sp>
      <p:sp>
        <p:nvSpPr>
          <p:cNvPr id="10" name="AutoShape 10"/>
          <p:cNvSpPr/>
          <p:nvPr/>
        </p:nvSpPr>
        <p:spPr>
          <a:xfrm>
            <a:off x="7416067" y="2095965"/>
            <a:ext cx="952500" cy="476250"/>
          </a:xfrm>
          <a:prstGeom prst="homePlate">
            <a:avLst>
              <a:gd name="adj" fmla="val 50000"/>
            </a:avLst>
          </a:prstGeom>
          <a:solidFill>
            <a:schemeClr val="accent1">
              <a:alpha val="100000"/>
            </a:schemeClr>
          </a:solidFill>
          <a:ln/>
        </p:spPr>
      </p:sp>
      <p:sp>
        <p:nvSpPr>
          <p:cNvPr id="11" name="AutoShape 11"/>
          <p:cNvSpPr/>
          <p:nvPr/>
        </p:nvSpPr>
        <p:spPr>
          <a:xfrm>
            <a:off x="9690531" y="2095965"/>
            <a:ext cx="952500" cy="476250"/>
          </a:xfrm>
          <a:prstGeom prst="homePlate">
            <a:avLst>
              <a:gd name="adj" fmla="val 50000"/>
            </a:avLst>
          </a:prstGeom>
          <a:solidFill>
            <a:schemeClr val="accent1">
              <a:alpha val="100000"/>
            </a:schemeClr>
          </a:solidFill>
          <a:ln/>
        </p:spPr>
      </p:sp>
      <p:sp>
        <p:nvSpPr>
          <p:cNvPr id="12" name="TextBox 12"/>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风险类型详细分析</a:t>
            </a:r>
          </a:p>
        </p:txBody>
      </p:sp>
      <p:sp>
        <p:nvSpPr>
          <p:cNvPr id="13" name="TextBox 13"/>
          <p:cNvSpPr txBox="1"/>
          <p:nvPr/>
        </p:nvSpPr>
        <p:spPr>
          <a:xfrm>
            <a:off x="505011" y="2095965"/>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01</a:t>
            </a:r>
          </a:p>
        </p:txBody>
      </p:sp>
      <p:sp>
        <p:nvSpPr>
          <p:cNvPr id="14" name="TextBox 14"/>
          <p:cNvSpPr txBox="1"/>
          <p:nvPr/>
        </p:nvSpPr>
        <p:spPr>
          <a:xfrm>
            <a:off x="2845064" y="2095965"/>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02</a:t>
            </a:r>
          </a:p>
        </p:txBody>
      </p:sp>
      <p:sp>
        <p:nvSpPr>
          <p:cNvPr id="15" name="TextBox 15"/>
          <p:cNvSpPr txBox="1"/>
          <p:nvPr/>
        </p:nvSpPr>
        <p:spPr>
          <a:xfrm>
            <a:off x="5172520" y="2095965"/>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03</a:t>
            </a:r>
          </a:p>
        </p:txBody>
      </p:sp>
      <p:sp>
        <p:nvSpPr>
          <p:cNvPr id="16" name="TextBox 16"/>
          <p:cNvSpPr txBox="1"/>
          <p:nvPr/>
        </p:nvSpPr>
        <p:spPr>
          <a:xfrm>
            <a:off x="7416067" y="2095965"/>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04</a:t>
            </a:r>
          </a:p>
        </p:txBody>
      </p:sp>
      <p:sp>
        <p:nvSpPr>
          <p:cNvPr id="17" name="TextBox 17"/>
          <p:cNvSpPr txBox="1"/>
          <p:nvPr/>
        </p:nvSpPr>
        <p:spPr>
          <a:xfrm>
            <a:off x="9690531" y="2095965"/>
            <a:ext cx="849630" cy="481965"/>
          </a:xfrm>
          <a:prstGeom prst="rect">
            <a:avLst/>
          </a:prstGeom>
          <a:ln/>
        </p:spPr>
        <p:txBody>
          <a:bodyPr vert="horz" wrap="square" lIns="91440" tIns="45720" rIns="91440" bIns="45720" rtlCol="0" anchor="ctr" anchorCtr="0">
            <a:sp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36208" y="1934272"/>
            <a:ext cx="7934325" cy="1838325"/>
          </a:xfrm>
          <a:prstGeom prst="rect">
            <a:avLst/>
          </a:prstGeom>
          <a:ln/>
        </p:spPr>
        <p:txBody>
          <a:bodyPr vert="horz" wrap="square" lIns="114300" tIns="57150" rIns="114300" bIns="57150" rtlCol="0" anchor="ctr" anchorCtr="0">
            <a:spAutoFit/>
          </a:bodyPr>
          <a:lstStyle/>
          <a:p>
            <a:pPr>
              <a:lnSpc>
                <a:spcPct val="100000"/>
              </a:lnSpc>
              <a:spcBef>
                <a:spcPts val="450"/>
              </a:spcBef>
            </a:pPr>
            <a:r>
              <a:rPr lang="en-US" sz="10275" b="1">
                <a:solidFill>
                  <a:schemeClr val="lt2">
                    <a:alpha val="100000"/>
                  </a:schemeClr>
                </a:solidFill>
                <a:latin typeface="Microsoft Yahei"/>
                <a:ea typeface="Microsoft Yahei"/>
                <a:cs typeface="Microsoft Yahei"/>
              </a:rPr>
              <a:t>01</a:t>
            </a:r>
          </a:p>
        </p:txBody>
      </p:sp>
      <p:sp>
        <p:nvSpPr>
          <p:cNvPr id="3" name="TextBox 3"/>
          <p:cNvSpPr txBox="1"/>
          <p:nvPr/>
        </p:nvSpPr>
        <p:spPr>
          <a:xfrm>
            <a:off x="940793" y="3664541"/>
            <a:ext cx="5086502" cy="1335622"/>
          </a:xfrm>
          <a:prstGeom prst="rect">
            <a:avLst/>
          </a:prstGeom>
          <a:ln/>
        </p:spPr>
        <p:txBody>
          <a:bodyPr vert="horz" wrap="square" lIns="114300" tIns="57150" rIns="114300" bIns="57150" rtlCol="0" anchor="ctr" anchorCtr="0">
            <a:spAutoFit/>
          </a:bodyPr>
          <a:lstStyle/>
          <a:p>
            <a:pPr>
              <a:lnSpc>
                <a:spcPct val="120000"/>
              </a:lnSpc>
              <a:spcBef>
                <a:spcPts val="450"/>
              </a:spcBef>
            </a:pPr>
            <a:r>
              <a:rPr lang="en-US" sz="3450" b="1" dirty="0">
                <a:solidFill>
                  <a:srgbClr val="000000">
                    <a:alpha val="100000"/>
                  </a:srgbClr>
                </a:solidFill>
                <a:highlight>
                  <a:srgbClr val="000000">
                    <a:alpha val="0"/>
                  </a:srgbClr>
                </a:highlight>
                <a:latin typeface="Microsoft Yahei"/>
                <a:ea typeface="Microsoft Yahei"/>
                <a:cs typeface="Microsoft Yahei"/>
              </a:rPr>
              <a:t>Overview of the project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a:stretch>
            <a:fillRect/>
          </a:stretch>
        </p:blipFill>
        <p:spPr>
          <a:xfrm>
            <a:off x="476023" y="1726817"/>
            <a:ext cx="4434841" cy="4434841"/>
          </a:xfrm>
          <a:prstGeom prst="roundRect">
            <a:avLst/>
          </a:prstGeom>
        </p:spPr>
      </p:pic>
      <p:sp>
        <p:nvSpPr>
          <p:cNvPr id="3" name="TextBox 3"/>
          <p:cNvSpPr txBox="1"/>
          <p:nvPr/>
        </p:nvSpPr>
        <p:spPr>
          <a:xfrm>
            <a:off x="5562187" y="4881292"/>
            <a:ext cx="6000750" cy="711336"/>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供应链风险应对</a:t>
            </a:r>
          </a:p>
        </p:txBody>
      </p:sp>
      <p:sp>
        <p:nvSpPr>
          <p:cNvPr id="4" name="TextBox 4"/>
          <p:cNvSpPr txBox="1"/>
          <p:nvPr/>
        </p:nvSpPr>
        <p:spPr>
          <a:xfrm>
            <a:off x="5267801" y="5523753"/>
            <a:ext cx="6477000" cy="914400"/>
          </a:xfrm>
          <a:prstGeom prst="rect">
            <a:avLst/>
          </a:prstGeom>
          <a:ln/>
        </p:spPr>
        <p:txBody>
          <a:bodyPr vert="horz" wrap="square" lIns="0" tIns="0" rIns="0" bIns="0"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建立多元化的供应商体系，降低对单一供应商的依赖；加强库存管理，确保原材料供应充足且成本可控；优化生产流程，提高生产效率和质量。</a:t>
            </a:r>
          </a:p>
        </p:txBody>
      </p:sp>
      <p:sp>
        <p:nvSpPr>
          <p:cNvPr id="5" name="AutoShape 5"/>
          <p:cNvSpPr/>
          <p:nvPr/>
        </p:nvSpPr>
        <p:spPr>
          <a:xfrm>
            <a:off x="5267801" y="1835975"/>
            <a:ext cx="238125" cy="238125"/>
          </a:xfrm>
          <a:prstGeom prst="ellipse">
            <a:avLst/>
          </a:prstGeom>
          <a:solidFill>
            <a:schemeClr val="accent1">
              <a:alpha val="100000"/>
            </a:schemeClr>
          </a:solidFill>
          <a:ln/>
        </p:spPr>
      </p:sp>
      <p:sp>
        <p:nvSpPr>
          <p:cNvPr id="6" name="TextBox 6"/>
          <p:cNvSpPr txBox="1"/>
          <p:nvPr/>
        </p:nvSpPr>
        <p:spPr>
          <a:xfrm>
            <a:off x="5562187" y="1621998"/>
            <a:ext cx="6000750" cy="666079"/>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市场风险应对</a:t>
            </a:r>
          </a:p>
        </p:txBody>
      </p:sp>
      <p:sp>
        <p:nvSpPr>
          <p:cNvPr id="7" name="TextBox 7"/>
          <p:cNvSpPr txBox="1"/>
          <p:nvPr/>
        </p:nvSpPr>
        <p:spPr>
          <a:xfrm>
            <a:off x="5267801" y="2234038"/>
            <a:ext cx="6477000" cy="914400"/>
          </a:xfrm>
          <a:prstGeom prst="rect">
            <a:avLst/>
          </a:prstGeom>
          <a:ln/>
        </p:spPr>
        <p:txBody>
          <a:bodyPr vert="horz" wrap="square" lIns="0" tIns="0" rIns="0" bIns="0"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加强市场调研，了解消费者需求变化；优化产品组合，提高产品竞争力；加强品牌建设和营销推广，提升品牌知名度和美誉度。</a:t>
            </a:r>
          </a:p>
        </p:txBody>
      </p:sp>
      <p:sp>
        <p:nvSpPr>
          <p:cNvPr id="8" name="TextBox 8"/>
          <p:cNvSpPr txBox="1"/>
          <p:nvPr/>
        </p:nvSpPr>
        <p:spPr>
          <a:xfrm>
            <a:off x="5562187" y="3262274"/>
            <a:ext cx="6000750" cy="697555"/>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技术风险应对</a:t>
            </a:r>
          </a:p>
        </p:txBody>
      </p:sp>
      <p:sp>
        <p:nvSpPr>
          <p:cNvPr id="9" name="TextBox 9"/>
          <p:cNvSpPr txBox="1"/>
          <p:nvPr/>
        </p:nvSpPr>
        <p:spPr>
          <a:xfrm>
            <a:off x="5267801" y="3896612"/>
            <a:ext cx="6477000" cy="914400"/>
          </a:xfrm>
          <a:prstGeom prst="rect">
            <a:avLst/>
          </a:prstGeom>
          <a:ln/>
        </p:spPr>
        <p:txBody>
          <a:bodyPr vert="horz" wrap="square" lIns="0" tIns="0" rIns="0" bIns="0"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加大研发投入，引进先进技术；建立技术合作机制，与高校、科研机构等建立合作关系；加强知识产权保护，确保技术成果的安全和稳定。</a:t>
            </a:r>
          </a:p>
        </p:txBody>
      </p:sp>
      <p:sp>
        <p:nvSpPr>
          <p:cNvPr id="10" name="TextBox 10"/>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风险应对策略</a:t>
            </a:r>
          </a:p>
        </p:txBody>
      </p:sp>
      <p:sp>
        <p:nvSpPr>
          <p:cNvPr id="11" name="AutoShape 11"/>
          <p:cNvSpPr/>
          <p:nvPr/>
        </p:nvSpPr>
        <p:spPr>
          <a:xfrm>
            <a:off x="5267801" y="3491989"/>
            <a:ext cx="238125" cy="238125"/>
          </a:xfrm>
          <a:prstGeom prst="ellipse">
            <a:avLst/>
          </a:prstGeom>
          <a:solidFill>
            <a:schemeClr val="accent1">
              <a:alpha val="100000"/>
            </a:schemeClr>
          </a:solidFill>
          <a:ln/>
        </p:spPr>
      </p:sp>
      <p:sp>
        <p:nvSpPr>
          <p:cNvPr id="12" name="AutoShape 12"/>
          <p:cNvSpPr/>
          <p:nvPr/>
        </p:nvSpPr>
        <p:spPr>
          <a:xfrm>
            <a:off x="5267801" y="5117897"/>
            <a:ext cx="238125" cy="238125"/>
          </a:xfrm>
          <a:prstGeom prst="ellipse">
            <a:avLst/>
          </a:prstGeom>
          <a:solidFill>
            <a:schemeClr val="accent1">
              <a:alpha val="100000"/>
            </a:schemeClr>
          </a:solidFill>
          <a:ln/>
        </p:spPr>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32546" r="32546"/>
          <a:stretch>
            <a:fillRect/>
          </a:stretch>
        </p:blipFill>
        <p:spPr>
          <a:xfrm>
            <a:off x="875314" y="2169726"/>
            <a:ext cx="2050689" cy="3916435"/>
          </a:xfrm>
          <a:prstGeom prst="rect">
            <a:avLst/>
          </a:prstGeom>
        </p:spPr>
      </p:pic>
      <p:pic>
        <p:nvPicPr>
          <p:cNvPr id="3" name="Picture 3"/>
          <p:cNvPicPr>
            <a:picLocks noChangeAspect="1"/>
          </p:cNvPicPr>
          <p:nvPr/>
        </p:nvPicPr>
        <p:blipFill>
          <a:blip r:embed="rId4"/>
          <a:srcRect l="32550" r="32550"/>
          <a:stretch>
            <a:fillRect/>
          </a:stretch>
        </p:blipFill>
        <p:spPr>
          <a:xfrm>
            <a:off x="5430979" y="2169726"/>
            <a:ext cx="2050689" cy="3916435"/>
          </a:xfrm>
          <a:prstGeom prst="rect">
            <a:avLst/>
          </a:prstGeom>
        </p:spPr>
      </p:pic>
      <p:pic>
        <p:nvPicPr>
          <p:cNvPr id="4" name="Picture 4"/>
          <p:cNvPicPr>
            <a:picLocks noChangeAspect="1"/>
          </p:cNvPicPr>
          <p:nvPr/>
        </p:nvPicPr>
        <p:blipFill>
          <a:blip r:embed="rId5"/>
          <a:srcRect l="32546" r="32546"/>
          <a:stretch>
            <a:fillRect/>
          </a:stretch>
        </p:blipFill>
        <p:spPr>
          <a:xfrm>
            <a:off x="3153146" y="1697364"/>
            <a:ext cx="2050689" cy="3916435"/>
          </a:xfrm>
          <a:prstGeom prst="rect">
            <a:avLst/>
          </a:prstGeom>
        </p:spPr>
      </p:pic>
      <p:sp>
        <p:nvSpPr>
          <p:cNvPr id="5" name="AutoShape 5"/>
          <p:cNvSpPr/>
          <p:nvPr/>
        </p:nvSpPr>
        <p:spPr>
          <a:xfrm>
            <a:off x="7851998" y="2723144"/>
            <a:ext cx="3834950" cy="1465716"/>
          </a:xfrm>
          <a:prstGeom prst="rect">
            <a:avLst/>
          </a:prstGeom>
          <a:noFill/>
          <a:ln/>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Microsoft Yahei"/>
                <a:ea typeface="Microsoft Yahei"/>
                <a:cs typeface="Microsoft Yahei"/>
              </a:rPr>
              <a:t>制定合理的财务计划，确保项目资金充足；加强成本控制，优化资源配置；建立风险预警机制，及时发现并应对潜在的财务风险。</a:t>
            </a:r>
            <a:endParaRPr lang="en-US" sz="1100"/>
          </a:p>
        </p:txBody>
      </p:sp>
      <p:sp>
        <p:nvSpPr>
          <p:cNvPr id="6" name="AutoShape 6"/>
          <p:cNvSpPr/>
          <p:nvPr/>
        </p:nvSpPr>
        <p:spPr>
          <a:xfrm>
            <a:off x="7851998" y="2087040"/>
            <a:ext cx="3606165" cy="575781"/>
          </a:xfrm>
          <a:prstGeom prst="rect">
            <a:avLst/>
          </a:prstGeom>
          <a:noFill/>
          <a:ln/>
        </p:spPr>
        <p:txBody>
          <a:bodyPr vert="horz" wrap="square" lIns="91440" tIns="45720" rIns="91440" bIns="45720" rtlCol="0" anchor="b" anchorCtr="0">
            <a:normAutofit/>
          </a:bodyPr>
          <a:lstStyle/>
          <a:p>
            <a:pPr algn="l">
              <a:lnSpc>
                <a:spcPct val="120000"/>
              </a:lnSpc>
              <a:defRPr/>
            </a:pPr>
            <a:r>
              <a:rPr lang="en-US" sz="2400" b="1">
                <a:solidFill>
                  <a:schemeClr val="accent1">
                    <a:alpha val="100000"/>
                  </a:schemeClr>
                </a:solidFill>
                <a:latin typeface="Microsoft Yahei"/>
                <a:ea typeface="Microsoft Yahei"/>
                <a:cs typeface="Microsoft Yahei"/>
              </a:rPr>
              <a:t>财务风险应对</a:t>
            </a:r>
            <a:endParaRPr lang="en-US" sz="1100"/>
          </a:p>
        </p:txBody>
      </p:sp>
      <p:sp>
        <p:nvSpPr>
          <p:cNvPr id="7" name="AutoShape 7"/>
          <p:cNvSpPr/>
          <p:nvPr/>
        </p:nvSpPr>
        <p:spPr>
          <a:xfrm>
            <a:off x="7851998" y="4826443"/>
            <a:ext cx="3834950" cy="1451935"/>
          </a:xfrm>
          <a:prstGeom prst="rect">
            <a:avLst/>
          </a:prstGeom>
          <a:noFill/>
          <a:ln/>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Microsoft Yahei"/>
                <a:ea typeface="Microsoft Yahei"/>
                <a:cs typeface="Microsoft Yahei"/>
              </a:rPr>
              <a:t>密切关注政策法规动态，及时调整经营策略；加强合规管理，确保产品符合相关法规要求；建立与政府部门的良好沟通机制，争取政策支持和优惠待遇。</a:t>
            </a:r>
            <a:endParaRPr lang="en-US" sz="1100"/>
          </a:p>
        </p:txBody>
      </p:sp>
      <p:sp>
        <p:nvSpPr>
          <p:cNvPr id="8" name="AutoShape 8"/>
          <p:cNvSpPr/>
          <p:nvPr/>
        </p:nvSpPr>
        <p:spPr>
          <a:xfrm>
            <a:off x="7851998" y="4125420"/>
            <a:ext cx="3606329" cy="640699"/>
          </a:xfrm>
          <a:prstGeom prst="rect">
            <a:avLst/>
          </a:prstGeom>
          <a:noFill/>
          <a:ln/>
        </p:spPr>
        <p:txBody>
          <a:bodyPr vert="horz" wrap="square" lIns="91440" tIns="45720" rIns="91440" bIns="45720" rtlCol="0" anchor="b" anchorCtr="0">
            <a:noAutofit/>
          </a:bodyPr>
          <a:lstStyle/>
          <a:p>
            <a:pPr algn="l">
              <a:lnSpc>
                <a:spcPct val="120000"/>
              </a:lnSpc>
              <a:defRPr/>
            </a:pPr>
            <a:r>
              <a:rPr lang="en-US" sz="2400" b="1">
                <a:solidFill>
                  <a:schemeClr val="accent1">
                    <a:alpha val="100000"/>
                  </a:schemeClr>
                </a:solidFill>
                <a:latin typeface="Microsoft Yahei"/>
                <a:ea typeface="Microsoft Yahei"/>
                <a:cs typeface="Microsoft Yahei"/>
              </a:rPr>
              <a:t>法规政策风险应对</a:t>
            </a:r>
            <a:endParaRPr lang="en-US" sz="1100"/>
          </a:p>
        </p:txBody>
      </p:sp>
      <p:sp>
        <p:nvSpPr>
          <p:cNvPr id="9" name="TextBox 9"/>
          <p:cNvSpPr txBox="1"/>
          <p:nvPr/>
        </p:nvSpPr>
        <p:spPr>
          <a:xfrm>
            <a:off x="476023" y="265328"/>
            <a:ext cx="1123950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Microsoft Yahei"/>
                <a:ea typeface="Microsoft Yahei"/>
                <a:cs typeface="Microsoft Yahei"/>
              </a:rPr>
              <a:t>风险应对策略</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53186" y="2189088"/>
            <a:ext cx="2562225" cy="695325"/>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上市退出</a:t>
            </a:r>
          </a:p>
        </p:txBody>
      </p:sp>
      <p:sp>
        <p:nvSpPr>
          <p:cNvPr id="3" name="TextBox 3"/>
          <p:cNvSpPr txBox="1"/>
          <p:nvPr/>
        </p:nvSpPr>
        <p:spPr>
          <a:xfrm>
            <a:off x="653186" y="2700366"/>
            <a:ext cx="2562225" cy="2495550"/>
          </a:xfrm>
          <a:prstGeom prst="rect">
            <a:avLst/>
          </a:prstGeom>
          <a:ln/>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当企业发展到一定规模且具备上市条件时，可通过上市融资实现资本退出。需提前规划上市路径和时间表，确保上市过程的顺利进行。</a:t>
            </a:r>
          </a:p>
        </p:txBody>
      </p:sp>
      <p:sp>
        <p:nvSpPr>
          <p:cNvPr id="4" name="TextBox 4"/>
          <p:cNvSpPr txBox="1"/>
          <p:nvPr/>
        </p:nvSpPr>
        <p:spPr>
          <a:xfrm>
            <a:off x="3368956" y="2815680"/>
            <a:ext cx="2552700" cy="695325"/>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并购退出</a:t>
            </a:r>
          </a:p>
        </p:txBody>
      </p:sp>
      <p:sp>
        <p:nvSpPr>
          <p:cNvPr id="5" name="TextBox 5"/>
          <p:cNvSpPr txBox="1"/>
          <p:nvPr/>
        </p:nvSpPr>
        <p:spPr>
          <a:xfrm>
            <a:off x="3368956" y="3326958"/>
            <a:ext cx="2562225" cy="2501313"/>
          </a:xfrm>
          <a:prstGeom prst="rect">
            <a:avLst/>
          </a:prstGeom>
          <a:ln/>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积极寻求与行业内领先企业的并购机会，通过被并购实现资本退出。需明确并购对象和条件，确保并购过程的公平、公正和透明。</a:t>
            </a:r>
          </a:p>
        </p:txBody>
      </p:sp>
      <p:sp>
        <p:nvSpPr>
          <p:cNvPr id="6" name="TextBox 6"/>
          <p:cNvSpPr txBox="1"/>
          <p:nvPr/>
        </p:nvSpPr>
        <p:spPr>
          <a:xfrm>
            <a:off x="6160873" y="2189088"/>
            <a:ext cx="2609850" cy="695325"/>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清算退出</a:t>
            </a:r>
          </a:p>
        </p:txBody>
      </p:sp>
      <p:sp>
        <p:nvSpPr>
          <p:cNvPr id="7" name="TextBox 7"/>
          <p:cNvSpPr txBox="1"/>
          <p:nvPr/>
        </p:nvSpPr>
        <p:spPr>
          <a:xfrm>
            <a:off x="6160873" y="2700366"/>
            <a:ext cx="2609850" cy="2495550"/>
          </a:xfrm>
          <a:prstGeom prst="rect">
            <a:avLst/>
          </a:prstGeom>
          <a:ln/>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若项目无法继续推进或面临重大风险时，可考虑进行清算退出。需制定详细的清算方案和时间表，确保清算过程的合法、合规和有序进行。</a:t>
            </a:r>
          </a:p>
        </p:txBody>
      </p:sp>
      <p:sp>
        <p:nvSpPr>
          <p:cNvPr id="8" name="TextBox 8"/>
          <p:cNvSpPr txBox="1"/>
          <p:nvPr/>
        </p:nvSpPr>
        <p:spPr>
          <a:xfrm>
            <a:off x="8954053" y="2815680"/>
            <a:ext cx="2657475" cy="695325"/>
          </a:xfrm>
          <a:prstGeom prst="rect">
            <a:avLst/>
          </a:prstGeom>
          <a:ln/>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Microsoft Yahei"/>
                <a:ea typeface="Microsoft Yahei"/>
                <a:cs typeface="Microsoft Yahei"/>
              </a:rPr>
              <a:t>股权转让退出</a:t>
            </a:r>
          </a:p>
        </p:txBody>
      </p:sp>
      <p:sp>
        <p:nvSpPr>
          <p:cNvPr id="9" name="TextBox 9"/>
          <p:cNvSpPr txBox="1"/>
          <p:nvPr/>
        </p:nvSpPr>
        <p:spPr>
          <a:xfrm>
            <a:off x="8954053" y="3326958"/>
            <a:ext cx="2653383" cy="2501313"/>
          </a:xfrm>
          <a:prstGeom prst="rect">
            <a:avLst/>
          </a:prstGeom>
          <a:ln/>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Microsoft Yahei"/>
                <a:ea typeface="Microsoft Yahei"/>
                <a:cs typeface="Microsoft Yahei"/>
              </a:rPr>
              <a:t>通过向其他投资者转让股权实现资本退出。需明确股权转让的对象和条件，确保股权转让过程的公平、公正和透明。同时，需关注股权转让后的企业治理结构和经营策略变化。</a:t>
            </a:r>
          </a:p>
        </p:txBody>
      </p:sp>
      <p:sp>
        <p:nvSpPr>
          <p:cNvPr id="10" name="AutoShape 10"/>
          <p:cNvSpPr/>
          <p:nvPr/>
        </p:nvSpPr>
        <p:spPr>
          <a:xfrm rot="-10800000">
            <a:off x="795939" y="1705112"/>
            <a:ext cx="571500" cy="571500"/>
          </a:xfrm>
          <a:prstGeom prst="teardrop">
            <a:avLst/>
          </a:prstGeom>
          <a:solidFill>
            <a:schemeClr val="accent1">
              <a:alpha val="100000"/>
            </a:schemeClr>
          </a:solidFill>
          <a:ln/>
        </p:spPr>
      </p:sp>
      <p:sp>
        <p:nvSpPr>
          <p:cNvPr id="11" name="AutoShape 11"/>
          <p:cNvSpPr/>
          <p:nvPr/>
        </p:nvSpPr>
        <p:spPr>
          <a:xfrm rot="-10800000">
            <a:off x="3539937" y="2318847"/>
            <a:ext cx="571500" cy="571500"/>
          </a:xfrm>
          <a:prstGeom prst="teardrop">
            <a:avLst/>
          </a:prstGeom>
          <a:solidFill>
            <a:schemeClr val="accent1">
              <a:alpha val="100000"/>
            </a:schemeClr>
          </a:solidFill>
          <a:ln/>
        </p:spPr>
      </p:sp>
      <p:sp>
        <p:nvSpPr>
          <p:cNvPr id="12" name="AutoShape 12"/>
          <p:cNvSpPr/>
          <p:nvPr/>
        </p:nvSpPr>
        <p:spPr>
          <a:xfrm rot="10800000">
            <a:off x="6323866" y="1710499"/>
            <a:ext cx="571500" cy="571500"/>
          </a:xfrm>
          <a:prstGeom prst="teardrop">
            <a:avLst/>
          </a:prstGeom>
          <a:solidFill>
            <a:schemeClr val="accent1">
              <a:alpha val="100000"/>
            </a:schemeClr>
          </a:solidFill>
          <a:ln/>
        </p:spPr>
      </p:sp>
      <p:sp>
        <p:nvSpPr>
          <p:cNvPr id="13" name="AutoShape 13"/>
          <p:cNvSpPr/>
          <p:nvPr/>
        </p:nvSpPr>
        <p:spPr>
          <a:xfrm rot="-10800000">
            <a:off x="9134415" y="2318847"/>
            <a:ext cx="571500" cy="571500"/>
          </a:xfrm>
          <a:prstGeom prst="teardrop">
            <a:avLst/>
          </a:prstGeom>
          <a:solidFill>
            <a:schemeClr val="accent1">
              <a:alpha val="100000"/>
            </a:schemeClr>
          </a:solidFill>
          <a:ln/>
        </p:spPr>
      </p:sp>
      <p:sp>
        <p:nvSpPr>
          <p:cNvPr id="14" name="TextBox 14"/>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退出机制</a:t>
            </a:r>
          </a:p>
        </p:txBody>
      </p:sp>
      <p:sp>
        <p:nvSpPr>
          <p:cNvPr id="15" name="TextBox 15"/>
          <p:cNvSpPr txBox="1"/>
          <p:nvPr/>
        </p:nvSpPr>
        <p:spPr>
          <a:xfrm>
            <a:off x="656874" y="1721024"/>
            <a:ext cx="849630" cy="555588"/>
          </a:xfrm>
          <a:prstGeom prst="rect">
            <a:avLst/>
          </a:prstGeom>
          <a:ln/>
        </p:spPr>
        <p:txBody>
          <a:bodyPr vert="horz" wrap="square" lIns="91440" tIns="45720" rIns="91440" bIns="45720" rtlCol="0" anchor="ctr" anchorCtr="0">
            <a:no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01</a:t>
            </a:r>
          </a:p>
        </p:txBody>
      </p:sp>
      <p:sp>
        <p:nvSpPr>
          <p:cNvPr id="16" name="TextBox 16"/>
          <p:cNvSpPr txBox="1"/>
          <p:nvPr/>
        </p:nvSpPr>
        <p:spPr>
          <a:xfrm>
            <a:off x="3400872" y="2349279"/>
            <a:ext cx="849630" cy="555588"/>
          </a:xfrm>
          <a:prstGeom prst="rect">
            <a:avLst/>
          </a:prstGeom>
          <a:ln/>
        </p:spPr>
        <p:txBody>
          <a:bodyPr vert="horz" wrap="square" lIns="91440" tIns="45720" rIns="91440" bIns="45720" rtlCol="0" anchor="ctr" anchorCtr="0">
            <a:no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02</a:t>
            </a:r>
          </a:p>
        </p:txBody>
      </p:sp>
      <p:sp>
        <p:nvSpPr>
          <p:cNvPr id="17" name="TextBox 17"/>
          <p:cNvSpPr txBox="1"/>
          <p:nvPr/>
        </p:nvSpPr>
        <p:spPr>
          <a:xfrm>
            <a:off x="6184801" y="1710499"/>
            <a:ext cx="849630" cy="555588"/>
          </a:xfrm>
          <a:prstGeom prst="rect">
            <a:avLst/>
          </a:prstGeom>
          <a:ln/>
        </p:spPr>
        <p:txBody>
          <a:bodyPr vert="horz" wrap="square" lIns="91440" tIns="45720" rIns="91440" bIns="45720" rtlCol="0" anchor="ctr" anchorCtr="0">
            <a:no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03</a:t>
            </a:r>
          </a:p>
        </p:txBody>
      </p:sp>
      <p:sp>
        <p:nvSpPr>
          <p:cNvPr id="18" name="TextBox 18"/>
          <p:cNvSpPr txBox="1"/>
          <p:nvPr/>
        </p:nvSpPr>
        <p:spPr>
          <a:xfrm>
            <a:off x="8995350" y="2349279"/>
            <a:ext cx="849630" cy="555588"/>
          </a:xfrm>
          <a:prstGeom prst="rect">
            <a:avLst/>
          </a:prstGeom>
          <a:ln/>
        </p:spPr>
        <p:txBody>
          <a:bodyPr vert="horz" wrap="square" lIns="91440" tIns="45720" rIns="91440" bIns="45720" rtlCol="0" anchor="ctr" anchorCtr="0">
            <a:noAutofit/>
          </a:bodyPr>
          <a:lstStyle/>
          <a:p>
            <a:pPr algn="ctr">
              <a:lnSpc>
                <a:spcPct val="100000"/>
              </a:lnSpc>
              <a:spcBef>
                <a:spcPts val="375"/>
              </a:spcBef>
            </a:pPr>
            <a:r>
              <a:rPr lang="en-US" sz="2400">
                <a:solidFill>
                  <a:srgbClr val="FFFFFF">
                    <a:alpha val="100000"/>
                  </a:srgbClr>
                </a:solidFill>
                <a:latin typeface="Microsoft Yahei"/>
                <a:ea typeface="Microsoft Yahei"/>
                <a:cs typeface="Microsoft Yahei"/>
              </a:rPr>
              <a:t>04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36208" y="1934272"/>
            <a:ext cx="7934325" cy="1838325"/>
          </a:xfrm>
          <a:prstGeom prst="rect">
            <a:avLst/>
          </a:prstGeom>
          <a:ln/>
        </p:spPr>
        <p:txBody>
          <a:bodyPr vert="horz" wrap="square" lIns="114300" tIns="57150" rIns="114300" bIns="57150" rtlCol="0" anchor="ctr" anchorCtr="0">
            <a:spAutoFit/>
          </a:bodyPr>
          <a:lstStyle/>
          <a:p>
            <a:pPr>
              <a:lnSpc>
                <a:spcPct val="100000"/>
              </a:lnSpc>
              <a:spcBef>
                <a:spcPts val="450"/>
              </a:spcBef>
            </a:pPr>
            <a:r>
              <a:rPr lang="en-US" sz="10275" b="1">
                <a:solidFill>
                  <a:schemeClr val="lt2">
                    <a:alpha val="100000"/>
                  </a:schemeClr>
                </a:solidFill>
                <a:latin typeface="Microsoft Yahei"/>
                <a:ea typeface="Microsoft Yahei"/>
                <a:cs typeface="Microsoft Yahei"/>
              </a:rPr>
              <a:t>09</a:t>
            </a:r>
          </a:p>
        </p:txBody>
      </p:sp>
      <p:sp>
        <p:nvSpPr>
          <p:cNvPr id="3" name="TextBox 3"/>
          <p:cNvSpPr txBox="1"/>
          <p:nvPr/>
        </p:nvSpPr>
        <p:spPr>
          <a:xfrm>
            <a:off x="940793" y="3983089"/>
            <a:ext cx="5086502" cy="698525"/>
          </a:xfrm>
          <a:prstGeom prst="rect">
            <a:avLst/>
          </a:prstGeom>
          <a:ln/>
        </p:spPr>
        <p:txBody>
          <a:bodyPr vert="horz" wrap="square" lIns="114300" tIns="57150" rIns="114300" bIns="57150" rtlCol="0" anchor="ctr" anchorCtr="0">
            <a:spAutoFit/>
          </a:bodyPr>
          <a:lstStyle/>
          <a:p>
            <a:pPr>
              <a:lnSpc>
                <a:spcPct val="120000"/>
              </a:lnSpc>
              <a:spcBef>
                <a:spcPts val="450"/>
              </a:spcBef>
            </a:pPr>
            <a:r>
              <a:rPr lang="en-US" sz="3450" b="1" dirty="0">
                <a:solidFill>
                  <a:srgbClr val="000000">
                    <a:alpha val="100000"/>
                  </a:srgbClr>
                </a:solidFill>
                <a:highlight>
                  <a:srgbClr val="000000">
                    <a:alpha val="0"/>
                  </a:srgbClr>
                </a:highlight>
                <a:latin typeface="Microsoft Yahei"/>
                <a:ea typeface="Microsoft Yahei"/>
                <a:cs typeface="Microsoft Yahei"/>
              </a:rPr>
              <a:t>References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86186" y="3322687"/>
            <a:ext cx="3429121" cy="1799849"/>
          </a:xfrm>
          <a:prstGeom prst="rect">
            <a:avLst/>
          </a:prstGeom>
          <a:ln/>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Microsoft Yahei"/>
                <a:ea typeface="Microsoft Yahei"/>
                <a:cs typeface="Microsoft Yahei"/>
              </a:rPr>
              <a:t>根据多项市场调研数据显示，现代人普遍面临睡眠问题，超过60%的人表示自己睡眠不足，近40%的人表示睡眠质量不佳。这一市场需求为ZenSleep产品的推出提供了坚实的基础。</a:t>
            </a:r>
          </a:p>
        </p:txBody>
      </p:sp>
      <p:sp>
        <p:nvSpPr>
          <p:cNvPr id="3" name="TextBox 3"/>
          <p:cNvSpPr txBox="1"/>
          <p:nvPr/>
        </p:nvSpPr>
        <p:spPr>
          <a:xfrm>
            <a:off x="1647706" y="2111504"/>
            <a:ext cx="2267602" cy="1121328"/>
          </a:xfrm>
          <a:prstGeom prst="rect">
            <a:avLst/>
          </a:prstGeom>
          <a:ln/>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Microsoft Yahei"/>
                <a:ea typeface="Microsoft Yahei"/>
                <a:cs typeface="Microsoft Yahei"/>
              </a:rPr>
              <a:t>市场调研数据</a:t>
            </a:r>
          </a:p>
        </p:txBody>
      </p:sp>
      <p:sp>
        <p:nvSpPr>
          <p:cNvPr id="4" name="TextBox 4"/>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参考文献</a:t>
            </a:r>
          </a:p>
        </p:txBody>
      </p:sp>
      <p:sp>
        <p:nvSpPr>
          <p:cNvPr id="5" name="AutoShape 5"/>
          <p:cNvSpPr/>
          <p:nvPr/>
        </p:nvSpPr>
        <p:spPr>
          <a:xfrm>
            <a:off x="486186" y="2169344"/>
            <a:ext cx="1005648" cy="1005648"/>
          </a:xfrm>
          <a:prstGeom prst="roundRect">
            <a:avLst>
              <a:gd name="adj" fmla="val 15104"/>
            </a:avLst>
          </a:prstGeom>
          <a:solidFill>
            <a:schemeClr val="accent1">
              <a:alpha val="100000"/>
            </a:schemeClr>
          </a:solidFill>
          <a:ln/>
        </p:spPr>
      </p:sp>
      <p:sp>
        <p:nvSpPr>
          <p:cNvPr id="6" name="Freeform 6"/>
          <p:cNvSpPr/>
          <p:nvPr/>
        </p:nvSpPr>
        <p:spPr>
          <a:xfrm>
            <a:off x="732669" y="2415827"/>
            <a:ext cx="512683" cy="512683"/>
          </a:xfrm>
          <a:custGeom>
            <a:avLst/>
            <a:gdLst/>
            <a:ahLst/>
            <a:cxnLst/>
            <a:rect l="l" t="t" r="r" b="b"/>
            <a:pathLst>
              <a:path w="304800" h="304800">
                <a:moveTo>
                  <a:pt x="152800" y="79486"/>
                </a:moveTo>
                <a:cubicBezTo>
                  <a:pt x="152800" y="79486"/>
                  <a:pt x="133750" y="38891"/>
                  <a:pt x="90888" y="38891"/>
                </a:cubicBezTo>
                <a:cubicBezTo>
                  <a:pt x="44053" y="38891"/>
                  <a:pt x="19450" y="78581"/>
                  <a:pt x="19450" y="118262"/>
                </a:cubicBezTo>
                <a:cubicBezTo>
                  <a:pt x="19450" y="184147"/>
                  <a:pt x="152800" y="265900"/>
                  <a:pt x="152800" y="265900"/>
                </a:cubicBezTo>
                <a:cubicBezTo>
                  <a:pt x="152800" y="265900"/>
                  <a:pt x="285350" y="184937"/>
                  <a:pt x="285350" y="118262"/>
                </a:cubicBezTo>
                <a:cubicBezTo>
                  <a:pt x="285350" y="77781"/>
                  <a:pt x="259956" y="38891"/>
                  <a:pt x="214713" y="38891"/>
                </a:cubicBezTo>
                <a:cubicBezTo>
                  <a:pt x="169469" y="38891"/>
                  <a:pt x="152800" y="79486"/>
                  <a:pt x="152800" y="79486"/>
                </a:cubicBezTo>
                <a:close/>
              </a:path>
            </a:pathLst>
          </a:custGeom>
          <a:solidFill>
            <a:srgbClr val="FFFFFF">
              <a:alpha val="100000"/>
            </a:srgbClr>
          </a:solidFill>
          <a:ln/>
        </p:spPr>
      </p:sp>
      <p:sp>
        <p:nvSpPr>
          <p:cNvPr id="7" name="TextBox 7"/>
          <p:cNvSpPr txBox="1"/>
          <p:nvPr/>
        </p:nvSpPr>
        <p:spPr>
          <a:xfrm>
            <a:off x="4406841" y="3322687"/>
            <a:ext cx="3429121" cy="1799849"/>
          </a:xfrm>
          <a:prstGeom prst="rect">
            <a:avLst/>
          </a:prstGeom>
          <a:ln/>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Microsoft Yahei"/>
                <a:ea typeface="Microsoft Yahei"/>
                <a:cs typeface="Microsoft Yahei"/>
              </a:rPr>
              <a:t>参考了贝哲斯咨询、恒州恒思等行业报告，对全球及国内睡眠市场的规模、增长趋势、竞争格局等进行了深入分析，为ZenSleep产品的市场定位和发展战略提供了有力支持。</a:t>
            </a:r>
          </a:p>
        </p:txBody>
      </p:sp>
      <p:sp>
        <p:nvSpPr>
          <p:cNvPr id="8" name="TextBox 8"/>
          <p:cNvSpPr txBox="1"/>
          <p:nvPr/>
        </p:nvSpPr>
        <p:spPr>
          <a:xfrm>
            <a:off x="5568361" y="2111504"/>
            <a:ext cx="2267602" cy="1121328"/>
          </a:xfrm>
          <a:prstGeom prst="rect">
            <a:avLst/>
          </a:prstGeom>
          <a:ln/>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Microsoft Yahei"/>
                <a:ea typeface="Microsoft Yahei"/>
                <a:cs typeface="Microsoft Yahei"/>
              </a:rPr>
              <a:t>行业报告分析</a:t>
            </a:r>
          </a:p>
        </p:txBody>
      </p:sp>
      <p:sp>
        <p:nvSpPr>
          <p:cNvPr id="9" name="AutoShape 9"/>
          <p:cNvSpPr/>
          <p:nvPr/>
        </p:nvSpPr>
        <p:spPr>
          <a:xfrm>
            <a:off x="4406841" y="2169344"/>
            <a:ext cx="1005648" cy="1005648"/>
          </a:xfrm>
          <a:prstGeom prst="roundRect">
            <a:avLst>
              <a:gd name="adj" fmla="val 15104"/>
            </a:avLst>
          </a:prstGeom>
          <a:solidFill>
            <a:schemeClr val="accent1">
              <a:alpha val="100000"/>
            </a:schemeClr>
          </a:solidFill>
          <a:ln/>
        </p:spPr>
      </p:sp>
      <p:sp>
        <p:nvSpPr>
          <p:cNvPr id="10" name="TextBox 10"/>
          <p:cNvSpPr txBox="1"/>
          <p:nvPr/>
        </p:nvSpPr>
        <p:spPr>
          <a:xfrm>
            <a:off x="8189466" y="3322687"/>
            <a:ext cx="3429121" cy="1799849"/>
          </a:xfrm>
          <a:prstGeom prst="rect">
            <a:avLst/>
          </a:prstGeom>
          <a:ln/>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Microsoft Yahei"/>
                <a:ea typeface="Microsoft Yahei"/>
                <a:cs typeface="Microsoft Yahei"/>
              </a:rPr>
              <a:t>对国内外知名睡眠品牌如SleepInnovations、SleepCouncil等进行了详细的产品线、品质、口碑以及营销策略的分析，为ZenSleep产品的差异化竞争提供了参考。</a:t>
            </a:r>
          </a:p>
        </p:txBody>
      </p:sp>
      <p:sp>
        <p:nvSpPr>
          <p:cNvPr id="11" name="TextBox 11"/>
          <p:cNvSpPr txBox="1"/>
          <p:nvPr/>
        </p:nvSpPr>
        <p:spPr>
          <a:xfrm>
            <a:off x="9350986" y="2111504"/>
            <a:ext cx="2267602" cy="1121328"/>
          </a:xfrm>
          <a:prstGeom prst="rect">
            <a:avLst/>
          </a:prstGeom>
          <a:ln/>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Microsoft Yahei"/>
                <a:ea typeface="Microsoft Yahei"/>
                <a:cs typeface="Microsoft Yahei"/>
              </a:rPr>
              <a:t>竞争对手分析</a:t>
            </a:r>
          </a:p>
        </p:txBody>
      </p:sp>
      <p:sp>
        <p:nvSpPr>
          <p:cNvPr id="12" name="AutoShape 12"/>
          <p:cNvSpPr/>
          <p:nvPr/>
        </p:nvSpPr>
        <p:spPr>
          <a:xfrm>
            <a:off x="8189466" y="2169344"/>
            <a:ext cx="1005648" cy="1005648"/>
          </a:xfrm>
          <a:prstGeom prst="roundRect">
            <a:avLst>
              <a:gd name="adj" fmla="val 15104"/>
            </a:avLst>
          </a:prstGeom>
          <a:solidFill>
            <a:schemeClr val="accent1">
              <a:alpha val="100000"/>
            </a:schemeClr>
          </a:solidFill>
          <a:ln/>
        </p:spPr>
      </p:sp>
      <p:sp>
        <p:nvSpPr>
          <p:cNvPr id="13" name="Freeform 13"/>
          <p:cNvSpPr/>
          <p:nvPr/>
        </p:nvSpPr>
        <p:spPr>
          <a:xfrm>
            <a:off x="4701962" y="2454940"/>
            <a:ext cx="434456" cy="434456"/>
          </a:xfrm>
          <a:custGeom>
            <a:avLst/>
            <a:gdLst/>
            <a:ahLst/>
            <a:cxnLst/>
            <a:rect l="l" t="t" r="r" b="b"/>
            <a:pathLst>
              <a:path w="304800" h="304800">
                <a:moveTo>
                  <a:pt x="304800" y="180975"/>
                </a:moveTo>
                <a:lnTo>
                  <a:pt x="247650" y="123825"/>
                </a:lnTo>
                <a:lnTo>
                  <a:pt x="247650" y="38100"/>
                </a:lnTo>
                <a:lnTo>
                  <a:pt x="209550" y="38100"/>
                </a:lnTo>
                <a:lnTo>
                  <a:pt x="209550" y="85725"/>
                </a:lnTo>
                <a:lnTo>
                  <a:pt x="152400" y="28575"/>
                </a:lnTo>
                <a:lnTo>
                  <a:pt x="0" y="180975"/>
                </a:lnTo>
                <a:lnTo>
                  <a:pt x="0" y="190500"/>
                </a:lnTo>
                <a:lnTo>
                  <a:pt x="38100" y="190500"/>
                </a:lnTo>
                <a:lnTo>
                  <a:pt x="38100" y="285750"/>
                </a:lnTo>
                <a:lnTo>
                  <a:pt x="133350" y="285750"/>
                </a:lnTo>
                <a:lnTo>
                  <a:pt x="133350" y="228600"/>
                </a:lnTo>
                <a:lnTo>
                  <a:pt x="171450" y="228600"/>
                </a:lnTo>
                <a:lnTo>
                  <a:pt x="171450" y="285750"/>
                </a:lnTo>
                <a:lnTo>
                  <a:pt x="266700" y="285750"/>
                </a:lnTo>
                <a:lnTo>
                  <a:pt x="266700" y="190500"/>
                </a:lnTo>
                <a:lnTo>
                  <a:pt x="304800" y="190500"/>
                </a:lnTo>
                <a:close/>
              </a:path>
            </a:pathLst>
          </a:custGeom>
          <a:solidFill>
            <a:srgbClr val="FFFFFF">
              <a:alpha val="100000"/>
            </a:srgbClr>
          </a:solidFill>
          <a:ln/>
        </p:spPr>
      </p:sp>
      <p:sp>
        <p:nvSpPr>
          <p:cNvPr id="14" name="Freeform 14"/>
          <p:cNvSpPr/>
          <p:nvPr/>
        </p:nvSpPr>
        <p:spPr>
          <a:xfrm>
            <a:off x="8483932" y="2463810"/>
            <a:ext cx="416717" cy="416717"/>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a:ln/>
        </p:spPr>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910924" y="2345155"/>
            <a:ext cx="8296306" cy="1504950"/>
          </a:xfrm>
          <a:prstGeom prst="rect">
            <a:avLst/>
          </a:prstGeom>
          <a:ln/>
        </p:spPr>
        <p:txBody>
          <a:bodyPr vert="horz" wrap="square" lIns="114300" tIns="57150" rIns="114300" bIns="57150" rtlCol="0" anchor="ctr" anchorCtr="0">
            <a:spAutoFit/>
          </a:bodyPr>
          <a:lstStyle/>
          <a:p>
            <a:pPr>
              <a:lnSpc>
                <a:spcPct val="64000"/>
              </a:lnSpc>
            </a:pPr>
            <a:r>
              <a:rPr lang="en-US" sz="9975" b="1">
                <a:solidFill>
                  <a:schemeClr val="dk1">
                    <a:alpha val="100000"/>
                  </a:schemeClr>
                </a:solidFill>
                <a:latin typeface="Microsoft Yahei"/>
                <a:ea typeface="Microsoft Yahei"/>
                <a:cs typeface="Microsoft Yahei"/>
              </a:rPr>
              <a:t>THANKS</a:t>
            </a:r>
          </a:p>
        </p:txBody>
      </p:sp>
      <p:sp>
        <p:nvSpPr>
          <p:cNvPr id="3" name="TextBox 3"/>
          <p:cNvSpPr txBox="1"/>
          <p:nvPr/>
        </p:nvSpPr>
        <p:spPr>
          <a:xfrm>
            <a:off x="1106334" y="3939266"/>
            <a:ext cx="2623718" cy="653491"/>
          </a:xfrm>
          <a:prstGeom prst="rect">
            <a:avLst/>
          </a:prstGeom>
          <a:ln/>
        </p:spPr>
        <p:txBody>
          <a:bodyPr vert="horz" wrap="square" lIns="114300" tIns="57150" rIns="114300" bIns="57150" rtlCol="0" anchor="ctr" anchorCtr="0">
            <a:spAutoFit/>
          </a:bodyPr>
          <a:lstStyle/>
          <a:p>
            <a:pPr algn="ctr">
              <a:lnSpc>
                <a:spcPct val="64000"/>
              </a:lnSpc>
            </a:pPr>
            <a:r>
              <a:rPr lang="en-US" sz="3825" b="1">
                <a:solidFill>
                  <a:srgbClr val="FFFFFF">
                    <a:alpha val="100000"/>
                  </a:srgbClr>
                </a:solidFill>
                <a:latin typeface="Microsoft Yahei"/>
                <a:ea typeface="Microsoft Yahei"/>
                <a:cs typeface="Microsoft Yahei"/>
              </a:rPr>
              <a:t>感谢观看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a:stretch>
            <a:fillRect/>
          </a:stretch>
        </p:blipFill>
        <p:spPr>
          <a:xfrm>
            <a:off x="476023" y="1726817"/>
            <a:ext cx="4434841" cy="4434841"/>
          </a:xfrm>
          <a:prstGeom prst="roundRect">
            <a:avLst/>
          </a:prstGeom>
        </p:spPr>
      </p:pic>
      <p:sp>
        <p:nvSpPr>
          <p:cNvPr id="3" name="TextBox 3"/>
          <p:cNvSpPr txBox="1"/>
          <p:nvPr/>
        </p:nvSpPr>
        <p:spPr>
          <a:xfrm>
            <a:off x="5505926" y="5141439"/>
            <a:ext cx="6000750" cy="711336"/>
          </a:xfrm>
          <a:prstGeom prst="rect">
            <a:avLst/>
          </a:prstGeom>
          <a:ln/>
        </p:spPr>
        <p:txBody>
          <a:bodyPr vert="horz" wrap="square" lIns="123825" tIns="123825" rIns="57150" bIns="123825" rtlCol="0" anchor="b" anchorCtr="0">
            <a:noAutofit/>
          </a:bodyPr>
          <a:lstStyle/>
          <a:p>
            <a:pPr>
              <a:lnSpc>
                <a:spcPct val="120000"/>
              </a:lnSpc>
            </a:pPr>
            <a:r>
              <a:rPr lang="en-US" sz="2400" b="1" dirty="0">
                <a:solidFill>
                  <a:schemeClr val="accent1">
                    <a:alpha val="100000"/>
                  </a:schemeClr>
                </a:solidFill>
                <a:latin typeface="Microsoft Yahei"/>
                <a:ea typeface="Microsoft Yahei"/>
                <a:cs typeface="Microsoft Yahei"/>
              </a:rPr>
              <a:t>Integration of technology and Zen philosophy </a:t>
            </a:r>
          </a:p>
        </p:txBody>
      </p:sp>
      <p:sp>
        <p:nvSpPr>
          <p:cNvPr id="4" name="TextBox 4"/>
          <p:cNvSpPr txBox="1"/>
          <p:nvPr/>
        </p:nvSpPr>
        <p:spPr>
          <a:xfrm>
            <a:off x="5267801" y="5899513"/>
            <a:ext cx="6477000" cy="91440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With the popularity of mobile Internet and smart devices, it is possible to use technology to </a:t>
            </a:r>
          </a:p>
          <a:p>
            <a:pPr>
              <a:lnSpc>
                <a:spcPct val="140000"/>
              </a:lnSpc>
            </a:pPr>
            <a:r>
              <a:rPr lang="en-US" sz="1500" dirty="0">
                <a:solidFill>
                  <a:schemeClr val="dk1">
                    <a:alpha val="100000"/>
                  </a:schemeClr>
                </a:solidFill>
                <a:latin typeface="Microsoft Yahei"/>
                <a:ea typeface="Microsoft Yahei"/>
                <a:cs typeface="Microsoft Yahei"/>
              </a:rPr>
              <a:t>improve sleep quality.</a:t>
            </a:r>
          </a:p>
        </p:txBody>
      </p:sp>
      <p:sp>
        <p:nvSpPr>
          <p:cNvPr id="5" name="AutoShape 5"/>
          <p:cNvSpPr/>
          <p:nvPr/>
        </p:nvSpPr>
        <p:spPr>
          <a:xfrm>
            <a:off x="5267801" y="1835975"/>
            <a:ext cx="238125" cy="238125"/>
          </a:xfrm>
          <a:prstGeom prst="ellipse">
            <a:avLst/>
          </a:prstGeom>
          <a:solidFill>
            <a:schemeClr val="accent1">
              <a:alpha val="100000"/>
            </a:schemeClr>
          </a:solidFill>
          <a:ln/>
        </p:spPr>
      </p:sp>
      <p:sp>
        <p:nvSpPr>
          <p:cNvPr id="6" name="TextBox 6"/>
          <p:cNvSpPr txBox="1"/>
          <p:nvPr/>
        </p:nvSpPr>
        <p:spPr>
          <a:xfrm>
            <a:off x="5562187" y="1621998"/>
            <a:ext cx="6000750" cy="666079"/>
          </a:xfrm>
          <a:prstGeom prst="rect">
            <a:avLst/>
          </a:prstGeom>
          <a:ln/>
        </p:spPr>
        <p:txBody>
          <a:bodyPr vert="horz" wrap="square" lIns="123825" tIns="123825" rIns="57150" bIns="123825" rtlCol="0" anchor="b" anchorCtr="0">
            <a:noAutofit/>
          </a:bodyPr>
          <a:lstStyle/>
          <a:p>
            <a:pPr>
              <a:lnSpc>
                <a:spcPct val="120000"/>
              </a:lnSpc>
            </a:pPr>
            <a:r>
              <a:rPr lang="en-US" sz="2400" b="1" dirty="0">
                <a:solidFill>
                  <a:schemeClr val="accent1">
                    <a:alpha val="100000"/>
                  </a:schemeClr>
                </a:solidFill>
                <a:latin typeface="Microsoft Yahei"/>
                <a:ea typeface="Microsoft Yahei"/>
                <a:cs typeface="Microsoft Yahei"/>
              </a:rPr>
              <a:t>Prevalence of sleep problems</a:t>
            </a:r>
          </a:p>
        </p:txBody>
      </p:sp>
      <p:sp>
        <p:nvSpPr>
          <p:cNvPr id="7" name="TextBox 7"/>
          <p:cNvSpPr txBox="1"/>
          <p:nvPr/>
        </p:nvSpPr>
        <p:spPr>
          <a:xfrm>
            <a:off x="5267801" y="2234038"/>
            <a:ext cx="6477000" cy="91440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With the rapid development of modern society, work pressure, faster pace of life and the </a:t>
            </a:r>
          </a:p>
          <a:p>
            <a:pPr>
              <a:lnSpc>
                <a:spcPct val="140000"/>
              </a:lnSpc>
            </a:pPr>
            <a:r>
              <a:rPr lang="en-US" sz="1500" dirty="0">
                <a:solidFill>
                  <a:schemeClr val="dk1">
                    <a:alpha val="100000"/>
                  </a:schemeClr>
                </a:solidFill>
                <a:latin typeface="Microsoft Yahei"/>
                <a:ea typeface="Microsoft Yahei"/>
                <a:cs typeface="Microsoft Yahei"/>
              </a:rPr>
              <a:t>popularity of various electronic devices have led to a general decline in people's sleep quality. </a:t>
            </a:r>
          </a:p>
        </p:txBody>
      </p:sp>
      <p:sp>
        <p:nvSpPr>
          <p:cNvPr id="8" name="TextBox 8"/>
          <p:cNvSpPr txBox="1"/>
          <p:nvPr/>
        </p:nvSpPr>
        <p:spPr>
          <a:xfrm>
            <a:off x="5581237" y="3360785"/>
            <a:ext cx="6000750" cy="697555"/>
          </a:xfrm>
          <a:prstGeom prst="rect">
            <a:avLst/>
          </a:prstGeom>
          <a:ln/>
        </p:spPr>
        <p:txBody>
          <a:bodyPr vert="horz" wrap="square" lIns="123825" tIns="123825" rIns="57150" bIns="123825" rtlCol="0" anchor="b" anchorCtr="0">
            <a:noAutofit/>
          </a:bodyPr>
          <a:lstStyle/>
          <a:p>
            <a:pPr>
              <a:lnSpc>
                <a:spcPct val="120000"/>
              </a:lnSpc>
            </a:pPr>
            <a:r>
              <a:rPr lang="en-US" sz="2400" b="1" dirty="0">
                <a:solidFill>
                  <a:schemeClr val="accent1">
                    <a:alpha val="100000"/>
                  </a:schemeClr>
                </a:solidFill>
                <a:latin typeface="Microsoft Yahei"/>
                <a:ea typeface="Microsoft Yahei"/>
                <a:cs typeface="Microsoft Yahei"/>
              </a:rPr>
              <a:t>The growth of market demand</a:t>
            </a:r>
          </a:p>
        </p:txBody>
      </p:sp>
      <p:sp>
        <p:nvSpPr>
          <p:cNvPr id="9" name="TextBox 9"/>
          <p:cNvSpPr txBox="1"/>
          <p:nvPr/>
        </p:nvSpPr>
        <p:spPr>
          <a:xfrm>
            <a:off x="5267801" y="3896612"/>
            <a:ext cx="6477000" cy="91440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There is a growing concern about health and quality of life, and a growing need to improve </a:t>
            </a:r>
          </a:p>
          <a:p>
            <a:pPr>
              <a:lnSpc>
                <a:spcPct val="140000"/>
              </a:lnSpc>
            </a:pPr>
            <a:r>
              <a:rPr lang="en-US" sz="1500" dirty="0">
                <a:solidFill>
                  <a:schemeClr val="dk1">
                    <a:alpha val="100000"/>
                  </a:schemeClr>
                </a:solidFill>
                <a:latin typeface="Microsoft Yahei"/>
                <a:ea typeface="Microsoft Yahei"/>
                <a:cs typeface="Microsoft Yahei"/>
              </a:rPr>
              <a:t>sleep quality.</a:t>
            </a:r>
          </a:p>
        </p:txBody>
      </p:sp>
      <p:sp>
        <p:nvSpPr>
          <p:cNvPr id="10" name="TextBox 10"/>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项目背景</a:t>
            </a:r>
          </a:p>
        </p:txBody>
      </p:sp>
      <p:sp>
        <p:nvSpPr>
          <p:cNvPr id="11" name="AutoShape 11"/>
          <p:cNvSpPr/>
          <p:nvPr/>
        </p:nvSpPr>
        <p:spPr>
          <a:xfrm>
            <a:off x="5267801" y="3611749"/>
            <a:ext cx="238125" cy="238125"/>
          </a:xfrm>
          <a:prstGeom prst="ellipse">
            <a:avLst/>
          </a:prstGeom>
          <a:solidFill>
            <a:schemeClr val="accent1">
              <a:alpha val="100000"/>
            </a:schemeClr>
          </a:solidFill>
          <a:ln/>
        </p:spPr>
      </p:sp>
      <p:sp>
        <p:nvSpPr>
          <p:cNvPr id="12" name="AutoShape 12"/>
          <p:cNvSpPr/>
          <p:nvPr/>
        </p:nvSpPr>
        <p:spPr>
          <a:xfrm>
            <a:off x="5267801" y="5117897"/>
            <a:ext cx="238125" cy="238125"/>
          </a:xfrm>
          <a:prstGeom prst="ellipse">
            <a:avLst/>
          </a:prstGeom>
          <a:solidFill>
            <a:schemeClr val="accent1">
              <a:alpha val="100000"/>
            </a:schemeClr>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54963" y="2034175"/>
            <a:ext cx="5829300" cy="781050"/>
          </a:xfrm>
          <a:prstGeom prst="rect">
            <a:avLst/>
          </a:prstGeom>
          <a:ln/>
        </p:spPr>
        <p:txBody>
          <a:bodyPr vert="horz" wrap="square" lIns="114300" tIns="57150" rIns="114300" bIns="5715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At present, there is a lack of a sleep aid app in the market that deeply integrates technology </a:t>
            </a:r>
          </a:p>
          <a:p>
            <a:pPr>
              <a:lnSpc>
                <a:spcPct val="140000"/>
              </a:lnSpc>
            </a:pPr>
            <a:r>
              <a:rPr lang="en-US" sz="1500" dirty="0">
                <a:solidFill>
                  <a:schemeClr val="dk1">
                    <a:alpha val="100000"/>
                  </a:schemeClr>
                </a:solidFill>
                <a:latin typeface="Microsoft Yahei"/>
                <a:ea typeface="Microsoft Yahei"/>
                <a:cs typeface="Microsoft Yahei"/>
              </a:rPr>
              <a:t>and Zen ideas. </a:t>
            </a: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 fills this gap..</a:t>
            </a:r>
          </a:p>
        </p:txBody>
      </p:sp>
      <p:sp>
        <p:nvSpPr>
          <p:cNvPr id="3" name="TextBox 3"/>
          <p:cNvSpPr txBox="1"/>
          <p:nvPr/>
        </p:nvSpPr>
        <p:spPr>
          <a:xfrm>
            <a:off x="454963" y="1575832"/>
            <a:ext cx="5829300" cy="400050"/>
          </a:xfrm>
          <a:prstGeom prst="rect">
            <a:avLst/>
          </a:prstGeom>
          <a:ln/>
        </p:spPr>
        <p:txBody>
          <a:bodyPr vert="horz" wrap="square" lIns="114300" tIns="57150" rIns="114300" bIns="57150" rtlCol="0" anchor="ctr" anchorCtr="0">
            <a:noAutofit/>
          </a:bodyPr>
          <a:lstStyle/>
          <a:p>
            <a:pPr>
              <a:lnSpc>
                <a:spcPct val="77000"/>
              </a:lnSpc>
            </a:pPr>
            <a:r>
              <a:rPr lang="en-US" sz="2000" b="1" dirty="0">
                <a:solidFill>
                  <a:schemeClr val="accent1">
                    <a:alpha val="100000"/>
                  </a:schemeClr>
                </a:solidFill>
                <a:latin typeface="Microsoft Yahei"/>
                <a:ea typeface="Microsoft Yahei"/>
                <a:cs typeface="Microsoft Yahei"/>
              </a:rPr>
              <a:t>Market gaps</a:t>
            </a:r>
          </a:p>
        </p:txBody>
      </p:sp>
      <p:sp>
        <p:nvSpPr>
          <p:cNvPr id="4" name="TextBox 4"/>
          <p:cNvSpPr txBox="1"/>
          <p:nvPr/>
        </p:nvSpPr>
        <p:spPr>
          <a:xfrm>
            <a:off x="454963" y="3530045"/>
            <a:ext cx="5829300" cy="781050"/>
          </a:xfrm>
          <a:prstGeom prst="rect">
            <a:avLst/>
          </a:prstGeom>
          <a:ln/>
        </p:spPr>
        <p:txBody>
          <a:bodyPr vert="horz" wrap="square" lIns="114300" tIns="57150" rIns="114300" bIns="5715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A large number of users are eager for an app that can not only improve the quality of sleep, </a:t>
            </a:r>
          </a:p>
          <a:p>
            <a:pPr>
              <a:lnSpc>
                <a:spcPct val="140000"/>
              </a:lnSpc>
            </a:pPr>
            <a:r>
              <a:rPr lang="en-US" sz="1500" dirty="0">
                <a:solidFill>
                  <a:schemeClr val="dk1">
                    <a:alpha val="100000"/>
                  </a:schemeClr>
                </a:solidFill>
                <a:latin typeface="Microsoft Yahei"/>
                <a:ea typeface="Microsoft Yahei"/>
                <a:cs typeface="Microsoft Yahei"/>
              </a:rPr>
              <a:t>but also provide spiritual support. </a:t>
            </a:r>
          </a:p>
        </p:txBody>
      </p:sp>
      <p:sp>
        <p:nvSpPr>
          <p:cNvPr id="5" name="TextBox 5"/>
          <p:cNvSpPr txBox="1"/>
          <p:nvPr/>
        </p:nvSpPr>
        <p:spPr>
          <a:xfrm>
            <a:off x="454963" y="3071702"/>
            <a:ext cx="5829300" cy="400050"/>
          </a:xfrm>
          <a:prstGeom prst="rect">
            <a:avLst/>
          </a:prstGeom>
          <a:ln/>
        </p:spPr>
        <p:txBody>
          <a:bodyPr vert="horz" wrap="square" lIns="114300" tIns="57150" rIns="114300" bIns="57150" rtlCol="0" anchor="ctr" anchorCtr="0">
            <a:noAutofit/>
          </a:bodyPr>
          <a:lstStyle/>
          <a:p>
            <a:pPr>
              <a:lnSpc>
                <a:spcPct val="77000"/>
              </a:lnSpc>
            </a:pPr>
            <a:r>
              <a:rPr lang="en-US" sz="2000" b="1" dirty="0">
                <a:solidFill>
                  <a:schemeClr val="accent1">
                    <a:alpha val="100000"/>
                  </a:schemeClr>
                </a:solidFill>
                <a:latin typeface="Microsoft Yahei"/>
                <a:ea typeface="Microsoft Yahei"/>
                <a:cs typeface="Microsoft Yahei"/>
              </a:rPr>
              <a:t>Strong user demand </a:t>
            </a:r>
          </a:p>
        </p:txBody>
      </p:sp>
      <p:sp>
        <p:nvSpPr>
          <p:cNvPr id="6" name="TextBox 6"/>
          <p:cNvSpPr txBox="1"/>
          <p:nvPr/>
        </p:nvSpPr>
        <p:spPr>
          <a:xfrm>
            <a:off x="454963" y="5118981"/>
            <a:ext cx="5829300" cy="781050"/>
          </a:xfrm>
          <a:prstGeom prst="rect">
            <a:avLst/>
          </a:prstGeom>
          <a:ln/>
        </p:spPr>
        <p:txBody>
          <a:bodyPr vert="horz" wrap="square" lIns="114300" tIns="57150" rIns="114300" bIns="5715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The maturity of mobile application development technology, sensor technology and data </a:t>
            </a:r>
          </a:p>
          <a:p>
            <a:pPr>
              <a:lnSpc>
                <a:spcPct val="140000"/>
              </a:lnSpc>
            </a:pPr>
            <a:r>
              <a:rPr lang="en-US" sz="1500" dirty="0">
                <a:solidFill>
                  <a:schemeClr val="dk1">
                    <a:alpha val="100000"/>
                  </a:schemeClr>
                </a:solidFill>
                <a:latin typeface="Microsoft Yahei"/>
                <a:ea typeface="Microsoft Yahei"/>
                <a:cs typeface="Microsoft Yahei"/>
              </a:rPr>
              <a:t>analysis technology provides technical support for the development and function realization </a:t>
            </a:r>
          </a:p>
          <a:p>
            <a:pPr>
              <a:lnSpc>
                <a:spcPct val="140000"/>
              </a:lnSpc>
            </a:pPr>
            <a:r>
              <a:rPr lang="en-US" sz="1500" dirty="0">
                <a:solidFill>
                  <a:schemeClr val="dk1">
                    <a:alpha val="100000"/>
                  </a:schemeClr>
                </a:solidFill>
                <a:latin typeface="Microsoft Yahei"/>
                <a:ea typeface="Microsoft Yahei"/>
                <a:cs typeface="Microsoft Yahei"/>
              </a:rPr>
              <a:t>of </a:t>
            </a:r>
            <a:r>
              <a:rPr lang="en-US" sz="1500" dirty="0" err="1">
                <a:solidFill>
                  <a:schemeClr val="dk1">
                    <a:alpha val="100000"/>
                  </a:schemeClr>
                </a:solidFill>
                <a:latin typeface="Microsoft Yahei"/>
                <a:ea typeface="Microsoft Yahei"/>
                <a:cs typeface="Microsoft Yahei"/>
              </a:rPr>
              <a:t>ZenSleep</a:t>
            </a:r>
            <a:r>
              <a:rPr lang="en-US" sz="1500" dirty="0">
                <a:solidFill>
                  <a:schemeClr val="dk1">
                    <a:alpha val="100000"/>
                  </a:schemeClr>
                </a:solidFill>
                <a:latin typeface="Microsoft Yahei"/>
                <a:ea typeface="Microsoft Yahei"/>
                <a:cs typeface="Microsoft Yahei"/>
              </a:rPr>
              <a:t>.</a:t>
            </a:r>
          </a:p>
          <a:p>
            <a:pPr>
              <a:lnSpc>
                <a:spcPct val="140000"/>
              </a:lnSpc>
            </a:pPr>
            <a:endParaRPr lang="en-US" sz="1500" dirty="0">
              <a:solidFill>
                <a:schemeClr val="dk1">
                  <a:alpha val="100000"/>
                </a:schemeClr>
              </a:solidFill>
              <a:latin typeface="Microsoft Yahei"/>
              <a:ea typeface="Microsoft Yahei"/>
              <a:cs typeface="Microsoft Yahei"/>
            </a:endParaRPr>
          </a:p>
        </p:txBody>
      </p:sp>
      <p:sp>
        <p:nvSpPr>
          <p:cNvPr id="7" name="TextBox 7"/>
          <p:cNvSpPr txBox="1"/>
          <p:nvPr/>
        </p:nvSpPr>
        <p:spPr>
          <a:xfrm>
            <a:off x="454963" y="4660638"/>
            <a:ext cx="5829300" cy="400050"/>
          </a:xfrm>
          <a:prstGeom prst="rect">
            <a:avLst/>
          </a:prstGeom>
          <a:ln/>
        </p:spPr>
        <p:txBody>
          <a:bodyPr vert="horz" wrap="square" lIns="114300" tIns="57150" rIns="114300" bIns="57150" rtlCol="0" anchor="ctr" anchorCtr="0">
            <a:noAutofit/>
          </a:bodyPr>
          <a:lstStyle/>
          <a:p>
            <a:pPr>
              <a:lnSpc>
                <a:spcPct val="77000"/>
              </a:lnSpc>
            </a:pPr>
            <a:r>
              <a:rPr lang="en-US" sz="2000" b="1" dirty="0">
                <a:solidFill>
                  <a:schemeClr val="accent1">
                    <a:alpha val="100000"/>
                  </a:schemeClr>
                </a:solidFill>
                <a:latin typeface="Microsoft Yahei"/>
                <a:ea typeface="Microsoft Yahei"/>
                <a:cs typeface="Microsoft Yahei"/>
              </a:rPr>
              <a:t>The technical conditions are ripe</a:t>
            </a:r>
          </a:p>
        </p:txBody>
      </p:sp>
      <p:pic>
        <p:nvPicPr>
          <p:cNvPr id="8" name="Picture 8"/>
          <p:cNvPicPr>
            <a:picLocks noChangeAspect="1"/>
          </p:cNvPicPr>
          <p:nvPr/>
        </p:nvPicPr>
        <p:blipFill>
          <a:blip r:embed="rId3"/>
          <a:srcRect/>
          <a:stretch>
            <a:fillRect/>
          </a:stretch>
        </p:blipFill>
        <p:spPr>
          <a:xfrm>
            <a:off x="6738931" y="1450035"/>
            <a:ext cx="4792980" cy="4792980"/>
          </a:xfrm>
          <a:prstGeom prst="ellipse">
            <a:avLst/>
          </a:prstGeom>
        </p:spPr>
      </p:pic>
      <p:sp>
        <p:nvSpPr>
          <p:cNvPr id="9" name="TextBox 9"/>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dirty="0" err="1">
                <a:solidFill>
                  <a:schemeClr val="dk2">
                    <a:alpha val="100000"/>
                  </a:schemeClr>
                </a:solidFill>
                <a:latin typeface="Microsoft Yahei"/>
                <a:ea typeface="Microsoft Yahei"/>
                <a:cs typeface="Microsoft Yahei"/>
              </a:rPr>
              <a:t>项目机遇</a:t>
            </a:r>
            <a:endParaRPr lang="en-US" sz="3000" b="1" dirty="0">
              <a:solidFill>
                <a:schemeClr val="dk2">
                  <a:alpha val="100000"/>
                </a:schemeClr>
              </a:solidFill>
              <a:latin typeface="Microsoft Yahei"/>
              <a:ea typeface="Microsoft Yahei"/>
              <a:cs typeface="Microsoft Yahe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990290" y="4933294"/>
            <a:ext cx="2809472" cy="1140368"/>
          </a:xfrm>
          <a:prstGeom prst="rect">
            <a:avLst/>
          </a:prstGeom>
          <a:ln/>
        </p:spPr>
        <p:txBody>
          <a:bodyPr vert="horz" wrap="square" lIns="114300" tIns="57150" rIns="114300" bIns="57150"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To the user needs as the core, through scientific and technological means to solve sleep problems, improve the quality of life.</a:t>
            </a:r>
          </a:p>
        </p:txBody>
      </p:sp>
      <p:sp>
        <p:nvSpPr>
          <p:cNvPr id="3" name="TextBox 3"/>
          <p:cNvSpPr txBox="1"/>
          <p:nvPr/>
        </p:nvSpPr>
        <p:spPr>
          <a:xfrm>
            <a:off x="990089" y="4085631"/>
            <a:ext cx="2809875" cy="507055"/>
          </a:xfrm>
          <a:prstGeom prst="rect">
            <a:avLst/>
          </a:prstGeom>
          <a:ln>
            <a:solidFill>
              <a:schemeClr val="accent1">
                <a:alpha val="100000"/>
              </a:schemeClr>
            </a:solidFill>
          </a:ln>
        </p:spPr>
        <p:txBody>
          <a:bodyPr vert="horz" wrap="square" lIns="114300" tIns="57150" rIns="114300" bIns="57150" rtlCol="0" anchor="t" anchorCtr="0">
            <a:noAutofit/>
          </a:bodyPr>
          <a:lstStyle/>
          <a:p>
            <a:pPr algn="ctr">
              <a:lnSpc>
                <a:spcPct val="120000"/>
              </a:lnSpc>
            </a:pPr>
            <a:r>
              <a:rPr lang="en-US" sz="2400" b="1" dirty="0">
                <a:solidFill>
                  <a:schemeClr val="accent1">
                    <a:alpha val="100000"/>
                  </a:schemeClr>
                </a:solidFill>
                <a:latin typeface="Microsoft Yahei"/>
                <a:ea typeface="Microsoft Yahei"/>
                <a:cs typeface="Microsoft Yahei"/>
              </a:rPr>
              <a:t>people-oriented</a:t>
            </a:r>
          </a:p>
        </p:txBody>
      </p:sp>
      <p:cxnSp>
        <p:nvCxnSpPr>
          <p:cNvPr id="4" name="Connector 4"/>
          <p:cNvCxnSpPr/>
          <p:nvPr/>
        </p:nvCxnSpPr>
        <p:spPr>
          <a:xfrm>
            <a:off x="1056616" y="4732887"/>
            <a:ext cx="2676821" cy="0"/>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id="5" name="Picture 5"/>
          <p:cNvPicPr>
            <a:picLocks noChangeAspect="1"/>
          </p:cNvPicPr>
          <p:nvPr/>
        </p:nvPicPr>
        <p:blipFill>
          <a:blip r:embed="rId3"/>
          <a:srcRect/>
          <a:stretch>
            <a:fillRect/>
          </a:stretch>
        </p:blipFill>
        <p:spPr>
          <a:xfrm>
            <a:off x="4980951" y="1649322"/>
            <a:ext cx="2231507" cy="2231507"/>
          </a:xfrm>
          <a:prstGeom prst="ellipse">
            <a:avLst/>
          </a:prstGeom>
        </p:spPr>
      </p:pic>
      <p:sp>
        <p:nvSpPr>
          <p:cNvPr id="6" name="TextBox 6"/>
          <p:cNvSpPr txBox="1"/>
          <p:nvPr/>
        </p:nvSpPr>
        <p:spPr>
          <a:xfrm>
            <a:off x="4725104" y="4085631"/>
            <a:ext cx="2743200" cy="507055"/>
          </a:xfrm>
          <a:prstGeom prst="rect">
            <a:avLst/>
          </a:prstGeom>
          <a:ln>
            <a:solidFill>
              <a:schemeClr val="accent1">
                <a:alpha val="100000"/>
              </a:schemeClr>
            </a:solidFill>
          </a:ln>
        </p:spPr>
        <p:txBody>
          <a:bodyPr vert="horz" wrap="square" lIns="114300" tIns="57150" rIns="114300" bIns="57150" rtlCol="0" anchor="t" anchorCtr="0">
            <a:noAutofit/>
          </a:bodyPr>
          <a:lstStyle/>
          <a:p>
            <a:pPr algn="ctr">
              <a:lnSpc>
                <a:spcPct val="120000"/>
              </a:lnSpc>
            </a:pPr>
            <a:r>
              <a:rPr lang="en-US" sz="1600" b="1" dirty="0">
                <a:solidFill>
                  <a:schemeClr val="accent1">
                    <a:alpha val="100000"/>
                  </a:schemeClr>
                </a:solidFill>
                <a:latin typeface="Microsoft Yahei"/>
                <a:ea typeface="Microsoft Yahei"/>
                <a:cs typeface="Microsoft Yahei"/>
              </a:rPr>
              <a:t>Scientific and technological innovation</a:t>
            </a:r>
          </a:p>
        </p:txBody>
      </p:sp>
      <p:cxnSp>
        <p:nvCxnSpPr>
          <p:cNvPr id="7" name="Connector 7"/>
          <p:cNvCxnSpPr/>
          <p:nvPr/>
        </p:nvCxnSpPr>
        <p:spPr>
          <a:xfrm>
            <a:off x="4758293" y="4732887"/>
            <a:ext cx="2676821" cy="0"/>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id="8" name="Picture 8"/>
          <p:cNvPicPr>
            <a:picLocks noChangeAspect="1"/>
          </p:cNvPicPr>
          <p:nvPr/>
        </p:nvPicPr>
        <p:blipFill>
          <a:blip r:embed="rId4"/>
          <a:srcRect l="19458" r="19458"/>
          <a:stretch>
            <a:fillRect/>
          </a:stretch>
        </p:blipFill>
        <p:spPr>
          <a:xfrm>
            <a:off x="8682669" y="1649322"/>
            <a:ext cx="2231507" cy="2231507"/>
          </a:xfrm>
          <a:prstGeom prst="ellipse">
            <a:avLst/>
          </a:prstGeom>
        </p:spPr>
      </p:pic>
      <p:sp>
        <p:nvSpPr>
          <p:cNvPr id="9" name="TextBox 9"/>
          <p:cNvSpPr txBox="1"/>
          <p:nvPr/>
        </p:nvSpPr>
        <p:spPr>
          <a:xfrm>
            <a:off x="8374434" y="4085631"/>
            <a:ext cx="2847975" cy="507055"/>
          </a:xfrm>
          <a:prstGeom prst="rect">
            <a:avLst/>
          </a:prstGeom>
          <a:ln>
            <a:solidFill>
              <a:schemeClr val="accent1">
                <a:alpha val="100000"/>
              </a:schemeClr>
            </a:solidFill>
          </a:ln>
        </p:spPr>
        <p:txBody>
          <a:bodyPr vert="horz" wrap="square" lIns="114300" tIns="57150" rIns="114300" bIns="57150" rtlCol="0" anchor="t" anchorCtr="0">
            <a:noAutofit/>
          </a:bodyPr>
          <a:lstStyle/>
          <a:p>
            <a:pPr algn="ctr">
              <a:lnSpc>
                <a:spcPct val="120000"/>
              </a:lnSpc>
            </a:pPr>
            <a:r>
              <a:rPr lang="en-US" sz="1600" b="1" dirty="0">
                <a:solidFill>
                  <a:schemeClr val="accent1">
                    <a:alpha val="100000"/>
                  </a:schemeClr>
                </a:solidFill>
                <a:latin typeface="Microsoft Yahei"/>
                <a:ea typeface="Microsoft Yahei"/>
                <a:cs typeface="Microsoft Yahei"/>
              </a:rPr>
              <a:t>Green and </a:t>
            </a:r>
            <a:r>
              <a:rPr lang="en-US" sz="1600" b="1" dirty="0" err="1">
                <a:solidFill>
                  <a:schemeClr val="accent1">
                    <a:alpha val="100000"/>
                  </a:schemeClr>
                </a:solidFill>
                <a:latin typeface="Microsoft Yahei"/>
                <a:ea typeface="Microsoft Yahei"/>
                <a:cs typeface="Microsoft Yahei"/>
              </a:rPr>
              <a:t>ecvironmental</a:t>
            </a:r>
            <a:r>
              <a:rPr lang="en-US" sz="1600" b="1" dirty="0">
                <a:solidFill>
                  <a:schemeClr val="accent1">
                    <a:alpha val="100000"/>
                  </a:schemeClr>
                </a:solidFill>
                <a:latin typeface="Microsoft Yahei"/>
                <a:ea typeface="Microsoft Yahei"/>
                <a:cs typeface="Microsoft Yahei"/>
              </a:rPr>
              <a:t> protection</a:t>
            </a:r>
          </a:p>
        </p:txBody>
      </p:sp>
      <p:cxnSp>
        <p:nvCxnSpPr>
          <p:cNvPr id="10" name="Connector 10"/>
          <p:cNvCxnSpPr/>
          <p:nvPr/>
        </p:nvCxnSpPr>
        <p:spPr>
          <a:xfrm>
            <a:off x="8460012" y="4732887"/>
            <a:ext cx="2676821" cy="0"/>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id="11" name="Picture 11"/>
          <p:cNvPicPr>
            <a:picLocks noChangeAspect="1"/>
          </p:cNvPicPr>
          <p:nvPr/>
        </p:nvPicPr>
        <p:blipFill>
          <a:blip r:embed="rId5"/>
          <a:srcRect/>
          <a:stretch>
            <a:fillRect/>
          </a:stretch>
        </p:blipFill>
        <p:spPr>
          <a:xfrm>
            <a:off x="1279273" y="1649322"/>
            <a:ext cx="2231507" cy="2231507"/>
          </a:xfrm>
          <a:prstGeom prst="ellipse">
            <a:avLst/>
          </a:prstGeom>
        </p:spPr>
      </p:pic>
      <p:sp>
        <p:nvSpPr>
          <p:cNvPr id="12" name="TextBox 12"/>
          <p:cNvSpPr txBox="1"/>
          <p:nvPr/>
        </p:nvSpPr>
        <p:spPr>
          <a:xfrm>
            <a:off x="4712639" y="4933294"/>
            <a:ext cx="2768130" cy="1140368"/>
          </a:xfrm>
          <a:prstGeom prst="rect">
            <a:avLst/>
          </a:prstGeom>
          <a:ln/>
        </p:spPr>
        <p:txBody>
          <a:bodyPr vert="horz" wrap="square" lIns="114300" tIns="57150" rIns="114300" bIns="57150"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Continuously develop new technologies and new functions to enhance product competitiveness and user experience.</a:t>
            </a:r>
          </a:p>
        </p:txBody>
      </p:sp>
      <p:sp>
        <p:nvSpPr>
          <p:cNvPr id="13" name="TextBox 13"/>
          <p:cNvSpPr txBox="1"/>
          <p:nvPr/>
        </p:nvSpPr>
        <p:spPr>
          <a:xfrm>
            <a:off x="8373015" y="4933294"/>
            <a:ext cx="2850815" cy="1140368"/>
          </a:xfrm>
          <a:prstGeom prst="rect">
            <a:avLst/>
          </a:prstGeom>
          <a:ln/>
        </p:spPr>
        <p:txBody>
          <a:bodyPr vert="horz" wrap="square" lIns="114300" tIns="57150" rIns="114300" bIns="57150"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Focus on the environmental performance of products, the use of green materials and production processes to reduce the impact on the environment.</a:t>
            </a:r>
          </a:p>
        </p:txBody>
      </p:sp>
      <p:sp>
        <p:nvSpPr>
          <p:cNvPr id="14" name="TextBox 14"/>
          <p:cNvSpPr txBox="1"/>
          <p:nvPr/>
        </p:nvSpPr>
        <p:spPr>
          <a:xfrm>
            <a:off x="476023" y="265328"/>
            <a:ext cx="1123950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Microsoft Yahei"/>
                <a:ea typeface="Microsoft Yahei"/>
                <a:cs typeface="Microsoft Yahei"/>
              </a:rPr>
              <a:t>项目理念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9383571" y="4646450"/>
            <a:ext cx="1428750" cy="1428750"/>
          </a:xfrm>
          <a:prstGeom prst="ellipse">
            <a:avLst/>
          </a:prstGeom>
          <a:solidFill>
            <a:schemeClr val="accent1">
              <a:alpha val="70000"/>
            </a:schemeClr>
          </a:solidFill>
          <a:ln/>
        </p:spPr>
        <p:txBody>
          <a:bodyPr vert="horz" wrap="square" lIns="91440" tIns="45720" rIns="91440" bIns="45720" rtlCol="0" anchor="ctr" anchorCtr="0">
            <a:noAutofit/>
          </a:bodyPr>
          <a:lstStyle/>
          <a:p>
            <a:pPr algn="ctr">
              <a:lnSpc>
                <a:spcPct val="100000"/>
              </a:lnSpc>
              <a:spcBef>
                <a:spcPts val="375"/>
              </a:spcBef>
              <a:defRPr/>
            </a:pPr>
            <a:endParaRPr lang="en-US" sz="1100"/>
          </a:p>
        </p:txBody>
      </p:sp>
      <p:sp>
        <p:nvSpPr>
          <p:cNvPr id="3" name="AutoShape 3"/>
          <p:cNvSpPr/>
          <p:nvPr/>
        </p:nvSpPr>
        <p:spPr>
          <a:xfrm>
            <a:off x="3884662" y="4646450"/>
            <a:ext cx="1428750" cy="1428750"/>
          </a:xfrm>
          <a:prstGeom prst="ellipse">
            <a:avLst/>
          </a:prstGeom>
          <a:solidFill>
            <a:schemeClr val="accent1">
              <a:alpha val="70000"/>
            </a:schemeClr>
          </a:solidFill>
          <a:ln/>
        </p:spPr>
      </p:sp>
      <p:sp>
        <p:nvSpPr>
          <p:cNvPr id="4" name="Freeform 4"/>
          <p:cNvSpPr/>
          <p:nvPr/>
        </p:nvSpPr>
        <p:spPr>
          <a:xfrm>
            <a:off x="1488792" y="2107183"/>
            <a:ext cx="701106" cy="701106"/>
          </a:xfrm>
          <a:custGeom>
            <a:avLst/>
            <a:gdLst/>
            <a:ahLst/>
            <a:cxnLst/>
            <a:rect l="l" t="t" r="r" b="b"/>
            <a:pathLst>
              <a:path w="304800" h="304800">
                <a:moveTo>
                  <a:pt x="121920" y="28651"/>
                </a:moveTo>
                <a:lnTo>
                  <a:pt x="121920" y="0"/>
                </a:lnTo>
                <a:lnTo>
                  <a:pt x="152400" y="0"/>
                </a:lnTo>
                <a:lnTo>
                  <a:pt x="152400" y="243840"/>
                </a:lnTo>
                <a:lnTo>
                  <a:pt x="304800" y="243840"/>
                </a:lnTo>
                <a:lnTo>
                  <a:pt x="243840" y="304800"/>
                </a:lnTo>
                <a:lnTo>
                  <a:pt x="30480" y="304800"/>
                </a:lnTo>
                <a:lnTo>
                  <a:pt x="0" y="243840"/>
                </a:lnTo>
                <a:lnTo>
                  <a:pt x="121920" y="243840"/>
                </a:lnTo>
                <a:lnTo>
                  <a:pt x="121920" y="213360"/>
                </a:lnTo>
                <a:lnTo>
                  <a:pt x="0" y="213360"/>
                </a:lnTo>
                <a:lnTo>
                  <a:pt x="0" y="209398"/>
                </a:lnTo>
                <a:cubicBezTo>
                  <a:pt x="56940" y="163544"/>
                  <a:pt x="99498" y="101956"/>
                  <a:pt x="121234" y="31242"/>
                </a:cubicBezTo>
                <a:lnTo>
                  <a:pt x="121920" y="28651"/>
                </a:lnTo>
                <a:close/>
                <a:moveTo>
                  <a:pt x="304343" y="213360"/>
                </a:moveTo>
                <a:lnTo>
                  <a:pt x="152400" y="213360"/>
                </a:lnTo>
                <a:lnTo>
                  <a:pt x="152400" y="207874"/>
                </a:lnTo>
                <a:cubicBezTo>
                  <a:pt x="171650" y="179451"/>
                  <a:pt x="183137" y="144409"/>
                  <a:pt x="183137" y="106680"/>
                </a:cubicBezTo>
                <a:cubicBezTo>
                  <a:pt x="183137" y="68951"/>
                  <a:pt x="171660" y="33909"/>
                  <a:pt x="151990" y="4848"/>
                </a:cubicBezTo>
                <a:lnTo>
                  <a:pt x="152400" y="5486"/>
                </a:lnTo>
                <a:lnTo>
                  <a:pt x="152400" y="2438"/>
                </a:lnTo>
                <a:cubicBezTo>
                  <a:pt x="237877" y="37719"/>
                  <a:pt x="298180" y="117796"/>
                  <a:pt x="304305" y="212646"/>
                </a:cubicBezTo>
                <a:lnTo>
                  <a:pt x="304343" y="213360"/>
                </a:lnTo>
                <a:close/>
              </a:path>
            </a:pathLst>
          </a:custGeom>
          <a:solidFill>
            <a:srgbClr val="FDFCFC">
              <a:alpha val="100000"/>
            </a:srgbClr>
          </a:solidFill>
          <a:ln/>
        </p:spPr>
      </p:sp>
      <p:sp>
        <p:nvSpPr>
          <p:cNvPr id="5" name="Freeform 5"/>
          <p:cNvSpPr/>
          <p:nvPr/>
        </p:nvSpPr>
        <p:spPr>
          <a:xfrm>
            <a:off x="7004875" y="2143713"/>
            <a:ext cx="701040" cy="701040"/>
          </a:xfrm>
          <a:custGeom>
            <a:avLst/>
            <a:gdLst/>
            <a:ahLst/>
            <a:cxnLst/>
            <a:rect l="l" t="t" r="r" b="b"/>
            <a:pathLst>
              <a:path w="323850" h="304800">
                <a:moveTo>
                  <a:pt x="265490" y="266700"/>
                </a:moveTo>
                <a:cubicBezTo>
                  <a:pt x="265490" y="266700"/>
                  <a:pt x="318068" y="266757"/>
                  <a:pt x="325450" y="215313"/>
                </a:cubicBezTo>
                <a:cubicBezTo>
                  <a:pt x="328965" y="159058"/>
                  <a:pt x="274625" y="147971"/>
                  <a:pt x="274625" y="147971"/>
                </a:cubicBezTo>
                <a:cubicBezTo>
                  <a:pt x="274625" y="147971"/>
                  <a:pt x="280807" y="64694"/>
                  <a:pt x="204511" y="55197"/>
                </a:cubicBezTo>
                <a:cubicBezTo>
                  <a:pt x="139122" y="48520"/>
                  <a:pt x="119224" y="109290"/>
                  <a:pt x="119224" y="109290"/>
                </a:cubicBezTo>
                <a:cubicBezTo>
                  <a:pt x="119224" y="109290"/>
                  <a:pt x="99527" y="90354"/>
                  <a:pt x="72809" y="105823"/>
                </a:cubicBezTo>
                <a:cubicBezTo>
                  <a:pt x="48892" y="120587"/>
                  <a:pt x="53121" y="147618"/>
                  <a:pt x="53121" y="147618"/>
                </a:cubicBezTo>
                <a:cubicBezTo>
                  <a:pt x="53121" y="147618"/>
                  <a:pt x="0" y="157944"/>
                  <a:pt x="0" y="212084"/>
                </a:cubicBezTo>
                <a:cubicBezTo>
                  <a:pt x="1191" y="266157"/>
                  <a:pt x="57693" y="266700"/>
                  <a:pt x="57693" y="266700"/>
                </a:cubicBezTo>
              </a:path>
            </a:pathLst>
          </a:custGeom>
          <a:solidFill>
            <a:srgbClr val="FDFCFC">
              <a:alpha val="100000"/>
            </a:srgbClr>
          </a:solidFill>
          <a:ln/>
        </p:spPr>
      </p:sp>
      <p:sp>
        <p:nvSpPr>
          <p:cNvPr id="6" name="Freeform 6"/>
          <p:cNvSpPr/>
          <p:nvPr/>
        </p:nvSpPr>
        <p:spPr>
          <a:xfrm>
            <a:off x="4308525" y="5070313"/>
            <a:ext cx="581025" cy="581025"/>
          </a:xfrm>
          <a:custGeom>
            <a:avLst/>
            <a:gdLst/>
            <a:ahLst/>
            <a:cxnLst/>
            <a:rect l="l" t="t" r="r" b="b"/>
            <a:pathLst>
              <a:path w="304800" h="304800">
                <a:moveTo>
                  <a:pt x="152362" y="147228"/>
                </a:moveTo>
                <a:lnTo>
                  <a:pt x="304800" y="75419"/>
                </a:lnTo>
                <a:lnTo>
                  <a:pt x="304800" y="38100"/>
                </a:lnTo>
                <a:lnTo>
                  <a:pt x="0" y="38100"/>
                </a:lnTo>
                <a:lnTo>
                  <a:pt x="0" y="75305"/>
                </a:lnTo>
                <a:close/>
                <a:moveTo>
                  <a:pt x="152438" y="189347"/>
                </a:moveTo>
                <a:lnTo>
                  <a:pt x="0" y="117348"/>
                </a:lnTo>
                <a:lnTo>
                  <a:pt x="0" y="266700"/>
                </a:lnTo>
                <a:lnTo>
                  <a:pt x="304800" y="266700"/>
                </a:lnTo>
                <a:lnTo>
                  <a:pt x="304800" y="117577"/>
                </a:lnTo>
                <a:close/>
              </a:path>
            </a:pathLst>
          </a:custGeom>
          <a:solidFill>
            <a:srgbClr val="FDFCFC">
              <a:alpha val="100000"/>
            </a:srgbClr>
          </a:solidFill>
          <a:ln/>
        </p:spPr>
      </p:sp>
      <p:sp>
        <p:nvSpPr>
          <p:cNvPr id="7" name="AutoShape 7"/>
          <p:cNvSpPr/>
          <p:nvPr/>
        </p:nvSpPr>
        <p:spPr>
          <a:xfrm>
            <a:off x="518989" y="3631025"/>
            <a:ext cx="2640711" cy="605600"/>
          </a:xfrm>
          <a:prstGeom prst="roundRect">
            <a:avLst>
              <a:gd name="adj" fmla="val 16667"/>
            </a:avLst>
          </a:prstGeom>
          <a:solidFill>
            <a:schemeClr val="accent1">
              <a:alpha val="100000"/>
            </a:schemeClr>
          </a:solidFill>
          <a:ln/>
        </p:spPr>
      </p:sp>
      <p:sp>
        <p:nvSpPr>
          <p:cNvPr id="8" name="AutoShape 8"/>
          <p:cNvSpPr/>
          <p:nvPr/>
        </p:nvSpPr>
        <p:spPr>
          <a:xfrm>
            <a:off x="1124970" y="1743361"/>
            <a:ext cx="1428750" cy="1428750"/>
          </a:xfrm>
          <a:prstGeom prst="ellipse">
            <a:avLst/>
          </a:prstGeom>
          <a:solidFill>
            <a:schemeClr val="accent1">
              <a:alpha val="100000"/>
            </a:schemeClr>
          </a:solidFill>
          <a:ln/>
        </p:spPr>
        <p:txBody>
          <a:bodyPr vert="horz" wrap="square" lIns="91440" tIns="45720" rIns="91440" bIns="45720" rtlCol="0" anchor="ctr" anchorCtr="0">
            <a:noAutofit/>
          </a:bodyPr>
          <a:lstStyle/>
          <a:p>
            <a:pPr algn="ctr">
              <a:lnSpc>
                <a:spcPct val="100000"/>
              </a:lnSpc>
              <a:spcBef>
                <a:spcPts val="375"/>
              </a:spcBef>
              <a:defRPr/>
            </a:pPr>
            <a:endParaRPr lang="en-US" sz="1100"/>
          </a:p>
        </p:txBody>
      </p:sp>
      <p:sp>
        <p:nvSpPr>
          <p:cNvPr id="9" name="AutoShape 9"/>
          <p:cNvSpPr/>
          <p:nvPr/>
        </p:nvSpPr>
        <p:spPr>
          <a:xfrm flipV="1">
            <a:off x="3278682" y="3631025"/>
            <a:ext cx="2640711" cy="605600"/>
          </a:xfrm>
          <a:prstGeom prst="roundRect">
            <a:avLst>
              <a:gd name="adj" fmla="val 16667"/>
            </a:avLst>
          </a:prstGeom>
          <a:solidFill>
            <a:schemeClr val="accent1">
              <a:alpha val="70000"/>
            </a:schemeClr>
          </a:solidFill>
          <a:ln/>
        </p:spPr>
        <p:txBody>
          <a:bodyPr vert="horz" wrap="square" lIns="91440" tIns="45720" rIns="91440" bIns="45720" rtlCol="0" anchor="ctr" anchorCtr="0">
            <a:noAutofit/>
          </a:bodyPr>
          <a:lstStyle/>
          <a:p>
            <a:pPr algn="ctr">
              <a:lnSpc>
                <a:spcPct val="100000"/>
              </a:lnSpc>
              <a:spcBef>
                <a:spcPts val="375"/>
              </a:spcBef>
              <a:defRPr/>
            </a:pPr>
            <a:endParaRPr lang="en-US" sz="1100"/>
          </a:p>
        </p:txBody>
      </p:sp>
      <p:sp>
        <p:nvSpPr>
          <p:cNvPr id="10" name="AutoShape 10"/>
          <p:cNvSpPr/>
          <p:nvPr/>
        </p:nvSpPr>
        <p:spPr>
          <a:xfrm>
            <a:off x="6044184" y="3631025"/>
            <a:ext cx="2640711" cy="605600"/>
          </a:xfrm>
          <a:prstGeom prst="roundRect">
            <a:avLst>
              <a:gd name="adj" fmla="val 16667"/>
            </a:avLst>
          </a:prstGeom>
          <a:solidFill>
            <a:schemeClr val="accent1">
              <a:alpha val="100000"/>
            </a:schemeClr>
          </a:solidFill>
          <a:ln/>
        </p:spPr>
        <p:txBody>
          <a:bodyPr vert="horz" wrap="square" lIns="91440" tIns="45720" rIns="91440" bIns="45720" rtlCol="0" anchor="ctr" anchorCtr="0">
            <a:noAutofit/>
          </a:bodyPr>
          <a:lstStyle/>
          <a:p>
            <a:pPr algn="ctr">
              <a:lnSpc>
                <a:spcPct val="100000"/>
              </a:lnSpc>
              <a:spcBef>
                <a:spcPts val="375"/>
              </a:spcBef>
              <a:defRPr/>
            </a:pPr>
            <a:endParaRPr lang="en-US" sz="1100"/>
          </a:p>
        </p:txBody>
      </p:sp>
      <p:sp>
        <p:nvSpPr>
          <p:cNvPr id="11" name="AutoShape 11"/>
          <p:cNvSpPr/>
          <p:nvPr/>
        </p:nvSpPr>
        <p:spPr>
          <a:xfrm>
            <a:off x="6641020" y="1743361"/>
            <a:ext cx="1428750" cy="1428750"/>
          </a:xfrm>
          <a:prstGeom prst="ellipse">
            <a:avLst/>
          </a:prstGeom>
          <a:solidFill>
            <a:schemeClr val="accent1">
              <a:alpha val="100000"/>
            </a:schemeClr>
          </a:solidFill>
          <a:ln/>
        </p:spPr>
        <p:txBody>
          <a:bodyPr vert="horz" wrap="square" lIns="91440" tIns="45720" rIns="91440" bIns="45720" rtlCol="0" anchor="ctr" anchorCtr="0">
            <a:noAutofit/>
          </a:bodyPr>
          <a:lstStyle/>
          <a:p>
            <a:pPr algn="ctr">
              <a:lnSpc>
                <a:spcPct val="100000"/>
              </a:lnSpc>
              <a:spcBef>
                <a:spcPts val="375"/>
              </a:spcBef>
              <a:defRPr/>
            </a:pPr>
            <a:endParaRPr lang="en-US" sz="1100"/>
          </a:p>
        </p:txBody>
      </p:sp>
      <p:sp>
        <p:nvSpPr>
          <p:cNvPr id="12" name="AutoShape 12"/>
          <p:cNvSpPr/>
          <p:nvPr/>
        </p:nvSpPr>
        <p:spPr>
          <a:xfrm flipV="1">
            <a:off x="8777590" y="3631025"/>
            <a:ext cx="2640711" cy="605600"/>
          </a:xfrm>
          <a:prstGeom prst="roundRect">
            <a:avLst>
              <a:gd name="adj" fmla="val 16667"/>
            </a:avLst>
          </a:prstGeom>
          <a:solidFill>
            <a:schemeClr val="accent1">
              <a:alpha val="70000"/>
            </a:schemeClr>
          </a:solidFill>
          <a:ln/>
        </p:spPr>
      </p:sp>
      <p:sp>
        <p:nvSpPr>
          <p:cNvPr id="13" name="TextBox 13"/>
          <p:cNvSpPr txBox="1"/>
          <p:nvPr/>
        </p:nvSpPr>
        <p:spPr>
          <a:xfrm>
            <a:off x="888904" y="3688658"/>
            <a:ext cx="1900881" cy="490334"/>
          </a:xfrm>
          <a:prstGeom prst="rect">
            <a:avLst/>
          </a:prstGeom>
          <a:ln/>
        </p:spPr>
        <p:txBody>
          <a:bodyPr vert="horz" wrap="square" lIns="66008" tIns="33052" rIns="66008" bIns="33052" rtlCol="0" anchor="ctr" anchorCtr="0">
            <a:noAutofit/>
          </a:bodyPr>
          <a:lstStyle/>
          <a:p>
            <a:pPr algn="ctr">
              <a:lnSpc>
                <a:spcPct val="120000"/>
              </a:lnSpc>
            </a:pPr>
            <a:r>
              <a:rPr lang="en-US" sz="2000" b="1" dirty="0">
                <a:solidFill>
                  <a:srgbClr val="FDFCFC">
                    <a:alpha val="100000"/>
                  </a:srgbClr>
                </a:solidFill>
                <a:latin typeface="Microsoft Yahei"/>
                <a:ea typeface="Microsoft Yahei"/>
                <a:cs typeface="Microsoft Yahei"/>
              </a:rPr>
              <a:t>Sleep Music and Sounds</a:t>
            </a:r>
          </a:p>
        </p:txBody>
      </p:sp>
      <p:sp>
        <p:nvSpPr>
          <p:cNvPr id="14" name="TextBox 14"/>
          <p:cNvSpPr txBox="1"/>
          <p:nvPr/>
        </p:nvSpPr>
        <p:spPr>
          <a:xfrm>
            <a:off x="871256" y="4646450"/>
            <a:ext cx="1936178" cy="1484281"/>
          </a:xfrm>
          <a:prstGeom prst="rect">
            <a:avLst/>
          </a:prstGeom>
          <a:ln/>
        </p:spPr>
        <p:txBody>
          <a:bodyPr vert="horz" wrap="square" lIns="66008" tIns="33052" rIns="66008" bIns="33052"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Provides Zen-inspired soothing music and ambient sounds </a:t>
            </a:r>
          </a:p>
          <a:p>
            <a:pPr algn="ctr">
              <a:lnSpc>
                <a:spcPct val="140000"/>
              </a:lnSpc>
            </a:pPr>
            <a:r>
              <a:rPr lang="en-US" sz="1500" dirty="0">
                <a:solidFill>
                  <a:schemeClr val="dk1">
                    <a:alpha val="100000"/>
                  </a:schemeClr>
                </a:solidFill>
                <a:latin typeface="Microsoft Yahei"/>
                <a:ea typeface="Microsoft Yahei"/>
                <a:cs typeface="Microsoft Yahei"/>
              </a:rPr>
              <a:t>to help users relax and fall asleep.</a:t>
            </a:r>
          </a:p>
          <a:p>
            <a:pPr algn="ctr">
              <a:lnSpc>
                <a:spcPct val="140000"/>
              </a:lnSpc>
            </a:pPr>
            <a:endParaRPr lang="en-US" sz="1500" dirty="0">
              <a:solidFill>
                <a:schemeClr val="dk1">
                  <a:alpha val="100000"/>
                </a:schemeClr>
              </a:solidFill>
              <a:latin typeface="Microsoft Yahei"/>
              <a:ea typeface="Microsoft Yahei"/>
              <a:cs typeface="Microsoft Yahei"/>
            </a:endParaRPr>
          </a:p>
        </p:txBody>
      </p:sp>
      <p:sp>
        <p:nvSpPr>
          <p:cNvPr id="15" name="Freeform 15"/>
          <p:cNvSpPr/>
          <p:nvPr/>
        </p:nvSpPr>
        <p:spPr>
          <a:xfrm>
            <a:off x="1507842" y="2091260"/>
            <a:ext cx="656752" cy="656752"/>
          </a:xfrm>
          <a:custGeom>
            <a:avLst/>
            <a:gdLst/>
            <a:ahLst/>
            <a:cxnLst/>
            <a:rect l="l" t="t" r="r" b="b"/>
            <a:pathLst>
              <a:path w="323850" h="304800">
                <a:moveTo>
                  <a:pt x="265490" y="266700"/>
                </a:moveTo>
                <a:cubicBezTo>
                  <a:pt x="265490" y="266700"/>
                  <a:pt x="318068" y="266757"/>
                  <a:pt x="325450" y="215313"/>
                </a:cubicBezTo>
                <a:cubicBezTo>
                  <a:pt x="328965" y="159058"/>
                  <a:pt x="274625" y="147971"/>
                  <a:pt x="274625" y="147971"/>
                </a:cubicBezTo>
                <a:cubicBezTo>
                  <a:pt x="274625" y="147971"/>
                  <a:pt x="280807" y="64694"/>
                  <a:pt x="204511" y="55197"/>
                </a:cubicBezTo>
                <a:cubicBezTo>
                  <a:pt x="139122" y="48520"/>
                  <a:pt x="119224" y="109290"/>
                  <a:pt x="119224" y="109290"/>
                </a:cubicBezTo>
                <a:cubicBezTo>
                  <a:pt x="119224" y="109290"/>
                  <a:pt x="99527" y="90354"/>
                  <a:pt x="72809" y="105823"/>
                </a:cubicBezTo>
                <a:cubicBezTo>
                  <a:pt x="48892" y="120587"/>
                  <a:pt x="53121" y="147618"/>
                  <a:pt x="53121" y="147618"/>
                </a:cubicBezTo>
                <a:cubicBezTo>
                  <a:pt x="53121" y="147618"/>
                  <a:pt x="0" y="157944"/>
                  <a:pt x="0" y="212084"/>
                </a:cubicBezTo>
                <a:cubicBezTo>
                  <a:pt x="1191" y="266157"/>
                  <a:pt x="57693" y="266700"/>
                  <a:pt x="57693" y="266700"/>
                </a:cubicBezTo>
              </a:path>
            </a:pathLst>
          </a:custGeom>
          <a:solidFill>
            <a:srgbClr val="FDFCFC">
              <a:alpha val="100000"/>
            </a:srgbClr>
          </a:solidFill>
          <a:ln/>
        </p:spPr>
      </p:sp>
      <p:sp>
        <p:nvSpPr>
          <p:cNvPr id="16" name="Freeform 16"/>
          <p:cNvSpPr/>
          <p:nvPr/>
        </p:nvSpPr>
        <p:spPr>
          <a:xfrm>
            <a:off x="7145484" y="2161488"/>
            <a:ext cx="591272" cy="551701"/>
          </a:xfrm>
          <a:custGeom>
            <a:avLst/>
            <a:gdLst/>
            <a:ahLst/>
            <a:cxnLst/>
            <a:rect l="l" t="t" r="r" b="b"/>
            <a:pathLst>
              <a:path w="304800" h="304800">
                <a:moveTo>
                  <a:pt x="133350" y="0"/>
                </a:moveTo>
                <a:lnTo>
                  <a:pt x="0" y="0"/>
                </a:lnTo>
                <a:lnTo>
                  <a:pt x="0" y="304800"/>
                </a:lnTo>
                <a:lnTo>
                  <a:pt x="228600" y="304800"/>
                </a:lnTo>
                <a:lnTo>
                  <a:pt x="228600" y="95231"/>
                </a:lnTo>
                <a:lnTo>
                  <a:pt x="133350" y="0"/>
                </a:lnTo>
                <a:close/>
                <a:moveTo>
                  <a:pt x="113519" y="114300"/>
                </a:moveTo>
                <a:lnTo>
                  <a:pt x="113519" y="38100"/>
                </a:lnTo>
                <a:lnTo>
                  <a:pt x="189719" y="114300"/>
                </a:lnTo>
                <a:lnTo>
                  <a:pt x="113519" y="114300"/>
                </a:lnTo>
                <a:close/>
              </a:path>
            </a:pathLst>
          </a:custGeom>
          <a:solidFill>
            <a:srgbClr val="FDFCFC">
              <a:alpha val="100000"/>
            </a:srgbClr>
          </a:solidFill>
          <a:ln/>
        </p:spPr>
      </p:sp>
      <p:sp>
        <p:nvSpPr>
          <p:cNvPr id="17" name="Freeform 17"/>
          <p:cNvSpPr/>
          <p:nvPr/>
        </p:nvSpPr>
        <p:spPr>
          <a:xfrm>
            <a:off x="9769334" y="4993689"/>
            <a:ext cx="657225" cy="657225"/>
          </a:xfrm>
          <a:custGeom>
            <a:avLst/>
            <a:gdLst/>
            <a:ahLst/>
            <a:cxnLst/>
            <a:rect l="l" t="t" r="r" b="b"/>
            <a:pathLst>
              <a:path w="333375" h="304800">
                <a:moveTo>
                  <a:pt x="202444" y="162220"/>
                </a:moveTo>
                <a:cubicBezTo>
                  <a:pt x="202444" y="162220"/>
                  <a:pt x="207007" y="100841"/>
                  <a:pt x="150752" y="93840"/>
                </a:cubicBezTo>
                <a:cubicBezTo>
                  <a:pt x="102537" y="88916"/>
                  <a:pt x="87868" y="133721"/>
                  <a:pt x="87868" y="133721"/>
                </a:cubicBezTo>
                <a:cubicBezTo>
                  <a:pt x="87868" y="133721"/>
                  <a:pt x="73352" y="119758"/>
                  <a:pt x="53654" y="131159"/>
                </a:cubicBezTo>
                <a:cubicBezTo>
                  <a:pt x="36024" y="142046"/>
                  <a:pt x="39148" y="161963"/>
                  <a:pt x="39148" y="161963"/>
                </a:cubicBezTo>
                <a:cubicBezTo>
                  <a:pt x="39148" y="161963"/>
                  <a:pt x="0" y="169574"/>
                  <a:pt x="0" y="209493"/>
                </a:cubicBezTo>
                <a:cubicBezTo>
                  <a:pt x="1076" y="250031"/>
                  <a:pt x="42262" y="249022"/>
                  <a:pt x="42262" y="249022"/>
                </a:cubicBezTo>
                <a:lnTo>
                  <a:pt x="196310" y="249431"/>
                </a:lnTo>
                <a:cubicBezTo>
                  <a:pt x="196310" y="249431"/>
                  <a:pt x="233182" y="249860"/>
                  <a:pt x="239897" y="211874"/>
                </a:cubicBezTo>
                <a:cubicBezTo>
                  <a:pt x="242497" y="170412"/>
                  <a:pt x="202444" y="162220"/>
                  <a:pt x="202444" y="162220"/>
                </a:cubicBezTo>
                <a:close/>
                <a:moveTo>
                  <a:pt x="297694" y="124130"/>
                </a:moveTo>
                <a:cubicBezTo>
                  <a:pt x="297694" y="124130"/>
                  <a:pt x="302257" y="62751"/>
                  <a:pt x="246012" y="55740"/>
                </a:cubicBezTo>
                <a:cubicBezTo>
                  <a:pt x="197796" y="50816"/>
                  <a:pt x="182537" y="96212"/>
                  <a:pt x="182537" y="96212"/>
                </a:cubicBezTo>
                <a:cubicBezTo>
                  <a:pt x="182537" y="96212"/>
                  <a:pt x="210626" y="112509"/>
                  <a:pt x="211817" y="156562"/>
                </a:cubicBezTo>
                <a:cubicBezTo>
                  <a:pt x="229676" y="161925"/>
                  <a:pt x="248707" y="176660"/>
                  <a:pt x="249307" y="211188"/>
                </a:cubicBezTo>
                <a:lnTo>
                  <a:pt x="291560" y="211341"/>
                </a:lnTo>
                <a:cubicBezTo>
                  <a:pt x="291560" y="211341"/>
                  <a:pt x="328432" y="211769"/>
                  <a:pt x="335147" y="173784"/>
                </a:cubicBezTo>
                <a:cubicBezTo>
                  <a:pt x="337747" y="132302"/>
                  <a:pt x="297694" y="124130"/>
                  <a:pt x="297694" y="124130"/>
                </a:cubicBezTo>
                <a:close/>
              </a:path>
            </a:pathLst>
          </a:custGeom>
          <a:solidFill>
            <a:srgbClr val="FDFCFC">
              <a:alpha val="100000"/>
            </a:srgbClr>
          </a:solidFill>
          <a:ln/>
        </p:spPr>
      </p:sp>
      <p:sp>
        <p:nvSpPr>
          <p:cNvPr id="18" name="TextBox 18"/>
          <p:cNvSpPr txBox="1"/>
          <p:nvPr/>
        </p:nvSpPr>
        <p:spPr>
          <a:xfrm>
            <a:off x="6367585" y="3688658"/>
            <a:ext cx="1900881" cy="490334"/>
          </a:xfrm>
          <a:prstGeom prst="rect">
            <a:avLst/>
          </a:prstGeom>
          <a:ln/>
        </p:spPr>
        <p:txBody>
          <a:bodyPr vert="horz" wrap="square" lIns="66008" tIns="33052" rIns="66008" bIns="33052" rtlCol="0" anchor="ctr" anchorCtr="0">
            <a:noAutofit/>
          </a:bodyPr>
          <a:lstStyle/>
          <a:p>
            <a:pPr algn="ctr">
              <a:lnSpc>
                <a:spcPct val="120000"/>
              </a:lnSpc>
            </a:pPr>
            <a:r>
              <a:rPr lang="en-US" sz="2000" b="1" dirty="0">
                <a:solidFill>
                  <a:srgbClr val="FDFCFC">
                    <a:alpha val="100000"/>
                  </a:srgbClr>
                </a:solidFill>
                <a:latin typeface="Microsoft Yahei"/>
                <a:ea typeface="Microsoft Yahei"/>
                <a:cs typeface="Microsoft Yahei"/>
              </a:rPr>
              <a:t>Nap timer</a:t>
            </a:r>
          </a:p>
        </p:txBody>
      </p:sp>
      <p:sp>
        <p:nvSpPr>
          <p:cNvPr id="19" name="TextBox 19"/>
          <p:cNvSpPr txBox="1"/>
          <p:nvPr/>
        </p:nvSpPr>
        <p:spPr>
          <a:xfrm>
            <a:off x="6367585" y="4646450"/>
            <a:ext cx="1936178" cy="1433467"/>
          </a:xfrm>
          <a:prstGeom prst="rect">
            <a:avLst/>
          </a:prstGeom>
          <a:ln/>
        </p:spPr>
        <p:txBody>
          <a:bodyPr vert="horz" wrap="square" lIns="66008" tIns="33052" rIns="66008" bIns="33052" rtlCol="0" anchor="t"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Helps users take effective naps to improve energy and productivity during </a:t>
            </a:r>
          </a:p>
          <a:p>
            <a:pPr algn="ctr">
              <a:lnSpc>
                <a:spcPct val="140000"/>
              </a:lnSpc>
            </a:pPr>
            <a:r>
              <a:rPr lang="en-US" sz="1500" dirty="0">
                <a:solidFill>
                  <a:schemeClr val="dk1">
                    <a:alpha val="100000"/>
                  </a:schemeClr>
                </a:solidFill>
                <a:latin typeface="Microsoft Yahei"/>
                <a:ea typeface="Microsoft Yahei"/>
                <a:cs typeface="Microsoft Yahei"/>
              </a:rPr>
              <a:t>the day.</a:t>
            </a:r>
          </a:p>
          <a:p>
            <a:pPr algn="ctr">
              <a:lnSpc>
                <a:spcPct val="140000"/>
              </a:lnSpc>
            </a:pPr>
            <a:endParaRPr lang="en-US" sz="1500" dirty="0">
              <a:solidFill>
                <a:schemeClr val="dk1">
                  <a:alpha val="100000"/>
                </a:schemeClr>
              </a:solidFill>
              <a:latin typeface="Microsoft Yahei"/>
              <a:ea typeface="Microsoft Yahei"/>
              <a:cs typeface="Microsoft Yahei"/>
            </a:endParaRPr>
          </a:p>
        </p:txBody>
      </p:sp>
      <p:sp>
        <p:nvSpPr>
          <p:cNvPr id="20" name="TextBox 20"/>
          <p:cNvSpPr txBox="1"/>
          <p:nvPr/>
        </p:nvSpPr>
        <p:spPr>
          <a:xfrm>
            <a:off x="3648596" y="3688658"/>
            <a:ext cx="1900881" cy="490334"/>
          </a:xfrm>
          <a:prstGeom prst="rect">
            <a:avLst/>
          </a:prstGeom>
          <a:ln/>
        </p:spPr>
        <p:txBody>
          <a:bodyPr vert="horz" wrap="square" lIns="66008" tIns="33052" rIns="66008" bIns="33052" rtlCol="0" anchor="ctr" anchorCtr="0">
            <a:noAutofit/>
          </a:bodyPr>
          <a:lstStyle/>
          <a:p>
            <a:pPr algn="ctr">
              <a:lnSpc>
                <a:spcPct val="120000"/>
              </a:lnSpc>
            </a:pPr>
            <a:r>
              <a:rPr lang="en-US" sz="2000" b="1" dirty="0">
                <a:solidFill>
                  <a:srgbClr val="FDFCFC">
                    <a:alpha val="100000"/>
                  </a:srgbClr>
                </a:solidFill>
                <a:latin typeface="Microsoft Yahei"/>
                <a:ea typeface="Microsoft Yahei"/>
                <a:cs typeface="Microsoft Yahei"/>
              </a:rPr>
              <a:t>Goodnight Community</a:t>
            </a:r>
          </a:p>
        </p:txBody>
      </p:sp>
      <p:sp>
        <p:nvSpPr>
          <p:cNvPr id="21" name="TextBox 21"/>
          <p:cNvSpPr txBox="1"/>
          <p:nvPr/>
        </p:nvSpPr>
        <p:spPr>
          <a:xfrm>
            <a:off x="3630948" y="1738815"/>
            <a:ext cx="1936178" cy="1433296"/>
          </a:xfrm>
          <a:prstGeom prst="rect">
            <a:avLst/>
          </a:prstGeom>
          <a:ln/>
        </p:spPr>
        <p:txBody>
          <a:bodyPr vert="horz" wrap="square" lIns="66008" tIns="33052" rIns="66008" bIns="33052" rtlCol="0" anchor="b"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A supportive community platform where users can </a:t>
            </a:r>
          </a:p>
          <a:p>
            <a:pPr algn="ctr">
              <a:lnSpc>
                <a:spcPct val="140000"/>
              </a:lnSpc>
            </a:pPr>
            <a:r>
              <a:rPr lang="en-US" sz="1500" dirty="0">
                <a:solidFill>
                  <a:schemeClr val="dk1">
                    <a:alpha val="100000"/>
                  </a:schemeClr>
                </a:solidFill>
                <a:latin typeface="Microsoft Yahei"/>
                <a:ea typeface="Microsoft Yahei"/>
                <a:cs typeface="Microsoft Yahei"/>
              </a:rPr>
              <a:t>encourage each other and share sleep experiences.</a:t>
            </a:r>
          </a:p>
          <a:p>
            <a:pPr algn="ctr">
              <a:lnSpc>
                <a:spcPct val="140000"/>
              </a:lnSpc>
            </a:pPr>
            <a:endParaRPr lang="en-US" sz="1500" dirty="0">
              <a:solidFill>
                <a:schemeClr val="dk1">
                  <a:alpha val="100000"/>
                </a:schemeClr>
              </a:solidFill>
              <a:latin typeface="Microsoft Yahei"/>
              <a:ea typeface="Microsoft Yahei"/>
              <a:cs typeface="Microsoft Yahei"/>
            </a:endParaRPr>
          </a:p>
        </p:txBody>
      </p:sp>
      <p:sp>
        <p:nvSpPr>
          <p:cNvPr id="22" name="TextBox 22"/>
          <p:cNvSpPr txBox="1"/>
          <p:nvPr/>
        </p:nvSpPr>
        <p:spPr>
          <a:xfrm>
            <a:off x="9147506" y="3688658"/>
            <a:ext cx="1900881" cy="490334"/>
          </a:xfrm>
          <a:prstGeom prst="rect">
            <a:avLst/>
          </a:prstGeom>
          <a:ln/>
        </p:spPr>
        <p:txBody>
          <a:bodyPr vert="horz" wrap="square" lIns="66008" tIns="33052" rIns="66008" bIns="33052" rtlCol="0" anchor="ctr" anchorCtr="0">
            <a:noAutofit/>
          </a:bodyPr>
          <a:lstStyle/>
          <a:p>
            <a:pPr algn="ctr">
              <a:lnSpc>
                <a:spcPct val="120000"/>
              </a:lnSpc>
            </a:pPr>
            <a:r>
              <a:rPr lang="en-US" sz="2000" b="1" dirty="0">
                <a:solidFill>
                  <a:srgbClr val="FDFCFC">
                    <a:alpha val="100000"/>
                  </a:srgbClr>
                </a:solidFill>
                <a:latin typeface="Microsoft Yahei"/>
                <a:ea typeface="Microsoft Yahei"/>
                <a:cs typeface="Microsoft Yahei"/>
              </a:rPr>
              <a:t>Diary function</a:t>
            </a:r>
          </a:p>
        </p:txBody>
      </p:sp>
      <p:sp>
        <p:nvSpPr>
          <p:cNvPr id="23" name="TextBox 23"/>
          <p:cNvSpPr txBox="1"/>
          <p:nvPr/>
        </p:nvSpPr>
        <p:spPr>
          <a:xfrm>
            <a:off x="9129857" y="1775640"/>
            <a:ext cx="1936178" cy="1396471"/>
          </a:xfrm>
          <a:prstGeom prst="rect">
            <a:avLst/>
          </a:prstGeom>
          <a:ln/>
        </p:spPr>
        <p:txBody>
          <a:bodyPr vert="horz" wrap="square" lIns="66008" tIns="33052" rIns="66008" bIns="33052" rtlCol="0" anchor="b" anchorCtr="0">
            <a:noAutofit/>
          </a:bodyPr>
          <a:lstStyle/>
          <a:p>
            <a:pPr algn="ctr">
              <a:lnSpc>
                <a:spcPct val="140000"/>
              </a:lnSpc>
            </a:pPr>
            <a:r>
              <a:rPr lang="en-US" sz="1500" dirty="0">
                <a:solidFill>
                  <a:schemeClr val="dk1">
                    <a:alpha val="100000"/>
                  </a:schemeClr>
                </a:solidFill>
                <a:latin typeface="Microsoft Yahei"/>
                <a:ea typeface="Microsoft Yahei"/>
                <a:cs typeface="Microsoft Yahei"/>
              </a:rPr>
              <a:t>Users can record their sleep status and mood, promoting </a:t>
            </a:r>
            <a:r>
              <a:rPr lang="en-US" sz="1500" dirty="0" err="1">
                <a:solidFill>
                  <a:schemeClr val="dk1">
                    <a:alpha val="100000"/>
                  </a:schemeClr>
                </a:solidFill>
                <a:latin typeface="Microsoft Yahei"/>
                <a:ea typeface="Microsoft Yahei"/>
                <a:cs typeface="Microsoft Yahei"/>
              </a:rPr>
              <a:t>selfreflection</a:t>
            </a:r>
            <a:r>
              <a:rPr lang="en-US" sz="1500" dirty="0">
                <a:solidFill>
                  <a:schemeClr val="dk1">
                    <a:alpha val="100000"/>
                  </a:schemeClr>
                </a:solidFill>
                <a:latin typeface="Microsoft Yahei"/>
                <a:ea typeface="Microsoft Yahei"/>
                <a:cs typeface="Microsoft Yahei"/>
              </a:rPr>
              <a:t> and understanding.</a:t>
            </a:r>
          </a:p>
        </p:txBody>
      </p:sp>
      <p:sp>
        <p:nvSpPr>
          <p:cNvPr id="24" name="TextBox 24"/>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dirty="0" err="1">
                <a:solidFill>
                  <a:schemeClr val="dk2">
                    <a:alpha val="100000"/>
                  </a:schemeClr>
                </a:solidFill>
                <a:latin typeface="Microsoft Yahei"/>
                <a:ea typeface="Microsoft Yahei"/>
                <a:cs typeface="Microsoft Yahei"/>
              </a:rPr>
              <a:t>产品</a:t>
            </a:r>
            <a:r>
              <a:rPr lang="zh-CN" altLang="en-US" sz="3000" b="1" dirty="0">
                <a:solidFill>
                  <a:schemeClr val="dk2">
                    <a:alpha val="100000"/>
                  </a:schemeClr>
                </a:solidFill>
                <a:latin typeface="Microsoft Yahei"/>
                <a:ea typeface="Microsoft Yahei"/>
                <a:cs typeface="Microsoft Yahei"/>
              </a:rPr>
              <a:t>功能</a:t>
            </a:r>
            <a:endParaRPr lang="en-US" sz="3000" b="1" dirty="0">
              <a:solidFill>
                <a:schemeClr val="dk2">
                  <a:alpha val="100000"/>
                </a:schemeClr>
              </a:solidFill>
              <a:latin typeface="Microsoft Yahei"/>
              <a:ea typeface="Microsoft Yahei"/>
              <a:cs typeface="Microsoft Yahe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a:stretch>
            <a:fillRect/>
          </a:stretch>
        </p:blipFill>
        <p:spPr>
          <a:xfrm>
            <a:off x="476023" y="1726817"/>
            <a:ext cx="4434841" cy="4434841"/>
          </a:xfrm>
          <a:prstGeom prst="roundRect">
            <a:avLst/>
          </a:prstGeom>
        </p:spPr>
      </p:pic>
      <p:sp>
        <p:nvSpPr>
          <p:cNvPr id="3" name="TextBox 3"/>
          <p:cNvSpPr txBox="1"/>
          <p:nvPr/>
        </p:nvSpPr>
        <p:spPr>
          <a:xfrm>
            <a:off x="5562187" y="4881292"/>
            <a:ext cx="6000750" cy="711336"/>
          </a:xfrm>
          <a:prstGeom prst="rect">
            <a:avLst/>
          </a:prstGeom>
          <a:ln/>
        </p:spPr>
        <p:txBody>
          <a:bodyPr vert="horz" wrap="square" lIns="123825" tIns="123825" rIns="57150" bIns="123825" rtlCol="0" anchor="b" anchorCtr="0">
            <a:noAutofit/>
          </a:bodyPr>
          <a:lstStyle/>
          <a:p>
            <a:pPr>
              <a:lnSpc>
                <a:spcPct val="120000"/>
              </a:lnSpc>
            </a:pPr>
            <a:r>
              <a:rPr lang="en-US" sz="2400" b="1" dirty="0">
                <a:solidFill>
                  <a:schemeClr val="accent1">
                    <a:alpha val="100000"/>
                  </a:schemeClr>
                </a:solidFill>
                <a:latin typeface="Microsoft Yahei"/>
                <a:ea typeface="Microsoft Yahei"/>
                <a:cs typeface="Microsoft Yahei"/>
              </a:rPr>
              <a:t>Customer service</a:t>
            </a:r>
          </a:p>
        </p:txBody>
      </p:sp>
      <p:sp>
        <p:nvSpPr>
          <p:cNvPr id="4" name="TextBox 4"/>
          <p:cNvSpPr txBox="1"/>
          <p:nvPr/>
        </p:nvSpPr>
        <p:spPr>
          <a:xfrm>
            <a:off x="5267801" y="5523753"/>
            <a:ext cx="6477000" cy="91440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Establish a perfect customer service system, provide high-quality pre-sale, sale and after-sales service, improve customer satisfaction and loyalty.</a:t>
            </a:r>
          </a:p>
        </p:txBody>
      </p:sp>
      <p:sp>
        <p:nvSpPr>
          <p:cNvPr id="5" name="AutoShape 5"/>
          <p:cNvSpPr/>
          <p:nvPr/>
        </p:nvSpPr>
        <p:spPr>
          <a:xfrm>
            <a:off x="5267801" y="1835975"/>
            <a:ext cx="238125" cy="238125"/>
          </a:xfrm>
          <a:prstGeom prst="ellipse">
            <a:avLst/>
          </a:prstGeom>
          <a:solidFill>
            <a:schemeClr val="accent1">
              <a:alpha val="100000"/>
            </a:schemeClr>
          </a:solidFill>
          <a:ln/>
        </p:spPr>
      </p:sp>
      <p:sp>
        <p:nvSpPr>
          <p:cNvPr id="6" name="TextBox 6"/>
          <p:cNvSpPr txBox="1"/>
          <p:nvPr/>
        </p:nvSpPr>
        <p:spPr>
          <a:xfrm>
            <a:off x="5562187" y="1621998"/>
            <a:ext cx="6000750" cy="666079"/>
          </a:xfrm>
          <a:prstGeom prst="rect">
            <a:avLst/>
          </a:prstGeom>
          <a:ln/>
        </p:spPr>
        <p:txBody>
          <a:bodyPr vert="horz" wrap="square" lIns="123825" tIns="123825" rIns="57150" bIns="123825" rtlCol="0" anchor="b" anchorCtr="0">
            <a:noAutofit/>
          </a:bodyPr>
          <a:lstStyle/>
          <a:p>
            <a:pPr>
              <a:lnSpc>
                <a:spcPct val="120000"/>
              </a:lnSpc>
            </a:pPr>
            <a:r>
              <a:rPr lang="en-US" sz="2400" b="1" dirty="0">
                <a:solidFill>
                  <a:schemeClr val="accent1">
                    <a:alpha val="100000"/>
                  </a:schemeClr>
                </a:solidFill>
                <a:latin typeface="Microsoft Yahei"/>
                <a:ea typeface="Microsoft Yahei"/>
                <a:cs typeface="Microsoft Yahei"/>
              </a:rPr>
              <a:t>Market positioning</a:t>
            </a:r>
          </a:p>
        </p:txBody>
      </p:sp>
      <p:sp>
        <p:nvSpPr>
          <p:cNvPr id="7" name="TextBox 7"/>
          <p:cNvSpPr txBox="1"/>
          <p:nvPr/>
        </p:nvSpPr>
        <p:spPr>
          <a:xfrm>
            <a:off x="5267801" y="2234038"/>
            <a:ext cx="6477000" cy="91440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High-end intelligent sleep products market to meet consumers' demand for high-quality sleep</a:t>
            </a:r>
          </a:p>
        </p:txBody>
      </p:sp>
      <p:sp>
        <p:nvSpPr>
          <p:cNvPr id="8" name="TextBox 8"/>
          <p:cNvSpPr txBox="1"/>
          <p:nvPr/>
        </p:nvSpPr>
        <p:spPr>
          <a:xfrm>
            <a:off x="5562187" y="3262274"/>
            <a:ext cx="6000750" cy="697555"/>
          </a:xfrm>
          <a:prstGeom prst="rect">
            <a:avLst/>
          </a:prstGeom>
          <a:ln/>
        </p:spPr>
        <p:txBody>
          <a:bodyPr vert="horz" wrap="square" lIns="123825" tIns="123825" rIns="57150" bIns="123825" rtlCol="0" anchor="b" anchorCtr="0">
            <a:noAutofit/>
          </a:bodyPr>
          <a:lstStyle/>
          <a:p>
            <a:pPr>
              <a:lnSpc>
                <a:spcPct val="120000"/>
              </a:lnSpc>
            </a:pPr>
            <a:r>
              <a:rPr lang="en-US" sz="2400" b="1" dirty="0">
                <a:solidFill>
                  <a:schemeClr val="accent1">
                    <a:alpha val="100000"/>
                  </a:schemeClr>
                </a:solidFill>
                <a:latin typeface="Microsoft Yahei"/>
                <a:ea typeface="Microsoft Yahei"/>
                <a:cs typeface="Microsoft Yahei"/>
              </a:rPr>
              <a:t>Marketing strategy</a:t>
            </a:r>
          </a:p>
        </p:txBody>
      </p:sp>
      <p:sp>
        <p:nvSpPr>
          <p:cNvPr id="9" name="TextBox 9"/>
          <p:cNvSpPr txBox="1"/>
          <p:nvPr/>
        </p:nvSpPr>
        <p:spPr>
          <a:xfrm>
            <a:off x="5267801" y="3896612"/>
            <a:ext cx="6477000" cy="914400"/>
          </a:xfrm>
          <a:prstGeom prst="rect">
            <a:avLst/>
          </a:prstGeom>
          <a:ln/>
        </p:spPr>
        <p:txBody>
          <a:bodyPr vert="horz" wrap="square" lIns="0" tIns="0" rIns="0" bIns="0" rtlCol="0" anchor="t" anchorCtr="0">
            <a:noAutofit/>
          </a:bodyPr>
          <a:lstStyle/>
          <a:p>
            <a:pPr>
              <a:lnSpc>
                <a:spcPct val="140000"/>
              </a:lnSpc>
            </a:pPr>
            <a:r>
              <a:rPr lang="en-US" sz="1500" dirty="0">
                <a:solidFill>
                  <a:schemeClr val="dk1">
                    <a:alpha val="100000"/>
                  </a:schemeClr>
                </a:solidFill>
                <a:latin typeface="Microsoft Yahei"/>
                <a:ea typeface="Microsoft Yahei"/>
                <a:cs typeface="Microsoft Yahei"/>
              </a:rPr>
              <a:t>Combine online and offline, promote through social media, e-commerce platforms and other channels; Cooperate with medical institutions and health management institutions to expand sales channels and market influence.</a:t>
            </a:r>
          </a:p>
        </p:txBody>
      </p:sp>
      <p:sp>
        <p:nvSpPr>
          <p:cNvPr id="10" name="TextBox 10"/>
          <p:cNvSpPr txBox="1"/>
          <p:nvPr/>
        </p:nvSpPr>
        <p:spPr>
          <a:xfrm>
            <a:off x="476023" y="265328"/>
            <a:ext cx="11239500" cy="914400"/>
          </a:xfrm>
          <a:prstGeom prst="rect">
            <a:avLst/>
          </a:prstGeom>
          <a:ln/>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Microsoft Yahei"/>
                <a:ea typeface="Microsoft Yahei"/>
                <a:cs typeface="Microsoft Yahei"/>
              </a:rPr>
              <a:t>营销概述</a:t>
            </a:r>
          </a:p>
        </p:txBody>
      </p:sp>
      <p:sp>
        <p:nvSpPr>
          <p:cNvPr id="11" name="AutoShape 11"/>
          <p:cNvSpPr/>
          <p:nvPr/>
        </p:nvSpPr>
        <p:spPr>
          <a:xfrm>
            <a:off x="5267801" y="3491989"/>
            <a:ext cx="238125" cy="238125"/>
          </a:xfrm>
          <a:prstGeom prst="ellipse">
            <a:avLst/>
          </a:prstGeom>
          <a:solidFill>
            <a:schemeClr val="accent1">
              <a:alpha val="100000"/>
            </a:schemeClr>
          </a:solidFill>
          <a:ln/>
        </p:spPr>
      </p:sp>
      <p:sp>
        <p:nvSpPr>
          <p:cNvPr id="12" name="AutoShape 12"/>
          <p:cNvSpPr/>
          <p:nvPr/>
        </p:nvSpPr>
        <p:spPr>
          <a:xfrm>
            <a:off x="5267801" y="5117897"/>
            <a:ext cx="238125" cy="238125"/>
          </a:xfrm>
          <a:prstGeom prst="ellipse">
            <a:avLst/>
          </a:prstGeom>
          <a:solidFill>
            <a:schemeClr val="accent1">
              <a:alpha val="100000"/>
            </a:schemeClr>
          </a:solidFill>
          <a:ln/>
        </p:spPr>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ECF8EA"/>
      </a:lt1>
      <a:dk2>
        <a:srgbClr val="000000"/>
      </a:dk2>
      <a:lt2>
        <a:srgbClr val="C7E9BF"/>
      </a:lt2>
      <a:accent1>
        <a:srgbClr val="6CBE50"/>
      </a:accent1>
      <a:accent2>
        <a:srgbClr val="6CBE50"/>
      </a:accent2>
      <a:accent3>
        <a:srgbClr val="5AA83F"/>
      </a:accent3>
      <a:accent4>
        <a:srgbClr val="5A9745"/>
      </a:accent4>
      <a:accent5>
        <a:srgbClr val="498933"/>
      </a:accent5>
      <a:accent6>
        <a:srgbClr val="397C2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2584</Words>
  <Application>Microsoft Office PowerPoint</Application>
  <PresentationFormat>宽屏</PresentationFormat>
  <Paragraphs>302</Paragraphs>
  <Slides>45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45</vt:i4>
      </vt:variant>
    </vt:vector>
  </HeadingPairs>
  <TitlesOfParts>
    <vt:vector size="49" baseType="lpstr">
      <vt:lpstr>Microsoft Yahei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晓雪 温</cp:lastModifiedBy>
  <cp:revision>18</cp:revision>
  <dcterms:created xsi:type="dcterms:W3CDTF">2006-08-16T00:00:00Z</dcterms:created>
  <dcterms:modified xsi:type="dcterms:W3CDTF">2024-10-07T03:03:06Z</dcterms:modified>
</cp:coreProperties>
</file>