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9654" y="1906269"/>
            <a:ext cx="5354727" cy="209214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ZenSleep产品商业计划书
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5930" y="4985788"/>
            <a:ext cx="2343150" cy="3810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64000"/>
              </a:lnSpc>
              <a:spcBef>
                <a:spcPts val="450"/>
              </a:spcBef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汇报人：第二组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3038" y="5701914"/>
            <a:ext cx="3208934" cy="39745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64000"/>
              </a:lnSpc>
              <a:spcBef>
                <a:spcPts val="450"/>
              </a:spcBef>
            </a:pPr>
            <a:r>
              <a:rPr lang="en-US" sz="202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2024-10-06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产品介绍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6703007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目标市场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03007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面向年轻白领、学生群体、中老年人等广泛存在睡眠问题的人群。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8702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产品名称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702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ZenSleep智能助眠系统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6105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产品定位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6105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ZenSleep致力于为现代都市人群提供全方位、智能化的助眠解决方案，通过科技手段改善用户的睡眠质量，提升生活品质。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8702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主要功能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8702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助眠音频播放、睡眠监测、环境调控（如光线、温度）、助眠香薰等，全方位营造舒适的睡眠环境。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产品简介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024827" y="4277310"/>
            <a:ext cx="4416963" cy="2188763"/>
          </a:xfrm>
          <a:prstGeom prst="roundRect">
            <a:avLst>
              <a:gd name="adj" fmla="val 12162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477292" y="1906354"/>
            <a:ext cx="4416963" cy="2188763"/>
          </a:xfrm>
          <a:prstGeom prst="roundRect">
            <a:avLst>
              <a:gd name="adj" fmla="val 12162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995527" y="3726646"/>
            <a:ext cx="4416963" cy="2188763"/>
          </a:xfrm>
          <a:prstGeom prst="roundRect">
            <a:avLst>
              <a:gd name="adj" fmla="val 12162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46749" y="1278702"/>
            <a:ext cx="4416963" cy="2188763"/>
          </a:xfrm>
          <a:prstGeom prst="roundRect">
            <a:avLst>
              <a:gd name="adj" fmla="val 12162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7892444" y="5057422"/>
            <a:ext cx="2108038" cy="1025922"/>
          </a:xfrm>
          <a:prstGeom prst="rect">
            <a:avLst/>
          </a:prstGeom>
          <a:noFill/>
          <a:ln/>
        </p:spPr>
      </p:sp>
      <p:sp>
        <p:nvSpPr>
          <p:cNvPr id="7" name="AutoShape 7"/>
          <p:cNvSpPr/>
          <p:nvPr/>
        </p:nvSpPr>
        <p:spPr>
          <a:xfrm>
            <a:off x="1128765" y="4947084"/>
            <a:ext cx="3704287" cy="615553"/>
          </a:xfrm>
          <a:prstGeom prst="rect">
            <a:avLst/>
          </a:prstGeom>
          <a:noFill/>
          <a:ln/>
        </p:spPr>
      </p:sp>
      <p:sp>
        <p:nvSpPr>
          <p:cNvPr id="8" name="TextBox 8"/>
          <p:cNvSpPr txBox="1"/>
          <p:nvPr/>
        </p:nvSpPr>
        <p:spPr>
          <a:xfrm>
            <a:off x="7320605" y="2091596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睡眠监测与分析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20605" y="2542321"/>
            <a:ext cx="3333750" cy="138901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集成高精度传感器，实时监测用户的睡眠周期、心率、呼吸等生理指标，通过大数据分析和机器学习算法，提供个性化的睡眠改善建议。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92444" y="4404095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香薰释放技术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92444" y="4894429"/>
            <a:ext cx="3333750" cy="138901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内置多种天然助眠香薰，通过智能控制系统精确释放，帮助用户放松身心，促进深度睡眠。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8631" y="3834957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环境调控技术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9877" y="4358806"/>
            <a:ext cx="3333750" cy="138901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结合物联网技术，智能调节室内光线、温度等环境因素，创造最适宜入睡的环境条件。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9313" y="1460601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智能音频技术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0558" y="1911327"/>
            <a:ext cx="3333750" cy="138901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采用先进的音频处理技术，生成符合人体生理节律的自然声音和放松音乐，帮助用户快速进入深度睡眠状态。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核心技术</a:t>
            </a:r>
          </a:p>
        </p:txBody>
      </p:sp>
      <p:sp>
        <p:nvSpPr>
          <p:cNvPr id="17" name="AutoShape 17"/>
          <p:cNvSpPr/>
          <p:nvPr/>
        </p:nvSpPr>
        <p:spPr>
          <a:xfrm>
            <a:off x="4429903" y="1939275"/>
            <a:ext cx="867618" cy="86761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Freeform 18"/>
          <p:cNvSpPr/>
          <p:nvPr/>
        </p:nvSpPr>
        <p:spPr>
          <a:xfrm>
            <a:off x="4597511" y="2106883"/>
            <a:ext cx="532402" cy="53240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cubicBezTo>
                  <a:pt x="68228" y="304800"/>
                  <a:pt x="0" y="236572"/>
                  <a:pt x="0" y="152400"/>
                </a:cubicBezTo>
                <a:cubicBezTo>
                  <a:pt x="0" y="68228"/>
                  <a:pt x="68228" y="0"/>
                  <a:pt x="152400" y="0"/>
                </a:cubicBezTo>
                <a:lnTo>
                  <a:pt x="152400" y="0"/>
                </a:lnTo>
                <a:cubicBezTo>
                  <a:pt x="236572" y="0"/>
                  <a:pt x="304800" y="68228"/>
                  <a:pt x="304800" y="152400"/>
                </a:cubicBezTo>
                <a:cubicBezTo>
                  <a:pt x="304800" y="236572"/>
                  <a:pt x="236572" y="304800"/>
                  <a:pt x="152400" y="304800"/>
                </a:cubicBezTo>
                <a:lnTo>
                  <a:pt x="152400" y="304800"/>
                </a:lnTo>
                <a:close/>
                <a:moveTo>
                  <a:pt x="167640" y="228600"/>
                </a:moveTo>
                <a:lnTo>
                  <a:pt x="182880" y="228600"/>
                </a:lnTo>
                <a:cubicBezTo>
                  <a:pt x="208131" y="228600"/>
                  <a:pt x="228600" y="208131"/>
                  <a:pt x="228600" y="182880"/>
                </a:cubicBezTo>
                <a:cubicBezTo>
                  <a:pt x="228600" y="157629"/>
                  <a:pt x="208131" y="137160"/>
                  <a:pt x="182880" y="137160"/>
                </a:cubicBezTo>
                <a:lnTo>
                  <a:pt x="182880" y="137160"/>
                </a:lnTo>
                <a:lnTo>
                  <a:pt x="121768" y="137160"/>
                </a:lnTo>
                <a:cubicBezTo>
                  <a:pt x="113348" y="137160"/>
                  <a:pt x="106528" y="130340"/>
                  <a:pt x="106528" y="121920"/>
                </a:cubicBezTo>
                <a:cubicBezTo>
                  <a:pt x="106528" y="113500"/>
                  <a:pt x="113348" y="106680"/>
                  <a:pt x="121768" y="106680"/>
                </a:cubicBezTo>
                <a:lnTo>
                  <a:pt x="121768" y="106680"/>
                </a:lnTo>
                <a:lnTo>
                  <a:pt x="213360" y="106680"/>
                </a:lnTo>
                <a:lnTo>
                  <a:pt x="213360" y="76200"/>
                </a:lnTo>
                <a:lnTo>
                  <a:pt x="167640" y="76200"/>
                </a:lnTo>
                <a:lnTo>
                  <a:pt x="167640" y="45720"/>
                </a:lnTo>
                <a:lnTo>
                  <a:pt x="137160" y="45720"/>
                </a:lnTo>
                <a:lnTo>
                  <a:pt x="137160" y="76200"/>
                </a:lnTo>
                <a:lnTo>
                  <a:pt x="121920" y="76200"/>
                </a:lnTo>
                <a:cubicBezTo>
                  <a:pt x="96669" y="76200"/>
                  <a:pt x="76200" y="96669"/>
                  <a:pt x="76200" y="121920"/>
                </a:cubicBezTo>
                <a:cubicBezTo>
                  <a:pt x="76200" y="147171"/>
                  <a:pt x="96669" y="167640"/>
                  <a:pt x="121920" y="167640"/>
                </a:cubicBezTo>
                <a:lnTo>
                  <a:pt x="121920" y="167640"/>
                </a:lnTo>
                <a:lnTo>
                  <a:pt x="182880" y="167640"/>
                </a:lnTo>
                <a:cubicBezTo>
                  <a:pt x="191300" y="167640"/>
                  <a:pt x="198120" y="174460"/>
                  <a:pt x="198120" y="182880"/>
                </a:cubicBezTo>
                <a:cubicBezTo>
                  <a:pt x="198120" y="191300"/>
                  <a:pt x="191300" y="198120"/>
                  <a:pt x="182880" y="198120"/>
                </a:cubicBezTo>
                <a:lnTo>
                  <a:pt x="182880" y="198120"/>
                </a:lnTo>
                <a:lnTo>
                  <a:pt x="91440" y="198120"/>
                </a:lnTo>
                <a:lnTo>
                  <a:pt x="91440" y="228600"/>
                </a:lnTo>
                <a:lnTo>
                  <a:pt x="137160" y="228600"/>
                </a:lnTo>
                <a:lnTo>
                  <a:pt x="137160" y="259080"/>
                </a:lnTo>
                <a:lnTo>
                  <a:pt x="167640" y="259080"/>
                </a:lnTo>
                <a:lnTo>
                  <a:pt x="167640" y="2286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9" name="AutoShape 19"/>
          <p:cNvSpPr/>
          <p:nvPr/>
        </p:nvSpPr>
        <p:spPr>
          <a:xfrm>
            <a:off x="4978680" y="4387218"/>
            <a:ext cx="867618" cy="86761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0" name="Freeform 20"/>
          <p:cNvSpPr/>
          <p:nvPr/>
        </p:nvSpPr>
        <p:spPr>
          <a:xfrm>
            <a:off x="5200515" y="4618384"/>
            <a:ext cx="423950" cy="42395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0960" y="167640"/>
                </a:moveTo>
                <a:lnTo>
                  <a:pt x="30480" y="167640"/>
                </a:lnTo>
                <a:cubicBezTo>
                  <a:pt x="13649" y="167640"/>
                  <a:pt x="0" y="153991"/>
                  <a:pt x="0" y="137160"/>
                </a:cubicBezTo>
                <a:lnTo>
                  <a:pt x="0" y="137160"/>
                </a:lnTo>
                <a:lnTo>
                  <a:pt x="0" y="76200"/>
                </a:lnTo>
                <a:cubicBezTo>
                  <a:pt x="0" y="59436"/>
                  <a:pt x="13716" y="45720"/>
                  <a:pt x="30480" y="45720"/>
                </a:cubicBezTo>
                <a:lnTo>
                  <a:pt x="60960" y="45720"/>
                </a:lnTo>
                <a:lnTo>
                  <a:pt x="60960" y="15240"/>
                </a:lnTo>
                <a:lnTo>
                  <a:pt x="274320" y="15240"/>
                </a:lnTo>
                <a:lnTo>
                  <a:pt x="274320" y="167640"/>
                </a:lnTo>
                <a:cubicBezTo>
                  <a:pt x="274320" y="201311"/>
                  <a:pt x="247031" y="228600"/>
                  <a:pt x="213360" y="228600"/>
                </a:cubicBezTo>
                <a:lnTo>
                  <a:pt x="213360" y="228600"/>
                </a:lnTo>
                <a:lnTo>
                  <a:pt x="121920" y="228600"/>
                </a:lnTo>
                <a:cubicBezTo>
                  <a:pt x="88249" y="228600"/>
                  <a:pt x="60960" y="201311"/>
                  <a:pt x="60960" y="167640"/>
                </a:cubicBezTo>
                <a:lnTo>
                  <a:pt x="60960" y="167640"/>
                </a:lnTo>
                <a:close/>
                <a:moveTo>
                  <a:pt x="60960" y="137160"/>
                </a:moveTo>
                <a:lnTo>
                  <a:pt x="60960" y="76200"/>
                </a:lnTo>
                <a:lnTo>
                  <a:pt x="30480" y="76200"/>
                </a:lnTo>
                <a:lnTo>
                  <a:pt x="30480" y="137160"/>
                </a:lnTo>
                <a:lnTo>
                  <a:pt x="60960" y="137160"/>
                </a:lnTo>
                <a:close/>
                <a:moveTo>
                  <a:pt x="30480" y="259080"/>
                </a:moveTo>
                <a:lnTo>
                  <a:pt x="30480" y="243840"/>
                </a:lnTo>
                <a:lnTo>
                  <a:pt x="304800" y="243840"/>
                </a:lnTo>
                <a:lnTo>
                  <a:pt x="304800" y="259080"/>
                </a:lnTo>
                <a:lnTo>
                  <a:pt x="243840" y="289560"/>
                </a:lnTo>
                <a:lnTo>
                  <a:pt x="91440" y="289560"/>
                </a:lnTo>
                <a:lnTo>
                  <a:pt x="30480" y="25908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21" name="AutoShape 21"/>
          <p:cNvSpPr/>
          <p:nvPr/>
        </p:nvSpPr>
        <p:spPr>
          <a:xfrm>
            <a:off x="6082921" y="2566927"/>
            <a:ext cx="867618" cy="86761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2" name="AutoShape 22"/>
          <p:cNvSpPr/>
          <p:nvPr/>
        </p:nvSpPr>
        <p:spPr>
          <a:xfrm>
            <a:off x="6631699" y="4937882"/>
            <a:ext cx="867618" cy="86761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3" name="Freeform 23"/>
          <p:cNvSpPr/>
          <p:nvPr/>
        </p:nvSpPr>
        <p:spPr>
          <a:xfrm>
            <a:off x="6280943" y="2797200"/>
            <a:ext cx="471575" cy="47157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24" name="Freeform 24"/>
          <p:cNvSpPr/>
          <p:nvPr/>
        </p:nvSpPr>
        <p:spPr>
          <a:xfrm>
            <a:off x="6859716" y="5179724"/>
            <a:ext cx="411583" cy="38393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硬件设计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ZenSleep智能助眠系统主要包括助眠枕头、智能音箱、环境调控模块和香薰释放装置等硬件组件，各组件间通过无线连接实现数据同步和功能联动。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系统实现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软件平台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开发配套的手机APP，用户可通过APP设置助眠模式、查看睡眠监测报告、接收改善建议等，实现远程操控和个性化定制。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云服务支持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依托强大的云服务平台，实现用户数据的云端存储、分析和共享，为用户提供更加精准、个性化的睡眠改善方案。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作品特色与创新点</a:t>
            </a:r>
          </a:p>
        </p:txBody>
      </p:sp>
      <p:sp>
        <p:nvSpPr>
          <p:cNvPr id="3" name="AutoShape 3"/>
          <p:cNvSpPr/>
          <p:nvPr/>
        </p:nvSpPr>
        <p:spPr>
          <a:xfrm>
            <a:off x="673008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1857984" y="1424575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全方位助眠体验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9633" y="1584381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3091" y="2527659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ZenSleep不仅提供音频助眠功能，还结合环境调控和香薰释放等多种手段，为用户打造全方位的助眠体验。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6250024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7435000" y="1424575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个性化定制服务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6066649" y="1584381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80107" y="2527659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通过智能监测和大数据分析，ZenSleep能够根据用户的睡眠习惯和生理特征，提供个性化的睡眠改善建议和服务。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69665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1854641" y="4240990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智能化联动控制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86290" y="4400796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9748" y="5353598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各硬件组件间通过无线连接实现智能化联动控制，用户可通过手机APP轻松设置和操控整个助眠系统。</a:t>
            </a:r>
          </a:p>
        </p:txBody>
      </p:sp>
      <p:sp>
        <p:nvSpPr>
          <p:cNvPr id="15" name="AutoShape 15"/>
          <p:cNvSpPr/>
          <p:nvPr/>
        </p:nvSpPr>
        <p:spPr>
          <a:xfrm>
            <a:off x="6246681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7431657" y="4240990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健康环保理念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6063306" y="4400796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76764" y="5291100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ZenSleep坚持健康环保理念，选用天然助眠香薰材料，确保用户使用的安全性和舒适性。同时，通过智能调控减少能源浪费，促进可持续发展。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市场分析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5352" y="1793743"/>
            <a:ext cx="2709128" cy="2949288"/>
          </a:xfrm>
          <a:prstGeom prst="roundRect">
            <a:avLst>
              <a:gd name="adj" fmla="val 411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417338" y="1910330"/>
            <a:ext cx="2485155" cy="5540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市场现状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8889" y="1942164"/>
            <a:ext cx="224205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睡眠问题普遍性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1651" y="2601797"/>
            <a:ext cx="2376529" cy="1817375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随着现代生活节奏的加快和工作压力的增大，睡眠问题日益普遍，成为影响人们生活质量的重要因素。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5069" y="4723113"/>
            <a:ext cx="1189694" cy="1050302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8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45972" y="1551494"/>
            <a:ext cx="1189694" cy="1050302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8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26875" y="4723113"/>
            <a:ext cx="1189694" cy="1050302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8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07777" y="1551494"/>
            <a:ext cx="1189694" cy="1050302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85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186255" y="2598365"/>
            <a:ext cx="2709128" cy="2949288"/>
          </a:xfrm>
          <a:prstGeom prst="roundRect">
            <a:avLst>
              <a:gd name="adj" fmla="val 411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3298241" y="2714951"/>
            <a:ext cx="2485155" cy="5540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TextBox 13"/>
          <p:cNvSpPr txBox="1"/>
          <p:nvPr/>
        </p:nvSpPr>
        <p:spPr>
          <a:xfrm>
            <a:off x="3419792" y="2746786"/>
            <a:ext cx="224205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市场需求增长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52554" y="3528049"/>
            <a:ext cx="2376529" cy="1817375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随着健康意识的提升，消费者对助眠产品的需求日益增长，市场潜力巨大。</a:t>
            </a:r>
          </a:p>
        </p:txBody>
      </p:sp>
      <p:sp>
        <p:nvSpPr>
          <p:cNvPr id="15" name="AutoShape 15"/>
          <p:cNvSpPr/>
          <p:nvPr/>
        </p:nvSpPr>
        <p:spPr>
          <a:xfrm>
            <a:off x="6067158" y="1793743"/>
            <a:ext cx="2709128" cy="2949288"/>
          </a:xfrm>
          <a:prstGeom prst="roundRect">
            <a:avLst>
              <a:gd name="adj" fmla="val 411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6179144" y="1910330"/>
            <a:ext cx="2485155" cy="5540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7" name="TextBox 17"/>
          <p:cNvSpPr txBox="1"/>
          <p:nvPr/>
        </p:nvSpPr>
        <p:spPr>
          <a:xfrm>
            <a:off x="6300694" y="1942164"/>
            <a:ext cx="224205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产品多样化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33457" y="2723428"/>
            <a:ext cx="2376529" cy="1817375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助眠产品市场已呈现出多样化的发展态势，包括药物类、补充剂类、科技类以及环境改善类产品等。</a:t>
            </a:r>
          </a:p>
        </p:txBody>
      </p:sp>
      <p:sp>
        <p:nvSpPr>
          <p:cNvPr id="19" name="AutoShape 19"/>
          <p:cNvSpPr/>
          <p:nvPr/>
        </p:nvSpPr>
        <p:spPr>
          <a:xfrm>
            <a:off x="8948060" y="2598365"/>
            <a:ext cx="2709128" cy="2949288"/>
          </a:xfrm>
          <a:prstGeom prst="roundRect">
            <a:avLst>
              <a:gd name="adj" fmla="val 411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20" name="AutoShape 20"/>
          <p:cNvSpPr/>
          <p:nvPr/>
        </p:nvSpPr>
        <p:spPr>
          <a:xfrm>
            <a:off x="9060047" y="2701761"/>
            <a:ext cx="2485155" cy="5540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1" name="TextBox 21"/>
          <p:cNvSpPr txBox="1"/>
          <p:nvPr/>
        </p:nvSpPr>
        <p:spPr>
          <a:xfrm>
            <a:off x="9181598" y="2733595"/>
            <a:ext cx="224205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法规与监管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14360" y="3514859"/>
            <a:ext cx="2376529" cy="1817375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375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助眠产品属于医药保健品范畴，受到相关法律法规的严格监管，企业在市场推广和销售过程中需遵守相关规定。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489734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50433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4489734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650433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293144" y="1482730"/>
            <a:ext cx="3422379" cy="4563172"/>
          </a:xfrm>
          <a:prstGeom prst="round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70176" y="2177640"/>
            <a:ext cx="3433799" cy="12597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消费者对助眠产品的需求日益细化，个性化、定制化产品更受欢迎。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09477" y="2177640"/>
            <a:ext cx="3433799" cy="12597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助眠产品市场竞争格局多元化，既有大型医药公司，也有新兴的科技创业公司。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0176" y="4915720"/>
            <a:ext cx="3433799" cy="126298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品牌知名度、产品效果和用户体验是影响消费者购买决策的重要因素，企业需注重品牌建设和用户体验提升。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07114" y="4915720"/>
            <a:ext cx="3438525" cy="126298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线上渠道成为助眠产品销售的重要渠道之一，企业需积极拓展线上市场，提高产品覆盖面和知名度。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行业消费者竞争态势深入分析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8067" y="1502085"/>
            <a:ext cx="2898018" cy="6351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消费者需求细化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77367" y="1502085"/>
            <a:ext cx="2898018" cy="6351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竞争格局多元化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8067" y="4224817"/>
            <a:ext cx="2898018" cy="6351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品牌忠诚度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77367" y="4224817"/>
            <a:ext cx="2898018" cy="6351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渠道拓展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303070" y="1200966"/>
            <a:ext cx="3434928" cy="3434928"/>
          </a:xfrm>
          <a:prstGeom prst="snip2Diag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/>
          </a:blip>
          <a:srcRect l="16675" r="16675"/>
          <a:stretch>
            <a:fillRect/>
          </a:stretch>
        </p:blipFill>
        <p:spPr>
          <a:xfrm>
            <a:off x="5853553" y="3293711"/>
            <a:ext cx="3412554" cy="3412554"/>
          </a:xfrm>
          <a:prstGeom prst="snip2Diag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829" y="1200966"/>
            <a:ext cx="4742231" cy="52730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优势（Strengths）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企业拥有先进的助眠技术研发能力、丰富的产品线和完善的销售渠道，能够满足不同消费者的需求。</a:t>
            </a:r>
          </a:p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劣势（Weaknesses）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企业在市场推广和品牌建设方面相对薄弱，需加强品牌宣传和用户口碑建设。</a:t>
            </a:r>
          </a:p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机会（Opportunities）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随着消费者对健康和睡眠质量的关注度提高，助眠产品市场前景广阔，企业需抓住市场机遇，不断创新产品和技术。</a:t>
            </a:r>
          </a:p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威胁（Threats）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市场竞争加剧，竞争对手不断增多；法规政策变化可能对产品销售产生影响；消费者对产品效果和副作用的担忧等。企业需密切关注市场动态和政策变化，制定有效的应对策略。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SWOT深度分析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商业模式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6019" y="182803"/>
            <a:ext cx="3525159" cy="12001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7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1486" y="1338510"/>
            <a:ext cx="4991100" cy="45243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项目概述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产品介绍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市场分析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商业模式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营销策略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12500" r="12500"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目标用户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4312581" y="1893684"/>
            <a:ext cx="325110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睡眠障碍人群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12581" y="2463837"/>
            <a:ext cx="3251104" cy="10558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针对长期遭受失眠、多梦、早醒等睡眠障碍困扰的成年人，ZenSleep产品提供个性化助眠解决方案。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8269948" y="1901159"/>
            <a:ext cx="325110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高压工作族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69948" y="2471312"/>
            <a:ext cx="3251104" cy="10558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面向工作压力大、生活节奏快的职场人士，帮助他们缓解压力，提升睡眠质量。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1" name="TextBox 11"/>
          <p:cNvSpPr txBox="1"/>
          <p:nvPr/>
        </p:nvSpPr>
        <p:spPr>
          <a:xfrm>
            <a:off x="4320056" y="4545312"/>
            <a:ext cx="325110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老年人群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20056" y="5115465"/>
            <a:ext cx="3251104" cy="10558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针对老年人普遍存在的睡眠质量下降问题，ZenSleep产品提供温和、有效的助眠手段。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8078316" y="4302184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8277423" y="4552787"/>
            <a:ext cx="3251104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孕妇及产后妈妈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77423" y="5122940"/>
            <a:ext cx="3251104" cy="105585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关注孕期及产后女性因生理变化导致的睡眠问题，提供安全、舒适的助眠体验。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6703007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数据分析服务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03007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利用智能睡眠监测设备收集的用户数据，进行深度挖掘与分析，为相关行业提供有价值的睡眠研究报告，开拓新的盈利增长点。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8702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产品销售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702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通过线上线下渠道直接销售ZenSleep助眠产品，包括智能睡眠监测设备、助眠香薰、助眠音乐等，实现直接盈利。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6105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订阅服务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6105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推出会员订阅服务，为用户提供定期的睡眠评估报告、个性化睡眠改善方案及专属助眠资源，通过长期服务获取稳定收入。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8702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合作伙伴分成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8702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与医疗机构、健康管理机构等合作，将ZenSleep产品作为服务内容之一，通过分成模式共享收益。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盈利模式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营销策略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64937" y="1269846"/>
            <a:ext cx="11062125" cy="5284580"/>
          </a:xfrm>
          <a:prstGeom prst="roundRect">
            <a:avLst>
              <a:gd name="adj" fmla="val 5846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7000"/>
              </a:srgbClr>
            </a:outerShdw>
          </a:effectLst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6173" y="1701554"/>
            <a:ext cx="3673297" cy="442116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62971" y="2021953"/>
            <a:ext cx="5755563" cy="3780367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差异化定价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ZenSleep产品的不同功能和配置，制定差异化的价格策略，满足不同消费者的需求。例如，基础版产品面向大众市场，提供基本的助眠功能；高级版产品则针对追求高品质睡眠的消费者，提供更多个性化设置和专业服务。</a:t>
            </a:r>
          </a:p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捆绑销售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与床垫、枕头等其他睡眠相关产品进行捆绑销售，提供一站式睡眠解决方案，增加产品附加值，提升整体销售额。</a:t>
            </a:r>
          </a:p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限时折扣与优惠券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在节假日、新品上市等关键时间节点推出限时折扣和优惠券活动，吸引更多潜在消费者关注和购买。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定价与促销策略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rcRect t="1418" b="1418"/>
          <a:stretch>
            <a:fillRect/>
          </a:stretch>
        </p:blipFill>
        <p:spPr>
          <a:xfrm>
            <a:off x="1415276" y="1633786"/>
            <a:ext cx="2433158" cy="2364134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5406" y="4346209"/>
            <a:ext cx="10658475" cy="1928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客户推荐计划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鼓励现有客户推荐亲朋好友购买ZenSleep产品，为推荐者和被推荐者提供奖励，如折扣、赠品等，以口碑营销带动销售增长。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rcRect/>
          <a:stretch>
            <a:fillRect/>
          </a:stretch>
        </p:blipFill>
        <p:spPr>
          <a:xfrm>
            <a:off x="4855037" y="1620933"/>
            <a:ext cx="2433158" cy="2364134"/>
          </a:xfrm>
          <a:prstGeom prst="ellipse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0000"/>
          </a:blip>
          <a:srcRect l="15693" r="15693"/>
          <a:stretch>
            <a:fillRect/>
          </a:stretch>
        </p:blipFill>
        <p:spPr>
          <a:xfrm>
            <a:off x="8349233" y="1615605"/>
            <a:ext cx="2433158" cy="2364134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定价与促销策略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t="29454" b="29454"/>
          <a:stretch>
            <a:fillRect/>
          </a:stretch>
        </p:blipFill>
        <p:spPr>
          <a:xfrm>
            <a:off x="0" y="0"/>
            <a:ext cx="12192000" cy="3331649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554850" y="2152738"/>
            <a:ext cx="11082301" cy="4070362"/>
          </a:xfrm>
          <a:prstGeom prst="roundRect">
            <a:avLst>
              <a:gd name="adj" fmla="val 5898"/>
            </a:avLst>
          </a:prstGeom>
          <a:solidFill>
            <a:srgbClr val="FFFFFF">
              <a:alpha val="100000"/>
            </a:srgbClr>
          </a:solidFill>
          <a:ln/>
          <a:effectLst>
            <a:outerShdw blurRad="361950">
              <a:schemeClr val="dk1">
                <a:alpha val="6000"/>
              </a:scheme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962451" y="3586749"/>
            <a:ext cx="10267099" cy="232939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线上推广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利用社交媒体、博客、视频分享平台等线上渠道进行广泛宣传，发布产品介绍、使用教程、用户评价等内容，吸引目标用户关注。同时，与知名睡眠专家、健康博主等合作，进行产品评测和推荐，提高产品权威性和信任度。</a:t>
            </a:r>
          </a:p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线下体验店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在一线城市繁华商圈开设ZenSleep线下体验店，让消费者亲身体验产品的助眠效果。在店内设置专业的睡眠咨询区，提供个性化的睡眠改善建议，增强消费者的购买意愿。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8566" y="2417249"/>
            <a:ext cx="9998584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推广策略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推广策略</a:t>
            </a:r>
          </a:p>
        </p:txBody>
      </p:sp>
      <p:sp>
        <p:nvSpPr>
          <p:cNvPr id="3" name="AutoShape 3"/>
          <p:cNvSpPr/>
          <p:nvPr/>
        </p:nvSpPr>
        <p:spPr>
          <a:xfrm>
            <a:off x="554850" y="1462587"/>
            <a:ext cx="11082301" cy="3064715"/>
          </a:xfrm>
          <a:prstGeom prst="roundRect">
            <a:avLst>
              <a:gd name="adj" fmla="val 5898"/>
            </a:avLst>
          </a:prstGeom>
          <a:solidFill>
            <a:srgbClr val="FFFFFF">
              <a:alpha val="100000"/>
            </a:srgbClr>
          </a:solidFill>
          <a:ln/>
          <a:effectLst>
            <a:outerShdw blurRad="361950">
              <a:schemeClr val="dk1">
                <a:alpha val="6000"/>
              </a:scheme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962451" y="1830245"/>
            <a:ext cx="10267099" cy="2329399"/>
          </a:xfrm>
          <a:prstGeom prst="rect">
            <a:avLst/>
          </a:prstGeom>
          <a:ln/>
        </p:spPr>
        <p:txBody>
          <a:bodyPr vert="horz" wrap="square" lIns="57150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KOL合作</a:t>
            </a:r>
          </a:p>
          <a:p>
            <a:pPr>
              <a:lnSpc>
                <a:spcPct val="150000"/>
              </a:lnSpc>
            </a:pPr>
            <a:r>
              <a:rPr lang="en-US" sz="142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与睡眠领域、生活方式领域的知名KOL合作，通过直播、视频分享等形式展示ZenSleep产品的使用场景和效果，借助KOL的影响力扩大产品曝光度和知名度。</a:t>
            </a:r>
          </a:p>
          <a:p>
            <a:pPr>
              <a:lnSpc>
                <a:spcPct val="150000"/>
              </a:lnSpc>
            </a:pPr>
            <a:r>
              <a:rPr lang="en-US" sz="14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公关活动</a:t>
            </a:r>
          </a:p>
          <a:p>
            <a:pPr>
              <a:lnSpc>
                <a:spcPct val="150000"/>
              </a:lnSpc>
            </a:pPr>
            <a:r>
              <a:rPr lang="en-US" sz="142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加国内外知名睡眠健康展会、论坛等活动，展示ZenSleep产品的创新技术和卓越性能，提升品牌形象和行业地位。同时，举办线上线下的睡眠健康讲座和研讨会，普及睡眠健康知识，提高消费者对睡眠问题的重视程度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r="33775"/>
          <a:stretch>
            <a:fillRect/>
          </a:stretch>
        </p:blipFill>
        <p:spPr>
          <a:xfrm>
            <a:off x="606080" y="1416215"/>
            <a:ext cx="5583600" cy="473334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5247872" y="1964929"/>
            <a:ext cx="6270967" cy="3635914"/>
          </a:xfrm>
          <a:prstGeom prst="roundRect">
            <a:avLst>
              <a:gd name="adj" fmla="val 5898"/>
            </a:avLst>
          </a:prstGeom>
          <a:solidFill>
            <a:srgbClr val="FFFFFF">
              <a:alpha val="100000"/>
            </a:srgbClr>
          </a:solidFill>
          <a:ln/>
          <a:effectLst>
            <a:outerShdw blurRad="361950">
              <a:schemeClr val="dk1">
                <a:alpha val="6000"/>
              </a:scheme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5576989" y="2314681"/>
            <a:ext cx="5612735" cy="293641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售前咨询</a:t>
            </a:r>
          </a:p>
          <a:p>
            <a:pPr>
              <a:lnSpc>
                <a:spcPct val="150000"/>
              </a:lnSpc>
            </a:pPr>
            <a:r>
              <a:rPr lang="en-US" sz="142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设立专业的售前咨询团队，通过电话、在线客服等多种方式解答消费者的疑问，提供详细的产品介绍和购买建议。同时，根据消费者的需求推荐最适合的产品配置和套餐方案。</a:t>
            </a:r>
          </a:p>
          <a:p>
            <a:pPr>
              <a:lnSpc>
                <a:spcPct val="150000"/>
              </a:lnSpc>
            </a:pPr>
            <a:r>
              <a:rPr lang="en-US" sz="14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售中服务</a:t>
            </a:r>
          </a:p>
          <a:p>
            <a:pPr>
              <a:lnSpc>
                <a:spcPct val="150000"/>
              </a:lnSpc>
            </a:pPr>
            <a:r>
              <a:rPr lang="en-US" sz="142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在消费者购买过程中提供全程跟踪服务，确保订单准确无误并及时发货。对于有特殊需求的消费者，如定制服务、加急发货等，提供个性化的解决方案。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客户服务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822813" y="3719013"/>
            <a:ext cx="2701660" cy="2699124"/>
          </a:xfrm>
          <a:prstGeom prst="diamond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7719270" y="1064801"/>
            <a:ext cx="3836142" cy="3832540"/>
          </a:xfrm>
          <a:prstGeom prst="diamond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18874" y="1875949"/>
            <a:ext cx="5367290" cy="39014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售后服务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完善的售后服务体系，包括产品退换货、维修保养、技术支持等方面。设立专门的售后服务热线，确保消费者在遇到问题时能够得到及时响应和解决。同时，定期对消费者进行回访和满意度调查，收集反馈意见并不断改进产品和服务质量。</a:t>
            </a:r>
          </a:p>
          <a:p>
            <a:pPr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会员服务</a:t>
            </a: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推出会员制度，为会员提供更加优惠的价格、专属的客服通道、定期的睡眠健康报告等增值服务。通过会员服务增强消费者的忠诚度和粘性，促进复购和口碑传播。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客户服务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财务分析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6019" y="182803"/>
            <a:ext cx="3525159" cy="12001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7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1486" y="1338510"/>
            <a:ext cx="4991100" cy="45243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财务分析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团队介绍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风险评估与应对</a:t>
            </a:r>
          </a:p>
          <a:p>
            <a:pPr marL="203200" lvl="0" indent="-203200">
              <a:lnSpc>
                <a:spcPct val="140000"/>
              </a:lnSpc>
              <a:spcBef>
                <a:spcPts val="450"/>
              </a:spcBef>
              <a:buFont typeface="Arial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参考文献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5908" r="25908"/>
          <a:stretch>
            <a:fillRect/>
          </a:stretch>
        </p:blipFill>
        <p:spPr>
          <a:xfrm>
            <a:off x="4451873" y="1812219"/>
            <a:ext cx="3287800" cy="3946292"/>
          </a:xfrm>
          <a:prstGeom prst="rect">
            <a:avLst/>
          </a:prstGeom>
          <a:noFill/>
        </p:spPr>
      </p:pic>
      <p:sp>
        <p:nvSpPr>
          <p:cNvPr id="3" name="TextBox 3"/>
          <p:cNvSpPr txBox="1"/>
          <p:nvPr/>
        </p:nvSpPr>
        <p:spPr>
          <a:xfrm>
            <a:off x="1028300" y="1726745"/>
            <a:ext cx="293159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自有资金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300" y="2298345"/>
            <a:ext cx="2931598" cy="119800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详细说明创始人及核心团队的初始资金投入，包括个人储蓄、家庭支持等。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18191" y="1713967"/>
            <a:ext cx="293159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天使投资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18191" y="2285568"/>
            <a:ext cx="2931598" cy="119800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阐述吸引天使投资人的策略，包括投资人的背景、投资意向及预期投资额度。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0738" y="4317136"/>
            <a:ext cx="293159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风险投资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0738" y="4807470"/>
            <a:ext cx="2931598" cy="119800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分析潜在风险投资机构的关注点和合作可能性，制定融资计划。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18191" y="4317136"/>
            <a:ext cx="293159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政府补助与贷款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18191" y="4823328"/>
            <a:ext cx="2931598" cy="119800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探讨申请政府科技项目补助、创新基金及银行贷款的可行性和具体流程。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资金来源与结构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290" y="4933294"/>
            <a:ext cx="2809472" cy="114036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明确股权分配的依据，如出资比例、贡献度、技术专利等。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089" y="4085631"/>
            <a:ext cx="2809875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股权分配原则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1056616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80951" y="1649322"/>
            <a:ext cx="2231507" cy="2231507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25104" y="4085631"/>
            <a:ext cx="2743200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创始人持股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4758293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82668" y="1649322"/>
            <a:ext cx="2231507" cy="2231507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74434" y="4085631"/>
            <a:ext cx="2847975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员工股权激励</a:t>
            </a:r>
          </a:p>
        </p:txBody>
      </p:sp>
      <p:cxnSp>
        <p:nvCxnSpPr>
          <p:cNvPr id="10" name="Connector 10"/>
          <p:cNvCxnSpPr/>
          <p:nvPr/>
        </p:nvCxnSpPr>
        <p:spPr>
          <a:xfrm>
            <a:off x="8460012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79273" y="1649322"/>
            <a:ext cx="2231507" cy="2231507"/>
          </a:xfrm>
          <a:prstGeom prst="ellipse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712639" y="4933294"/>
            <a:ext cx="2768130" cy="114036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阐述创始人团队的持股比例及锁定期安排。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73015" y="4933294"/>
            <a:ext cx="2850815" cy="114036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介绍为员工设立股权激励计划的必要性、实施方式及预期效果。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股本结构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t="5742" b="5742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详细说明产品研发、测试、认证等阶段的资金需求及分配计划。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研发支出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阐述市场推广策略、渠道建设及初期品牌宣传的资金投入。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市场推广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包括办公场地租赁、设备购置、团队建设等运营准备工作的资金需求。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运营准备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启动资金运用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3193" r="13193"/>
          <a:stretch>
            <a:fillRect/>
          </a:stretch>
        </p:blipFill>
        <p:spPr>
          <a:xfrm>
            <a:off x="601455" y="1456971"/>
            <a:ext cx="5140491" cy="46553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07772" y="1924848"/>
            <a:ext cx="5064406" cy="89832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如租金、设备折旧、人员工资等长期稳定的支出项目。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07772" y="1456971"/>
            <a:ext cx="5064406" cy="44997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固定成本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07772" y="3539953"/>
            <a:ext cx="5064406" cy="88454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随产品销量变化的成本，如原材料采购、包装费用、运输费用等。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7772" y="3122433"/>
            <a:ext cx="5064406" cy="4361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变动成本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07772" y="5213997"/>
            <a:ext cx="5064406" cy="89832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包括行政、财务、法务等支持性部门的运营成本。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07772" y="4768434"/>
            <a:ext cx="5064406" cy="42240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管理费用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成本结构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34986" y="2896583"/>
            <a:ext cx="5052139" cy="3467154"/>
          </a:xfrm>
          <a:prstGeom prst="roundRect">
            <a:avLst>
              <a:gd name="adj" fmla="val 5952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879670" y="2896583"/>
            <a:ext cx="5052139" cy="3467154"/>
          </a:xfrm>
          <a:prstGeom prst="roundRect">
            <a:avLst>
              <a:gd name="adj" fmla="val 5952"/>
            </a:avLst>
          </a:prstGeom>
          <a:solidFill>
            <a:schemeClr val="lt2">
              <a:alpha val="8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8558" b="18558"/>
          <a:stretch>
            <a:fillRect/>
          </a:stretch>
        </p:blipFill>
        <p:spPr>
          <a:xfrm>
            <a:off x="891140" y="1371600"/>
            <a:ext cx="5029200" cy="316257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80405" y="4752068"/>
            <a:ext cx="405067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成本趋势分析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0405" y="5384645"/>
            <a:ext cx="4050670" cy="82448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基于历史数据和行业趋势，预测未来成本的变化趋势。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46455" y="1371600"/>
            <a:ext cx="5029200" cy="316257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735721" y="4759543"/>
            <a:ext cx="405067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成本优化策略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35721" y="5392119"/>
            <a:ext cx="4050670" cy="82448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提出降低成本的措施，如规模效应、供应链管理优化、技术创新等。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成本分析与预测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217040" y="2389955"/>
            <a:ext cx="3480567" cy="3705927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4393278" y="2389955"/>
            <a:ext cx="3480567" cy="3705927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549707" y="2389955"/>
            <a:ext cx="3480567" cy="3705927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1381" r="1381"/>
          <a:stretch>
            <a:fillRect/>
          </a:stretch>
        </p:blipFill>
        <p:spPr>
          <a:xfrm>
            <a:off x="549430" y="1524015"/>
            <a:ext cx="3481275" cy="2386781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36417" y="1524015"/>
            <a:ext cx="3481275" cy="2386781"/>
          </a:xfrm>
          <a:prstGeom prst="rect">
            <a:avLst/>
          </a:prstGeom>
          <a:noFill/>
        </p:spPr>
      </p:pic>
      <p:sp>
        <p:nvSpPr>
          <p:cNvPr id="7" name="TextBox 7"/>
          <p:cNvSpPr txBox="1"/>
          <p:nvPr/>
        </p:nvSpPr>
        <p:spPr>
          <a:xfrm>
            <a:off x="930737" y="4192399"/>
            <a:ext cx="271866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收入来源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8543" y="4704292"/>
            <a:ext cx="270305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明确产品的主要销售渠道和收入来源，如线上销售、线下零售、企业合作等。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74230" y="4192399"/>
            <a:ext cx="271866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收入预测模型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036" y="4704292"/>
            <a:ext cx="270305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建立基于市场容量、渗透率、定价策略等因素的收入预测模型。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17723" y="4192399"/>
            <a:ext cx="271866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敏感性分析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25529" y="4704292"/>
            <a:ext cx="270305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评估不同市场条件下收入预测的稳健性，识别潜在风险点。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92923" y="1524016"/>
            <a:ext cx="3481275" cy="2386781"/>
          </a:xfrm>
          <a:prstGeom prst="rect">
            <a:avLst/>
          </a:prstGeom>
          <a:noFill/>
        </p:spPr>
      </p:pic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收入分析与预测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3829" y="1803818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678104" y="2278958"/>
            <a:ext cx="4394883" cy="7986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展示未来几年的预计收入、成本、利润等关键财务指标。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4345" y="1668690"/>
            <a:ext cx="4078642" cy="53887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利润表预测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6246240" y="1339655"/>
            <a:ext cx="4916403" cy="4916403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78104" y="3888302"/>
            <a:ext cx="4391025" cy="78226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预测企业经营活动、投资活动和筹资活动产生的现金流量。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345" y="3319377"/>
            <a:ext cx="4078642" cy="49753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现金流量表预测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8104" y="5524739"/>
            <a:ext cx="4391025" cy="79604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反映企业未来资产、负债和所有者权益的变化情况，评估企业的财务健康状况。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4345" y="4955814"/>
            <a:ext cx="4078642" cy="49753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资产负债表预测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63829" y="3433833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763829" y="5070271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财务报表预测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团队介绍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团队规模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由5名全职成员和2名兼职顾问组成。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团队名称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ZenSleep创业团队。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团队理念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致力于通过科技改善人们的睡眠质量，提高生活品质。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团队概况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54560" y="1991985"/>
            <a:ext cx="3383487" cy="2043131"/>
          </a:xfrm>
          <a:prstGeom prst="roundRect">
            <a:avLst>
              <a:gd name="adj" fmla="val 863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367827" y="1952992"/>
            <a:ext cx="803079" cy="908747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476250"/>
                </a:moveTo>
                <a:lnTo>
                  <a:pt x="1428750" y="476250"/>
                </a:lnTo>
                <a:cubicBezTo>
                  <a:pt x="1647825" y="476250"/>
                  <a:pt x="1905000" y="695325"/>
                  <a:pt x="1905000" y="952500"/>
                </a:cubicBezTo>
                <a:cubicBezTo>
                  <a:pt x="1905000" y="1171575"/>
                  <a:pt x="1647825" y="1428750"/>
                  <a:pt x="1428750" y="1428750"/>
                </a:cubicBezTo>
                <a:lnTo>
                  <a:pt x="0" y="14287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283293" y="2166383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7575" y="2088278"/>
            <a:ext cx="1982702" cy="638175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张嘉慧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384" y="2777106"/>
            <a:ext cx="3056542" cy="108416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首席执行官（CEO）兼首席技术官（CTO）。</a:t>
            </a:r>
          </a:p>
          <a:p>
            <a:pPr>
              <a:lnSpc>
                <a:spcPct val="96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3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背景</a:t>
            </a:r>
            <a:r>
              <a:rPr lang="en-US" sz="135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：华南师范大学本科生。</a:t>
            </a:r>
          </a:p>
          <a:p>
            <a:pPr>
              <a:lnSpc>
                <a:spcPct val="96000"/>
              </a:lnSpc>
            </a:pPr>
            <a:endParaRPr lang="en-US" sz="1350">
              <a:solidFill>
                <a:srgbClr val="00000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3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职责</a:t>
            </a:r>
            <a:r>
              <a:rPr lang="en-US" sz="135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：负责公司战略规划和整体运营。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团队成员介绍</a:t>
            </a:r>
          </a:p>
        </p:txBody>
      </p:sp>
      <p:sp>
        <p:nvSpPr>
          <p:cNvPr id="8" name="AutoShape 8"/>
          <p:cNvSpPr/>
          <p:nvPr/>
        </p:nvSpPr>
        <p:spPr>
          <a:xfrm>
            <a:off x="4360134" y="3846913"/>
            <a:ext cx="3383487" cy="2043131"/>
          </a:xfrm>
          <a:prstGeom prst="roundRect">
            <a:avLst>
              <a:gd name="adj" fmla="val 863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5233149" y="3943205"/>
            <a:ext cx="1982702" cy="638175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温晓雪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04307" y="4632034"/>
            <a:ext cx="2929194" cy="108416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首席营销官（CMO）。</a:t>
            </a:r>
          </a:p>
          <a:p>
            <a:pPr>
              <a:lnSpc>
                <a:spcPct val="96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3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背景</a:t>
            </a:r>
            <a:r>
              <a:rPr lang="en-US" sz="135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：华南师范大学本科生。</a:t>
            </a:r>
          </a:p>
          <a:p>
            <a:pPr>
              <a:lnSpc>
                <a:spcPct val="96000"/>
              </a:lnSpc>
            </a:pPr>
            <a:endParaRPr lang="en-US" sz="1350">
              <a:solidFill>
                <a:srgbClr val="00000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3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职责</a:t>
            </a:r>
            <a:r>
              <a:rPr lang="en-US" sz="135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：负责市场策略和品牌建设</a:t>
            </a:r>
            <a:r>
              <a:rPr lang="en-US" sz="9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1" name="AutoShape 11"/>
          <p:cNvSpPr/>
          <p:nvPr/>
        </p:nvSpPr>
        <p:spPr>
          <a:xfrm>
            <a:off x="8269180" y="1976904"/>
            <a:ext cx="3383487" cy="2043131"/>
          </a:xfrm>
          <a:prstGeom prst="roundRect">
            <a:avLst>
              <a:gd name="adj" fmla="val 8637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9142194" y="2073197"/>
            <a:ext cx="1982702" cy="638175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睡眠研究专家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13352" y="2762026"/>
            <a:ext cx="2929194" cy="108416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35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职责</a:t>
            </a:r>
            <a:r>
              <a:rPr lang="en-US" sz="135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：提供专业的睡眠知识支持，确保产品的科学性。</a:t>
            </a:r>
          </a:p>
        </p:txBody>
      </p:sp>
      <p:sp>
        <p:nvSpPr>
          <p:cNvPr id="14" name="Freeform 14"/>
          <p:cNvSpPr/>
          <p:nvPr/>
        </p:nvSpPr>
        <p:spPr>
          <a:xfrm>
            <a:off x="4294320" y="3807919"/>
            <a:ext cx="803079" cy="908747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476250"/>
                </a:moveTo>
                <a:lnTo>
                  <a:pt x="1428750" y="476250"/>
                </a:lnTo>
                <a:cubicBezTo>
                  <a:pt x="1647825" y="476250"/>
                  <a:pt x="1905000" y="695325"/>
                  <a:pt x="1905000" y="952500"/>
                </a:cubicBezTo>
                <a:cubicBezTo>
                  <a:pt x="1905000" y="1171575"/>
                  <a:pt x="1647825" y="1428750"/>
                  <a:pt x="1428750" y="1428750"/>
                </a:cubicBezTo>
                <a:lnTo>
                  <a:pt x="0" y="14287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5" name="TextBox 15"/>
          <p:cNvSpPr txBox="1"/>
          <p:nvPr/>
        </p:nvSpPr>
        <p:spPr>
          <a:xfrm>
            <a:off x="4209785" y="402131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8176961" y="1937911"/>
            <a:ext cx="803079" cy="908747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476250"/>
                </a:moveTo>
                <a:lnTo>
                  <a:pt x="1428750" y="476250"/>
                </a:lnTo>
                <a:cubicBezTo>
                  <a:pt x="1647825" y="476250"/>
                  <a:pt x="1905000" y="695325"/>
                  <a:pt x="1905000" y="952500"/>
                </a:cubicBezTo>
                <a:cubicBezTo>
                  <a:pt x="1905000" y="1171575"/>
                  <a:pt x="1647825" y="1428750"/>
                  <a:pt x="1428750" y="1428750"/>
                </a:cubicBezTo>
                <a:lnTo>
                  <a:pt x="0" y="14287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7" name="TextBox 17"/>
          <p:cNvSpPr txBox="1"/>
          <p:nvPr/>
        </p:nvSpPr>
        <p:spPr>
          <a:xfrm>
            <a:off x="8092426" y="2151302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项目概述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团队架构</a:t>
            </a:r>
          </a:p>
        </p:txBody>
      </p:sp>
      <p:sp>
        <p:nvSpPr>
          <p:cNvPr id="3" name="AutoShape 3"/>
          <p:cNvSpPr/>
          <p:nvPr/>
        </p:nvSpPr>
        <p:spPr>
          <a:xfrm>
            <a:off x="4240000" y="2115892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4438650" y="2499502"/>
            <a:ext cx="3314700" cy="929498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负责产品设计和开发，技术创新和知识产权管理。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4749992" y="1850953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4894333" y="1908103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研发部</a:t>
            </a:r>
          </a:p>
        </p:txBody>
      </p:sp>
      <p:sp>
        <p:nvSpPr>
          <p:cNvPr id="7" name="AutoShape 7"/>
          <p:cNvSpPr/>
          <p:nvPr/>
        </p:nvSpPr>
        <p:spPr>
          <a:xfrm>
            <a:off x="8116959" y="2115892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8315608" y="2499502"/>
            <a:ext cx="3314700" cy="929498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负责市场调研、推广和销售，与客户保持沟通和反馈。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8626950" y="1850953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8771292" y="1908103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市场部</a:t>
            </a:r>
          </a:p>
        </p:txBody>
      </p:sp>
      <p:sp>
        <p:nvSpPr>
          <p:cNvPr id="11" name="AutoShape 11"/>
          <p:cNvSpPr/>
          <p:nvPr/>
        </p:nvSpPr>
        <p:spPr>
          <a:xfrm>
            <a:off x="363042" y="2115892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561692" y="2499502"/>
            <a:ext cx="3314700" cy="929498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负责制定公司战略和决策，监督团队运营。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873033" y="1850953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1017375" y="1908103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管理层</a:t>
            </a:r>
          </a:p>
        </p:txBody>
      </p:sp>
      <p:sp>
        <p:nvSpPr>
          <p:cNvPr id="15" name="AutoShape 15"/>
          <p:cNvSpPr/>
          <p:nvPr/>
        </p:nvSpPr>
        <p:spPr>
          <a:xfrm>
            <a:off x="2301521" y="4206883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6" name="TextBox 16"/>
          <p:cNvSpPr txBox="1"/>
          <p:nvPr/>
        </p:nvSpPr>
        <p:spPr>
          <a:xfrm>
            <a:off x="2500171" y="4590493"/>
            <a:ext cx="3314700" cy="92424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负责公司财务管理和资金运作，确保公司稳健发展。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811512" y="3941945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TextBox 18"/>
          <p:cNvSpPr txBox="1"/>
          <p:nvPr/>
        </p:nvSpPr>
        <p:spPr>
          <a:xfrm>
            <a:off x="2955854" y="3999095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财务部</a:t>
            </a:r>
          </a:p>
        </p:txBody>
      </p:sp>
      <p:sp>
        <p:nvSpPr>
          <p:cNvPr id="19" name="AutoShape 19"/>
          <p:cNvSpPr/>
          <p:nvPr/>
        </p:nvSpPr>
        <p:spPr>
          <a:xfrm>
            <a:off x="6178479" y="4206883"/>
            <a:ext cx="3712000" cy="1428750"/>
          </a:xfrm>
          <a:prstGeom prst="roundRect">
            <a:avLst>
              <a:gd name="adj" fmla="val 1327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20" name="TextBox 20"/>
          <p:cNvSpPr txBox="1"/>
          <p:nvPr/>
        </p:nvSpPr>
        <p:spPr>
          <a:xfrm>
            <a:off x="6377129" y="4590493"/>
            <a:ext cx="3314700" cy="92424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为公司提供法律支持和合规建议，规避法律风险。</a:t>
            </a:r>
          </a:p>
        </p:txBody>
      </p:sp>
      <p:sp>
        <p:nvSpPr>
          <p:cNvPr id="21" name="AutoShape 21"/>
          <p:cNvSpPr/>
          <p:nvPr/>
        </p:nvSpPr>
        <p:spPr>
          <a:xfrm>
            <a:off x="6688471" y="3941945"/>
            <a:ext cx="2686050" cy="5334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2" name="TextBox 22"/>
          <p:cNvSpPr txBox="1"/>
          <p:nvPr/>
        </p:nvSpPr>
        <p:spPr>
          <a:xfrm>
            <a:off x="6832813" y="3999095"/>
            <a:ext cx="2397367" cy="4191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法律顾问团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3581173" y="2905566"/>
            <a:ext cx="5052139" cy="3467154"/>
          </a:xfrm>
          <a:prstGeom prst="roundRect">
            <a:avLst>
              <a:gd name="adj" fmla="val 5952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070438" y="4730721"/>
            <a:ext cx="405067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曹阳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81907" y="5403392"/>
            <a:ext cx="4050670" cy="82448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华南师范大学计算机学院 计算机应用系</a:t>
            </a:r>
            <a:endParaRPr lang="en-US" altLang="zh-CN" sz="16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Georgia" panose="02040502050405020303" pitchFamily="18" charset="0"/>
                <a:ea typeface="Microsoft Yahei"/>
                <a:cs typeface="Microsoft Yahei"/>
              </a:rPr>
              <a:t>副教授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导师介绍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E5FBCE-7891-FE1B-F1E4-0182898A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04" y="1410616"/>
            <a:ext cx="5052138" cy="31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风险评估与应对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8151" y="2567950"/>
            <a:ext cx="2222323" cy="29344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市场风险：市场需求变化、消费者偏好转移、竞争对手策略调整等可能导致市场份额下降。需密切关注市场动态，定期进行市场调研，确保产品符合市场需求。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13562" y="2567950"/>
            <a:ext cx="2222323" cy="29344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技术风险：产品研发过程中可能遇到技术难题，导致产品延期上市或性能不达标。需建立专业的研发团队，加强技术储备，确保技术方案的可行性和稳定性。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46357" y="2567950"/>
            <a:ext cx="2222323" cy="29344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供应链风险：原材料供应不稳定、生产成本波动等可能影响产品生产和交付。需建立多元化的供应商体系，优化库存管理，确保供应链的稳定性和灵活性。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84565" y="2567950"/>
            <a:ext cx="2222323" cy="29344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财务风险：资金筹措困难、成本控制不力等可能导致项目资金短缺。需制定合理的财务计划，加强成本控制，确保项目资金充足且使用效率最大化。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59029" y="2567950"/>
            <a:ext cx="2222323" cy="29344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法规政策风险：政策法规变化可能对产品上市、销售等环节产生影响。需密切关注政策法规动态，确保产品符合相关法规要求，及时调整经营策略。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505011" y="2095965"/>
            <a:ext cx="952500" cy="476250"/>
          </a:xfrm>
          <a:prstGeom prst="homePlat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2845064" y="2095965"/>
            <a:ext cx="952500" cy="476250"/>
          </a:xfrm>
          <a:prstGeom prst="homePlat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5177858" y="2095965"/>
            <a:ext cx="952500" cy="476250"/>
          </a:xfrm>
          <a:prstGeom prst="homePlat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7416067" y="2095965"/>
            <a:ext cx="952500" cy="476250"/>
          </a:xfrm>
          <a:prstGeom prst="homePlat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9690531" y="2095965"/>
            <a:ext cx="952500" cy="476250"/>
          </a:xfrm>
          <a:prstGeom prst="homePlate">
            <a:avLst>
              <a:gd name="adj" fmla="val 50000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风险类型详细分析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011" y="2095965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45064" y="2095965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72520" y="2095965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16067" y="2095965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90531" y="2095965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供应链风险应对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建立多元化的供应商体系，降低对单一供应商的依赖；加强库存管理，确保原材料供应充足且成本可控；优化生产流程，提高生产效率和质量。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市场风险应对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加强市场调研，了解消费者需求变化；优化产品组合，提高产品竞争力；加强品牌建设和营销推广，提升品牌知名度和美誉度。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技术风险应对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加大研发投入，引进先进技术；建立技术合作机制，与高校、科研机构等建立合作关系；加强知识产权保护，确保技术成果的安全和稳定。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风险应对策略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32546" r="32546"/>
          <a:stretch>
            <a:fillRect/>
          </a:stretch>
        </p:blipFill>
        <p:spPr>
          <a:xfrm>
            <a:off x="875314" y="2169726"/>
            <a:ext cx="2050689" cy="39164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32550" r="32550"/>
          <a:stretch>
            <a:fillRect/>
          </a:stretch>
        </p:blipFill>
        <p:spPr>
          <a:xfrm>
            <a:off x="5430979" y="2169726"/>
            <a:ext cx="2050689" cy="39164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l="32546" r="32546"/>
          <a:stretch>
            <a:fillRect/>
          </a:stretch>
        </p:blipFill>
        <p:spPr>
          <a:xfrm>
            <a:off x="3153146" y="1697364"/>
            <a:ext cx="2050689" cy="391643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7851998" y="2723144"/>
            <a:ext cx="3834950" cy="1465716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制定合理的财务计划，确保项目资金充足；加强成本控制，优化资源配置；建立风险预警机制，及时发现并应对潜在的财务风险。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7851998" y="2087040"/>
            <a:ext cx="3606165" cy="57578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财务风险应对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7851998" y="4826443"/>
            <a:ext cx="3834950" cy="1451935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密切关注政策法规动态，及时调整经营策略；加强合规管理，确保产品符合相关法规要求；建立与政府部门的良好沟通机制，争取政策支持和优惠待遇。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7851998" y="4125420"/>
            <a:ext cx="3606329" cy="64069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法规政策风险应对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风险应对策略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3186" y="2189088"/>
            <a:ext cx="2562225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上市退出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3186" y="2700366"/>
            <a:ext cx="2562225" cy="24955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当企业发展到一定规模且具备上市条件时，可通过上市融资实现资本退出。需提前规划上市路径和时间表，确保上市过程的顺利进行。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68956" y="2815680"/>
            <a:ext cx="25527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并购退出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68956" y="3326958"/>
            <a:ext cx="2562225" cy="250131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积极寻求与行业内领先企业的并购机会，通过被并购实现资本退出。需明确并购对象和条件，确保并购过程的公平、公正和透明。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60873" y="2189088"/>
            <a:ext cx="26098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清算退出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60873" y="2700366"/>
            <a:ext cx="2609850" cy="24955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若项目无法继续推进或面临重大风险时，可考虑进行清算退出。需制定详细的清算方案和时间表，确保清算过程的合法、合规和有序进行。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4053" y="2815680"/>
            <a:ext cx="2657475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股权转让退出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54053" y="3326958"/>
            <a:ext cx="2653383" cy="250131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通过向其他投资者转让股权实现资本退出。需明确股权转让的对象和条件，确保股权转让过程的公平、公正和透明。同时，需关注股权转让后的企业治理结构和经营策略变化。</a:t>
            </a:r>
          </a:p>
        </p:txBody>
      </p:sp>
      <p:sp>
        <p:nvSpPr>
          <p:cNvPr id="10" name="AutoShape 10"/>
          <p:cNvSpPr/>
          <p:nvPr/>
        </p:nvSpPr>
        <p:spPr>
          <a:xfrm rot="-10800000">
            <a:off x="795939" y="1705112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 rot="-10800000">
            <a:off x="3539937" y="2318847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 rot="10800000">
            <a:off x="6323866" y="1710499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 rot="-10800000">
            <a:off x="9134415" y="2318847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退出机制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874" y="1721024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00872" y="2349279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84801" y="1710499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95350" y="2349279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208" y="1934272"/>
            <a:ext cx="7934325" cy="18383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0275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0793" y="3615462"/>
            <a:ext cx="5086502" cy="143377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3450" b="1">
                <a:solidFill>
                  <a:srgbClr val="000000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参考文献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186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根据多项市场调研数据显示，现代人普遍面临睡眠问题，超过60%的人表示自己睡眠不足，近40%的人表示睡眠质量不佳。这一市场需求为ZenSleep产品的推出提供了坚实的基础。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7706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市场调研数据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参考文献</a:t>
            </a:r>
          </a:p>
        </p:txBody>
      </p:sp>
      <p:sp>
        <p:nvSpPr>
          <p:cNvPr id="5" name="AutoShape 5"/>
          <p:cNvSpPr/>
          <p:nvPr/>
        </p:nvSpPr>
        <p:spPr>
          <a:xfrm>
            <a:off x="486186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732669" y="2415827"/>
            <a:ext cx="512683" cy="51268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4406841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参考了贝哲斯咨询、恒州恒思等行业报告，对全球及国内睡眠市场的规模、增长趋势、竞争格局等进行了深入分析，为ZenSleep产品的市场定位和发展战略提供了有力支持。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8361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行业报告分析</a:t>
            </a:r>
          </a:p>
        </p:txBody>
      </p:sp>
      <p:sp>
        <p:nvSpPr>
          <p:cNvPr id="9" name="AutoShape 9"/>
          <p:cNvSpPr/>
          <p:nvPr/>
        </p:nvSpPr>
        <p:spPr>
          <a:xfrm>
            <a:off x="4406841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8189466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对国内外知名睡眠品牌如SleepInnovations、SleepCouncil等进行了详细的产品线、品质、口碑以及营销策略的分析，为ZenSleep产品的差异化竞争提供了参考。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50986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竞争对手分析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189466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4701962" y="2454940"/>
            <a:ext cx="434456" cy="43445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8483932" y="2463810"/>
            <a:ext cx="416717" cy="41671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0924" y="2345155"/>
            <a:ext cx="8296306" cy="15049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9975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6334" y="3939266"/>
            <a:ext cx="2623718" cy="6534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sz="38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科技助眠趋势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随着科技的发展，智能助眠产品成为解决睡眠问题的重要手段，市场接受度逐渐提高。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失眠问题普遍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随着现代生活节奏的加快和工作压力的增大，失眠问题日益普遍，严重影响人们的健康和生活质量。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市场需求增长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随着人们对健康睡眠的重视，对助眠产品的需求不断增长，市场潜力巨大。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项目背景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随着居民收入的增加和消费观念的转变，消费者对高品质、高科技助眠产品的需求不断增加。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消费升级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国家对健康产业的支持力度不断加大，为助眠产品的发展提供了良好的政策环境。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政策支持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助眠产品与健康管理、智能家居等行业的跨界融合，为产品创新和市场拓展提供了新机遇。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跨界融合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项目机遇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290" y="4933294"/>
            <a:ext cx="2809472" cy="114036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以用户需求为核心，通过科技手段解决睡眠问题，提升生活品质。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089" y="4085631"/>
            <a:ext cx="2809875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以人为本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1056616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80951" y="1649322"/>
            <a:ext cx="2231507" cy="2231507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25104" y="4085631"/>
            <a:ext cx="2743200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科技创新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4758293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l="19458" r="19458"/>
          <a:stretch>
            <a:fillRect/>
          </a:stretch>
        </p:blipFill>
        <p:spPr>
          <a:xfrm>
            <a:off x="8682669" y="1649322"/>
            <a:ext cx="2231507" cy="2231507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74434" y="4085631"/>
            <a:ext cx="2847975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绿色环保</a:t>
            </a:r>
          </a:p>
        </p:txBody>
      </p:sp>
      <p:cxnSp>
        <p:nvCxnSpPr>
          <p:cNvPr id="10" name="Connector 10"/>
          <p:cNvCxnSpPr/>
          <p:nvPr/>
        </p:nvCxnSpPr>
        <p:spPr>
          <a:xfrm>
            <a:off x="8460012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79273" y="1649322"/>
            <a:ext cx="2231507" cy="2231507"/>
          </a:xfrm>
          <a:prstGeom prst="ellipse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712639" y="4933294"/>
            <a:ext cx="2768130" cy="114036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不断研发新技术、新功能，提升产品的竞争力和用户体验。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73015" y="4933294"/>
            <a:ext cx="2850815" cy="114036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注重产品的环保性能，采用绿色材料和生产工艺，减少对环境的影响。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项目理念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383571" y="4646450"/>
            <a:ext cx="1428750" cy="1428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3884662" y="4646450"/>
            <a:ext cx="1428750" cy="1428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1488792" y="2107183"/>
            <a:ext cx="701106" cy="70110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5" name="Freeform 5"/>
          <p:cNvSpPr/>
          <p:nvPr/>
        </p:nvSpPr>
        <p:spPr>
          <a:xfrm>
            <a:off x="7004875" y="2143713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6" name="Freeform 6"/>
          <p:cNvSpPr/>
          <p:nvPr/>
        </p:nvSpPr>
        <p:spPr>
          <a:xfrm>
            <a:off x="4308525" y="5070313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518989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124970" y="1743361"/>
            <a:ext cx="1428750" cy="142875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 flipV="1">
            <a:off x="3278682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6044184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6641020" y="1743361"/>
            <a:ext cx="1428750" cy="142875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 flipV="1">
            <a:off x="8777590" y="3631025"/>
            <a:ext cx="2640711" cy="605600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/>
        </p:spPr>
      </p:sp>
      <p:sp>
        <p:nvSpPr>
          <p:cNvPr id="13" name="TextBox 13"/>
          <p:cNvSpPr txBox="1"/>
          <p:nvPr/>
        </p:nvSpPr>
        <p:spPr>
          <a:xfrm>
            <a:off x="888904" y="3688658"/>
            <a:ext cx="1900881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产品名称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1256" y="4646450"/>
            <a:ext cx="1936178" cy="148428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ZenSleep智能助眠枕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07842" y="2091260"/>
            <a:ext cx="656752" cy="656752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6" name="Freeform 16"/>
          <p:cNvSpPr/>
          <p:nvPr/>
        </p:nvSpPr>
        <p:spPr>
          <a:xfrm>
            <a:off x="7145484" y="2161488"/>
            <a:ext cx="591272" cy="55170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33350" y="0"/>
                </a:moveTo>
                <a:lnTo>
                  <a:pt x="0" y="0"/>
                </a:lnTo>
                <a:lnTo>
                  <a:pt x="0" y="304800"/>
                </a:lnTo>
                <a:lnTo>
                  <a:pt x="228600" y="304800"/>
                </a:lnTo>
                <a:lnTo>
                  <a:pt x="228600" y="95231"/>
                </a:lnTo>
                <a:lnTo>
                  <a:pt x="133350" y="0"/>
                </a:lnTo>
                <a:close/>
                <a:moveTo>
                  <a:pt x="113519" y="114300"/>
                </a:moveTo>
                <a:lnTo>
                  <a:pt x="113519" y="38100"/>
                </a:lnTo>
                <a:lnTo>
                  <a:pt x="189719" y="114300"/>
                </a:lnTo>
                <a:lnTo>
                  <a:pt x="113519" y="11430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7" name="Freeform 17"/>
          <p:cNvSpPr/>
          <p:nvPr/>
        </p:nvSpPr>
        <p:spPr>
          <a:xfrm>
            <a:off x="9769334" y="4993689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333375" h="304800">
                <a:moveTo>
                  <a:pt x="202444" y="162220"/>
                </a:moveTo>
                <a:cubicBezTo>
                  <a:pt x="202444" y="162220"/>
                  <a:pt x="207007" y="100841"/>
                  <a:pt x="150752" y="93840"/>
                </a:cubicBezTo>
                <a:cubicBezTo>
                  <a:pt x="102537" y="88916"/>
                  <a:pt x="87868" y="133721"/>
                  <a:pt x="87868" y="133721"/>
                </a:cubicBezTo>
                <a:cubicBezTo>
                  <a:pt x="87868" y="133721"/>
                  <a:pt x="73352" y="119758"/>
                  <a:pt x="53654" y="131159"/>
                </a:cubicBezTo>
                <a:cubicBezTo>
                  <a:pt x="36024" y="142046"/>
                  <a:pt x="39148" y="161963"/>
                  <a:pt x="39148" y="161963"/>
                </a:cubicBezTo>
                <a:cubicBezTo>
                  <a:pt x="39148" y="161963"/>
                  <a:pt x="0" y="169574"/>
                  <a:pt x="0" y="209493"/>
                </a:cubicBezTo>
                <a:cubicBezTo>
                  <a:pt x="1076" y="250031"/>
                  <a:pt x="42262" y="249022"/>
                  <a:pt x="42262" y="249022"/>
                </a:cubicBezTo>
                <a:lnTo>
                  <a:pt x="196310" y="249431"/>
                </a:lnTo>
                <a:cubicBezTo>
                  <a:pt x="196310" y="249431"/>
                  <a:pt x="233182" y="249860"/>
                  <a:pt x="239897" y="211874"/>
                </a:cubicBezTo>
                <a:cubicBezTo>
                  <a:pt x="242497" y="170412"/>
                  <a:pt x="202444" y="162220"/>
                  <a:pt x="202444" y="162220"/>
                </a:cubicBezTo>
                <a:close/>
                <a:moveTo>
                  <a:pt x="297694" y="124130"/>
                </a:moveTo>
                <a:cubicBezTo>
                  <a:pt x="297694" y="124130"/>
                  <a:pt x="302257" y="62751"/>
                  <a:pt x="246012" y="55740"/>
                </a:cubicBezTo>
                <a:cubicBezTo>
                  <a:pt x="197796" y="50816"/>
                  <a:pt x="182537" y="96212"/>
                  <a:pt x="182537" y="96212"/>
                </a:cubicBezTo>
                <a:cubicBezTo>
                  <a:pt x="182537" y="96212"/>
                  <a:pt x="210626" y="112509"/>
                  <a:pt x="211817" y="156562"/>
                </a:cubicBezTo>
                <a:cubicBezTo>
                  <a:pt x="229676" y="161925"/>
                  <a:pt x="248707" y="176660"/>
                  <a:pt x="249307" y="211188"/>
                </a:cubicBezTo>
                <a:lnTo>
                  <a:pt x="291560" y="211341"/>
                </a:lnTo>
                <a:cubicBezTo>
                  <a:pt x="291560" y="211341"/>
                  <a:pt x="328432" y="211769"/>
                  <a:pt x="335147" y="173784"/>
                </a:cubicBezTo>
                <a:cubicBezTo>
                  <a:pt x="337747" y="132302"/>
                  <a:pt x="297694" y="124130"/>
                  <a:pt x="297694" y="12413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id="18" name="TextBox 18"/>
          <p:cNvSpPr txBox="1"/>
          <p:nvPr/>
        </p:nvSpPr>
        <p:spPr>
          <a:xfrm>
            <a:off x="6367585" y="3688658"/>
            <a:ext cx="1900881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独特优势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67585" y="4646450"/>
            <a:ext cx="1936178" cy="143346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结合助眠APP，实现个性化推荐和智能联动，提供全方位的助眠体验。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48596" y="3688658"/>
            <a:ext cx="1900881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主要功能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30948" y="1738815"/>
            <a:ext cx="1936178" cy="1433296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助眠音频播放、睡眠监测、助眠香薰等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7506" y="3688658"/>
            <a:ext cx="1900881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目标用户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29857" y="1775640"/>
            <a:ext cx="1936178" cy="1396471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工作压力大、睡眠质量差的城市白领、学生群体和中老年人。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产品概述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客户服务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建立完善的客户服务体系，提供优质的售前、售中和售后服务，提高客户满意度和忠诚度。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市场定位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高端智能助眠产品市场，满足消费者对高品质睡眠的需求。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营销策略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线上线下相结合，通过社交媒体、电商平台等渠道进行宣传推广；与医疗机构、健康管理机构等合作，拓展销售渠道和市场影响力。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营销概述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CF8EA"/>
      </a:lt1>
      <a:dk2>
        <a:srgbClr val="000000"/>
      </a:dk2>
      <a:lt2>
        <a:srgbClr val="C7E9BF"/>
      </a:lt2>
      <a:accent1>
        <a:srgbClr val="6CBE50"/>
      </a:accent1>
      <a:accent2>
        <a:srgbClr val="6CBE50"/>
      </a:accent2>
      <a:accent3>
        <a:srgbClr val="5AA83F"/>
      </a:accent3>
      <a:accent4>
        <a:srgbClr val="5A9745"/>
      </a:accent4>
      <a:accent5>
        <a:srgbClr val="498933"/>
      </a:accent5>
      <a:accent6>
        <a:srgbClr val="397C2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1167</Words>
  <Application>Microsoft Office PowerPoint</Application>
  <PresentationFormat>宽屏</PresentationFormat>
  <Paragraphs>323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Microsoft Yahei</vt:lpstr>
      <vt:lpstr>Arial</vt:lpstr>
      <vt:lpstr>Calibri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嘉慧 张</cp:lastModifiedBy>
  <cp:revision>3</cp:revision>
  <dcterms:created xsi:type="dcterms:W3CDTF">2006-08-16T00:00:00Z</dcterms:created>
  <dcterms:modified xsi:type="dcterms:W3CDTF">2024-10-09T10:35:03Z</dcterms:modified>
</cp:coreProperties>
</file>