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79" r:id="rId11"/>
    <p:sldId id="277" r:id="rId12"/>
    <p:sldId id="281" r:id="rId13"/>
    <p:sldId id="264" r:id="rId14"/>
    <p:sldId id="278" r:id="rId15"/>
    <p:sldId id="265" r:id="rId16"/>
    <p:sldId id="282" r:id="rId17"/>
    <p:sldId id="266" r:id="rId18"/>
    <p:sldId id="267" r:id="rId19"/>
    <p:sldId id="283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105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9654" y="1906269"/>
            <a:ext cx="3591346" cy="392113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450"/>
              </a:spcBef>
            </a:pPr>
            <a:r>
              <a:rPr lang="en-US" sz="5175" b="1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Zensleep</a:t>
            </a:r>
            <a:r>
              <a:rPr lang="en-US" sz="5175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en-US" sz="5175" b="1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UI设计</a:t>
            </a:r>
            <a:r>
              <a:rPr lang="en-US" sz="5175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
</a:t>
            </a:r>
          </a:p>
          <a:p>
            <a:pPr algn="l">
              <a:lnSpc>
                <a:spcPct val="120000"/>
              </a:lnSpc>
              <a:spcBef>
                <a:spcPts val="450"/>
              </a:spcBef>
            </a:pPr>
            <a:endParaRPr lang="en-US" sz="5175" b="1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65930" y="4985788"/>
            <a:ext cx="2343150" cy="3810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ctr">
              <a:lnSpc>
                <a:spcPct val="64000"/>
              </a:lnSpc>
              <a:spcBef>
                <a:spcPts val="450"/>
              </a:spcBef>
            </a:pPr>
            <a:r>
              <a:rPr lang="en-US" sz="1875" dirty="0" err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汇报人</a:t>
            </a:r>
            <a:r>
              <a:rPr lang="en-US" sz="1875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lang="zh-CN" altLang="en-US" sz="1875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第二小组</a:t>
            </a:r>
            <a:endParaRPr lang="en-US" sz="1875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3038" y="5701914"/>
            <a:ext cx="3208934" cy="39745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ctr">
              <a:lnSpc>
                <a:spcPct val="64000"/>
              </a:lnSpc>
              <a:spcBef>
                <a:spcPts val="450"/>
              </a:spcBef>
            </a:pPr>
            <a:r>
              <a:rPr lang="en-US" sz="2025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2024-11-09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3969F-4611-4363-369A-48CBD2ECB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5B5759CB-F039-ED8B-B07A-142BE03B66A9}"/>
              </a:ext>
            </a:extLst>
          </p:cNvPr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关注</a:t>
            </a:r>
            <a:r>
              <a:rPr 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6B43EB-C0B4-B555-1D59-82A2CD0D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-85812"/>
            <a:ext cx="3657600" cy="6943812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677BEEC1-66E7-8DC7-9466-16B8E5A4CCC4}"/>
              </a:ext>
            </a:extLst>
          </p:cNvPr>
          <p:cNvSpPr txBox="1"/>
          <p:nvPr/>
        </p:nvSpPr>
        <p:spPr>
          <a:xfrm>
            <a:off x="152400" y="1677995"/>
            <a:ext cx="2914877" cy="175100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86000"/>
              </a:lnSpc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展示用户关注的好友或专家的动态，方便用户获取睡眠相关知识。</a:t>
            </a:r>
            <a:endParaRPr lang="en-US" sz="1275" dirty="0">
              <a:solidFill>
                <a:schemeClr val="dk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6835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51303-DA2B-8A42-3FAE-614BACA73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EBDA1DCE-A1B2-DE47-6CB2-22CFECC06DCA}"/>
              </a:ext>
            </a:extLst>
          </p:cNvPr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发现</a:t>
            </a:r>
            <a:r>
              <a:rPr 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页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ECD7BBF-97B3-D228-8A81-6C99DBF1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0"/>
            <a:ext cx="3919770" cy="697719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75326CB-B32D-F235-2892-2AA5B262D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370" y="0"/>
            <a:ext cx="3666801" cy="6862156"/>
          </a:xfrm>
          <a:prstGeom prst="rect">
            <a:avLst/>
          </a:prstGeom>
        </p:spPr>
      </p:pic>
      <p:sp>
        <p:nvSpPr>
          <p:cNvPr id="21" name="TextBox 3">
            <a:extLst>
              <a:ext uri="{FF2B5EF4-FFF2-40B4-BE49-F238E27FC236}">
                <a16:creationId xmlns:a16="http://schemas.microsoft.com/office/drawing/2014/main" id="{9595D3FF-28E6-184B-3E63-429EFDD84C9A}"/>
              </a:ext>
            </a:extLst>
          </p:cNvPr>
          <p:cNvSpPr txBox="1"/>
          <p:nvPr/>
        </p:nvSpPr>
        <p:spPr>
          <a:xfrm>
            <a:off x="152400" y="1677995"/>
            <a:ext cx="2914877" cy="175100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86000"/>
              </a:lnSpc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推荐热门睡眠话题、助眠技巧等内容，吸引用户探索和互动。</a:t>
            </a:r>
            <a:endParaRPr lang="en-US" sz="1275" dirty="0">
              <a:solidFill>
                <a:schemeClr val="dk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46071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E2F14-3DF2-710F-1956-B5A51F95A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DCC14F2-C408-DCB8-713E-63ACF0166106}"/>
              </a:ext>
            </a:extLst>
          </p:cNvPr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本地</a:t>
            </a:r>
            <a:r>
              <a:rPr 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页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3A1BBF1-4E0D-992E-3E4C-B49BB918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0"/>
            <a:ext cx="3919770" cy="697719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FB9CA288-8822-3052-A5B6-A80A2D8FDF34}"/>
              </a:ext>
            </a:extLst>
          </p:cNvPr>
          <p:cNvSpPr txBox="1"/>
          <p:nvPr/>
        </p:nvSpPr>
        <p:spPr>
          <a:xfrm>
            <a:off x="152400" y="1677995"/>
            <a:ext cx="2914877" cy="175100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86000"/>
              </a:lnSpc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提供周边用户的睡眠情况或助眠活动信息，方便用户交流互动。</a:t>
            </a:r>
            <a:endParaRPr lang="en-US" sz="1275" dirty="0">
              <a:solidFill>
                <a:schemeClr val="dk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56806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54560" y="1991985"/>
            <a:ext cx="3383487" cy="2043131"/>
          </a:xfrm>
          <a:prstGeom prst="roundRect">
            <a:avLst>
              <a:gd name="adj" fmla="val 8637"/>
            </a:avLst>
          </a:prstGeom>
          <a:solidFill>
            <a:srgbClr val="C7E9BF">
              <a:alpha val="100000"/>
            </a:srgbClr>
          </a:solidFill>
          <a:ln/>
        </p:spPr>
      </p:sp>
      <p:sp>
        <p:nvSpPr>
          <p:cNvPr id="3" name="Freeform 3"/>
          <p:cNvSpPr/>
          <p:nvPr/>
        </p:nvSpPr>
        <p:spPr>
          <a:xfrm>
            <a:off x="367827" y="1952992"/>
            <a:ext cx="803079" cy="908747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476250"/>
                </a:moveTo>
                <a:lnTo>
                  <a:pt x="1428750" y="476250"/>
                </a:lnTo>
                <a:cubicBezTo>
                  <a:pt x="1647825" y="476250"/>
                  <a:pt x="1905000" y="695325"/>
                  <a:pt x="1905000" y="952500"/>
                </a:cubicBezTo>
                <a:cubicBezTo>
                  <a:pt x="1905000" y="1171575"/>
                  <a:pt x="1647825" y="1428750"/>
                  <a:pt x="1428750" y="1428750"/>
                </a:cubicBezTo>
                <a:lnTo>
                  <a:pt x="0" y="1428750"/>
                </a:lnTo>
                <a:close/>
              </a:path>
            </a:pathLst>
          </a:custGeom>
          <a:solidFill>
            <a:srgbClr val="6CBE50">
              <a:alpha val="100000"/>
            </a:srgb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283293" y="2166383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defRPr/>
            </a:pP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1328326" y="2178766"/>
            <a:ext cx="1981200" cy="457200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音乐风格选择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1384" y="2777106"/>
            <a:ext cx="3057525" cy="90487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35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提供多种音乐风格选择，例如自然音、轻音乐、白噪音等，满足不同用户的喜好</a:t>
            </a:r>
            <a:r>
              <a:rPr lang="en-US" sz="135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助眠页</a:t>
            </a:r>
          </a:p>
        </p:txBody>
      </p:sp>
      <p:sp>
        <p:nvSpPr>
          <p:cNvPr id="8" name="AutoShape 8"/>
          <p:cNvSpPr/>
          <p:nvPr/>
        </p:nvSpPr>
        <p:spPr>
          <a:xfrm>
            <a:off x="4360134" y="3846913"/>
            <a:ext cx="3383487" cy="2043131"/>
          </a:xfrm>
          <a:prstGeom prst="roundRect">
            <a:avLst>
              <a:gd name="adj" fmla="val 8637"/>
            </a:avLst>
          </a:prstGeom>
          <a:solidFill>
            <a:srgbClr val="C7E9BF">
              <a:alpha val="100000"/>
            </a:srgbClr>
          </a:solidFill>
          <a:ln/>
        </p:spPr>
      </p:sp>
      <p:sp>
        <p:nvSpPr>
          <p:cNvPr id="9" name="TextBox 9"/>
          <p:cNvSpPr txBox="1"/>
          <p:nvPr/>
        </p:nvSpPr>
        <p:spPr>
          <a:xfrm>
            <a:off x="5233900" y="4033692"/>
            <a:ext cx="1981200" cy="457200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搜索功能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04307" y="4632034"/>
            <a:ext cx="2933700" cy="60007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支持音乐名称、关键词等搜索方式，方便用户快速找到想要的助眠音乐。</a:t>
            </a:r>
          </a:p>
        </p:txBody>
      </p:sp>
      <p:sp>
        <p:nvSpPr>
          <p:cNvPr id="11" name="AutoShape 11"/>
          <p:cNvSpPr/>
          <p:nvPr/>
        </p:nvSpPr>
        <p:spPr>
          <a:xfrm>
            <a:off x="8269180" y="1976904"/>
            <a:ext cx="3383487" cy="2043131"/>
          </a:xfrm>
          <a:prstGeom prst="roundRect">
            <a:avLst>
              <a:gd name="adj" fmla="val 8637"/>
            </a:avLst>
          </a:prstGeom>
          <a:solidFill>
            <a:srgbClr val="C7E9BF">
              <a:alpha val="100000"/>
            </a:srgbClr>
          </a:solidFill>
          <a:ln/>
        </p:spPr>
      </p:sp>
      <p:sp>
        <p:nvSpPr>
          <p:cNvPr id="12" name="TextBox 12"/>
          <p:cNvSpPr txBox="1"/>
          <p:nvPr/>
        </p:nvSpPr>
        <p:spPr>
          <a:xfrm>
            <a:off x="9142945" y="2163685"/>
            <a:ext cx="1981200" cy="457200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个性化推荐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513352" y="2762026"/>
            <a:ext cx="2933700" cy="43815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1350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根据用户的睡眠习惯和喜好，推荐合适的助眠音乐。</a:t>
            </a:r>
          </a:p>
        </p:txBody>
      </p:sp>
      <p:sp>
        <p:nvSpPr>
          <p:cNvPr id="14" name="Freeform 14"/>
          <p:cNvSpPr/>
          <p:nvPr/>
        </p:nvSpPr>
        <p:spPr>
          <a:xfrm>
            <a:off x="4294320" y="3807919"/>
            <a:ext cx="803079" cy="908747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476250"/>
                </a:moveTo>
                <a:lnTo>
                  <a:pt x="1428750" y="476250"/>
                </a:lnTo>
                <a:cubicBezTo>
                  <a:pt x="1647825" y="476250"/>
                  <a:pt x="1905000" y="695325"/>
                  <a:pt x="1905000" y="952500"/>
                </a:cubicBezTo>
                <a:cubicBezTo>
                  <a:pt x="1905000" y="1171575"/>
                  <a:pt x="1647825" y="1428750"/>
                  <a:pt x="1428750" y="1428750"/>
                </a:cubicBezTo>
                <a:lnTo>
                  <a:pt x="0" y="1428750"/>
                </a:lnTo>
                <a:close/>
              </a:path>
            </a:pathLst>
          </a:custGeom>
          <a:solidFill>
            <a:srgbClr val="6CBE50">
              <a:alpha val="100000"/>
            </a:srgbClr>
          </a:solidFill>
          <a:ln/>
        </p:spPr>
      </p:sp>
      <p:sp>
        <p:nvSpPr>
          <p:cNvPr id="15" name="TextBox 15"/>
          <p:cNvSpPr txBox="1"/>
          <p:nvPr/>
        </p:nvSpPr>
        <p:spPr>
          <a:xfrm>
            <a:off x="4209785" y="4021310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defRPr/>
            </a:pPr>
            <a:endParaRPr lang="en-US" sz="1100"/>
          </a:p>
        </p:txBody>
      </p:sp>
      <p:sp>
        <p:nvSpPr>
          <p:cNvPr id="16" name="Freeform 16"/>
          <p:cNvSpPr/>
          <p:nvPr/>
        </p:nvSpPr>
        <p:spPr>
          <a:xfrm>
            <a:off x="8176961" y="1937911"/>
            <a:ext cx="803079" cy="908747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476250"/>
                </a:moveTo>
                <a:lnTo>
                  <a:pt x="1428750" y="476250"/>
                </a:lnTo>
                <a:cubicBezTo>
                  <a:pt x="1647825" y="476250"/>
                  <a:pt x="1905000" y="695325"/>
                  <a:pt x="1905000" y="952500"/>
                </a:cubicBezTo>
                <a:cubicBezTo>
                  <a:pt x="1905000" y="1171575"/>
                  <a:pt x="1647825" y="1428750"/>
                  <a:pt x="1428750" y="1428750"/>
                </a:cubicBezTo>
                <a:lnTo>
                  <a:pt x="0" y="1428750"/>
                </a:lnTo>
                <a:close/>
              </a:path>
            </a:pathLst>
          </a:custGeom>
          <a:solidFill>
            <a:srgbClr val="6CBE50">
              <a:alpha val="100000"/>
            </a:srgbClr>
          </a:solidFill>
          <a:ln/>
        </p:spPr>
      </p:sp>
      <p:sp>
        <p:nvSpPr>
          <p:cNvPr id="17" name="TextBox 17"/>
          <p:cNvSpPr txBox="1"/>
          <p:nvPr/>
        </p:nvSpPr>
        <p:spPr>
          <a:xfrm>
            <a:off x="8092426" y="2151302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defRPr/>
            </a:pP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F718B-ED26-ABEC-DC6C-6D9B4FD9F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6DC55F9C-2C56-C76A-89F2-99BA0A996CB3}"/>
              </a:ext>
            </a:extLst>
          </p:cNvPr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助眠</a:t>
            </a:r>
            <a:r>
              <a:rPr 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3F00B8-3FDE-AA31-45F7-D4B0CBAC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4274"/>
            <a:ext cx="3886200" cy="68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0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901" y="1362476"/>
            <a:ext cx="8943975" cy="457200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睡眠日记记录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5901" y="2024509"/>
            <a:ext cx="8972550" cy="33337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提供简洁易用的界面，方便用户记录每日睡眠时间、质量等信息。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行程页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38581" y="1564767"/>
            <a:ext cx="353473" cy="353473"/>
            <a:chOff x="838581" y="1564767"/>
            <a:chExt cx="353473" cy="353473"/>
          </a:xfrm>
        </p:grpSpPr>
        <p:sp>
          <p:nvSpPr>
            <p:cNvPr id="6" name="AutoShape 6"/>
            <p:cNvSpPr/>
            <p:nvPr/>
          </p:nvSpPr>
          <p:spPr>
            <a:xfrm>
              <a:off x="920115" y="1646301"/>
              <a:ext cx="190500" cy="190500"/>
            </a:xfrm>
            <a:prstGeom prst="ellipse">
              <a:avLst/>
            </a:prstGeom>
            <a:solidFill>
              <a:srgbClr val="6CBE50">
                <a:alpha val="100000"/>
              </a:srgbClr>
            </a:solidFill>
            <a:ln/>
          </p:spPr>
        </p:sp>
        <p:sp>
          <p:nvSpPr>
            <p:cNvPr id="7" name="AutoShape 7"/>
            <p:cNvSpPr/>
            <p:nvPr/>
          </p:nvSpPr>
          <p:spPr>
            <a:xfrm>
              <a:off x="838581" y="1564767"/>
              <a:ext cx="353473" cy="353473"/>
            </a:xfrm>
            <a:prstGeom prst="ellipse">
              <a:avLst/>
            </a:prstGeom>
            <a:solidFill>
              <a:srgbClr val="6CBE50">
                <a:alpha val="16000"/>
              </a:srgbClr>
            </a:solidFill>
            <a:ln/>
          </p:spPr>
        </p:sp>
      </p:grpSp>
      <p:sp>
        <p:nvSpPr>
          <p:cNvPr id="8" name="TextBox 8"/>
          <p:cNvSpPr txBox="1"/>
          <p:nvPr/>
        </p:nvSpPr>
        <p:spPr>
          <a:xfrm>
            <a:off x="1685901" y="3189254"/>
            <a:ext cx="8943975" cy="457200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数据可视化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85901" y="3851288"/>
            <a:ext cx="8972550" cy="33337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将睡眠数据以图表形式展示，方便用户直观了解自己的睡眠状况。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38581" y="3391567"/>
            <a:ext cx="353473" cy="353473"/>
            <a:chOff x="838581" y="3391567"/>
            <a:chExt cx="353473" cy="353473"/>
          </a:xfrm>
        </p:grpSpPr>
        <p:sp>
          <p:nvSpPr>
            <p:cNvPr id="11" name="AutoShape 11"/>
            <p:cNvSpPr/>
            <p:nvPr/>
          </p:nvSpPr>
          <p:spPr>
            <a:xfrm>
              <a:off x="920115" y="3473101"/>
              <a:ext cx="190500" cy="190500"/>
            </a:xfrm>
            <a:prstGeom prst="ellipse">
              <a:avLst/>
            </a:prstGeom>
            <a:solidFill>
              <a:srgbClr val="6CBE50">
                <a:alpha val="100000"/>
              </a:srgb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838581" y="3391567"/>
              <a:ext cx="353473" cy="353473"/>
            </a:xfrm>
            <a:prstGeom prst="ellipse">
              <a:avLst/>
            </a:prstGeom>
            <a:solidFill>
              <a:srgbClr val="6CBE50">
                <a:alpha val="16000"/>
              </a:srgbClr>
            </a:solidFill>
            <a:ln/>
          </p:spPr>
        </p:sp>
      </p:grpSp>
      <p:sp>
        <p:nvSpPr>
          <p:cNvPr id="13" name="TextBox 13"/>
          <p:cNvSpPr txBox="1"/>
          <p:nvPr/>
        </p:nvSpPr>
        <p:spPr>
          <a:xfrm>
            <a:off x="1685901" y="4975292"/>
            <a:ext cx="8943975" cy="457200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趋势分析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85901" y="5637325"/>
            <a:ext cx="8972550" cy="33337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分析用户睡眠数据，提供改善睡眠的建议。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38581" y="5177600"/>
            <a:ext cx="353473" cy="353473"/>
            <a:chOff x="838581" y="5177600"/>
            <a:chExt cx="353473" cy="353473"/>
          </a:xfrm>
        </p:grpSpPr>
        <p:sp>
          <p:nvSpPr>
            <p:cNvPr id="16" name="AutoShape 16"/>
            <p:cNvSpPr/>
            <p:nvPr/>
          </p:nvSpPr>
          <p:spPr>
            <a:xfrm>
              <a:off x="920115" y="5259134"/>
              <a:ext cx="190500" cy="190500"/>
            </a:xfrm>
            <a:prstGeom prst="ellipse">
              <a:avLst/>
            </a:prstGeom>
            <a:solidFill>
              <a:srgbClr val="6CBE50">
                <a:alpha val="100000"/>
              </a:srgb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838581" y="5177600"/>
              <a:ext cx="353473" cy="353473"/>
            </a:xfrm>
            <a:prstGeom prst="ellipse">
              <a:avLst/>
            </a:prstGeom>
            <a:solidFill>
              <a:srgbClr val="6CBE50">
                <a:alpha val="16000"/>
              </a:srgbClr>
            </a:solidFill>
            <a:ln/>
          </p:spPr>
        </p:sp>
      </p:grpSp>
      <p:cxnSp>
        <p:nvCxnSpPr>
          <p:cNvPr id="18" name="Connector 18"/>
          <p:cNvCxnSpPr/>
          <p:nvPr/>
        </p:nvCxnSpPr>
        <p:spPr>
          <a:xfrm>
            <a:off x="1015332" y="1728028"/>
            <a:ext cx="0" cy="5214957"/>
          </a:xfrm>
          <a:prstGeom prst="line">
            <a:avLst/>
          </a:prstGeom>
          <a:ln w="19050">
            <a:solidFill>
              <a:srgbClr val="6CBE50">
                <a:alpha val="100000"/>
              </a:srgbClr>
            </a:solidFill>
            <a:prstDash val="dash"/>
            <a:headEnd type="none"/>
            <a:tailEnd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E740F-58EA-915E-0F94-4F7D507D0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E46B4BDB-CD85-1D41-CC2A-92E4DC859F30}"/>
              </a:ext>
            </a:extLst>
          </p:cNvPr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行程</a:t>
            </a:r>
            <a:r>
              <a:rPr 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4662C9-48E8-5B72-D3A3-32C0F2FCD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4055221" cy="69921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05AB90-1E93-331F-BE16-546771CC1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98" y="-45207"/>
            <a:ext cx="3753201" cy="690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5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76023" y="2222340"/>
            <a:ext cx="4536281" cy="175100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86000"/>
              </a:lnSpc>
            </a:pPr>
            <a:r>
              <a:rPr lang="en-US" sz="1275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将消息分为系统通知、评论回复等类别，方便用户快速查看和管理</a:t>
            </a:r>
            <a:r>
              <a:rPr lang="en-US" sz="1275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023" y="1600200"/>
            <a:ext cx="4418338" cy="79838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86000"/>
              </a:lnSpc>
            </a:pPr>
            <a:r>
              <a:rPr lang="en-US" sz="18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消息分类</a:t>
            </a:r>
            <a:endParaRPr lang="en-US" sz="18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6023" y="4597385"/>
            <a:ext cx="4536281" cy="175100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86000"/>
              </a:lnSpc>
            </a:pPr>
            <a:r>
              <a:rPr lang="en-US" sz="12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设置消息提醒功能，及时通知用户新消息，避免错过重要信息。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6023" y="3998471"/>
            <a:ext cx="4881039" cy="79838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86000"/>
              </a:lnSpc>
            </a:pPr>
            <a:r>
              <a:rPr lang="en-US" sz="18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消息提醒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消息页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EC5CEB-2621-E269-F8A2-85855704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-76200"/>
            <a:ext cx="3733800" cy="69217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2718" y="2084922"/>
            <a:ext cx="3250968" cy="644696"/>
          </a:xfrm>
          <a:prstGeom prst="rect">
            <a:avLst/>
          </a:prstGeom>
          <a:ln/>
        </p:spPr>
        <p:txBody>
          <a:bodyPr vert="horz" wrap="square" lIns="66008" tIns="33052" rIns="66008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提供完善的信息设置功能，方便用户管理个人资料、设置隐私权限等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45231" y="1530661"/>
            <a:ext cx="2032435" cy="438999"/>
          </a:xfrm>
          <a:prstGeom prst="rect">
            <a:avLst/>
          </a:prstGeom>
          <a:ln/>
        </p:spPr>
        <p:txBody>
          <a:bodyPr vert="horz" wrap="square" lIns="66008" tIns="33052" rIns="66008" bIns="0" rtlCol="0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个人信息设置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我的页</a:t>
            </a:r>
          </a:p>
        </p:txBody>
      </p:sp>
      <p:sp>
        <p:nvSpPr>
          <p:cNvPr id="5" name="AutoShape 5"/>
          <p:cNvSpPr/>
          <p:nvPr/>
        </p:nvSpPr>
        <p:spPr>
          <a:xfrm>
            <a:off x="582718" y="1313063"/>
            <a:ext cx="902144" cy="704515"/>
          </a:xfrm>
          <a:prstGeom prst="roundRect">
            <a:avLst>
              <a:gd name="adj" fmla="val 15104"/>
            </a:avLst>
          </a:prstGeom>
          <a:solidFill>
            <a:srgbClr val="6CBE50">
              <a:alpha val="100000"/>
            </a:srgbClr>
          </a:solidFill>
          <a:ln/>
        </p:spPr>
      </p:sp>
      <p:sp>
        <p:nvSpPr>
          <p:cNvPr id="6" name="Freeform 6"/>
          <p:cNvSpPr/>
          <p:nvPr/>
        </p:nvSpPr>
        <p:spPr>
          <a:xfrm>
            <a:off x="829201" y="1559547"/>
            <a:ext cx="459916" cy="35916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800" y="79486"/>
                </a:moveTo>
                <a:cubicBezTo>
                  <a:pt x="152800" y="79486"/>
                  <a:pt x="133750" y="38891"/>
                  <a:pt x="90888" y="38891"/>
                </a:cubicBezTo>
                <a:cubicBezTo>
                  <a:pt x="44053" y="38891"/>
                  <a:pt x="19450" y="78581"/>
                  <a:pt x="19450" y="118262"/>
                </a:cubicBezTo>
                <a:cubicBezTo>
                  <a:pt x="19450" y="184147"/>
                  <a:pt x="152800" y="265900"/>
                  <a:pt x="152800" y="265900"/>
                </a:cubicBezTo>
                <a:cubicBezTo>
                  <a:pt x="152800" y="265900"/>
                  <a:pt x="285350" y="184937"/>
                  <a:pt x="285350" y="118262"/>
                </a:cubicBezTo>
                <a:cubicBezTo>
                  <a:pt x="285350" y="77781"/>
                  <a:pt x="259956" y="38891"/>
                  <a:pt x="214713" y="38891"/>
                </a:cubicBezTo>
                <a:cubicBezTo>
                  <a:pt x="169469" y="38891"/>
                  <a:pt x="152800" y="79486"/>
                  <a:pt x="152800" y="7948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7" name="TextBox 7"/>
          <p:cNvSpPr txBox="1"/>
          <p:nvPr/>
        </p:nvSpPr>
        <p:spPr>
          <a:xfrm>
            <a:off x="550384" y="3980942"/>
            <a:ext cx="3227282" cy="644696"/>
          </a:xfrm>
          <a:prstGeom prst="rect">
            <a:avLst/>
          </a:prstGeom>
          <a:ln/>
        </p:spPr>
        <p:txBody>
          <a:bodyPr vert="horz" wrap="square" lIns="66008" tIns="33052" rIns="66008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方便用户查看和管理粉丝、关注用户，并进行互动交流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00518" y="3445982"/>
            <a:ext cx="2133168" cy="438999"/>
          </a:xfrm>
          <a:prstGeom prst="rect">
            <a:avLst/>
          </a:prstGeom>
          <a:ln/>
        </p:spPr>
        <p:txBody>
          <a:bodyPr vert="horz" wrap="square" lIns="66008" tIns="33052" rIns="66008" bIns="0" rtlCol="0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粉丝/关注管理</a:t>
            </a:r>
          </a:p>
        </p:txBody>
      </p:sp>
      <p:sp>
        <p:nvSpPr>
          <p:cNvPr id="9" name="AutoShape 9"/>
          <p:cNvSpPr/>
          <p:nvPr/>
        </p:nvSpPr>
        <p:spPr>
          <a:xfrm>
            <a:off x="538005" y="3235599"/>
            <a:ext cx="946857" cy="647496"/>
          </a:xfrm>
          <a:prstGeom prst="roundRect">
            <a:avLst>
              <a:gd name="adj" fmla="val 15104"/>
            </a:avLst>
          </a:prstGeom>
          <a:solidFill>
            <a:srgbClr val="6CBE50">
              <a:alpha val="100000"/>
            </a:srgbClr>
          </a:solidFill>
          <a:ln/>
        </p:spPr>
      </p:sp>
      <p:sp>
        <p:nvSpPr>
          <p:cNvPr id="10" name="TextBox 10"/>
          <p:cNvSpPr txBox="1"/>
          <p:nvPr/>
        </p:nvSpPr>
        <p:spPr>
          <a:xfrm>
            <a:off x="538005" y="6014763"/>
            <a:ext cx="3873282" cy="644696"/>
          </a:xfrm>
          <a:prstGeom prst="rect">
            <a:avLst/>
          </a:prstGeom>
          <a:ln/>
        </p:spPr>
        <p:txBody>
          <a:bodyPr vert="horz" wrap="square" lIns="66008" tIns="33052" rIns="66008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支持用户设置睡眠目标，例如每天睡眠时间、睡眠质量等，帮助用户改善睡眠习惯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08831" y="5359417"/>
            <a:ext cx="1994107" cy="438999"/>
          </a:xfrm>
          <a:prstGeom prst="rect">
            <a:avLst/>
          </a:prstGeom>
          <a:ln/>
        </p:spPr>
        <p:txBody>
          <a:bodyPr vert="horz" wrap="square" lIns="66008" tIns="33052" rIns="66008" bIns="0" rtlCol="0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睡眠目标设置</a:t>
            </a:r>
          </a:p>
        </p:txBody>
      </p:sp>
      <p:sp>
        <p:nvSpPr>
          <p:cNvPr id="12" name="AutoShape 12"/>
          <p:cNvSpPr/>
          <p:nvPr/>
        </p:nvSpPr>
        <p:spPr>
          <a:xfrm>
            <a:off x="546319" y="5128139"/>
            <a:ext cx="885132" cy="792123"/>
          </a:xfrm>
          <a:prstGeom prst="roundRect">
            <a:avLst>
              <a:gd name="adj" fmla="val 15104"/>
            </a:avLst>
          </a:prstGeom>
          <a:solidFill>
            <a:srgbClr val="6CBE50">
              <a:alpha val="100000"/>
            </a:srgbClr>
          </a:solidFill>
          <a:ln/>
        </p:spPr>
      </p:sp>
      <p:sp>
        <p:nvSpPr>
          <p:cNvPr id="13" name="Freeform 13"/>
          <p:cNvSpPr/>
          <p:nvPr/>
        </p:nvSpPr>
        <p:spPr>
          <a:xfrm>
            <a:off x="833126" y="3521195"/>
            <a:ext cx="409057" cy="27972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80975"/>
                </a:moveTo>
                <a:lnTo>
                  <a:pt x="247650" y="123825"/>
                </a:lnTo>
                <a:lnTo>
                  <a:pt x="247650" y="38100"/>
                </a:lnTo>
                <a:lnTo>
                  <a:pt x="209550" y="38100"/>
                </a:lnTo>
                <a:lnTo>
                  <a:pt x="209550" y="85725"/>
                </a:lnTo>
                <a:lnTo>
                  <a:pt x="152400" y="28575"/>
                </a:lnTo>
                <a:lnTo>
                  <a:pt x="0" y="180975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285750"/>
                </a:lnTo>
                <a:lnTo>
                  <a:pt x="133350" y="285750"/>
                </a:lnTo>
                <a:lnTo>
                  <a:pt x="133350" y="228600"/>
                </a:lnTo>
                <a:lnTo>
                  <a:pt x="171450" y="228600"/>
                </a:lnTo>
                <a:lnTo>
                  <a:pt x="171450" y="285750"/>
                </a:lnTo>
                <a:lnTo>
                  <a:pt x="266700" y="285750"/>
                </a:lnTo>
                <a:lnTo>
                  <a:pt x="266700" y="190500"/>
                </a:lnTo>
                <a:lnTo>
                  <a:pt x="304800" y="1905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4" name="Freeform 14"/>
          <p:cNvSpPr/>
          <p:nvPr/>
        </p:nvSpPr>
        <p:spPr>
          <a:xfrm>
            <a:off x="840785" y="5422605"/>
            <a:ext cx="366778" cy="32823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294FD77-C007-7C75-9ABD-687A56C6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-5030"/>
            <a:ext cx="3657600" cy="68297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A1B81-9833-71D3-BB1D-46EFAA429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A80C8A7E-9529-371B-C7EB-DA559CAA6B0E}"/>
              </a:ext>
            </a:extLst>
          </p:cNvPr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我的</a:t>
            </a:r>
            <a:r>
              <a:rPr 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A2465E-174C-8438-8BB2-FFA34BA7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-152400"/>
            <a:ext cx="3572178" cy="7010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FA9448-840A-6C41-F523-56758BC98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0"/>
            <a:ext cx="3472176" cy="68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5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86574" y="1889068"/>
            <a:ext cx="2675703" cy="2675703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  <a:lumMod val="60000"/>
                  <a:lumOff val="40000"/>
                </a:schemeClr>
              </a:gs>
            </a:gsLst>
            <a:lin ang="0"/>
          </a:gradFill>
          <a:ln/>
        </p:spPr>
      </p:sp>
      <p:sp>
        <p:nvSpPr>
          <p:cNvPr id="3" name="TextBox 3"/>
          <p:cNvSpPr txBox="1"/>
          <p:nvPr/>
        </p:nvSpPr>
        <p:spPr>
          <a:xfrm>
            <a:off x="1794945" y="2530354"/>
            <a:ext cx="1909282" cy="5857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74000"/>
              </a:lnSpc>
              <a:spcBef>
                <a:spcPct val="0"/>
              </a:spcBef>
            </a:pPr>
            <a:r>
              <a:rPr lang="en-US" sz="1200">
                <a:solidFill>
                  <a:srgbClr val="FFFFFF">
                    <a:alpha val="40000"/>
                  </a:srgbClr>
                </a:solidFill>
                <a:latin typeface="Microsoft Yahei"/>
                <a:ea typeface="Microsoft Yahei"/>
                <a:cs typeface="Microsoft Yahei"/>
              </a:rPr>
              <a:t>CATALOGUE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71312" y="2684717"/>
            <a:ext cx="1683000" cy="174773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74000"/>
              </a:lnSpc>
            </a:pPr>
            <a:r>
              <a:rPr lang="en-US" sz="5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40227" y="1447800"/>
            <a:ext cx="5697569" cy="404636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marL="203200" lvl="0" indent="-203200">
              <a:lnSpc>
                <a:spcPct val="150000"/>
              </a:lnSpc>
              <a:buFont typeface="Arial"/>
              <a:buChar char="•"/>
            </a:pPr>
            <a:r>
              <a:rPr lang="en-US" sz="48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主要布局</a:t>
            </a:r>
            <a:endParaRPr lang="en-US" sz="48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>
              <a:lnSpc>
                <a:spcPct val="150000"/>
              </a:lnSpc>
              <a:buFont typeface="Arial"/>
              <a:buChar char="•"/>
            </a:pPr>
            <a:r>
              <a:rPr lang="en-US" sz="48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布局细节</a:t>
            </a:r>
            <a:endParaRPr lang="en-US" sz="48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>
              <a:lnSpc>
                <a:spcPct val="150000"/>
              </a:lnSpc>
              <a:buFont typeface="Arial"/>
              <a:buChar char="•"/>
            </a:pPr>
            <a:r>
              <a:rPr lang="en-US" sz="48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补充与改进</a:t>
            </a:r>
            <a:endParaRPr lang="en-US" sz="48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cxnSp>
        <p:nvCxnSpPr>
          <p:cNvPr id="6" name="Connector 6"/>
          <p:cNvCxnSpPr/>
          <p:nvPr/>
        </p:nvCxnSpPr>
        <p:spPr>
          <a:xfrm>
            <a:off x="3046571" y="2759816"/>
            <a:ext cx="0" cy="124731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  <a:prstDash val="solid"/>
            <a:headEnd type="none"/>
            <a:tailEnd type="none"/>
          </a:ln>
        </p:spPr>
      </p:cxnSp>
      <p:cxnSp>
        <p:nvCxnSpPr>
          <p:cNvPr id="7" name="Connector 7"/>
          <p:cNvCxnSpPr/>
          <p:nvPr/>
        </p:nvCxnSpPr>
        <p:spPr>
          <a:xfrm>
            <a:off x="1736880" y="2759816"/>
            <a:ext cx="0" cy="124731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  <a:prstDash val="solid"/>
            <a:headEnd type="none"/>
            <a:tailEnd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6208" y="1934272"/>
            <a:ext cx="7934325" cy="1838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en-US" sz="10275" b="1">
                <a:solidFill>
                  <a:schemeClr val="l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0793" y="3664541"/>
            <a:ext cx="5086502" cy="1335622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450"/>
              </a:spcBef>
            </a:pPr>
            <a:r>
              <a:rPr lang="en-US" sz="3450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补充与改进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971800" y="4707094"/>
            <a:ext cx="6000750" cy="581025"/>
          </a:xfrm>
          <a:prstGeom prst="rect">
            <a:avLst/>
          </a:prstGeom>
          <a:ln/>
        </p:spPr>
        <p:txBody>
          <a:bodyPr vert="horz" wrap="square" lIns="123825" tIns="123825" rIns="57150" bIns="0" rtlCol="0" anchor="b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增加夜间模式图标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77414" y="5349555"/>
            <a:ext cx="6477000" cy="66675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在界面上增加夜间模式图标，方便用户随时切换夜间模式。例如，可以在状态栏或导航栏上添加相应的图标。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2677414" y="1661777"/>
            <a:ext cx="238125" cy="238125"/>
          </a:xfrm>
          <a:prstGeom prst="ellipse">
            <a:avLst/>
          </a:prstGeom>
          <a:solidFill>
            <a:srgbClr val="6CBE50">
              <a:alpha val="100000"/>
            </a:srgb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2971800" y="1447800"/>
            <a:ext cx="6000750" cy="581025"/>
          </a:xfrm>
          <a:prstGeom prst="rect">
            <a:avLst/>
          </a:prstGeom>
          <a:ln/>
        </p:spPr>
        <p:txBody>
          <a:bodyPr vert="horz" wrap="square" lIns="123825" tIns="123825" rIns="57150" bIns="0" rtlCol="0" anchor="b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降低界面亮度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77414" y="2059840"/>
            <a:ext cx="6477000" cy="66675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在夜间模式下，应该降低界面的亮度，以避免用户在使用手机时受到过多的光线干扰。可以通过减少亮度、使用黑色背景等方式来实现。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71800" y="3088076"/>
            <a:ext cx="6000750" cy="581025"/>
          </a:xfrm>
          <a:prstGeom prst="rect">
            <a:avLst/>
          </a:prstGeom>
          <a:ln/>
        </p:spPr>
        <p:txBody>
          <a:bodyPr vert="horz" wrap="square" lIns="123825" tIns="123825" rIns="57150" bIns="0" rtlCol="0" anchor="b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改进颜色搭配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77414" y="3722414"/>
            <a:ext cx="6477000" cy="66675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在夜间模式下，应该改进颜色的搭配，以黑色和深色调为主，避免使用过于刺眼或亮丽的颜色。同时，应该保证文字的可读性和清晰度。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夜间模式</a:t>
            </a:r>
          </a:p>
        </p:txBody>
      </p:sp>
      <p:sp>
        <p:nvSpPr>
          <p:cNvPr id="11" name="AutoShape 11"/>
          <p:cNvSpPr/>
          <p:nvPr/>
        </p:nvSpPr>
        <p:spPr>
          <a:xfrm>
            <a:off x="2677414" y="3317791"/>
            <a:ext cx="238125" cy="238125"/>
          </a:xfrm>
          <a:prstGeom prst="ellipse">
            <a:avLst/>
          </a:prstGeom>
          <a:solidFill>
            <a:srgbClr val="6CBE50">
              <a:alpha val="100000"/>
            </a:srgb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2677414" y="4943699"/>
            <a:ext cx="238125" cy="238125"/>
          </a:xfrm>
          <a:prstGeom prst="ellipse">
            <a:avLst/>
          </a:prstGeom>
          <a:solidFill>
            <a:srgbClr val="6CBE50">
              <a:alpha val="100000"/>
            </a:srgbClr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>
            <a:off x="1151752" y="1031049"/>
            <a:ext cx="0" cy="5501196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AutoShape 3"/>
          <p:cNvSpPr/>
          <p:nvPr/>
        </p:nvSpPr>
        <p:spPr>
          <a:xfrm>
            <a:off x="831719" y="1269059"/>
            <a:ext cx="637678" cy="637678"/>
          </a:xfrm>
          <a:prstGeom prst="ellipse">
            <a:avLst/>
          </a:prstGeom>
          <a:solidFill>
            <a:schemeClr val="accent2">
              <a:alpha val="42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941339" y="1378679"/>
            <a:ext cx="418438" cy="41843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2049815" y="1246733"/>
            <a:ext cx="8753222" cy="613934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 rot="-5400000">
            <a:off x="1828611" y="1403890"/>
            <a:ext cx="263667" cy="299622"/>
          </a:xfrm>
          <a:prstGeom prst="triangl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2049815" y="2921629"/>
            <a:ext cx="8753222" cy="613934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 rot="-5400000">
            <a:off x="1828611" y="3078785"/>
            <a:ext cx="263667" cy="299622"/>
          </a:xfrm>
          <a:prstGeom prst="triangl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9" name="AutoShape 9"/>
          <p:cNvSpPr/>
          <p:nvPr/>
        </p:nvSpPr>
        <p:spPr>
          <a:xfrm>
            <a:off x="2049815" y="4596524"/>
            <a:ext cx="8753222" cy="613934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0" name="AutoShape 10"/>
          <p:cNvSpPr/>
          <p:nvPr/>
        </p:nvSpPr>
        <p:spPr>
          <a:xfrm rot="-5400000">
            <a:off x="1828611" y="4753680"/>
            <a:ext cx="263667" cy="299622"/>
          </a:xfrm>
          <a:prstGeom prst="triangl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1" name="TextBox 11"/>
          <p:cNvSpPr txBox="1"/>
          <p:nvPr/>
        </p:nvSpPr>
        <p:spPr>
          <a:xfrm>
            <a:off x="2260458" y="1202318"/>
            <a:ext cx="6813776" cy="69677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增加语音控制功能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64864" y="1951021"/>
            <a:ext cx="8546354" cy="85282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 ZenSleep APP 中增加语音控制功能，用户可以通过语音指令来控制 APP 的功能。例如，用户可以告诉 APP 开始记录睡眠、结束记录睡眠等。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79913" y="2880543"/>
            <a:ext cx="6813776" cy="69677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优化语音识别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64864" y="3605240"/>
            <a:ext cx="8519136" cy="85282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为了提高语音控制的准确性和识别率，应该优化语音识别技术。可以通过与专业的语音识别服务商合作、增加语音识别训练数据等方式来实现。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14751" y="4561685"/>
            <a:ext cx="6813776" cy="69677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增加语音播报功能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182283" y="5280135"/>
            <a:ext cx="8491918" cy="91632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 ZenSleep APP 中增加语音播报功能，用户可以在需要时让 APP 播报相应的信息或提示。例如，在记录睡眠时，可以让 APP 播报“开始记录睡眠”。</a:t>
            </a:r>
          </a:p>
        </p:txBody>
      </p:sp>
      <p:sp>
        <p:nvSpPr>
          <p:cNvPr id="17" name="AutoShape 17"/>
          <p:cNvSpPr/>
          <p:nvPr/>
        </p:nvSpPr>
        <p:spPr>
          <a:xfrm>
            <a:off x="831719" y="2921629"/>
            <a:ext cx="637678" cy="637678"/>
          </a:xfrm>
          <a:prstGeom prst="ellipse">
            <a:avLst/>
          </a:prstGeom>
          <a:solidFill>
            <a:schemeClr val="accent2">
              <a:alpha val="42000"/>
            </a:schemeClr>
          </a:solidFill>
          <a:ln/>
        </p:spPr>
      </p:sp>
      <p:sp>
        <p:nvSpPr>
          <p:cNvPr id="18" name="AutoShape 18"/>
          <p:cNvSpPr/>
          <p:nvPr/>
        </p:nvSpPr>
        <p:spPr>
          <a:xfrm>
            <a:off x="941339" y="3031248"/>
            <a:ext cx="418438" cy="41843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9" name="AutoShape 19"/>
          <p:cNvSpPr/>
          <p:nvPr/>
        </p:nvSpPr>
        <p:spPr>
          <a:xfrm>
            <a:off x="831719" y="4596524"/>
            <a:ext cx="637678" cy="637678"/>
          </a:xfrm>
          <a:prstGeom prst="ellipse">
            <a:avLst/>
          </a:prstGeom>
          <a:solidFill>
            <a:schemeClr val="accent2">
              <a:alpha val="42000"/>
            </a:schemeClr>
          </a:solidFill>
          <a:ln/>
        </p:spPr>
      </p:sp>
      <p:sp>
        <p:nvSpPr>
          <p:cNvPr id="20" name="AutoShape 20"/>
          <p:cNvSpPr/>
          <p:nvPr/>
        </p:nvSpPr>
        <p:spPr>
          <a:xfrm>
            <a:off x="941339" y="4706144"/>
            <a:ext cx="418438" cy="41843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21" name="TextBox 21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语音控制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581400" y="4630894"/>
            <a:ext cx="6000750" cy="581025"/>
          </a:xfrm>
          <a:prstGeom prst="rect">
            <a:avLst/>
          </a:prstGeom>
          <a:ln/>
        </p:spPr>
        <p:txBody>
          <a:bodyPr vert="horz" wrap="square" lIns="123825" tIns="123825" rIns="57150" bIns="0" rtlCol="0" anchor="b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增加社区积分制度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87014" y="5273355"/>
            <a:ext cx="6477000" cy="66675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为社区成员增加积分制度，鼓励用户积极参与社区讨论和互动。积分可以用来兑换一些礼品或优惠券等。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3287014" y="1585577"/>
            <a:ext cx="238125" cy="238125"/>
          </a:xfrm>
          <a:prstGeom prst="ellipse">
            <a:avLst/>
          </a:prstGeom>
          <a:solidFill>
            <a:srgbClr val="6CBE50">
              <a:alpha val="100000"/>
            </a:srgb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3581400" y="1371600"/>
            <a:ext cx="6000750" cy="581025"/>
          </a:xfrm>
          <a:prstGeom prst="rect">
            <a:avLst/>
          </a:prstGeom>
          <a:ln/>
        </p:spPr>
        <p:txBody>
          <a:bodyPr vert="horz" wrap="square" lIns="123825" tIns="123825" rIns="57150" bIns="0" rtlCol="0" anchor="b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建立睡眠社区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87014" y="1983640"/>
            <a:ext cx="6477000" cy="66675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 ZenSleep APP 中建立睡眠社区，用户可以在这里交流睡眠心得、分享助眠技巧等。可以增加用户之间的互动和分享精神。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81400" y="3011876"/>
            <a:ext cx="6000750" cy="581025"/>
          </a:xfrm>
          <a:prstGeom prst="rect">
            <a:avLst/>
          </a:prstGeom>
          <a:ln/>
        </p:spPr>
        <p:txBody>
          <a:bodyPr vert="horz" wrap="square" lIns="123825" tIns="123825" rIns="57150" bIns="0" rtlCol="0" anchor="b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增加社区活动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87014" y="3646214"/>
            <a:ext cx="6477000" cy="66675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在社区中增加一些有趣的互动活动，例如发起睡眠话题讨论、组织睡眠知识分享等。这可以提高用户的参与度和活跃度。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社区功能</a:t>
            </a:r>
          </a:p>
        </p:txBody>
      </p:sp>
      <p:sp>
        <p:nvSpPr>
          <p:cNvPr id="11" name="AutoShape 11"/>
          <p:cNvSpPr/>
          <p:nvPr/>
        </p:nvSpPr>
        <p:spPr>
          <a:xfrm>
            <a:off x="3287014" y="3241591"/>
            <a:ext cx="238125" cy="238125"/>
          </a:xfrm>
          <a:prstGeom prst="ellipse">
            <a:avLst/>
          </a:prstGeom>
          <a:solidFill>
            <a:srgbClr val="6CBE50">
              <a:alpha val="100000"/>
            </a:srgb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3287014" y="4867499"/>
            <a:ext cx="238125" cy="238125"/>
          </a:xfrm>
          <a:prstGeom prst="ellipse">
            <a:avLst/>
          </a:prstGeom>
          <a:solidFill>
            <a:srgbClr val="6CBE50">
              <a:alpha val="100000"/>
            </a:srgbClr>
          </a:solidFill>
          <a:ln/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200400" y="4707094"/>
            <a:ext cx="6000750" cy="581025"/>
          </a:xfrm>
          <a:prstGeom prst="rect">
            <a:avLst/>
          </a:prstGeom>
          <a:ln/>
        </p:spPr>
        <p:txBody>
          <a:bodyPr vert="horz" wrap="square" lIns="123825" tIns="123825" rIns="57150" bIns="0" rtlCol="0" anchor="b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优化推荐算法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06014" y="5349555"/>
            <a:ext cx="6477000" cy="66675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不断优化推荐算法，提高准确性并降低误差。可以通过增加用户反馈、调整算法参数等方式来实现。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2906014" y="1661777"/>
            <a:ext cx="238125" cy="238125"/>
          </a:xfrm>
          <a:prstGeom prst="ellipse">
            <a:avLst/>
          </a:prstGeom>
          <a:solidFill>
            <a:srgbClr val="6CBE50">
              <a:alpha val="100000"/>
            </a:srgb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3200400" y="1447800"/>
            <a:ext cx="6000750" cy="581025"/>
          </a:xfrm>
          <a:prstGeom prst="rect">
            <a:avLst/>
          </a:prstGeom>
          <a:ln/>
        </p:spPr>
        <p:txBody>
          <a:bodyPr vert="horz" wrap="square" lIns="123825" tIns="123825" rIns="57150" bIns="0" rtlCol="0" anchor="b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收集用户数据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06014" y="2059840"/>
            <a:ext cx="6477000" cy="66675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为了提供更个性化的推荐，需要收集用户的数据和睡眠习惯。例如，可以查看用户的睡眠时长、睡眠质量、睡眠时间等信息。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00400" y="3088076"/>
            <a:ext cx="6000750" cy="581025"/>
          </a:xfrm>
          <a:prstGeom prst="rect">
            <a:avLst/>
          </a:prstGeom>
          <a:ln/>
        </p:spPr>
        <p:txBody>
          <a:bodyPr vert="horz" wrap="square" lIns="123825" tIns="123825" rIns="57150" bIns="0" rtlCol="0" anchor="b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建立推荐模型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06014" y="3722414"/>
            <a:ext cx="6477000" cy="66675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利用收集到的数据建立推荐模型，通过算法分析用户的睡眠行为和偏好，为用户提供更精准的助眠方案。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个性化推荐算法</a:t>
            </a:r>
          </a:p>
        </p:txBody>
      </p:sp>
      <p:sp>
        <p:nvSpPr>
          <p:cNvPr id="11" name="AutoShape 11"/>
          <p:cNvSpPr/>
          <p:nvPr/>
        </p:nvSpPr>
        <p:spPr>
          <a:xfrm>
            <a:off x="2906014" y="3317791"/>
            <a:ext cx="238125" cy="238125"/>
          </a:xfrm>
          <a:prstGeom prst="ellipse">
            <a:avLst/>
          </a:prstGeom>
          <a:solidFill>
            <a:srgbClr val="6CBE50">
              <a:alpha val="100000"/>
            </a:srgb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2906014" y="4943699"/>
            <a:ext cx="238125" cy="238125"/>
          </a:xfrm>
          <a:prstGeom prst="ellipse">
            <a:avLst/>
          </a:prstGeom>
          <a:solidFill>
            <a:srgbClr val="6CBE50">
              <a:alpha val="100000"/>
            </a:srgbClr>
          </a:solidFill>
          <a:ln/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4963" y="2034175"/>
            <a:ext cx="5829300" cy="723900"/>
          </a:xfrm>
          <a:prstGeom prst="rect">
            <a:avLst/>
          </a:prstGeom>
          <a:ln/>
        </p:spPr>
        <p:txBody>
          <a:bodyPr vert="horz" wrap="square" lIns="114300" tIns="57150" rIns="11430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 ZenSleep APP 中使用亲切友好的语言风格，与用户建立良好的沟通关系。例如，可以使用温暖的话语来安慰用户、鼓励用户等。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4963" y="1604407"/>
            <a:ext cx="5829300" cy="342900"/>
          </a:xfrm>
          <a:prstGeom prst="rect">
            <a:avLst/>
          </a:prstGeom>
          <a:ln/>
        </p:spPr>
        <p:txBody>
          <a:bodyPr vert="horz" wrap="square" lIns="114300" tIns="57150" rIns="114300" bIns="0" rtlCol="0" anchor="ctr" anchorCtr="0">
            <a:spAutoFit/>
          </a:bodyPr>
          <a:lstStyle/>
          <a:p>
            <a:pPr algn="l">
              <a:lnSpc>
                <a:spcPct val="77000"/>
              </a:lnSpc>
            </a:pPr>
            <a:r>
              <a:rPr lang="en-US" sz="19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使用亲切友好的语言风格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4963" y="3530045"/>
            <a:ext cx="5829300" cy="723900"/>
          </a:xfrm>
          <a:prstGeom prst="rect">
            <a:avLst/>
          </a:prstGeom>
          <a:ln/>
        </p:spPr>
        <p:txBody>
          <a:bodyPr vert="horz" wrap="square" lIns="114300" tIns="57150" rIns="11430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为用户提供多种反馈渠道，例如在线客服、电话客服等。方便用户在使用过程中提出问题或建议。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4963" y="3100277"/>
            <a:ext cx="5829300" cy="342900"/>
          </a:xfrm>
          <a:prstGeom prst="rect">
            <a:avLst/>
          </a:prstGeom>
          <a:ln/>
        </p:spPr>
        <p:txBody>
          <a:bodyPr vert="horz" wrap="square" lIns="114300" tIns="57150" rIns="114300" bIns="0" rtlCol="0" anchor="ctr" anchorCtr="0">
            <a:spAutoFit/>
          </a:bodyPr>
          <a:lstStyle/>
          <a:p>
            <a:pPr algn="l">
              <a:lnSpc>
                <a:spcPct val="77000"/>
              </a:lnSpc>
            </a:pPr>
            <a:r>
              <a:rPr lang="en-US" sz="19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增加用户反馈渠道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4963" y="5118981"/>
            <a:ext cx="5829300" cy="723900"/>
          </a:xfrm>
          <a:prstGeom prst="rect">
            <a:avLst/>
          </a:prstGeom>
          <a:ln/>
        </p:spPr>
        <p:txBody>
          <a:bodyPr vert="horz" wrap="square" lIns="114300" tIns="57150" rIns="11430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定期进行用户调研，了解用户的需求和意见。可以根据调研结果改进 APP 的功能和布局等。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4963" y="4689213"/>
            <a:ext cx="5829300" cy="342900"/>
          </a:xfrm>
          <a:prstGeom prst="rect">
            <a:avLst/>
          </a:prstGeom>
          <a:ln/>
        </p:spPr>
        <p:txBody>
          <a:bodyPr vert="horz" wrap="square" lIns="114300" tIns="57150" rIns="114300" bIns="0" rtlCol="0" anchor="ctr" anchorCtr="0">
            <a:spAutoFit/>
          </a:bodyPr>
          <a:lstStyle/>
          <a:p>
            <a:pPr algn="l">
              <a:lnSpc>
                <a:spcPct val="77000"/>
              </a:lnSpc>
            </a:pPr>
            <a:r>
              <a:rPr lang="en-US" sz="19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建立用户调研体系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38931" y="1450035"/>
            <a:ext cx="4792980" cy="4792980"/>
          </a:xfrm>
          <a:prstGeom prst="ellipse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亲切友好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 l="9329" r="9329"/>
          <a:stretch>
            <a:fillRect/>
          </a:stretch>
        </p:blipFill>
        <p:spPr>
          <a:xfrm>
            <a:off x="6203747" y="1487175"/>
            <a:ext cx="5238701" cy="46370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82606" y="1947878"/>
            <a:ext cx="4238625" cy="657225"/>
          </a:xfrm>
          <a:prstGeom prst="rect">
            <a:avLst/>
          </a:prstGeom>
          <a:ln/>
        </p:spPr>
        <p:txBody>
          <a:bodyPr vert="horz" wrap="square" lIns="123825" tIns="123825" rIns="5715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 ZenSleep APP 中使用简洁的语言，避免使用过于专业或复杂的词汇。同时，应该保证语言的清晰度和易读性。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82606" y="1392346"/>
            <a:ext cx="4219575" cy="695325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使用简洁的语言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82606" y="3712973"/>
            <a:ext cx="4238625" cy="657225"/>
          </a:xfrm>
          <a:prstGeom prst="rect">
            <a:avLst/>
          </a:prstGeom>
          <a:ln/>
        </p:spPr>
        <p:txBody>
          <a:bodyPr vert="horz" wrap="square" lIns="123825" tIns="123825" rIns="5715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为功能增加相应的图标和标签，方便用户快速找到所需功能。例如，可以在选项栏上增加相应的图标或标签。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82606" y="3137225"/>
            <a:ext cx="4219575" cy="695325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增加图标和标签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82606" y="5377103"/>
            <a:ext cx="4238625" cy="657225"/>
          </a:xfrm>
          <a:prstGeom prst="rect">
            <a:avLst/>
          </a:prstGeom>
          <a:ln/>
        </p:spPr>
        <p:txBody>
          <a:bodyPr vert="horz" wrap="square" lIns="123825" tIns="123825" rIns="5715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通过简化操作流程、减少用户输入等方式来提高用户的操作体验和使用效率。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2606" y="4826945"/>
            <a:ext cx="4219575" cy="695325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简化操作流程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t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简洁易懂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2238" y="1676264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defRPr/>
            </a:pP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2238" y="3414840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defRPr/>
            </a:pP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542238" y="5136121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defRPr/>
            </a:pPr>
            <a:endParaRPr lang="en-US" sz="1100"/>
          </a:p>
        </p:txBody>
      </p:sp>
      <p:sp>
        <p:nvSpPr>
          <p:cNvPr id="13" name="AutoShape 13"/>
          <p:cNvSpPr/>
          <p:nvPr/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4" name="AutoShape 14"/>
          <p:cNvSpPr/>
          <p:nvPr/>
        </p:nvSpPr>
        <p:spPr>
          <a:xfrm>
            <a:off x="647738" y="3327861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5" name="AutoShape 15"/>
          <p:cNvSpPr/>
          <p:nvPr/>
        </p:nvSpPr>
        <p:spPr>
          <a:xfrm>
            <a:off x="647738" y="5057789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901" y="1362476"/>
            <a:ext cx="8943975" cy="457200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使用鼓励引导的语言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5901" y="2024509"/>
            <a:ext cx="8972550" cy="66675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 ZenSleep APP 中使用鼓励引导的语言，帮助用户建立积极的睡眠态度。例如，可以使用“加油”、“坚持就是胜利”等语言来鼓励用户积极面对睡眠问题并努力改善睡眠质量。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鼓励引导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38581" y="1564767"/>
            <a:ext cx="353473" cy="353473"/>
            <a:chOff x="838581" y="1564767"/>
            <a:chExt cx="353473" cy="353473"/>
          </a:xfrm>
        </p:grpSpPr>
        <p:sp>
          <p:nvSpPr>
            <p:cNvPr id="6" name="AutoShape 6"/>
            <p:cNvSpPr/>
            <p:nvPr/>
          </p:nvSpPr>
          <p:spPr>
            <a:xfrm>
              <a:off x="920115" y="1646301"/>
              <a:ext cx="190500" cy="190500"/>
            </a:xfrm>
            <a:prstGeom prst="ellipse">
              <a:avLst/>
            </a:prstGeom>
            <a:solidFill>
              <a:srgbClr val="6CBE50">
                <a:alpha val="100000"/>
              </a:srgbClr>
            </a:solidFill>
            <a:ln/>
          </p:spPr>
        </p:sp>
        <p:sp>
          <p:nvSpPr>
            <p:cNvPr id="7" name="AutoShape 7"/>
            <p:cNvSpPr/>
            <p:nvPr/>
          </p:nvSpPr>
          <p:spPr>
            <a:xfrm>
              <a:off x="838581" y="1564767"/>
              <a:ext cx="353473" cy="353473"/>
            </a:xfrm>
            <a:prstGeom prst="ellipse">
              <a:avLst/>
            </a:prstGeom>
            <a:solidFill>
              <a:srgbClr val="6CBE50">
                <a:alpha val="16000"/>
              </a:srgbClr>
            </a:solidFill>
            <a:ln/>
          </p:spPr>
        </p:sp>
      </p:grpSp>
      <p:sp>
        <p:nvSpPr>
          <p:cNvPr id="8" name="TextBox 8"/>
          <p:cNvSpPr txBox="1"/>
          <p:nvPr/>
        </p:nvSpPr>
        <p:spPr>
          <a:xfrm>
            <a:off x="1685901" y="3189254"/>
            <a:ext cx="8943975" cy="457200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提供阶段性目标设置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85901" y="3851288"/>
            <a:ext cx="8972550" cy="66675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为用户提供阶段性目标设置功能，方便用户制定改善睡眠的计划。例如，可以设定“今晚我要睡个好觉”等阶段性目标并持续努力。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38581" y="3391567"/>
            <a:ext cx="353473" cy="353473"/>
            <a:chOff x="838581" y="3391567"/>
            <a:chExt cx="353473" cy="353473"/>
          </a:xfrm>
        </p:grpSpPr>
        <p:sp>
          <p:nvSpPr>
            <p:cNvPr id="11" name="AutoShape 11"/>
            <p:cNvSpPr/>
            <p:nvPr/>
          </p:nvSpPr>
          <p:spPr>
            <a:xfrm>
              <a:off x="920115" y="3473101"/>
              <a:ext cx="190500" cy="190500"/>
            </a:xfrm>
            <a:prstGeom prst="ellipse">
              <a:avLst/>
            </a:prstGeom>
            <a:solidFill>
              <a:srgbClr val="6CBE50">
                <a:alpha val="100000"/>
              </a:srgb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838581" y="3391567"/>
              <a:ext cx="353473" cy="353473"/>
            </a:xfrm>
            <a:prstGeom prst="ellipse">
              <a:avLst/>
            </a:prstGeom>
            <a:solidFill>
              <a:srgbClr val="6CBE50">
                <a:alpha val="16000"/>
              </a:srgbClr>
            </a:solidFill>
            <a:ln/>
          </p:spPr>
        </p:sp>
      </p:grpSp>
      <p:sp>
        <p:nvSpPr>
          <p:cNvPr id="13" name="TextBox 13"/>
          <p:cNvSpPr txBox="1"/>
          <p:nvPr/>
        </p:nvSpPr>
        <p:spPr>
          <a:xfrm>
            <a:off x="1685901" y="4975292"/>
            <a:ext cx="8943975" cy="457200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增加用户成就感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85901" y="5637325"/>
            <a:ext cx="8972550" cy="66675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通过增加用户成就感来激励用户继续使用 ZenSleep APP 并努力改善睡眠质量。例如，可以设置一些成就徽章或奖励机制等来提高用户的成就感和满足感。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38581" y="5177600"/>
            <a:ext cx="353473" cy="353473"/>
            <a:chOff x="838581" y="5177600"/>
            <a:chExt cx="353473" cy="353473"/>
          </a:xfrm>
        </p:grpSpPr>
        <p:sp>
          <p:nvSpPr>
            <p:cNvPr id="16" name="AutoShape 16"/>
            <p:cNvSpPr/>
            <p:nvPr/>
          </p:nvSpPr>
          <p:spPr>
            <a:xfrm>
              <a:off x="920115" y="5259134"/>
              <a:ext cx="190500" cy="190500"/>
            </a:xfrm>
            <a:prstGeom prst="ellipse">
              <a:avLst/>
            </a:prstGeom>
            <a:solidFill>
              <a:srgbClr val="6CBE50">
                <a:alpha val="100000"/>
              </a:srgb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838581" y="5177600"/>
              <a:ext cx="353473" cy="353473"/>
            </a:xfrm>
            <a:prstGeom prst="ellipse">
              <a:avLst/>
            </a:prstGeom>
            <a:solidFill>
              <a:srgbClr val="6CBE50">
                <a:alpha val="16000"/>
              </a:srgbClr>
            </a:solidFill>
            <a:ln/>
          </p:spPr>
        </p:sp>
      </p:grpSp>
      <p:cxnSp>
        <p:nvCxnSpPr>
          <p:cNvPr id="18" name="Connector 18"/>
          <p:cNvCxnSpPr/>
          <p:nvPr/>
        </p:nvCxnSpPr>
        <p:spPr>
          <a:xfrm>
            <a:off x="1015332" y="1728028"/>
            <a:ext cx="0" cy="5214957"/>
          </a:xfrm>
          <a:prstGeom prst="line">
            <a:avLst/>
          </a:prstGeom>
          <a:ln w="19050">
            <a:solidFill>
              <a:srgbClr val="6CBE50">
                <a:alpha val="100000"/>
              </a:srgbClr>
            </a:solidFill>
            <a:prstDash val="dash"/>
            <a:headEnd type="none"/>
            <a:tailEnd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0924" y="2345155"/>
            <a:ext cx="8296306" cy="15049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64000"/>
              </a:lnSpc>
            </a:pPr>
            <a:r>
              <a:rPr lang="en-US" sz="9975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6334" y="3939266"/>
            <a:ext cx="2623718" cy="65349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ctr">
              <a:lnSpc>
                <a:spcPct val="64000"/>
              </a:lnSpc>
            </a:pPr>
            <a:r>
              <a:rPr lang="en-US" sz="38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感谢观看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6208" y="1934272"/>
            <a:ext cx="7934325" cy="1838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en-US" sz="10275" b="1">
                <a:solidFill>
                  <a:schemeClr val="l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0793" y="3664541"/>
            <a:ext cx="5086502" cy="1335622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450"/>
              </a:spcBef>
            </a:pPr>
            <a:r>
              <a:rPr lang="en-US" sz="3450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主要布局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444337" y="3587834"/>
            <a:ext cx="3785474" cy="2355264"/>
          </a:xfrm>
          <a:prstGeom prst="rect">
            <a:avLst/>
          </a:prstGeom>
          <a:solidFill>
            <a:schemeClr val="accent1">
              <a:lumMod val="75000"/>
              <a:alpha val="76862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536852" y="1737750"/>
            <a:ext cx="2796943" cy="1528373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270"/>
              </a:spcBef>
              <a:defRPr/>
            </a:pPr>
            <a:r>
              <a:rPr lang="en-US" sz="12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使用简洁、舒适的色彩搭配，避免过于刺眼的颜色，营造温馨、放松的氛围。可以加入抽象的睡眠相关元素，如波浪、月亮等，增强视觉效果。</a:t>
            </a:r>
            <a:endParaRPr lang="en-US" sz="1100"/>
          </a:p>
        </p:txBody>
      </p:sp>
      <p:sp>
        <p:nvSpPr>
          <p:cNvPr id="5" name="AutoShape 5"/>
          <p:cNvSpPr/>
          <p:nvPr/>
        </p:nvSpPr>
        <p:spPr>
          <a:xfrm>
            <a:off x="573142" y="4110952"/>
            <a:ext cx="2907080" cy="1528373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270"/>
              </a:spcBef>
              <a:defRPr/>
            </a:pPr>
            <a:r>
              <a:rPr lang="en-US" sz="127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突出产品的核心功能，例如“轻松入睡，享受好眠”或“个性化助眠方案，帮你找回婴儿般睡眠”。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573142" y="3787869"/>
            <a:ext cx="2796943" cy="323083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just">
              <a:defRPr/>
            </a:pPr>
            <a:r>
              <a:rPr lang="en-US" sz="15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文案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536852" y="1338557"/>
            <a:ext cx="2796943" cy="323083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just">
              <a:defRPr/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视觉元素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封面页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04132C-CCBA-F46E-AF49-F92CE8543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25106"/>
            <a:ext cx="3657600" cy="66328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4963" y="2034175"/>
            <a:ext cx="5829300" cy="390525"/>
          </a:xfrm>
          <a:prstGeom prst="rect">
            <a:avLst/>
          </a:prstGeom>
          <a:ln/>
        </p:spPr>
        <p:txBody>
          <a:bodyPr vert="horz" wrap="square" lIns="114300" tIns="57150" rIns="11430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与封面页保持一致，确保整体风格的统一性。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4963" y="1604407"/>
            <a:ext cx="5829300" cy="342900"/>
          </a:xfrm>
          <a:prstGeom prst="rect">
            <a:avLst/>
          </a:prstGeom>
          <a:ln/>
        </p:spPr>
        <p:txBody>
          <a:bodyPr vert="horz" wrap="square" lIns="114300" tIns="57150" rIns="114300" bIns="0" rtlCol="0" anchor="ctr" anchorCtr="0">
            <a:spAutoFit/>
          </a:bodyPr>
          <a:lstStyle/>
          <a:p>
            <a:pPr algn="l">
              <a:lnSpc>
                <a:spcPct val="77000"/>
              </a:lnSpc>
            </a:pPr>
            <a:r>
              <a:rPr lang="en-US" sz="19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设计风格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4963" y="3530045"/>
            <a:ext cx="5829300" cy="723900"/>
          </a:xfrm>
          <a:prstGeom prst="rect">
            <a:avLst/>
          </a:prstGeom>
          <a:ln/>
        </p:spPr>
        <p:txBody>
          <a:bodyPr vert="horz" wrap="square" lIns="114300" tIns="57150" rIns="11430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简化注册/登录流程，例如支持手机号快捷登录、第三方平台登录等方式，降低用户操作门槛。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4963" y="3100277"/>
            <a:ext cx="5829300" cy="342900"/>
          </a:xfrm>
          <a:prstGeom prst="rect">
            <a:avLst/>
          </a:prstGeom>
          <a:ln/>
        </p:spPr>
        <p:txBody>
          <a:bodyPr vert="horz" wrap="square" lIns="114300" tIns="57150" rIns="114300" bIns="0" rtlCol="0" anchor="ctr" anchorCtr="0">
            <a:spAutoFit/>
          </a:bodyPr>
          <a:lstStyle/>
          <a:p>
            <a:pPr algn="l">
              <a:lnSpc>
                <a:spcPct val="77000"/>
              </a:lnSpc>
            </a:pPr>
            <a:r>
              <a:rPr lang="en-US" sz="19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操作流程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4963" y="5118981"/>
            <a:ext cx="5829300" cy="723900"/>
          </a:xfrm>
          <a:prstGeom prst="rect">
            <a:avLst/>
          </a:prstGeom>
          <a:ln/>
        </p:spPr>
        <p:txBody>
          <a:bodyPr vert="horz" wrap="square" lIns="114300" tIns="57150" rIns="11430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使用清晰、易懂的语言引导用户完成注册/登录，例如“快速注册，开启您的睡眠之旅”。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4963" y="4689213"/>
            <a:ext cx="5829300" cy="342900"/>
          </a:xfrm>
          <a:prstGeom prst="rect">
            <a:avLst/>
          </a:prstGeom>
          <a:ln/>
        </p:spPr>
        <p:txBody>
          <a:bodyPr vert="horz" wrap="square" lIns="114300" tIns="57150" rIns="114300" bIns="0" rtlCol="0" anchor="ctr" anchorCtr="0">
            <a:spAutoFit/>
          </a:bodyPr>
          <a:lstStyle/>
          <a:p>
            <a:pPr algn="l">
              <a:lnSpc>
                <a:spcPct val="77000"/>
              </a:lnSpc>
            </a:pPr>
            <a:r>
              <a:rPr lang="en-US" sz="19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引导文案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登录/注册页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96BD4D-5AE3-722A-083C-69B5470D5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1865"/>
            <a:ext cx="3733800" cy="67980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 t="5742" b="5742"/>
          <a:stretch>
            <a:fillRect/>
          </a:stretch>
        </p:blipFill>
        <p:spPr>
          <a:xfrm>
            <a:off x="6203747" y="1487175"/>
            <a:ext cx="5238701" cy="46370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82606" y="1947878"/>
            <a:ext cx="4238625" cy="790575"/>
          </a:xfrm>
          <a:prstGeom prst="rect">
            <a:avLst/>
          </a:prstGeom>
          <a:ln/>
        </p:spPr>
        <p:txBody>
          <a:bodyPr vert="horz" wrap="square" lIns="123825" tIns="123825" rIns="5715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使用简洁、易识别的图标，并与功能对应，方便用户快速找到所需功能。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82606" y="1392346"/>
            <a:ext cx="4219575" cy="695325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图标设计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82606" y="3712973"/>
            <a:ext cx="4238625" cy="790575"/>
          </a:xfrm>
          <a:prstGeom prst="rect">
            <a:avLst/>
          </a:prstGeom>
          <a:ln/>
        </p:spPr>
        <p:txBody>
          <a:bodyPr vert="horz" wrap="square" lIns="123825" tIns="123825" rIns="5715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使用柔和、舒适的色彩搭配，避免过于鲜艳或刺眼的颜色，营造放松的氛围。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82606" y="3137225"/>
            <a:ext cx="4219575" cy="695325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颜色搭配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82606" y="5377103"/>
            <a:ext cx="4238625" cy="790575"/>
          </a:xfrm>
          <a:prstGeom prst="rect">
            <a:avLst/>
          </a:prstGeom>
          <a:ln/>
        </p:spPr>
        <p:txBody>
          <a:bodyPr vert="horz" wrap="square" lIns="123825" tIns="123825" rIns="57150" bIns="0" rtlCol="0" anchor="t" anchorCtr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选择易读的字体，并根据不同界面内容调整字体大小和粗细，保证信息的清晰易读。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2606" y="4826945"/>
            <a:ext cx="4219575" cy="695325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字体选择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t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主界面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2238" y="1676264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defRPr/>
            </a:pP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2238" y="3414840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defRPr/>
            </a:pP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542238" y="5136121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defRPr/>
            </a:pPr>
            <a:endParaRPr lang="en-US" sz="1100"/>
          </a:p>
        </p:txBody>
      </p:sp>
      <p:sp>
        <p:nvSpPr>
          <p:cNvPr id="13" name="AutoShape 13"/>
          <p:cNvSpPr/>
          <p:nvPr/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4" name="AutoShape 14"/>
          <p:cNvSpPr/>
          <p:nvPr/>
        </p:nvSpPr>
        <p:spPr>
          <a:xfrm>
            <a:off x="647738" y="3327861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5" name="AutoShape 15"/>
          <p:cNvSpPr/>
          <p:nvPr/>
        </p:nvSpPr>
        <p:spPr>
          <a:xfrm>
            <a:off x="647738" y="5057789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6208" y="1934272"/>
            <a:ext cx="7934325" cy="1838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en-US" sz="10275" b="1">
                <a:solidFill>
                  <a:schemeClr val="l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0793" y="3664541"/>
            <a:ext cx="5086502" cy="1335622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450"/>
              </a:spcBef>
            </a:pPr>
            <a:r>
              <a:rPr lang="en-US" sz="3450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布局细节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383571" y="4646450"/>
            <a:ext cx="1428750" cy="1428750"/>
          </a:xfrm>
          <a:prstGeom prst="ellipse">
            <a:avLst/>
          </a:prstGeom>
          <a:solidFill>
            <a:srgbClr val="6CBE50">
              <a:alpha val="70000"/>
            </a:srgb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3884662" y="4646450"/>
            <a:ext cx="1428750" cy="1428750"/>
          </a:xfrm>
          <a:prstGeom prst="ellipse">
            <a:avLst/>
          </a:prstGeom>
          <a:solidFill>
            <a:srgbClr val="6CBE50">
              <a:alpha val="70000"/>
            </a:srgbClr>
          </a:solidFill>
          <a:ln/>
        </p:spPr>
      </p:sp>
      <p:sp>
        <p:nvSpPr>
          <p:cNvPr id="4" name="Freeform 4"/>
          <p:cNvSpPr/>
          <p:nvPr/>
        </p:nvSpPr>
        <p:spPr>
          <a:xfrm>
            <a:off x="1488792" y="2107183"/>
            <a:ext cx="701106" cy="701106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21920" y="28651"/>
                </a:moveTo>
                <a:lnTo>
                  <a:pt x="121920" y="0"/>
                </a:lnTo>
                <a:lnTo>
                  <a:pt x="152400" y="0"/>
                </a:lnTo>
                <a:lnTo>
                  <a:pt x="152400" y="243840"/>
                </a:lnTo>
                <a:lnTo>
                  <a:pt x="304800" y="243840"/>
                </a:lnTo>
                <a:lnTo>
                  <a:pt x="243840" y="304800"/>
                </a:lnTo>
                <a:lnTo>
                  <a:pt x="30480" y="304800"/>
                </a:lnTo>
                <a:lnTo>
                  <a:pt x="0" y="243840"/>
                </a:lnTo>
                <a:lnTo>
                  <a:pt x="121920" y="243840"/>
                </a:lnTo>
                <a:lnTo>
                  <a:pt x="121920" y="213360"/>
                </a:lnTo>
                <a:lnTo>
                  <a:pt x="0" y="213360"/>
                </a:lnTo>
                <a:lnTo>
                  <a:pt x="0" y="209398"/>
                </a:lnTo>
                <a:cubicBezTo>
                  <a:pt x="56940" y="163544"/>
                  <a:pt x="99498" y="101956"/>
                  <a:pt x="121234" y="31242"/>
                </a:cubicBezTo>
                <a:lnTo>
                  <a:pt x="121920" y="28651"/>
                </a:lnTo>
                <a:close/>
                <a:moveTo>
                  <a:pt x="304343" y="213360"/>
                </a:moveTo>
                <a:lnTo>
                  <a:pt x="152400" y="213360"/>
                </a:lnTo>
                <a:lnTo>
                  <a:pt x="152400" y="207874"/>
                </a:lnTo>
                <a:cubicBezTo>
                  <a:pt x="171650" y="179451"/>
                  <a:pt x="183137" y="144409"/>
                  <a:pt x="183137" y="106680"/>
                </a:cubicBezTo>
                <a:cubicBezTo>
                  <a:pt x="183137" y="68951"/>
                  <a:pt x="171660" y="33909"/>
                  <a:pt x="151990" y="4848"/>
                </a:cubicBezTo>
                <a:lnTo>
                  <a:pt x="152400" y="5486"/>
                </a:lnTo>
                <a:lnTo>
                  <a:pt x="152400" y="2438"/>
                </a:lnTo>
                <a:cubicBezTo>
                  <a:pt x="237877" y="37719"/>
                  <a:pt x="298180" y="117796"/>
                  <a:pt x="304305" y="212646"/>
                </a:cubicBezTo>
                <a:lnTo>
                  <a:pt x="304343" y="21336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5" name="Freeform 5"/>
          <p:cNvSpPr/>
          <p:nvPr/>
        </p:nvSpPr>
        <p:spPr>
          <a:xfrm>
            <a:off x="7004875" y="2143713"/>
            <a:ext cx="701040" cy="70104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265490" y="266700"/>
                </a:moveTo>
                <a:cubicBezTo>
                  <a:pt x="265490" y="266700"/>
                  <a:pt x="318068" y="266757"/>
                  <a:pt x="325450" y="215313"/>
                </a:cubicBezTo>
                <a:cubicBezTo>
                  <a:pt x="328965" y="159058"/>
                  <a:pt x="274625" y="147971"/>
                  <a:pt x="274625" y="147971"/>
                </a:cubicBezTo>
                <a:cubicBezTo>
                  <a:pt x="274625" y="147971"/>
                  <a:pt x="280807" y="64694"/>
                  <a:pt x="204511" y="55197"/>
                </a:cubicBezTo>
                <a:cubicBezTo>
                  <a:pt x="139122" y="48520"/>
                  <a:pt x="119224" y="109290"/>
                  <a:pt x="119224" y="109290"/>
                </a:cubicBezTo>
                <a:cubicBezTo>
                  <a:pt x="119224" y="109290"/>
                  <a:pt x="99527" y="90354"/>
                  <a:pt x="72809" y="105823"/>
                </a:cubicBezTo>
                <a:cubicBezTo>
                  <a:pt x="48892" y="120587"/>
                  <a:pt x="53121" y="147618"/>
                  <a:pt x="53121" y="147618"/>
                </a:cubicBezTo>
                <a:cubicBezTo>
                  <a:pt x="53121" y="147618"/>
                  <a:pt x="0" y="157944"/>
                  <a:pt x="0" y="212084"/>
                </a:cubicBezTo>
                <a:cubicBezTo>
                  <a:pt x="1191" y="266157"/>
                  <a:pt x="57693" y="266700"/>
                  <a:pt x="57693" y="266700"/>
                </a:cubicBezTo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6" name="Freeform 6"/>
          <p:cNvSpPr/>
          <p:nvPr/>
        </p:nvSpPr>
        <p:spPr>
          <a:xfrm>
            <a:off x="4308525" y="5070313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62" y="147228"/>
                </a:moveTo>
                <a:lnTo>
                  <a:pt x="304800" y="75419"/>
                </a:lnTo>
                <a:lnTo>
                  <a:pt x="304800" y="38100"/>
                </a:lnTo>
                <a:lnTo>
                  <a:pt x="0" y="38100"/>
                </a:lnTo>
                <a:lnTo>
                  <a:pt x="0" y="75305"/>
                </a:lnTo>
                <a:close/>
                <a:moveTo>
                  <a:pt x="152438" y="189347"/>
                </a:moveTo>
                <a:lnTo>
                  <a:pt x="0" y="117348"/>
                </a:lnTo>
                <a:lnTo>
                  <a:pt x="0" y="266700"/>
                </a:lnTo>
                <a:lnTo>
                  <a:pt x="304800" y="266700"/>
                </a:lnTo>
                <a:lnTo>
                  <a:pt x="304800" y="117577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518989" y="3631025"/>
            <a:ext cx="2640711" cy="605600"/>
          </a:xfrm>
          <a:prstGeom prst="roundRect">
            <a:avLst>
              <a:gd name="adj" fmla="val 16667"/>
            </a:avLst>
          </a:prstGeom>
          <a:solidFill>
            <a:srgbClr val="6CBE50">
              <a:alpha val="100000"/>
            </a:srgb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1124970" y="1743361"/>
            <a:ext cx="1428750" cy="1428750"/>
          </a:xfrm>
          <a:prstGeom prst="ellipse">
            <a:avLst/>
          </a:prstGeom>
          <a:solidFill>
            <a:srgbClr val="6CBE50">
              <a:alpha val="100000"/>
            </a:srgbClr>
          </a:solidFill>
          <a:ln/>
        </p:spPr>
      </p:sp>
      <p:sp>
        <p:nvSpPr>
          <p:cNvPr id="9" name="AutoShape 9"/>
          <p:cNvSpPr/>
          <p:nvPr/>
        </p:nvSpPr>
        <p:spPr>
          <a:xfrm flipV="1">
            <a:off x="3278682" y="3631025"/>
            <a:ext cx="2640711" cy="605600"/>
          </a:xfrm>
          <a:prstGeom prst="roundRect">
            <a:avLst>
              <a:gd name="adj" fmla="val 16667"/>
            </a:avLst>
          </a:prstGeom>
          <a:solidFill>
            <a:srgbClr val="6CBE50">
              <a:alpha val="70000"/>
            </a:srgbClr>
          </a:solidFill>
          <a:ln/>
        </p:spPr>
      </p:sp>
      <p:sp>
        <p:nvSpPr>
          <p:cNvPr id="10" name="AutoShape 10"/>
          <p:cNvSpPr/>
          <p:nvPr/>
        </p:nvSpPr>
        <p:spPr>
          <a:xfrm>
            <a:off x="6044184" y="3631025"/>
            <a:ext cx="2640711" cy="605600"/>
          </a:xfrm>
          <a:prstGeom prst="roundRect">
            <a:avLst>
              <a:gd name="adj" fmla="val 16667"/>
            </a:avLst>
          </a:prstGeom>
          <a:solidFill>
            <a:srgbClr val="6CBE50">
              <a:alpha val="100000"/>
            </a:srgb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6641020" y="1743361"/>
            <a:ext cx="1428750" cy="1428750"/>
          </a:xfrm>
          <a:prstGeom prst="ellipse">
            <a:avLst/>
          </a:prstGeom>
          <a:solidFill>
            <a:srgbClr val="6CBE50">
              <a:alpha val="100000"/>
            </a:srgbClr>
          </a:solidFill>
          <a:ln/>
        </p:spPr>
      </p:sp>
      <p:sp>
        <p:nvSpPr>
          <p:cNvPr id="12" name="AutoShape 12"/>
          <p:cNvSpPr/>
          <p:nvPr/>
        </p:nvSpPr>
        <p:spPr>
          <a:xfrm flipV="1">
            <a:off x="8777590" y="3631025"/>
            <a:ext cx="2640711" cy="605600"/>
          </a:xfrm>
          <a:prstGeom prst="roundRect">
            <a:avLst>
              <a:gd name="adj" fmla="val 16667"/>
            </a:avLst>
          </a:prstGeom>
          <a:solidFill>
            <a:srgbClr val="6CBE50">
              <a:alpha val="70000"/>
            </a:srgbClr>
          </a:solidFill>
          <a:ln/>
        </p:spPr>
      </p:sp>
      <p:sp>
        <p:nvSpPr>
          <p:cNvPr id="13" name="TextBox 13"/>
          <p:cNvSpPr txBox="1"/>
          <p:nvPr/>
        </p:nvSpPr>
        <p:spPr>
          <a:xfrm>
            <a:off x="887511" y="3765293"/>
            <a:ext cx="1903667" cy="362952"/>
          </a:xfrm>
          <a:prstGeom prst="rect">
            <a:avLst/>
          </a:prstGeom>
          <a:ln/>
        </p:spPr>
        <p:txBody>
          <a:bodyPr vert="horz" wrap="square" lIns="66008" tIns="33052" rIns="66008" bIns="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950" b="1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发布页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1256" y="4646450"/>
            <a:ext cx="1932242" cy="874439"/>
          </a:xfrm>
          <a:prstGeom prst="rect">
            <a:avLst/>
          </a:prstGeom>
          <a:ln/>
        </p:spPr>
        <p:txBody>
          <a:bodyPr vert="horz" wrap="square" lIns="66008" tIns="33052" rIns="66008" bIns="0" rtlCol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展示用户关注的好友或专家的动态，方便用户获取睡眠相关知识。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07842" y="2091260"/>
            <a:ext cx="656752" cy="656752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265490" y="266700"/>
                </a:moveTo>
                <a:cubicBezTo>
                  <a:pt x="265490" y="266700"/>
                  <a:pt x="318068" y="266757"/>
                  <a:pt x="325450" y="215313"/>
                </a:cubicBezTo>
                <a:cubicBezTo>
                  <a:pt x="328965" y="159058"/>
                  <a:pt x="274625" y="147971"/>
                  <a:pt x="274625" y="147971"/>
                </a:cubicBezTo>
                <a:cubicBezTo>
                  <a:pt x="274625" y="147971"/>
                  <a:pt x="280807" y="64694"/>
                  <a:pt x="204511" y="55197"/>
                </a:cubicBezTo>
                <a:cubicBezTo>
                  <a:pt x="139122" y="48520"/>
                  <a:pt x="119224" y="109290"/>
                  <a:pt x="119224" y="109290"/>
                </a:cubicBezTo>
                <a:cubicBezTo>
                  <a:pt x="119224" y="109290"/>
                  <a:pt x="99527" y="90354"/>
                  <a:pt x="72809" y="105823"/>
                </a:cubicBezTo>
                <a:cubicBezTo>
                  <a:pt x="48892" y="120587"/>
                  <a:pt x="53121" y="147618"/>
                  <a:pt x="53121" y="147618"/>
                </a:cubicBezTo>
                <a:cubicBezTo>
                  <a:pt x="53121" y="147618"/>
                  <a:pt x="0" y="157944"/>
                  <a:pt x="0" y="212084"/>
                </a:cubicBezTo>
                <a:cubicBezTo>
                  <a:pt x="1191" y="266157"/>
                  <a:pt x="57693" y="266700"/>
                  <a:pt x="57693" y="266700"/>
                </a:cubicBezTo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16" name="Freeform 16"/>
          <p:cNvSpPr/>
          <p:nvPr/>
        </p:nvSpPr>
        <p:spPr>
          <a:xfrm>
            <a:off x="7145484" y="2161488"/>
            <a:ext cx="591272" cy="551701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33350" y="0"/>
                </a:moveTo>
                <a:lnTo>
                  <a:pt x="0" y="0"/>
                </a:lnTo>
                <a:lnTo>
                  <a:pt x="0" y="304800"/>
                </a:lnTo>
                <a:lnTo>
                  <a:pt x="228600" y="304800"/>
                </a:lnTo>
                <a:lnTo>
                  <a:pt x="228600" y="95231"/>
                </a:lnTo>
                <a:lnTo>
                  <a:pt x="133350" y="0"/>
                </a:lnTo>
                <a:close/>
                <a:moveTo>
                  <a:pt x="113519" y="114300"/>
                </a:moveTo>
                <a:lnTo>
                  <a:pt x="113519" y="38100"/>
                </a:lnTo>
                <a:lnTo>
                  <a:pt x="189719" y="114300"/>
                </a:lnTo>
                <a:lnTo>
                  <a:pt x="113519" y="11430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17" name="Freeform 17"/>
          <p:cNvSpPr/>
          <p:nvPr/>
        </p:nvSpPr>
        <p:spPr>
          <a:xfrm>
            <a:off x="9769334" y="4993689"/>
            <a:ext cx="657225" cy="657225"/>
          </a:xfrm>
          <a:custGeom>
            <a:avLst/>
            <a:gdLst/>
            <a:ahLst/>
            <a:cxnLst/>
            <a:rect l="l" t="t" r="r" b="b"/>
            <a:pathLst>
              <a:path w="333375" h="304800">
                <a:moveTo>
                  <a:pt x="202444" y="162220"/>
                </a:moveTo>
                <a:cubicBezTo>
                  <a:pt x="202444" y="162220"/>
                  <a:pt x="207007" y="100841"/>
                  <a:pt x="150752" y="93840"/>
                </a:cubicBezTo>
                <a:cubicBezTo>
                  <a:pt x="102537" y="88916"/>
                  <a:pt x="87868" y="133721"/>
                  <a:pt x="87868" y="133721"/>
                </a:cubicBezTo>
                <a:cubicBezTo>
                  <a:pt x="87868" y="133721"/>
                  <a:pt x="73352" y="119758"/>
                  <a:pt x="53654" y="131159"/>
                </a:cubicBezTo>
                <a:cubicBezTo>
                  <a:pt x="36024" y="142046"/>
                  <a:pt x="39148" y="161963"/>
                  <a:pt x="39148" y="161963"/>
                </a:cubicBezTo>
                <a:cubicBezTo>
                  <a:pt x="39148" y="161963"/>
                  <a:pt x="0" y="169574"/>
                  <a:pt x="0" y="209493"/>
                </a:cubicBezTo>
                <a:cubicBezTo>
                  <a:pt x="1076" y="250031"/>
                  <a:pt x="42262" y="249022"/>
                  <a:pt x="42262" y="249022"/>
                </a:cubicBezTo>
                <a:lnTo>
                  <a:pt x="196310" y="249431"/>
                </a:lnTo>
                <a:cubicBezTo>
                  <a:pt x="196310" y="249431"/>
                  <a:pt x="233182" y="249860"/>
                  <a:pt x="239897" y="211874"/>
                </a:cubicBezTo>
                <a:cubicBezTo>
                  <a:pt x="242497" y="170412"/>
                  <a:pt x="202444" y="162220"/>
                  <a:pt x="202444" y="162220"/>
                </a:cubicBezTo>
                <a:close/>
                <a:moveTo>
                  <a:pt x="297694" y="124130"/>
                </a:moveTo>
                <a:cubicBezTo>
                  <a:pt x="297694" y="124130"/>
                  <a:pt x="302257" y="62751"/>
                  <a:pt x="246012" y="55740"/>
                </a:cubicBezTo>
                <a:cubicBezTo>
                  <a:pt x="197796" y="50816"/>
                  <a:pt x="182537" y="96212"/>
                  <a:pt x="182537" y="96212"/>
                </a:cubicBezTo>
                <a:cubicBezTo>
                  <a:pt x="182537" y="96212"/>
                  <a:pt x="210626" y="112509"/>
                  <a:pt x="211817" y="156562"/>
                </a:cubicBezTo>
                <a:cubicBezTo>
                  <a:pt x="229676" y="161925"/>
                  <a:pt x="248707" y="176660"/>
                  <a:pt x="249307" y="211188"/>
                </a:cubicBezTo>
                <a:lnTo>
                  <a:pt x="291560" y="211341"/>
                </a:lnTo>
                <a:cubicBezTo>
                  <a:pt x="291560" y="211341"/>
                  <a:pt x="328432" y="211769"/>
                  <a:pt x="335147" y="173784"/>
                </a:cubicBezTo>
                <a:cubicBezTo>
                  <a:pt x="337747" y="132302"/>
                  <a:pt x="297694" y="124130"/>
                  <a:pt x="297694" y="124130"/>
                </a:cubicBez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18" name="TextBox 18"/>
          <p:cNvSpPr txBox="1"/>
          <p:nvPr/>
        </p:nvSpPr>
        <p:spPr>
          <a:xfrm>
            <a:off x="6366192" y="3765293"/>
            <a:ext cx="1903667" cy="362952"/>
          </a:xfrm>
          <a:prstGeom prst="rect">
            <a:avLst/>
          </a:prstGeom>
          <a:ln/>
        </p:spPr>
        <p:txBody>
          <a:bodyPr vert="horz" wrap="square" lIns="66008" tIns="33052" rIns="66008" bIns="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950" b="1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发现页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367585" y="4646450"/>
            <a:ext cx="1932242" cy="874439"/>
          </a:xfrm>
          <a:prstGeom prst="rect">
            <a:avLst/>
          </a:prstGeom>
          <a:ln/>
        </p:spPr>
        <p:txBody>
          <a:bodyPr vert="horz" wrap="square" lIns="66008" tIns="33052" rIns="66008" bIns="0" rtlCol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推荐热门睡眠话题、助眠技巧等内容，吸引用户探索和互动。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647203" y="3765293"/>
            <a:ext cx="1903667" cy="362952"/>
          </a:xfrm>
          <a:prstGeom prst="rect">
            <a:avLst/>
          </a:prstGeom>
          <a:ln/>
        </p:spPr>
        <p:txBody>
          <a:bodyPr vert="horz" wrap="square" lIns="66008" tIns="33052" rIns="66008" bIns="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950" b="1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关注页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630948" y="1738815"/>
            <a:ext cx="1932242" cy="1165288"/>
          </a:xfrm>
          <a:prstGeom prst="rect">
            <a:avLst/>
          </a:prstGeom>
          <a:ln/>
        </p:spPr>
        <p:txBody>
          <a:bodyPr vert="horz" wrap="square" lIns="66008" tIns="33052" rIns="66008" bIns="0" rtlCol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提供多种发布形式，例如文字、图片、音频等，方便用户分享睡眠心得或记录梦境。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46113" y="3765293"/>
            <a:ext cx="1903667" cy="362952"/>
          </a:xfrm>
          <a:prstGeom prst="rect">
            <a:avLst/>
          </a:prstGeom>
          <a:ln/>
        </p:spPr>
        <p:txBody>
          <a:bodyPr vert="horz" wrap="square" lIns="66008" tIns="33052" rIns="66008" bIns="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950" b="1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本地页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129857" y="1775640"/>
            <a:ext cx="1932242" cy="874439"/>
          </a:xfrm>
          <a:prstGeom prst="rect">
            <a:avLst/>
          </a:prstGeom>
          <a:ln/>
        </p:spPr>
        <p:txBody>
          <a:bodyPr vert="horz" wrap="square" lIns="66008" tIns="33052" rIns="66008" bIns="0" rtlCol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提供周边用户的睡眠情况或助眠活动信息，方便用户交流互动。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首页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8904-6D7C-4F5B-64CD-8DE18801F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649462C1-F273-0162-EA42-803C3EF9B74A}"/>
              </a:ext>
            </a:extLst>
          </p:cNvPr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0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发布</a:t>
            </a:r>
            <a:r>
              <a:rPr 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DFC86B-3529-0D11-F655-20344E71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4731"/>
            <a:ext cx="3657600" cy="67866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0D1B55-CCEF-FD88-A193-8CDD9731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42226"/>
            <a:ext cx="3581400" cy="6799149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F1DAA662-0564-E925-6E97-C6847D304E6C}"/>
              </a:ext>
            </a:extLst>
          </p:cNvPr>
          <p:cNvSpPr txBox="1"/>
          <p:nvPr/>
        </p:nvSpPr>
        <p:spPr>
          <a:xfrm>
            <a:off x="152400" y="1677995"/>
            <a:ext cx="2914877" cy="175100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 fontScale="92500"/>
          </a:bodyPr>
          <a:lstStyle/>
          <a:p>
            <a:pPr>
              <a:lnSpc>
                <a:spcPct val="186000"/>
              </a:lnSpc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提供多种发布形式，例如文字、图片、音频等，方便用户分享睡眠心得或记录梦境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1275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17757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ECF8EA"/>
      </a:lt1>
      <a:dk2>
        <a:srgbClr val="000000"/>
      </a:dk2>
      <a:lt2>
        <a:srgbClr val="C7E9BF"/>
      </a:lt2>
      <a:accent1>
        <a:srgbClr val="6CBE50"/>
      </a:accent1>
      <a:accent2>
        <a:srgbClr val="6CBE50"/>
      </a:accent2>
      <a:accent3>
        <a:srgbClr val="6CBE50"/>
      </a:accent3>
      <a:accent4>
        <a:srgbClr val="6CBE50"/>
      </a:accent4>
      <a:accent5>
        <a:srgbClr val="498933"/>
      </a:accent5>
      <a:accent6>
        <a:srgbClr val="397C2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556</Words>
  <Application>Microsoft Office PowerPoint</Application>
  <PresentationFormat>宽屏</PresentationFormat>
  <Paragraphs>130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微软雅黑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晓雪 温</cp:lastModifiedBy>
  <cp:revision>16</cp:revision>
  <dcterms:created xsi:type="dcterms:W3CDTF">2006-08-16T00:00:00Z</dcterms:created>
  <dcterms:modified xsi:type="dcterms:W3CDTF">2024-11-10T12:59:10Z</dcterms:modified>
</cp:coreProperties>
</file>