
<file path=[Content_Types].xml><?xml version="1.0" encoding="utf-8"?>
<Types xmlns="http://schemas.openxmlformats.org/package/2006/content-types">
  <Default Extension="bin" ContentType="image/unknown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4" r:id="rId17"/>
    <p:sldId id="275" r:id="rId18"/>
    <p:sldId id="276" r:id="rId19"/>
    <p:sldId id="277" r:id="rId20"/>
    <p:sldId id="280" r:id="rId21"/>
  </p:sldIdLst>
  <p:sldSz cx="12192000" cy="6858000"/>
  <p:notesSz cx="6858000" cy="9144000"/>
  <p:embeddedFontLst>
    <p:embeddedFont>
      <p:font typeface="OPPOSans H" panose="02010600030101010101" charset="-122"/>
      <p:regular r:id="rId22"/>
    </p:embeddedFont>
    <p:embeddedFont>
      <p:font typeface="OPPOSans R" panose="02010600030101010101" charset="-122"/>
      <p:regular r:id="rId23"/>
    </p:embeddedFont>
    <p:embeddedFont>
      <p:font typeface="Source Han Sans" panose="02010600030101010101" charset="-122"/>
      <p:regular r:id="rId24"/>
    </p:embeddedFont>
    <p:embeddedFont>
      <p:font typeface="Source Han Sans CN Bold" panose="02010600030101010101" charset="-122"/>
      <p:regular r:id="rId2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87" autoAdjust="0"/>
  </p:normalViewPr>
  <p:slideViewPr>
    <p:cSldViewPr snapToGrid="0">
      <p:cViewPr>
        <p:scale>
          <a:sx n="66" d="100"/>
          <a:sy n="66" d="100"/>
        </p:scale>
        <p:origin x="32" y="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1263151">
            <a:off x="-986942" y="4814209"/>
            <a:ext cx="12934950" cy="1440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1263151">
            <a:off x="398085" y="1940234"/>
            <a:ext cx="12934950" cy="1440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18132063">
            <a:off x="-5253199" y="1781622"/>
            <a:ext cx="12934950" cy="1440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17610967">
            <a:off x="3269811" y="4032242"/>
            <a:ext cx="12934950" cy="1440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18900437">
            <a:off x="2636743" y="3421743"/>
            <a:ext cx="12934950" cy="1440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2707375">
            <a:off x="3710669" y="1043160"/>
            <a:ext cx="4771565" cy="4771565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5117382" y="4996362"/>
            <a:ext cx="1944536" cy="3287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5219518" y="5038480"/>
            <a:ext cx="1740264" cy="60740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800" dirty="0" err="1">
                <a:ln w="12700">
                  <a:noFill/>
                </a:ln>
                <a:solidFill>
                  <a:schemeClr val="accent1"/>
                </a:solidFill>
                <a:latin typeface="OPPOSans R"/>
                <a:ea typeface="OPPOSans R"/>
                <a:cs typeface="OPPOSans R"/>
              </a:rPr>
              <a:t>汇报人</a:t>
            </a:r>
            <a:r>
              <a:rPr kumimoji="1" lang="en-US" altLang="zh-CN" sz="1800" dirty="0">
                <a:ln w="12700">
                  <a:noFill/>
                </a:ln>
                <a:solidFill>
                  <a:schemeClr val="accent1"/>
                </a:solidFill>
                <a:latin typeface="OPPOSans R"/>
                <a:ea typeface="OPPOSans R"/>
                <a:cs typeface="OPPOSans R"/>
              </a:rPr>
              <a:t>：</a:t>
            </a:r>
            <a:r>
              <a:rPr kumimoji="1" lang="zh-CN" altLang="en-US" dirty="0">
                <a:ln w="12700">
                  <a:noFill/>
                </a:ln>
                <a:solidFill>
                  <a:schemeClr val="accent1"/>
                </a:solidFill>
                <a:latin typeface="OPPOSans R"/>
                <a:ea typeface="OPPOSans R"/>
                <a:cs typeface="OPPOSans R"/>
              </a:rPr>
              <a:t>刁月蕊</a:t>
            </a:r>
            <a:br>
              <a:rPr kumimoji="1" lang="en-US" altLang="zh-CN" dirty="0">
                <a:ln w="12700">
                  <a:noFill/>
                </a:ln>
                <a:solidFill>
                  <a:schemeClr val="accent1"/>
                </a:solidFill>
                <a:latin typeface="OPPOSans R"/>
                <a:ea typeface="OPPOSans R"/>
                <a:cs typeface="OPPOSans R"/>
              </a:rPr>
            </a:br>
            <a:endParaRPr kumimoji="1" lang="zh-CN" altLang="en-US" dirty="0"/>
          </a:p>
        </p:txBody>
      </p:sp>
      <p:sp>
        <p:nvSpPr>
          <p:cNvPr id="12" name="标题 1"/>
          <p:cNvSpPr txBox="1"/>
          <p:nvPr/>
        </p:nvSpPr>
        <p:spPr>
          <a:xfrm>
            <a:off x="2160910" y="85011"/>
            <a:ext cx="139890" cy="139890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R"/>
                <a:ea typeface="OPPOSans R"/>
                <a:cs typeface="OPPOSans R"/>
              </a:rPr>
              <a:t> 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>
            <a:off x="417123" y="2840814"/>
            <a:ext cx="139890" cy="139890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R"/>
                <a:ea typeface="OPPOSans R"/>
                <a:cs typeface="OPPOSans R"/>
              </a:rPr>
              <a:t> </a:t>
            </a: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>
            <a:off x="10616662" y="1761909"/>
            <a:ext cx="139890" cy="139890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R"/>
                <a:ea typeface="OPPOSans R"/>
                <a:cs typeface="OPPOSans R"/>
              </a:rPr>
              <a:t> 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>
            <a:off x="9470644" y="2910759"/>
            <a:ext cx="139890" cy="139890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R"/>
                <a:ea typeface="OPPOSans R"/>
                <a:cs typeface="OPPOSans R"/>
              </a:rPr>
              <a:t> </a:t>
            </a: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>
            <a:off x="10036788" y="3127743"/>
            <a:ext cx="139890" cy="139890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R"/>
                <a:ea typeface="OPPOSans R"/>
                <a:cs typeface="OPPOSans R"/>
              </a:rPr>
              <a:t> </a:t>
            </a:r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71EB5B4-FF70-F8BD-5605-CD164B09B831}"/>
              </a:ext>
            </a:extLst>
          </p:cNvPr>
          <p:cNvSpPr txBox="1"/>
          <p:nvPr/>
        </p:nvSpPr>
        <p:spPr>
          <a:xfrm>
            <a:off x="4169744" y="2972848"/>
            <a:ext cx="408007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300" dirty="0" err="1">
                <a:solidFill>
                  <a:schemeClr val="bg1"/>
                </a:solidFill>
                <a:latin typeface="+mn-ea"/>
              </a:rPr>
              <a:t>WordsAPP</a:t>
            </a:r>
            <a:endParaRPr lang="zh-CN" altLang="en-US" sz="4300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9370050" y="1751635"/>
            <a:ext cx="139890" cy="139890"/>
          </a:xfrm>
          <a:prstGeom prst="ellipse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R"/>
                <a:ea typeface="OPPOSans R"/>
                <a:cs typeface="OPPOSans R"/>
              </a:rPr>
              <a:t> </a:t>
            </a: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2395345">
            <a:off x="9889358" y="-670769"/>
            <a:ext cx="4473516" cy="4473516"/>
          </a:xfrm>
          <a:prstGeom prst="rect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1018765" y="2151175"/>
            <a:ext cx="2082244" cy="10156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9600">
                <a:ln w="12700">
                  <a:noFill/>
                </a:ln>
                <a:solidFill>
                  <a:schemeClr val="accent1"/>
                </a:solidFill>
                <a:latin typeface="OPPOSans H"/>
                <a:ea typeface="OPPOSans H"/>
                <a:cs typeface="OPPOSans H"/>
              </a:rPr>
              <a:t>03</a:t>
            </a: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767959" y="3166838"/>
            <a:ext cx="5034279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sq">
            <a:solidFill>
              <a:srgbClr val="043454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1037960" y="3238838"/>
            <a:ext cx="4531258" cy="50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2400">
                <a:ln w="12700">
                  <a:noFill/>
                </a:ln>
                <a:solidFill>
                  <a:schemeClr val="accent1"/>
                </a:solidFill>
                <a:latin typeface="OPPOSans H"/>
                <a:ea typeface="OPPOSans H"/>
                <a:cs typeface="OPPOSans H"/>
              </a:rPr>
              <a:t>产品内容策划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2593822" y="2730728"/>
            <a:ext cx="1666206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r>
              <a:rPr kumimoji="1" lang="en-US" altLang="zh-CN" sz="2000">
                <a:ln w="12700">
                  <a:noFill/>
                </a:ln>
                <a:solidFill>
                  <a:schemeClr val="bg1">
                    <a:lumMod val="85000"/>
                  </a:schemeClr>
                </a:solidFill>
                <a:latin typeface="OPPOSans H"/>
                <a:ea typeface="OPPOSans H"/>
                <a:cs typeface="OPPOSans H"/>
              </a:rPr>
              <a:t>PART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18181250">
            <a:off x="571326" y="3770078"/>
            <a:ext cx="12934950" cy="14400"/>
          </a:xfrm>
          <a:prstGeom prst="rect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8332256" y="1598279"/>
            <a:ext cx="139890" cy="139890"/>
          </a:xfrm>
          <a:prstGeom prst="ellipse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R"/>
                <a:ea typeface="OPPOSans R"/>
                <a:cs typeface="OPPOSans R"/>
              </a:rPr>
              <a:t> 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3883336">
            <a:off x="3042464" y="3997040"/>
            <a:ext cx="12934950" cy="14400"/>
          </a:xfrm>
          <a:prstGeom prst="rect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2288204">
            <a:off x="613575" y="3257968"/>
            <a:ext cx="12934950" cy="14400"/>
          </a:xfrm>
          <a:prstGeom prst="rect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18181250">
            <a:off x="3452736" y="4971818"/>
            <a:ext cx="12934950" cy="14400"/>
          </a:xfrm>
          <a:prstGeom prst="rect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>
            <a:off x="7188644" y="3350948"/>
            <a:ext cx="139890" cy="139890"/>
          </a:xfrm>
          <a:prstGeom prst="ellipse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R"/>
                <a:ea typeface="OPPOSans R"/>
                <a:cs typeface="OPPOSans R"/>
              </a:rPr>
              <a:t> </a:t>
            </a: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>
            <a:off x="9879716" y="4860967"/>
            <a:ext cx="139890" cy="139890"/>
          </a:xfrm>
          <a:prstGeom prst="ellipse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R"/>
                <a:ea typeface="OPPOSans R"/>
                <a:cs typeface="OPPOSans R"/>
              </a:rPr>
              <a:t> 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>
            <a:off x="9632290" y="5247755"/>
            <a:ext cx="139890" cy="139890"/>
          </a:xfrm>
          <a:prstGeom prst="ellipse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R"/>
                <a:ea typeface="OPPOSans R"/>
                <a:cs typeface="OPPOSans R"/>
              </a:rPr>
              <a:t> </a:t>
            </a: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>
            <a:off x="10320780" y="5784381"/>
            <a:ext cx="139890" cy="139890"/>
          </a:xfrm>
          <a:prstGeom prst="ellipse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R"/>
                <a:ea typeface="OPPOSans R"/>
                <a:cs typeface="OPPOSans R"/>
              </a:rPr>
              <a:t> 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660400" y="1564427"/>
            <a:ext cx="3062369" cy="4512371"/>
          </a:xfrm>
          <a:prstGeom prst="rect">
            <a:avLst/>
          </a:prstGeom>
        </p:spPr>
      </p:pic>
      <p:sp>
        <p:nvSpPr>
          <p:cNvPr id="3" name="标题 1"/>
          <p:cNvSpPr txBox="1"/>
          <p:nvPr/>
        </p:nvSpPr>
        <p:spPr>
          <a:xfrm>
            <a:off x="4335966" y="2427349"/>
            <a:ext cx="7116894" cy="12759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 dirty="0" err="1">
                <a:ln w="12700">
                  <a:noFill/>
                </a:ln>
                <a:solidFill>
                  <a:schemeClr val="tx1"/>
                </a:solidFill>
                <a:latin typeface="Source Han Sans"/>
                <a:ea typeface="Source Han Sans"/>
                <a:cs typeface="Source Han Sans"/>
              </a:rPr>
              <a:t>实现用户数据操作和词频计算，满足用户高效率背诵单词的需求</a:t>
            </a:r>
            <a:r>
              <a:rPr kumimoji="1" lang="en-US" altLang="zh-CN" sz="1400" dirty="0">
                <a:ln w="12700">
                  <a:noFill/>
                </a:ln>
                <a:solidFill>
                  <a:schemeClr val="tx1"/>
                </a:solidFill>
                <a:latin typeface="Source Han Sans"/>
                <a:ea typeface="Source Han Sans"/>
                <a:cs typeface="Source Han Sans"/>
              </a:rPr>
              <a:t>。
</a:t>
            </a:r>
            <a:r>
              <a:rPr kumimoji="1" lang="en-US" altLang="zh-CN" sz="1400" dirty="0" err="1">
                <a:ln w="12700">
                  <a:noFill/>
                </a:ln>
                <a:solidFill>
                  <a:schemeClr val="tx1"/>
                </a:solidFill>
                <a:latin typeface="Source Han Sans"/>
                <a:ea typeface="Source Han Sans"/>
                <a:cs typeface="Source Han Sans"/>
              </a:rPr>
              <a:t>利用艾宾浩斯遗忘曲线和用户熟识度相结合安排复习，实现单词背诵效率最大化</a:t>
            </a:r>
            <a:r>
              <a:rPr kumimoji="1" lang="en-US" altLang="zh-CN" sz="1400" dirty="0">
                <a:ln w="12700">
                  <a:noFill/>
                </a:ln>
                <a:solidFill>
                  <a:schemeClr val="tx1"/>
                </a:solidFill>
                <a:latin typeface="Source Han Sans"/>
                <a:ea typeface="Source Han Sans"/>
                <a:cs typeface="Source Han Sans"/>
              </a:rPr>
              <a:t>。
</a:t>
            </a:r>
            <a:r>
              <a:rPr kumimoji="1" lang="en-US" altLang="zh-CN" sz="1400" dirty="0" err="1">
                <a:ln w="12700">
                  <a:noFill/>
                </a:ln>
                <a:solidFill>
                  <a:schemeClr val="tx1"/>
                </a:solidFill>
                <a:latin typeface="Source Han Sans"/>
                <a:ea typeface="Source Han Sans"/>
                <a:cs typeface="Source Han Sans"/>
              </a:rPr>
              <a:t>实现学习情况统计，提供用户明确的用户熟识度情况和学习进度</a:t>
            </a:r>
            <a:r>
              <a:rPr kumimoji="1" lang="en-US" altLang="zh-CN" sz="1400" dirty="0">
                <a:ln w="12700">
                  <a:noFill/>
                </a:ln>
                <a:solidFill>
                  <a:schemeClr val="tx1"/>
                </a:solidFill>
                <a:latin typeface="Source Han Sans"/>
                <a:ea typeface="Source Han Sans"/>
                <a:cs typeface="Source Han Sans"/>
              </a:rPr>
              <a:t>。</a:t>
            </a:r>
            <a:br>
              <a:rPr kumimoji="1" lang="en-US" altLang="zh-CN" sz="1400" dirty="0">
                <a:ln w="12700">
                  <a:noFill/>
                </a:ln>
                <a:solidFill>
                  <a:schemeClr val="tx1"/>
                </a:solidFill>
                <a:latin typeface="Source Han Sans"/>
                <a:ea typeface="Source Han Sans"/>
                <a:cs typeface="Source Han Sans"/>
              </a:rPr>
            </a:br>
            <a:r>
              <a:rPr kumimoji="1" lang="zh-CN" altLang="en-US" sz="1400" dirty="0">
                <a:ln w="12700">
                  <a:noFill/>
                </a:ln>
                <a:solidFill>
                  <a:schemeClr val="tx1"/>
                </a:solidFill>
                <a:latin typeface="Source Han Sans"/>
                <a:ea typeface="Source Han Sans"/>
                <a:cs typeface="Source Han Sans"/>
              </a:rPr>
              <a:t>实现日程提醒，提供用户明确的时间规划。</a:t>
            </a:r>
            <a:endParaRPr kumimoji="1" lang="zh-CN" altLang="en-US" dirty="0"/>
          </a:p>
        </p:txBody>
      </p:sp>
      <p:sp>
        <p:nvSpPr>
          <p:cNvPr id="4" name="标题 1"/>
          <p:cNvSpPr txBox="1"/>
          <p:nvPr/>
        </p:nvSpPr>
        <p:spPr>
          <a:xfrm>
            <a:off x="4112305" y="2190857"/>
            <a:ext cx="52463" cy="46481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4081780" y="2190857"/>
            <a:ext cx="113512" cy="113512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4335966" y="2063643"/>
            <a:ext cx="7116894" cy="38961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chemeClr val="tx1"/>
                </a:solidFill>
                <a:latin typeface="Source Han Sans CN Bold"/>
                <a:ea typeface="Source Han Sans CN Bold"/>
                <a:cs typeface="Source Han Sans CN Bold"/>
              </a:rPr>
              <a:t>需求分析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4335966" y="4137616"/>
            <a:ext cx="7116894" cy="12759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 dirty="0" err="1">
                <a:ln w="12700">
                  <a:noFill/>
                </a:ln>
                <a:solidFill>
                  <a:schemeClr val="tx1"/>
                </a:solidFill>
                <a:latin typeface="Source Han Sans"/>
                <a:ea typeface="Source Han Sans"/>
                <a:cs typeface="Source Han Sans"/>
              </a:rPr>
              <a:t>复习模块：安排用户背诵单词，更新用户信息和词汇信息数据库</a:t>
            </a:r>
            <a:r>
              <a:rPr kumimoji="1" lang="en-US" altLang="zh-CN" sz="1400" dirty="0">
                <a:ln w="12700">
                  <a:noFill/>
                </a:ln>
                <a:solidFill>
                  <a:schemeClr val="tx1"/>
                </a:solidFill>
                <a:latin typeface="Source Han Sans"/>
                <a:ea typeface="Source Han Sans"/>
                <a:cs typeface="Source Han Sans"/>
              </a:rPr>
              <a:t>。
</a:t>
            </a:r>
            <a:r>
              <a:rPr kumimoji="1" lang="en-US" altLang="zh-CN" sz="1400" dirty="0" err="1">
                <a:ln w="12700">
                  <a:noFill/>
                </a:ln>
                <a:solidFill>
                  <a:schemeClr val="tx1"/>
                </a:solidFill>
                <a:latin typeface="Source Han Sans"/>
                <a:ea typeface="Source Han Sans"/>
                <a:cs typeface="Source Han Sans"/>
              </a:rPr>
              <a:t>统计模块：显示用户学习进度统计图、学习情况统计图和艾宾浩斯遗忘数据统计图</a:t>
            </a:r>
            <a:r>
              <a:rPr kumimoji="1" lang="en-US" altLang="zh-CN" sz="1400" dirty="0">
                <a:ln w="12700">
                  <a:noFill/>
                </a:ln>
                <a:solidFill>
                  <a:schemeClr val="tx1"/>
                </a:solidFill>
                <a:latin typeface="Source Han Sans"/>
                <a:ea typeface="Source Han Sans"/>
                <a:cs typeface="Source Han Sans"/>
              </a:rPr>
              <a:t>。
</a:t>
            </a:r>
            <a:r>
              <a:rPr kumimoji="1" lang="en-US" altLang="zh-CN" sz="1400" dirty="0" err="1">
                <a:ln w="12700">
                  <a:noFill/>
                </a:ln>
                <a:solidFill>
                  <a:schemeClr val="tx1"/>
                </a:solidFill>
                <a:latin typeface="Source Han Sans"/>
                <a:ea typeface="Source Han Sans"/>
                <a:cs typeface="Source Han Sans"/>
              </a:rPr>
              <a:t>词本模块：变更当前学习的英语词本，查看收藏词汇和搜索单词</a:t>
            </a:r>
            <a:r>
              <a:rPr kumimoji="1" lang="en-US" altLang="zh-CN" sz="1400" dirty="0">
                <a:ln w="12700">
                  <a:noFill/>
                </a:ln>
                <a:solidFill>
                  <a:schemeClr val="tx1"/>
                </a:solidFill>
                <a:latin typeface="Source Han Sans"/>
                <a:ea typeface="Source Han Sans"/>
                <a:cs typeface="Source Han Sans"/>
              </a:rPr>
              <a:t>。
</a:t>
            </a:r>
            <a:r>
              <a:rPr kumimoji="1" lang="en-US" altLang="zh-CN" sz="1400" dirty="0" err="1">
                <a:ln w="12700">
                  <a:noFill/>
                </a:ln>
                <a:solidFill>
                  <a:schemeClr val="tx1"/>
                </a:solidFill>
                <a:latin typeface="Source Han Sans"/>
                <a:ea typeface="Source Han Sans"/>
                <a:cs typeface="Source Han Sans"/>
              </a:rPr>
              <a:t>设置模块：设置主题、每日任务量和操作用户数据</a:t>
            </a:r>
            <a:r>
              <a:rPr kumimoji="1" lang="en-US" altLang="zh-CN" sz="1400" dirty="0">
                <a:ln w="12700">
                  <a:noFill/>
                </a:ln>
                <a:solidFill>
                  <a:schemeClr val="tx1"/>
                </a:solidFill>
                <a:latin typeface="Source Han Sans"/>
                <a:ea typeface="Source Han Sans"/>
                <a:cs typeface="Source Han Sans"/>
              </a:rPr>
              <a:t>。
</a:t>
            </a:r>
            <a:r>
              <a:rPr kumimoji="1" lang="en-US" altLang="zh-CN" sz="1400" dirty="0" err="1">
                <a:ln w="12700">
                  <a:noFill/>
                </a:ln>
                <a:solidFill>
                  <a:schemeClr val="tx1"/>
                </a:solidFill>
                <a:latin typeface="Source Han Sans"/>
                <a:ea typeface="Source Han Sans"/>
                <a:cs typeface="Source Han Sans"/>
              </a:rPr>
              <a:t>导航栏模块：帮助用户快速切换功能模块，展示模块切换风格</a:t>
            </a:r>
            <a:r>
              <a:rPr kumimoji="1" lang="en-US" altLang="zh-CN" sz="1400" dirty="0">
                <a:ln w="12700">
                  <a:noFill/>
                </a:ln>
                <a:solidFill>
                  <a:schemeClr val="tx1"/>
                </a:solidFill>
                <a:latin typeface="Source Han Sans"/>
                <a:ea typeface="Source Han Sans"/>
                <a:cs typeface="Source Han Sans"/>
              </a:rPr>
              <a:t>。</a:t>
            </a:r>
          </a:p>
          <a:p>
            <a:pPr algn="l"/>
            <a:r>
              <a:rPr kumimoji="1" lang="zh-CN" altLang="en-US" sz="1400" dirty="0">
                <a:ln w="12700">
                  <a:noFill/>
                </a:ln>
                <a:latin typeface="Source Han Sans"/>
                <a:ea typeface="Source Han Sans"/>
              </a:rPr>
              <a:t>日程提醒模块：根据用户输入的报名或考试时间，对用户进行日程提醒。</a:t>
            </a:r>
            <a:endParaRPr kumimoji="1" lang="zh-CN" altLang="en-US" dirty="0"/>
          </a:p>
        </p:txBody>
      </p:sp>
      <p:sp>
        <p:nvSpPr>
          <p:cNvPr id="8" name="标题 1"/>
          <p:cNvSpPr txBox="1"/>
          <p:nvPr/>
        </p:nvSpPr>
        <p:spPr>
          <a:xfrm>
            <a:off x="4112305" y="3901123"/>
            <a:ext cx="52463" cy="46481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4081780" y="3901123"/>
            <a:ext cx="113512" cy="113512"/>
          </a:xfrm>
          <a:prstGeom prst="ellipse">
            <a:avLst/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4335966" y="3773909"/>
            <a:ext cx="7116894" cy="38961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chemeClr val="tx1"/>
                </a:solidFill>
                <a:latin typeface="Source Han Sans CN Bold"/>
                <a:ea typeface="Source Han Sans CN Bold"/>
                <a:cs typeface="Source Han Sans CN Bold"/>
              </a:rPr>
              <a:t>功能设计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>
            <a:off x="512956" y="751717"/>
            <a:ext cx="5040000" cy="215900"/>
          </a:xfrm>
          <a:prstGeom prst="parallelogram">
            <a:avLst/>
          </a:prstGeom>
          <a:gradFill>
            <a:gsLst>
              <a:gs pos="10000">
                <a:schemeClr val="accent1">
                  <a:lumMod val="20000"/>
                  <a:lumOff val="80000"/>
                </a:schemeClr>
              </a:gs>
              <a:gs pos="95000">
                <a:schemeClr val="bg1"/>
              </a:gs>
            </a:gsLst>
            <a:lin ang="0" scaled="1"/>
          </a:gra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>
            <a:off x="660400" y="427667"/>
            <a:ext cx="10858500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200" dirty="0" err="1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应用流程策划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1800000">
            <a:off x="5343268" y="2209188"/>
            <a:ext cx="6180239" cy="6046035"/>
          </a:xfrm>
          <a:custGeom>
            <a:avLst/>
            <a:gdLst>
              <a:gd name="connsiteX0" fmla="*/ 287780 w 3839891"/>
              <a:gd name="connsiteY0" fmla="*/ 0 h 3160499"/>
              <a:gd name="connsiteX1" fmla="*/ 3839891 w 3839891"/>
              <a:gd name="connsiteY1" fmla="*/ 283777 h 3160499"/>
              <a:gd name="connsiteX2" fmla="*/ 3595691 w 3839891"/>
              <a:gd name="connsiteY2" fmla="*/ 3160499 h 3160499"/>
              <a:gd name="connsiteX3" fmla="*/ 0 w 3839891"/>
              <a:gd name="connsiteY3" fmla="*/ 2953740 h 3160499"/>
              <a:gd name="connsiteX4" fmla="*/ 287780 w 3839891"/>
              <a:gd name="connsiteY4" fmla="*/ 0 h 3160499"/>
            </a:gdLst>
            <a:ahLst/>
            <a:cxnLst/>
            <a:rect l="l" t="t" r="r" b="b"/>
            <a:pathLst>
              <a:path w="3839891" h="3160499">
                <a:moveTo>
                  <a:pt x="287780" y="0"/>
                </a:moveTo>
                <a:lnTo>
                  <a:pt x="3839891" y="283777"/>
                </a:lnTo>
                <a:lnTo>
                  <a:pt x="3595691" y="3160499"/>
                </a:lnTo>
                <a:lnTo>
                  <a:pt x="0" y="2953740"/>
                </a:lnTo>
                <a:lnTo>
                  <a:pt x="28778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100000"/>
                </a:schemeClr>
              </a:gs>
              <a:gs pos="60000">
                <a:schemeClr val="bg1"/>
              </a:gs>
            </a:gsLst>
            <a:lin ang="6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4443523" y="1292200"/>
            <a:ext cx="3240000" cy="4680000"/>
          </a:xfrm>
          <a:prstGeom prst="round2DiagRect">
            <a:avLst/>
          </a:prstGeom>
          <a:solidFill>
            <a:schemeClr val="bg1"/>
          </a:solidFill>
          <a:ln w="9525" cap="flat">
            <a:noFill/>
            <a:miter/>
          </a:ln>
          <a:effectLst>
            <a:outerShdw blurRad="508000" dist="127000" dir="2700000" algn="tl" rotWithShape="0">
              <a:schemeClr val="accent1">
                <a:alpha val="2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8134900" y="1647644"/>
            <a:ext cx="3384000" cy="126065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"/>
                <a:ea typeface="Source Han Sans"/>
                <a:cs typeface="Source Han Sans"/>
              </a:rPr>
              <a:t>用户交互实现：5.1- 5.5</a:t>
            </a: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8134900" y="1506274"/>
            <a:ext cx="540000" cy="54000"/>
          </a:xfrm>
          <a:prstGeom prst="rect">
            <a:avLst/>
          </a:prstGeom>
          <a:gradFill>
            <a:gsLst>
              <a:gs pos="600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0"/>
          </a:gradFill>
          <a:ln w="9525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660400" y="1647644"/>
            <a:ext cx="3384000" cy="126065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 dirty="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"/>
                <a:ea typeface="Source Han Sans"/>
                <a:cs typeface="Source Han Sans"/>
              </a:rPr>
              <a:t>界面设计和开发：4.1- 4.11</a:t>
            </a:r>
            <a:endParaRPr kumimoji="1" lang="zh-CN" altLang="en-US" dirty="0"/>
          </a:p>
        </p:txBody>
      </p:sp>
      <p:sp>
        <p:nvSpPr>
          <p:cNvPr id="7" name="标题 1"/>
          <p:cNvSpPr txBox="1"/>
          <p:nvPr/>
        </p:nvSpPr>
        <p:spPr>
          <a:xfrm>
            <a:off x="660400" y="1506274"/>
            <a:ext cx="540000" cy="54000"/>
          </a:xfrm>
          <a:prstGeom prst="rect">
            <a:avLst/>
          </a:prstGeom>
          <a:gradFill>
            <a:gsLst>
              <a:gs pos="600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0"/>
          </a:gradFill>
          <a:ln w="9525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8134900" y="3219450"/>
            <a:ext cx="3384000" cy="126065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 dirty="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"/>
                <a:ea typeface="Source Han Sans"/>
                <a:cs typeface="Source Han Sans"/>
              </a:rPr>
              <a:t>模块测试和综合测试：5.6- 5.11</a:t>
            </a:r>
            <a:endParaRPr kumimoji="1" lang="zh-CN" altLang="en-US" dirty="0"/>
          </a:p>
        </p:txBody>
      </p:sp>
      <p:sp>
        <p:nvSpPr>
          <p:cNvPr id="9" name="标题 1"/>
          <p:cNvSpPr txBox="1"/>
          <p:nvPr/>
        </p:nvSpPr>
        <p:spPr>
          <a:xfrm>
            <a:off x="8134900" y="3078080"/>
            <a:ext cx="540000" cy="54000"/>
          </a:xfrm>
          <a:prstGeom prst="rect">
            <a:avLst/>
          </a:prstGeom>
          <a:gradFill>
            <a:gsLst>
              <a:gs pos="600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0"/>
          </a:gradFill>
          <a:ln w="9525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660400" y="3219450"/>
            <a:ext cx="3384000" cy="126065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 dirty="0" err="1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"/>
                <a:ea typeface="Source Han Sans"/>
                <a:cs typeface="Source Han Sans"/>
              </a:rPr>
              <a:t>复习模块、词本模块、统计模块、设置模块、导航栏模块</a:t>
            </a:r>
            <a:r>
              <a:rPr kumimoji="1" lang="zh-CN" altLang="en-US" sz="1400" dirty="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"/>
                <a:ea typeface="Source Han Sans"/>
                <a:cs typeface="Source Han Sans"/>
              </a:rPr>
              <a:t>、日程提醒模块</a:t>
            </a:r>
            <a:r>
              <a:rPr kumimoji="1" lang="en-US" altLang="zh-CN" sz="1400" dirty="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"/>
                <a:ea typeface="Source Han Sans"/>
                <a:cs typeface="Source Han Sans"/>
              </a:rPr>
              <a:t>：4.11- 4.21</a:t>
            </a:r>
            <a:endParaRPr kumimoji="1" lang="zh-CN" altLang="en-US" dirty="0"/>
          </a:p>
        </p:txBody>
      </p:sp>
      <p:sp>
        <p:nvSpPr>
          <p:cNvPr id="11" name="标题 1"/>
          <p:cNvSpPr txBox="1"/>
          <p:nvPr/>
        </p:nvSpPr>
        <p:spPr>
          <a:xfrm>
            <a:off x="660400" y="3078080"/>
            <a:ext cx="540000" cy="54000"/>
          </a:xfrm>
          <a:prstGeom prst="rect">
            <a:avLst/>
          </a:prstGeom>
          <a:gradFill>
            <a:gsLst>
              <a:gs pos="600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0"/>
          </a:gradFill>
          <a:ln w="9525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>
            <a:off x="8134900" y="4791257"/>
            <a:ext cx="3384000" cy="126065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 dirty="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"/>
                <a:ea typeface="Source Han Sans"/>
                <a:cs typeface="Source Han Sans"/>
              </a:rPr>
              <a:t>Bug修复和性能优化：5.11- 5.21</a:t>
            </a:r>
            <a:endParaRPr kumimoji="1" lang="zh-CN" altLang="en-US" dirty="0"/>
          </a:p>
        </p:txBody>
      </p:sp>
      <p:sp>
        <p:nvSpPr>
          <p:cNvPr id="13" name="标题 1"/>
          <p:cNvSpPr txBox="1"/>
          <p:nvPr/>
        </p:nvSpPr>
        <p:spPr>
          <a:xfrm>
            <a:off x="8134900" y="4649887"/>
            <a:ext cx="540000" cy="54000"/>
          </a:xfrm>
          <a:prstGeom prst="rect">
            <a:avLst/>
          </a:prstGeom>
          <a:gradFill>
            <a:gsLst>
              <a:gs pos="600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0"/>
          </a:gradFill>
          <a:ln w="9525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>
            <a:off x="660400" y="4791257"/>
            <a:ext cx="3384000" cy="126065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 dirty="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"/>
                <a:ea typeface="Source Han Sans"/>
                <a:cs typeface="Source Han Sans"/>
              </a:rPr>
              <a:t>初始化用户数据、词汇本数据、词汇数据和词汇例句：4.21- 4.31</a:t>
            </a:r>
            <a:endParaRPr kumimoji="1" lang="zh-CN" altLang="en-US" dirty="0"/>
          </a:p>
        </p:txBody>
      </p:sp>
      <p:sp>
        <p:nvSpPr>
          <p:cNvPr id="15" name="标题 1"/>
          <p:cNvSpPr txBox="1"/>
          <p:nvPr/>
        </p:nvSpPr>
        <p:spPr>
          <a:xfrm>
            <a:off x="660400" y="4649887"/>
            <a:ext cx="540000" cy="54000"/>
          </a:xfrm>
          <a:prstGeom prst="rect">
            <a:avLst/>
          </a:prstGeom>
          <a:gradFill>
            <a:gsLst>
              <a:gs pos="600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0"/>
          </a:gradFill>
          <a:ln w="9525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4623523" y="1472200"/>
            <a:ext cx="2880000" cy="4320000"/>
          </a:xfrm>
          <a:prstGeom prst="rect">
            <a:avLst/>
          </a:prstGeom>
        </p:spPr>
      </p:pic>
      <p:sp>
        <p:nvSpPr>
          <p:cNvPr id="17" name="标题 1"/>
          <p:cNvSpPr txBox="1"/>
          <p:nvPr/>
        </p:nvSpPr>
        <p:spPr>
          <a:xfrm>
            <a:off x="512956" y="751717"/>
            <a:ext cx="5040000" cy="215900"/>
          </a:xfrm>
          <a:prstGeom prst="parallelogram">
            <a:avLst/>
          </a:prstGeom>
          <a:gradFill>
            <a:gsLst>
              <a:gs pos="10000">
                <a:schemeClr val="accent1">
                  <a:lumMod val="20000"/>
                  <a:lumOff val="80000"/>
                </a:schemeClr>
              </a:gs>
              <a:gs pos="95000">
                <a:schemeClr val="bg1"/>
              </a:gs>
            </a:gsLst>
            <a:lin ang="0" scaled="1"/>
          </a:gra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>
            <a:off x="660400" y="427667"/>
            <a:ext cx="10858500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200" dirty="0" err="1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开发日程表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9370050" y="1751635"/>
            <a:ext cx="139890" cy="139890"/>
          </a:xfrm>
          <a:prstGeom prst="ellipse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R"/>
                <a:ea typeface="OPPOSans R"/>
                <a:cs typeface="OPPOSans R"/>
              </a:rPr>
              <a:t> </a:t>
            </a: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2395345">
            <a:off x="9889358" y="-670769"/>
            <a:ext cx="4473516" cy="4473516"/>
          </a:xfrm>
          <a:prstGeom prst="rect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1018765" y="2151175"/>
            <a:ext cx="2082244" cy="10156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9600">
                <a:ln w="12700">
                  <a:noFill/>
                </a:ln>
                <a:solidFill>
                  <a:schemeClr val="accent1"/>
                </a:solidFill>
                <a:latin typeface="OPPOSans H"/>
                <a:ea typeface="OPPOSans H"/>
                <a:cs typeface="OPPOSans H"/>
              </a:rPr>
              <a:t>04</a:t>
            </a: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767959" y="3166838"/>
            <a:ext cx="5034279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sq">
            <a:solidFill>
              <a:srgbClr val="043454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1037960" y="3238838"/>
            <a:ext cx="4531258" cy="50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2400">
                <a:ln w="12700">
                  <a:noFill/>
                </a:ln>
                <a:solidFill>
                  <a:schemeClr val="accent1"/>
                </a:solidFill>
                <a:latin typeface="OPPOSans H"/>
                <a:ea typeface="OPPOSans H"/>
                <a:cs typeface="OPPOSans H"/>
              </a:rPr>
              <a:t>技术解决方案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2593822" y="2730728"/>
            <a:ext cx="1666206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r>
              <a:rPr kumimoji="1" lang="en-US" altLang="zh-CN" sz="2000">
                <a:ln w="12700">
                  <a:noFill/>
                </a:ln>
                <a:solidFill>
                  <a:schemeClr val="bg1">
                    <a:lumMod val="85000"/>
                  </a:schemeClr>
                </a:solidFill>
                <a:latin typeface="OPPOSans H"/>
                <a:ea typeface="OPPOSans H"/>
                <a:cs typeface="OPPOSans H"/>
              </a:rPr>
              <a:t>PART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18181250">
            <a:off x="571326" y="3770078"/>
            <a:ext cx="12934950" cy="14400"/>
          </a:xfrm>
          <a:prstGeom prst="rect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8332256" y="1598279"/>
            <a:ext cx="139890" cy="139890"/>
          </a:xfrm>
          <a:prstGeom prst="ellipse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R"/>
                <a:ea typeface="OPPOSans R"/>
                <a:cs typeface="OPPOSans R"/>
              </a:rPr>
              <a:t> 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3883336">
            <a:off x="3042464" y="3997040"/>
            <a:ext cx="12934950" cy="14400"/>
          </a:xfrm>
          <a:prstGeom prst="rect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2288204">
            <a:off x="613575" y="3257968"/>
            <a:ext cx="12934950" cy="14400"/>
          </a:xfrm>
          <a:prstGeom prst="rect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18181250">
            <a:off x="3452736" y="4971818"/>
            <a:ext cx="12934950" cy="14400"/>
          </a:xfrm>
          <a:prstGeom prst="rect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>
            <a:off x="7188644" y="3350948"/>
            <a:ext cx="139890" cy="139890"/>
          </a:xfrm>
          <a:prstGeom prst="ellipse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R"/>
                <a:ea typeface="OPPOSans R"/>
                <a:cs typeface="OPPOSans R"/>
              </a:rPr>
              <a:t> </a:t>
            </a: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>
            <a:off x="9879716" y="4860967"/>
            <a:ext cx="139890" cy="139890"/>
          </a:xfrm>
          <a:prstGeom prst="ellipse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R"/>
                <a:ea typeface="OPPOSans R"/>
                <a:cs typeface="OPPOSans R"/>
              </a:rPr>
              <a:t> 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>
            <a:off x="9632290" y="5247755"/>
            <a:ext cx="139890" cy="139890"/>
          </a:xfrm>
          <a:prstGeom prst="ellipse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R"/>
                <a:ea typeface="OPPOSans R"/>
                <a:cs typeface="OPPOSans R"/>
              </a:rPr>
              <a:t> </a:t>
            </a: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>
            <a:off x="10320780" y="5784381"/>
            <a:ext cx="139890" cy="139890"/>
          </a:xfrm>
          <a:prstGeom prst="ellipse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R"/>
                <a:ea typeface="OPPOSans R"/>
                <a:cs typeface="OPPOSans R"/>
              </a:rPr>
              <a:t> 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3268007" y="2158666"/>
            <a:ext cx="5940258" cy="2958765"/>
          </a:xfrm>
          <a:prstGeom prst="roundRect">
            <a:avLst>
              <a:gd name="adj" fmla="val 1239"/>
            </a:avLst>
          </a:prstGeom>
          <a:solidFill>
            <a:schemeClr val="bg1"/>
          </a:solidFill>
          <a:ln w="12700" cap="sq">
            <a:solidFill>
              <a:schemeClr val="accent1"/>
            </a:solidFill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flipV="1">
            <a:off x="2879655" y="1787690"/>
            <a:ext cx="1965158" cy="751474"/>
          </a:xfrm>
          <a:custGeom>
            <a:avLst/>
            <a:gdLst>
              <a:gd name="connsiteX0" fmla="*/ 105613 w 1965158"/>
              <a:gd name="connsiteY0" fmla="*/ 751474 h 751474"/>
              <a:gd name="connsiteX1" fmla="*/ 1859545 w 1965158"/>
              <a:gd name="connsiteY1" fmla="*/ 751474 h 751474"/>
              <a:gd name="connsiteX2" fmla="*/ 1965158 w 1965158"/>
              <a:gd name="connsiteY2" fmla="*/ 645861 h 751474"/>
              <a:gd name="connsiteX3" fmla="*/ 1965158 w 1965158"/>
              <a:gd name="connsiteY3" fmla="*/ 223422 h 751474"/>
              <a:gd name="connsiteX4" fmla="*/ 1859545 w 1965158"/>
              <a:gd name="connsiteY4" fmla="*/ 117809 h 751474"/>
              <a:gd name="connsiteX5" fmla="*/ 451383 w 1965158"/>
              <a:gd name="connsiteY5" fmla="*/ 117809 h 751474"/>
              <a:gd name="connsiteX6" fmla="*/ 383054 w 1965158"/>
              <a:gd name="connsiteY6" fmla="*/ 0 h 751474"/>
              <a:gd name="connsiteX7" fmla="*/ 314725 w 1965158"/>
              <a:gd name="connsiteY7" fmla="*/ 117809 h 751474"/>
              <a:gd name="connsiteX8" fmla="*/ 105613 w 1965158"/>
              <a:gd name="connsiteY8" fmla="*/ 117809 h 751474"/>
              <a:gd name="connsiteX9" fmla="*/ 0 w 1965158"/>
              <a:gd name="connsiteY9" fmla="*/ 223422 h 751474"/>
              <a:gd name="connsiteX10" fmla="*/ 0 w 1965158"/>
              <a:gd name="connsiteY10" fmla="*/ 645861 h 751474"/>
              <a:gd name="connsiteX11" fmla="*/ 105613 w 1965158"/>
              <a:gd name="connsiteY11" fmla="*/ 751474 h 751474"/>
            </a:gdLst>
            <a:ahLst/>
            <a:cxnLst/>
            <a:rect l="l" t="t" r="r" b="b"/>
            <a:pathLst>
              <a:path w="1965158" h="751474">
                <a:moveTo>
                  <a:pt x="105613" y="751474"/>
                </a:moveTo>
                <a:lnTo>
                  <a:pt x="1859545" y="751474"/>
                </a:lnTo>
                <a:cubicBezTo>
                  <a:pt x="1917873" y="751474"/>
                  <a:pt x="1965158" y="704189"/>
                  <a:pt x="1965158" y="645861"/>
                </a:cubicBezTo>
                <a:lnTo>
                  <a:pt x="1965158" y="223422"/>
                </a:lnTo>
                <a:cubicBezTo>
                  <a:pt x="1965158" y="165094"/>
                  <a:pt x="1917873" y="117809"/>
                  <a:pt x="1859545" y="117809"/>
                </a:cubicBezTo>
                <a:lnTo>
                  <a:pt x="451383" y="117809"/>
                </a:lnTo>
                <a:lnTo>
                  <a:pt x="383054" y="0"/>
                </a:lnTo>
                <a:lnTo>
                  <a:pt x="314725" y="117809"/>
                </a:lnTo>
                <a:lnTo>
                  <a:pt x="105613" y="117809"/>
                </a:lnTo>
                <a:cubicBezTo>
                  <a:pt x="47285" y="117809"/>
                  <a:pt x="0" y="165094"/>
                  <a:pt x="0" y="223422"/>
                </a:cubicBezTo>
                <a:lnTo>
                  <a:pt x="0" y="645861"/>
                </a:lnTo>
                <a:cubicBezTo>
                  <a:pt x="0" y="704189"/>
                  <a:pt x="47285" y="751474"/>
                  <a:pt x="105613" y="751474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3505242" y="2695073"/>
            <a:ext cx="5465788" cy="2237873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lstStyle/>
          <a:p>
            <a:r>
              <a:rPr kumimoji="1" lang="en-US" altLang="zh-CN" sz="1800" dirty="0" err="1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操作系统：Microsoft</a:t>
            </a:r>
            <a:r>
              <a:rPr kumimoji="1" lang="en-US" altLang="zh-CN" sz="1800" dirty="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 Windows 10</a:t>
            </a:r>
          </a:p>
          <a:p>
            <a:endParaRPr kumimoji="1" lang="en-US" altLang="zh-CN" sz="1800" dirty="0">
              <a:ln w="1270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Source Han Sans CN Bold"/>
              <a:ea typeface="Source Han Sans CN Bold"/>
              <a:cs typeface="Source Han Sans CN Bold"/>
            </a:endParaRPr>
          </a:p>
          <a:p>
            <a:r>
              <a:rPr kumimoji="1" lang="en-US" altLang="zh-CN" sz="1800" dirty="0" err="1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程序语言：Kotlin</a:t>
            </a:r>
            <a:endParaRPr kumimoji="1" lang="en-US" altLang="zh-CN" sz="1800" dirty="0">
              <a:ln w="1270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Source Han Sans CN Bold"/>
              <a:ea typeface="Source Han Sans CN Bold"/>
              <a:cs typeface="Source Han Sans CN Bold"/>
            </a:endParaRPr>
          </a:p>
          <a:p>
            <a:endParaRPr kumimoji="1" lang="en-US" altLang="zh-CN" dirty="0">
              <a:ln w="1270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Source Han Sans CN Bold"/>
              <a:ea typeface="Source Han Sans CN Bold"/>
            </a:endParaRPr>
          </a:p>
          <a:p>
            <a:r>
              <a:rPr kumimoji="1" lang="en-US" altLang="zh-CN" sz="1800" dirty="0" err="1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IDE工具：AndroidStudio</a:t>
            </a:r>
            <a:r>
              <a:rPr kumimoji="1" lang="en-US" altLang="zh-CN" sz="1800" dirty="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 2023.2.1.23</a:t>
            </a:r>
          </a:p>
          <a:p>
            <a:endParaRPr kumimoji="1" lang="en-US" altLang="zh-CN" dirty="0">
              <a:ln w="1270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Source Han Sans CN Bold"/>
              <a:ea typeface="Source Han Sans CN Bold"/>
            </a:endParaRPr>
          </a:p>
          <a:p>
            <a:r>
              <a:rPr kumimoji="1" lang="en-US" altLang="zh-CN" sz="1800" dirty="0" err="1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数据库：MySQL</a:t>
            </a:r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pPr algn="l"/>
            <a:endParaRPr kumimoji="1" lang="zh-CN" altLang="en-US" dirty="0"/>
          </a:p>
        </p:txBody>
      </p:sp>
      <p:sp>
        <p:nvSpPr>
          <p:cNvPr id="5" name="标题 1"/>
          <p:cNvSpPr txBox="1"/>
          <p:nvPr/>
        </p:nvSpPr>
        <p:spPr>
          <a:xfrm>
            <a:off x="8642415" y="4415589"/>
            <a:ext cx="657230" cy="5293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6000">
                <a:ln w="12700">
                  <a:solidFill>
                    <a:srgbClr val="3860F4">
                      <a:alpha val="100000"/>
                    </a:srgbClr>
                  </a:solidFill>
                </a:ln>
                <a:solidFill>
                  <a:schemeClr val="bg1"/>
                </a:solidFill>
                <a:latin typeface="Source Han Sans"/>
                <a:ea typeface="Source Han Sans"/>
                <a:cs typeface="Source Han Sans"/>
              </a:rPr>
              <a:t>”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3048337" y="1787691"/>
            <a:ext cx="1627794" cy="633665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2800">
                <a:ln w="12700">
                  <a:noFill/>
                </a:ln>
                <a:solidFill>
                  <a:schemeClr val="bg1"/>
                </a:solidFill>
                <a:latin typeface="Source Han Sans"/>
                <a:ea typeface="Source Han Sans"/>
                <a:cs typeface="Source Han Sans"/>
              </a:rPr>
              <a:t>01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512956" y="751717"/>
            <a:ext cx="5040000" cy="215900"/>
          </a:xfrm>
          <a:prstGeom prst="parallelogram">
            <a:avLst/>
          </a:prstGeom>
          <a:gradFill>
            <a:gsLst>
              <a:gs pos="10000">
                <a:schemeClr val="accent1">
                  <a:lumMod val="20000"/>
                  <a:lumOff val="80000"/>
                </a:schemeClr>
              </a:gs>
              <a:gs pos="95000">
                <a:schemeClr val="bg1"/>
              </a:gs>
            </a:gsLst>
            <a:lin ang="0" scaled="1"/>
          </a:gra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660400" y="427667"/>
            <a:ext cx="10858500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endParaRPr kumimoji="1"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9370050" y="1751635"/>
            <a:ext cx="139890" cy="139890"/>
          </a:xfrm>
          <a:prstGeom prst="ellipse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R"/>
                <a:ea typeface="OPPOSans R"/>
                <a:cs typeface="OPPOSans R"/>
              </a:rPr>
              <a:t> </a:t>
            </a: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2395345">
            <a:off x="9889358" y="-670769"/>
            <a:ext cx="4473516" cy="4473516"/>
          </a:xfrm>
          <a:prstGeom prst="rect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1018765" y="2151175"/>
            <a:ext cx="2082244" cy="10156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9600">
                <a:ln w="12700">
                  <a:noFill/>
                </a:ln>
                <a:solidFill>
                  <a:schemeClr val="accent1"/>
                </a:solidFill>
                <a:latin typeface="OPPOSans H"/>
                <a:ea typeface="OPPOSans H"/>
                <a:cs typeface="OPPOSans H"/>
              </a:rPr>
              <a:t>05</a:t>
            </a: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767959" y="3166838"/>
            <a:ext cx="5034279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sq">
            <a:solidFill>
              <a:srgbClr val="043454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1037960" y="3238838"/>
            <a:ext cx="4531258" cy="50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2400">
                <a:ln w="12700">
                  <a:noFill/>
                </a:ln>
                <a:solidFill>
                  <a:schemeClr val="accent1"/>
                </a:solidFill>
                <a:latin typeface="OPPOSans H"/>
                <a:ea typeface="OPPOSans H"/>
                <a:cs typeface="OPPOSans H"/>
              </a:rPr>
              <a:t>推广方案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2593822" y="2730728"/>
            <a:ext cx="1666206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r>
              <a:rPr kumimoji="1" lang="en-US" altLang="zh-CN" sz="2000">
                <a:ln w="12700">
                  <a:noFill/>
                </a:ln>
                <a:solidFill>
                  <a:schemeClr val="bg1">
                    <a:lumMod val="85000"/>
                  </a:schemeClr>
                </a:solidFill>
                <a:latin typeface="OPPOSans H"/>
                <a:ea typeface="OPPOSans H"/>
                <a:cs typeface="OPPOSans H"/>
              </a:rPr>
              <a:t>PART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18181250">
            <a:off x="571326" y="3770078"/>
            <a:ext cx="12934950" cy="14400"/>
          </a:xfrm>
          <a:prstGeom prst="rect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8332256" y="1598279"/>
            <a:ext cx="139890" cy="139890"/>
          </a:xfrm>
          <a:prstGeom prst="ellipse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R"/>
                <a:ea typeface="OPPOSans R"/>
                <a:cs typeface="OPPOSans R"/>
              </a:rPr>
              <a:t> 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3883336">
            <a:off x="3042464" y="3997040"/>
            <a:ext cx="12934950" cy="14400"/>
          </a:xfrm>
          <a:prstGeom prst="rect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2288204">
            <a:off x="613575" y="3257968"/>
            <a:ext cx="12934950" cy="14400"/>
          </a:xfrm>
          <a:prstGeom prst="rect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18181250">
            <a:off x="3452736" y="4971818"/>
            <a:ext cx="12934950" cy="14400"/>
          </a:xfrm>
          <a:prstGeom prst="rect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>
            <a:off x="7188644" y="3350948"/>
            <a:ext cx="139890" cy="139890"/>
          </a:xfrm>
          <a:prstGeom prst="ellipse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R"/>
                <a:ea typeface="OPPOSans R"/>
                <a:cs typeface="OPPOSans R"/>
              </a:rPr>
              <a:t> </a:t>
            </a: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>
            <a:off x="9879716" y="4860967"/>
            <a:ext cx="139890" cy="139890"/>
          </a:xfrm>
          <a:prstGeom prst="ellipse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R"/>
                <a:ea typeface="OPPOSans R"/>
                <a:cs typeface="OPPOSans R"/>
              </a:rPr>
              <a:t> 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>
            <a:off x="9632290" y="5247755"/>
            <a:ext cx="139890" cy="139890"/>
          </a:xfrm>
          <a:prstGeom prst="ellipse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R"/>
                <a:ea typeface="OPPOSans R"/>
                <a:cs typeface="OPPOSans R"/>
              </a:rPr>
              <a:t> </a:t>
            </a: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>
            <a:off x="10320780" y="5784381"/>
            <a:ext cx="139890" cy="139890"/>
          </a:xfrm>
          <a:prstGeom prst="ellipse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R"/>
                <a:ea typeface="OPPOSans R"/>
                <a:cs typeface="OPPOSans R"/>
              </a:rPr>
              <a:t> 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5242547" y="3856256"/>
            <a:ext cx="1047829" cy="104782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sq">
            <a:noFill/>
            <a:miter/>
          </a:ln>
          <a:effectLst/>
        </p:spPr>
        <p:txBody>
          <a:bodyPr vert="horz" wrap="square" lIns="0" tIns="45720" rIns="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5125720" y="2133388"/>
            <a:ext cx="377825" cy="1127125"/>
          </a:xfrm>
          <a:custGeom>
            <a:avLst/>
            <a:gdLst>
              <a:gd name="T0" fmla="*/ 77 w 77"/>
              <a:gd name="T1" fmla="*/ 233 h 233"/>
              <a:gd name="T2" fmla="*/ 37 w 77"/>
              <a:gd name="T3" fmla="*/ 206 h 233"/>
              <a:gd name="T4" fmla="*/ 10 w 77"/>
              <a:gd name="T5" fmla="*/ 166 h 233"/>
              <a:gd name="T6" fmla="*/ 0 w 77"/>
              <a:gd name="T7" fmla="*/ 116 h 233"/>
              <a:gd name="T8" fmla="*/ 10 w 77"/>
              <a:gd name="T9" fmla="*/ 67 h 233"/>
              <a:gd name="T10" fmla="*/ 37 w 77"/>
              <a:gd name="T11" fmla="*/ 27 h 233"/>
              <a:gd name="T12" fmla="*/ 77 w 77"/>
              <a:gd name="T13" fmla="*/ 0 h 233"/>
            </a:gdLst>
            <a:ahLst/>
            <a:cxnLst/>
            <a:rect l="0" t="0" r="r" b="b"/>
            <a:pathLst>
              <a:path w="77" h="233">
                <a:moveTo>
                  <a:pt x="77" y="233"/>
                </a:moveTo>
                <a:cubicBezTo>
                  <a:pt x="62" y="226"/>
                  <a:pt x="49" y="217"/>
                  <a:pt x="37" y="206"/>
                </a:cubicBezTo>
                <a:cubicBezTo>
                  <a:pt x="26" y="194"/>
                  <a:pt x="16" y="181"/>
                  <a:pt x="10" y="166"/>
                </a:cubicBezTo>
                <a:cubicBezTo>
                  <a:pt x="4" y="150"/>
                  <a:pt x="0" y="134"/>
                  <a:pt x="0" y="116"/>
                </a:cubicBezTo>
                <a:cubicBezTo>
                  <a:pt x="0" y="99"/>
                  <a:pt x="4" y="82"/>
                  <a:pt x="10" y="67"/>
                </a:cubicBezTo>
                <a:cubicBezTo>
                  <a:pt x="16" y="52"/>
                  <a:pt x="26" y="38"/>
                  <a:pt x="37" y="27"/>
                </a:cubicBezTo>
                <a:cubicBezTo>
                  <a:pt x="49" y="16"/>
                  <a:pt x="62" y="6"/>
                  <a:pt x="77" y="0"/>
                </a:cubicBezTo>
              </a:path>
            </a:pathLst>
          </a:custGeom>
          <a:noFill/>
          <a:ln w="20638" cap="flat">
            <a:solidFill>
              <a:schemeClr val="accent1"/>
            </a:solidFill>
            <a:miter/>
            <a:headEnd type="oval"/>
            <a:tailEnd type="oval"/>
          </a:ln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5125720" y="3820265"/>
            <a:ext cx="377825" cy="1127125"/>
          </a:xfrm>
          <a:custGeom>
            <a:avLst/>
            <a:gdLst>
              <a:gd name="T0" fmla="*/ 77 w 77"/>
              <a:gd name="T1" fmla="*/ 233 h 233"/>
              <a:gd name="T2" fmla="*/ 37 w 77"/>
              <a:gd name="T3" fmla="*/ 206 h 233"/>
              <a:gd name="T4" fmla="*/ 10 w 77"/>
              <a:gd name="T5" fmla="*/ 166 h 233"/>
              <a:gd name="T6" fmla="*/ 0 w 77"/>
              <a:gd name="T7" fmla="*/ 116 h 233"/>
              <a:gd name="T8" fmla="*/ 10 w 77"/>
              <a:gd name="T9" fmla="*/ 67 h 233"/>
              <a:gd name="T10" fmla="*/ 37 w 77"/>
              <a:gd name="T11" fmla="*/ 27 h 233"/>
              <a:gd name="T12" fmla="*/ 77 w 77"/>
              <a:gd name="T13" fmla="*/ 0 h 233"/>
            </a:gdLst>
            <a:ahLst/>
            <a:cxnLst/>
            <a:rect l="0" t="0" r="r" b="b"/>
            <a:pathLst>
              <a:path w="77" h="233">
                <a:moveTo>
                  <a:pt x="77" y="233"/>
                </a:moveTo>
                <a:cubicBezTo>
                  <a:pt x="62" y="226"/>
                  <a:pt x="49" y="217"/>
                  <a:pt x="37" y="206"/>
                </a:cubicBezTo>
                <a:cubicBezTo>
                  <a:pt x="26" y="194"/>
                  <a:pt x="16" y="181"/>
                  <a:pt x="10" y="166"/>
                </a:cubicBezTo>
                <a:cubicBezTo>
                  <a:pt x="4" y="150"/>
                  <a:pt x="0" y="134"/>
                  <a:pt x="0" y="116"/>
                </a:cubicBezTo>
                <a:cubicBezTo>
                  <a:pt x="0" y="99"/>
                  <a:pt x="4" y="82"/>
                  <a:pt x="10" y="67"/>
                </a:cubicBezTo>
                <a:cubicBezTo>
                  <a:pt x="16" y="52"/>
                  <a:pt x="26" y="38"/>
                  <a:pt x="37" y="27"/>
                </a:cubicBezTo>
                <a:cubicBezTo>
                  <a:pt x="49" y="16"/>
                  <a:pt x="62" y="6"/>
                  <a:pt x="77" y="0"/>
                </a:cubicBezTo>
              </a:path>
            </a:pathLst>
          </a:custGeom>
          <a:noFill/>
          <a:ln w="20638" cap="flat">
            <a:solidFill>
              <a:schemeClr val="bg1">
                <a:lumMod val="95000"/>
              </a:schemeClr>
            </a:solidFill>
            <a:miter/>
            <a:headEnd type="oval"/>
            <a:tailEnd type="oval"/>
          </a:ln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5242547" y="2170445"/>
            <a:ext cx="1047829" cy="1047829"/>
          </a:xfrm>
          <a:prstGeom prst="ellipse">
            <a:avLst/>
          </a:prstGeom>
          <a:solidFill>
            <a:schemeClr val="accent1"/>
          </a:solidFill>
          <a:ln w="25400" cap="sq">
            <a:noFill/>
            <a:miter/>
          </a:ln>
          <a:effectLst>
            <a:outerShdw blurRad="508000" dist="254000" dir="5400000" algn="ctr" rotWithShape="0">
              <a:srgbClr val="000000">
                <a:alpha val="30000"/>
              </a:srgbClr>
            </a:outerShdw>
          </a:effectLst>
        </p:spPr>
        <p:txBody>
          <a:bodyPr vert="horz" wrap="square" lIns="0" tIns="45720" rIns="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5566286" y="4240882"/>
            <a:ext cx="390767" cy="361487"/>
          </a:xfrm>
          <a:custGeom>
            <a:avLst/>
            <a:gdLst>
              <a:gd name="connsiteX0" fmla="*/ 56258 w 778320"/>
              <a:gd name="connsiteY0" fmla="*/ 333700 h 720001"/>
              <a:gd name="connsiteX1" fmla="*/ 56258 w 778320"/>
              <a:gd name="connsiteY1" fmla="*/ 627457 h 720001"/>
              <a:gd name="connsiteX2" fmla="*/ 66946 w 778320"/>
              <a:gd name="connsiteY2" fmla="*/ 653054 h 720001"/>
              <a:gd name="connsiteX3" fmla="*/ 92544 w 778320"/>
              <a:gd name="connsiteY3" fmla="*/ 663743 h 720001"/>
              <a:gd name="connsiteX4" fmla="*/ 685683 w 778320"/>
              <a:gd name="connsiteY4" fmla="*/ 663743 h 720001"/>
              <a:gd name="connsiteX5" fmla="*/ 711281 w 778320"/>
              <a:gd name="connsiteY5" fmla="*/ 653054 h 720001"/>
              <a:gd name="connsiteX6" fmla="*/ 721969 w 778320"/>
              <a:gd name="connsiteY6" fmla="*/ 627457 h 720001"/>
              <a:gd name="connsiteX7" fmla="*/ 721969 w 778320"/>
              <a:gd name="connsiteY7" fmla="*/ 333700 h 720001"/>
              <a:gd name="connsiteX8" fmla="*/ 92544 w 778320"/>
              <a:gd name="connsiteY8" fmla="*/ 142049 h 720001"/>
              <a:gd name="connsiteX9" fmla="*/ 56258 w 778320"/>
              <a:gd name="connsiteY9" fmla="*/ 178336 h 720001"/>
              <a:gd name="connsiteX10" fmla="*/ 56258 w 778320"/>
              <a:gd name="connsiteY10" fmla="*/ 277443 h 720001"/>
              <a:gd name="connsiteX11" fmla="*/ 721969 w 778320"/>
              <a:gd name="connsiteY11" fmla="*/ 277443 h 720001"/>
              <a:gd name="connsiteX12" fmla="*/ 721969 w 778320"/>
              <a:gd name="connsiteY12" fmla="*/ 178336 h 720001"/>
              <a:gd name="connsiteX13" fmla="*/ 685683 w 778320"/>
              <a:gd name="connsiteY13" fmla="*/ 142049 h 720001"/>
              <a:gd name="connsiteX14" fmla="*/ 561355 w 778320"/>
              <a:gd name="connsiteY14" fmla="*/ 142049 h 720001"/>
              <a:gd name="connsiteX15" fmla="*/ 561355 w 778320"/>
              <a:gd name="connsiteY15" fmla="*/ 201026 h 720001"/>
              <a:gd name="connsiteX16" fmla="*/ 533226 w 778320"/>
              <a:gd name="connsiteY16" fmla="*/ 229249 h 720001"/>
              <a:gd name="connsiteX17" fmla="*/ 505097 w 778320"/>
              <a:gd name="connsiteY17" fmla="*/ 201120 h 720001"/>
              <a:gd name="connsiteX18" fmla="*/ 505097 w 778320"/>
              <a:gd name="connsiteY18" fmla="*/ 142049 h 720001"/>
              <a:gd name="connsiteX19" fmla="*/ 273129 w 778320"/>
              <a:gd name="connsiteY19" fmla="*/ 142049 h 720001"/>
              <a:gd name="connsiteX20" fmla="*/ 273129 w 778320"/>
              <a:gd name="connsiteY20" fmla="*/ 201026 h 720001"/>
              <a:gd name="connsiteX21" fmla="*/ 245001 w 778320"/>
              <a:gd name="connsiteY21" fmla="*/ 229249 h 720001"/>
              <a:gd name="connsiteX22" fmla="*/ 216872 w 778320"/>
              <a:gd name="connsiteY22" fmla="*/ 201120 h 720001"/>
              <a:gd name="connsiteX23" fmla="*/ 216872 w 778320"/>
              <a:gd name="connsiteY23" fmla="*/ 142049 h 720001"/>
              <a:gd name="connsiteX24" fmla="*/ 245001 w 778320"/>
              <a:gd name="connsiteY24" fmla="*/ 0 h 720001"/>
              <a:gd name="connsiteX25" fmla="*/ 273129 w 778320"/>
              <a:gd name="connsiteY25" fmla="*/ 28129 h 720001"/>
              <a:gd name="connsiteX26" fmla="*/ 273129 w 778320"/>
              <a:gd name="connsiteY26" fmla="*/ 85792 h 720001"/>
              <a:gd name="connsiteX27" fmla="*/ 505097 w 778320"/>
              <a:gd name="connsiteY27" fmla="*/ 85792 h 720001"/>
              <a:gd name="connsiteX28" fmla="*/ 505097 w 778320"/>
              <a:gd name="connsiteY28" fmla="*/ 28129 h 720001"/>
              <a:gd name="connsiteX29" fmla="*/ 533226 w 778320"/>
              <a:gd name="connsiteY29" fmla="*/ 0 h 720001"/>
              <a:gd name="connsiteX30" fmla="*/ 561355 w 778320"/>
              <a:gd name="connsiteY30" fmla="*/ 28129 h 720001"/>
              <a:gd name="connsiteX31" fmla="*/ 561355 w 778320"/>
              <a:gd name="connsiteY31" fmla="*/ 85792 h 720001"/>
              <a:gd name="connsiteX32" fmla="*/ 685683 w 778320"/>
              <a:gd name="connsiteY32" fmla="*/ 85792 h 720001"/>
              <a:gd name="connsiteX33" fmla="*/ 778320 w 778320"/>
              <a:gd name="connsiteY33" fmla="*/ 178336 h 720001"/>
              <a:gd name="connsiteX34" fmla="*/ 778320 w 778320"/>
              <a:gd name="connsiteY34" fmla="*/ 627457 h 720001"/>
              <a:gd name="connsiteX35" fmla="*/ 685777 w 778320"/>
              <a:gd name="connsiteY35" fmla="*/ 720001 h 720001"/>
              <a:gd name="connsiteX36" fmla="*/ 92544 w 778320"/>
              <a:gd name="connsiteY36" fmla="*/ 720001 h 720001"/>
              <a:gd name="connsiteX37" fmla="*/ 0 w 778320"/>
              <a:gd name="connsiteY37" fmla="*/ 627457 h 720001"/>
              <a:gd name="connsiteX38" fmla="*/ 0 w 778320"/>
              <a:gd name="connsiteY38" fmla="*/ 333700 h 720001"/>
              <a:gd name="connsiteX39" fmla="*/ 0 w 778320"/>
              <a:gd name="connsiteY39" fmla="*/ 277443 h 720001"/>
              <a:gd name="connsiteX40" fmla="*/ 0 w 778320"/>
              <a:gd name="connsiteY40" fmla="*/ 178336 h 720001"/>
              <a:gd name="connsiteX41" fmla="*/ 92544 w 778320"/>
              <a:gd name="connsiteY41" fmla="*/ 85792 h 720001"/>
              <a:gd name="connsiteX42" fmla="*/ 216872 w 778320"/>
              <a:gd name="connsiteY42" fmla="*/ 85792 h 720001"/>
              <a:gd name="connsiteX43" fmla="*/ 216872 w 778320"/>
              <a:gd name="connsiteY43" fmla="*/ 28129 h 720001"/>
              <a:gd name="connsiteX44" fmla="*/ 245001 w 778320"/>
              <a:gd name="connsiteY44" fmla="*/ 0 h 720001"/>
            </a:gdLst>
            <a:ahLst/>
            <a:cxnLst/>
            <a:rect l="l" t="t" r="r" b="b"/>
            <a:pathLst>
              <a:path w="778320" h="720001">
                <a:moveTo>
                  <a:pt x="56258" y="333700"/>
                </a:moveTo>
                <a:lnTo>
                  <a:pt x="56258" y="627457"/>
                </a:lnTo>
                <a:cubicBezTo>
                  <a:pt x="56258" y="637115"/>
                  <a:pt x="60008" y="646116"/>
                  <a:pt x="66946" y="653054"/>
                </a:cubicBezTo>
                <a:cubicBezTo>
                  <a:pt x="73885" y="659899"/>
                  <a:pt x="82980" y="663743"/>
                  <a:pt x="92544" y="663743"/>
                </a:cubicBezTo>
                <a:lnTo>
                  <a:pt x="685683" y="663743"/>
                </a:lnTo>
                <a:cubicBezTo>
                  <a:pt x="695341" y="663743"/>
                  <a:pt x="704342" y="659993"/>
                  <a:pt x="711281" y="653054"/>
                </a:cubicBezTo>
                <a:cubicBezTo>
                  <a:pt x="718125" y="646116"/>
                  <a:pt x="721969" y="637021"/>
                  <a:pt x="721969" y="627457"/>
                </a:cubicBezTo>
                <a:lnTo>
                  <a:pt x="721969" y="333700"/>
                </a:lnTo>
                <a:close/>
                <a:moveTo>
                  <a:pt x="92544" y="142049"/>
                </a:moveTo>
                <a:cubicBezTo>
                  <a:pt x="72478" y="142049"/>
                  <a:pt x="56258" y="158364"/>
                  <a:pt x="56258" y="178336"/>
                </a:cubicBezTo>
                <a:lnTo>
                  <a:pt x="56258" y="277443"/>
                </a:lnTo>
                <a:lnTo>
                  <a:pt x="721969" y="277443"/>
                </a:lnTo>
                <a:lnTo>
                  <a:pt x="721969" y="178336"/>
                </a:lnTo>
                <a:cubicBezTo>
                  <a:pt x="721969" y="158270"/>
                  <a:pt x="705655" y="142049"/>
                  <a:pt x="685683" y="142049"/>
                </a:cubicBezTo>
                <a:lnTo>
                  <a:pt x="561355" y="142049"/>
                </a:lnTo>
                <a:lnTo>
                  <a:pt x="561355" y="201026"/>
                </a:lnTo>
                <a:cubicBezTo>
                  <a:pt x="561355" y="216591"/>
                  <a:pt x="548790" y="229249"/>
                  <a:pt x="533226" y="229249"/>
                </a:cubicBezTo>
                <a:cubicBezTo>
                  <a:pt x="517661" y="229249"/>
                  <a:pt x="505097" y="216685"/>
                  <a:pt x="505097" y="201120"/>
                </a:cubicBezTo>
                <a:lnTo>
                  <a:pt x="505097" y="142049"/>
                </a:lnTo>
                <a:lnTo>
                  <a:pt x="273129" y="142049"/>
                </a:lnTo>
                <a:lnTo>
                  <a:pt x="273129" y="201026"/>
                </a:lnTo>
                <a:cubicBezTo>
                  <a:pt x="273129" y="216591"/>
                  <a:pt x="260565" y="229249"/>
                  <a:pt x="245001" y="229249"/>
                </a:cubicBezTo>
                <a:cubicBezTo>
                  <a:pt x="229436" y="229249"/>
                  <a:pt x="216872" y="216685"/>
                  <a:pt x="216872" y="201120"/>
                </a:cubicBezTo>
                <a:lnTo>
                  <a:pt x="216872" y="142049"/>
                </a:lnTo>
                <a:close/>
                <a:moveTo>
                  <a:pt x="245001" y="0"/>
                </a:moveTo>
                <a:cubicBezTo>
                  <a:pt x="260565" y="0"/>
                  <a:pt x="273129" y="12564"/>
                  <a:pt x="273129" y="28129"/>
                </a:cubicBezTo>
                <a:lnTo>
                  <a:pt x="273129" y="85792"/>
                </a:lnTo>
                <a:lnTo>
                  <a:pt x="505097" y="85792"/>
                </a:lnTo>
                <a:lnTo>
                  <a:pt x="505097" y="28129"/>
                </a:lnTo>
                <a:cubicBezTo>
                  <a:pt x="505097" y="12564"/>
                  <a:pt x="517661" y="0"/>
                  <a:pt x="533226" y="0"/>
                </a:cubicBezTo>
                <a:cubicBezTo>
                  <a:pt x="548790" y="0"/>
                  <a:pt x="561355" y="12564"/>
                  <a:pt x="561355" y="28129"/>
                </a:cubicBezTo>
                <a:lnTo>
                  <a:pt x="561355" y="85792"/>
                </a:lnTo>
                <a:lnTo>
                  <a:pt x="685683" y="85792"/>
                </a:lnTo>
                <a:cubicBezTo>
                  <a:pt x="736784" y="85792"/>
                  <a:pt x="778227" y="127235"/>
                  <a:pt x="778320" y="178336"/>
                </a:cubicBezTo>
                <a:lnTo>
                  <a:pt x="778320" y="627457"/>
                </a:lnTo>
                <a:cubicBezTo>
                  <a:pt x="778320" y="678370"/>
                  <a:pt x="736690" y="720001"/>
                  <a:pt x="685777" y="720001"/>
                </a:cubicBezTo>
                <a:lnTo>
                  <a:pt x="92544" y="720001"/>
                </a:lnTo>
                <a:cubicBezTo>
                  <a:pt x="41631" y="720001"/>
                  <a:pt x="0" y="678370"/>
                  <a:pt x="0" y="627457"/>
                </a:cubicBezTo>
                <a:lnTo>
                  <a:pt x="0" y="333700"/>
                </a:lnTo>
                <a:lnTo>
                  <a:pt x="0" y="277443"/>
                </a:lnTo>
                <a:lnTo>
                  <a:pt x="0" y="178336"/>
                </a:lnTo>
                <a:cubicBezTo>
                  <a:pt x="0" y="127235"/>
                  <a:pt x="41443" y="85792"/>
                  <a:pt x="92544" y="85792"/>
                </a:cubicBezTo>
                <a:lnTo>
                  <a:pt x="216872" y="85792"/>
                </a:lnTo>
                <a:lnTo>
                  <a:pt x="216872" y="28129"/>
                </a:lnTo>
                <a:cubicBezTo>
                  <a:pt x="216872" y="12564"/>
                  <a:pt x="229436" y="0"/>
                  <a:pt x="245001" y="0"/>
                </a:cubicBezTo>
                <a:close/>
              </a:path>
            </a:pathLst>
          </a:custGeom>
          <a:solidFill>
            <a:schemeClr val="accent1"/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5590585" y="2488476"/>
            <a:ext cx="342168" cy="390767"/>
          </a:xfrm>
          <a:custGeom>
            <a:avLst/>
            <a:gdLst>
              <a:gd name="connsiteX0" fmla="*/ 1449958 w 1449958"/>
              <a:gd name="connsiteY0" fmla="*/ 669913 h 1655898"/>
              <a:gd name="connsiteX1" fmla="*/ 1449586 w 1449958"/>
              <a:gd name="connsiteY1" fmla="*/ 666192 h 1655898"/>
              <a:gd name="connsiteX2" fmla="*/ 1449586 w 1449958"/>
              <a:gd name="connsiteY2" fmla="*/ 665634 h 1655898"/>
              <a:gd name="connsiteX3" fmla="*/ 1448098 w 1449958"/>
              <a:gd name="connsiteY3" fmla="*/ 658006 h 1655898"/>
              <a:gd name="connsiteX4" fmla="*/ 1445307 w 1449958"/>
              <a:gd name="connsiteY4" fmla="*/ 650379 h 1655898"/>
              <a:gd name="connsiteX5" fmla="*/ 1443633 w 1449958"/>
              <a:gd name="connsiteY5" fmla="*/ 646844 h 1655898"/>
              <a:gd name="connsiteX6" fmla="*/ 1441772 w 1449958"/>
              <a:gd name="connsiteY6" fmla="*/ 643496 h 1655898"/>
              <a:gd name="connsiteX7" fmla="*/ 1441400 w 1449958"/>
              <a:gd name="connsiteY7" fmla="*/ 643124 h 1655898"/>
              <a:gd name="connsiteX8" fmla="*/ 1439354 w 1449958"/>
              <a:gd name="connsiteY8" fmla="*/ 640147 h 1655898"/>
              <a:gd name="connsiteX9" fmla="*/ 1439168 w 1449958"/>
              <a:gd name="connsiteY9" fmla="*/ 639775 h 1655898"/>
              <a:gd name="connsiteX10" fmla="*/ 1436936 w 1449958"/>
              <a:gd name="connsiteY10" fmla="*/ 636798 h 1655898"/>
              <a:gd name="connsiteX11" fmla="*/ 1436378 w 1449958"/>
              <a:gd name="connsiteY11" fmla="*/ 636240 h 1655898"/>
              <a:gd name="connsiteX12" fmla="*/ 1433773 w 1449958"/>
              <a:gd name="connsiteY12" fmla="*/ 633450 h 1655898"/>
              <a:gd name="connsiteX13" fmla="*/ 816136 w 1449958"/>
              <a:gd name="connsiteY13" fmla="*/ 15813 h 1655898"/>
              <a:gd name="connsiteX14" fmla="*/ 813346 w 1449958"/>
              <a:gd name="connsiteY14" fmla="*/ 13208 h 1655898"/>
              <a:gd name="connsiteX15" fmla="*/ 812788 w 1449958"/>
              <a:gd name="connsiteY15" fmla="*/ 12650 h 1655898"/>
              <a:gd name="connsiteX16" fmla="*/ 809997 w 1449958"/>
              <a:gd name="connsiteY16" fmla="*/ 10418 h 1655898"/>
              <a:gd name="connsiteX17" fmla="*/ 809625 w 1449958"/>
              <a:gd name="connsiteY17" fmla="*/ 10232 h 1655898"/>
              <a:gd name="connsiteX18" fmla="*/ 806834 w 1449958"/>
              <a:gd name="connsiteY18" fmla="*/ 8372 h 1655898"/>
              <a:gd name="connsiteX19" fmla="*/ 806276 w 1449958"/>
              <a:gd name="connsiteY19" fmla="*/ 8000 h 1655898"/>
              <a:gd name="connsiteX20" fmla="*/ 802928 w 1449958"/>
              <a:gd name="connsiteY20" fmla="*/ 6139 h 1655898"/>
              <a:gd name="connsiteX21" fmla="*/ 802742 w 1449958"/>
              <a:gd name="connsiteY21" fmla="*/ 6139 h 1655898"/>
              <a:gd name="connsiteX22" fmla="*/ 799207 w 1449958"/>
              <a:gd name="connsiteY22" fmla="*/ 4465 h 1655898"/>
              <a:gd name="connsiteX23" fmla="*/ 799021 w 1449958"/>
              <a:gd name="connsiteY23" fmla="*/ 4465 h 1655898"/>
              <a:gd name="connsiteX24" fmla="*/ 791580 w 1449958"/>
              <a:gd name="connsiteY24" fmla="*/ 1860 h 1655898"/>
              <a:gd name="connsiteX25" fmla="*/ 791394 w 1449958"/>
              <a:gd name="connsiteY25" fmla="*/ 1860 h 1655898"/>
              <a:gd name="connsiteX26" fmla="*/ 783766 w 1449958"/>
              <a:gd name="connsiteY26" fmla="*/ 372 h 1655898"/>
              <a:gd name="connsiteX27" fmla="*/ 783022 w 1449958"/>
              <a:gd name="connsiteY27" fmla="*/ 372 h 1655898"/>
              <a:gd name="connsiteX28" fmla="*/ 779301 w 1449958"/>
              <a:gd name="connsiteY28" fmla="*/ 0 h 1655898"/>
              <a:gd name="connsiteX29" fmla="*/ 261751 w 1449958"/>
              <a:gd name="connsiteY29" fmla="*/ 0 h 1655898"/>
              <a:gd name="connsiteX30" fmla="*/ 0 w 1449958"/>
              <a:gd name="connsiteY30" fmla="*/ 261751 h 1655898"/>
              <a:gd name="connsiteX31" fmla="*/ 0 w 1449958"/>
              <a:gd name="connsiteY31" fmla="*/ 1394148 h 1655898"/>
              <a:gd name="connsiteX32" fmla="*/ 261751 w 1449958"/>
              <a:gd name="connsiteY32" fmla="*/ 1655899 h 1655898"/>
              <a:gd name="connsiteX33" fmla="*/ 1188207 w 1449958"/>
              <a:gd name="connsiteY33" fmla="*/ 1655899 h 1655898"/>
              <a:gd name="connsiteX34" fmla="*/ 1449958 w 1449958"/>
              <a:gd name="connsiteY34" fmla="*/ 1394148 h 1655898"/>
              <a:gd name="connsiteX35" fmla="*/ 1449958 w 1449958"/>
              <a:gd name="connsiteY35" fmla="*/ 672889 h 1655898"/>
              <a:gd name="connsiteX36" fmla="*/ 1449958 w 1449958"/>
              <a:gd name="connsiteY36" fmla="*/ 669913 h 1655898"/>
              <a:gd name="connsiteX37" fmla="*/ 832321 w 1449958"/>
              <a:gd name="connsiteY37" fmla="*/ 466948 h 1655898"/>
              <a:gd name="connsiteX38" fmla="*/ 832321 w 1449958"/>
              <a:gd name="connsiteY38" fmla="*/ 189942 h 1655898"/>
              <a:gd name="connsiteX39" fmla="*/ 1259458 w 1449958"/>
              <a:gd name="connsiteY39" fmla="*/ 617079 h 1655898"/>
              <a:gd name="connsiteX40" fmla="*/ 982452 w 1449958"/>
              <a:gd name="connsiteY40" fmla="*/ 617079 h 1655898"/>
              <a:gd name="connsiteX41" fmla="*/ 832321 w 1449958"/>
              <a:gd name="connsiteY41" fmla="*/ 466948 h 1655898"/>
              <a:gd name="connsiteX42" fmla="*/ 1338337 w 1449958"/>
              <a:gd name="connsiteY42" fmla="*/ 1393403 h 1655898"/>
              <a:gd name="connsiteX43" fmla="*/ 1188207 w 1449958"/>
              <a:gd name="connsiteY43" fmla="*/ 1543534 h 1655898"/>
              <a:gd name="connsiteX44" fmla="*/ 261751 w 1449958"/>
              <a:gd name="connsiteY44" fmla="*/ 1543534 h 1655898"/>
              <a:gd name="connsiteX45" fmla="*/ 111621 w 1449958"/>
              <a:gd name="connsiteY45" fmla="*/ 1393403 h 1655898"/>
              <a:gd name="connsiteX46" fmla="*/ 111621 w 1449958"/>
              <a:gd name="connsiteY46" fmla="*/ 261007 h 1655898"/>
              <a:gd name="connsiteX47" fmla="*/ 261751 w 1449958"/>
              <a:gd name="connsiteY47" fmla="*/ 110877 h 1655898"/>
              <a:gd name="connsiteX48" fmla="*/ 720700 w 1449958"/>
              <a:gd name="connsiteY48" fmla="*/ 110877 h 1655898"/>
              <a:gd name="connsiteX49" fmla="*/ 720700 w 1449958"/>
              <a:gd name="connsiteY49" fmla="*/ 466948 h 1655898"/>
              <a:gd name="connsiteX50" fmla="*/ 982452 w 1449958"/>
              <a:gd name="connsiteY50" fmla="*/ 728700 h 1655898"/>
              <a:gd name="connsiteX51" fmla="*/ 1338523 w 1449958"/>
              <a:gd name="connsiteY51" fmla="*/ 728700 h 1655898"/>
              <a:gd name="connsiteX52" fmla="*/ 1338523 w 1449958"/>
              <a:gd name="connsiteY52" fmla="*/ 1393403 h 1655898"/>
            </a:gdLst>
            <a:ahLst/>
            <a:cxnLst/>
            <a:rect l="l" t="t" r="r" b="b"/>
            <a:pathLst>
              <a:path w="1449958" h="1655898">
                <a:moveTo>
                  <a:pt x="1449958" y="669913"/>
                </a:moveTo>
                <a:cubicBezTo>
                  <a:pt x="1449958" y="668610"/>
                  <a:pt x="1449772" y="667308"/>
                  <a:pt x="1449586" y="666192"/>
                </a:cubicBezTo>
                <a:lnTo>
                  <a:pt x="1449586" y="665634"/>
                </a:lnTo>
                <a:cubicBezTo>
                  <a:pt x="1449214" y="663029"/>
                  <a:pt x="1448656" y="660425"/>
                  <a:pt x="1448098" y="658006"/>
                </a:cubicBezTo>
                <a:cubicBezTo>
                  <a:pt x="1447354" y="655402"/>
                  <a:pt x="1446423" y="652797"/>
                  <a:pt x="1445307" y="650379"/>
                </a:cubicBezTo>
                <a:cubicBezTo>
                  <a:pt x="1444749" y="649077"/>
                  <a:pt x="1444191" y="647960"/>
                  <a:pt x="1443633" y="646844"/>
                </a:cubicBezTo>
                <a:cubicBezTo>
                  <a:pt x="1443075" y="645728"/>
                  <a:pt x="1442331" y="644612"/>
                  <a:pt x="1441772" y="643496"/>
                </a:cubicBezTo>
                <a:cubicBezTo>
                  <a:pt x="1441587" y="643310"/>
                  <a:pt x="1441587" y="643124"/>
                  <a:pt x="1441400" y="643124"/>
                </a:cubicBezTo>
                <a:cubicBezTo>
                  <a:pt x="1440842" y="642193"/>
                  <a:pt x="1440098" y="641077"/>
                  <a:pt x="1439354" y="640147"/>
                </a:cubicBezTo>
                <a:cubicBezTo>
                  <a:pt x="1439354" y="640147"/>
                  <a:pt x="1439168" y="639961"/>
                  <a:pt x="1439168" y="639775"/>
                </a:cubicBezTo>
                <a:cubicBezTo>
                  <a:pt x="1438424" y="638845"/>
                  <a:pt x="1437680" y="637729"/>
                  <a:pt x="1436936" y="636798"/>
                </a:cubicBezTo>
                <a:lnTo>
                  <a:pt x="1436378" y="636240"/>
                </a:lnTo>
                <a:cubicBezTo>
                  <a:pt x="1435633" y="635310"/>
                  <a:pt x="1434703" y="634380"/>
                  <a:pt x="1433773" y="633450"/>
                </a:cubicBezTo>
                <a:lnTo>
                  <a:pt x="816136" y="15813"/>
                </a:lnTo>
                <a:cubicBezTo>
                  <a:pt x="815206" y="14883"/>
                  <a:pt x="814276" y="14139"/>
                  <a:pt x="813346" y="13208"/>
                </a:cubicBezTo>
                <a:lnTo>
                  <a:pt x="812788" y="12650"/>
                </a:lnTo>
                <a:lnTo>
                  <a:pt x="809997" y="10418"/>
                </a:lnTo>
                <a:cubicBezTo>
                  <a:pt x="809811" y="10418"/>
                  <a:pt x="809811" y="10232"/>
                  <a:pt x="809625" y="10232"/>
                </a:cubicBezTo>
                <a:cubicBezTo>
                  <a:pt x="808695" y="9488"/>
                  <a:pt x="807765" y="8930"/>
                  <a:pt x="806834" y="8372"/>
                </a:cubicBezTo>
                <a:cubicBezTo>
                  <a:pt x="806649" y="8186"/>
                  <a:pt x="806462" y="8186"/>
                  <a:pt x="806276" y="8000"/>
                </a:cubicBezTo>
                <a:cubicBezTo>
                  <a:pt x="805160" y="7255"/>
                  <a:pt x="804044" y="6697"/>
                  <a:pt x="802928" y="6139"/>
                </a:cubicBezTo>
                <a:lnTo>
                  <a:pt x="802742" y="6139"/>
                </a:lnTo>
                <a:cubicBezTo>
                  <a:pt x="801626" y="5581"/>
                  <a:pt x="800509" y="5023"/>
                  <a:pt x="799207" y="4465"/>
                </a:cubicBezTo>
                <a:lnTo>
                  <a:pt x="799021" y="4465"/>
                </a:lnTo>
                <a:cubicBezTo>
                  <a:pt x="796603" y="3349"/>
                  <a:pt x="793998" y="2418"/>
                  <a:pt x="791580" y="1860"/>
                </a:cubicBezTo>
                <a:lnTo>
                  <a:pt x="791394" y="1860"/>
                </a:lnTo>
                <a:cubicBezTo>
                  <a:pt x="788975" y="1116"/>
                  <a:pt x="786371" y="744"/>
                  <a:pt x="783766" y="372"/>
                </a:cubicBezTo>
                <a:lnTo>
                  <a:pt x="783022" y="372"/>
                </a:lnTo>
                <a:cubicBezTo>
                  <a:pt x="781720" y="186"/>
                  <a:pt x="780604" y="186"/>
                  <a:pt x="779301" y="0"/>
                </a:cubicBezTo>
                <a:lnTo>
                  <a:pt x="261751" y="0"/>
                </a:lnTo>
                <a:cubicBezTo>
                  <a:pt x="117388" y="0"/>
                  <a:pt x="0" y="117388"/>
                  <a:pt x="0" y="261751"/>
                </a:cubicBezTo>
                <a:lnTo>
                  <a:pt x="0" y="1394148"/>
                </a:lnTo>
                <a:cubicBezTo>
                  <a:pt x="0" y="1538511"/>
                  <a:pt x="117388" y="1655899"/>
                  <a:pt x="261751" y="1655899"/>
                </a:cubicBezTo>
                <a:lnTo>
                  <a:pt x="1188207" y="1655899"/>
                </a:lnTo>
                <a:cubicBezTo>
                  <a:pt x="1332570" y="1655899"/>
                  <a:pt x="1449958" y="1538511"/>
                  <a:pt x="1449958" y="1394148"/>
                </a:cubicBezTo>
                <a:lnTo>
                  <a:pt x="1449958" y="672889"/>
                </a:lnTo>
                <a:lnTo>
                  <a:pt x="1449958" y="669913"/>
                </a:lnTo>
                <a:close/>
                <a:moveTo>
                  <a:pt x="832321" y="466948"/>
                </a:moveTo>
                <a:lnTo>
                  <a:pt x="832321" y="189942"/>
                </a:lnTo>
                <a:lnTo>
                  <a:pt x="1259458" y="617079"/>
                </a:lnTo>
                <a:lnTo>
                  <a:pt x="982452" y="617079"/>
                </a:lnTo>
                <a:cubicBezTo>
                  <a:pt x="899666" y="617079"/>
                  <a:pt x="832321" y="549734"/>
                  <a:pt x="832321" y="466948"/>
                </a:cubicBezTo>
                <a:close/>
                <a:moveTo>
                  <a:pt x="1338337" y="1393403"/>
                </a:moveTo>
                <a:cubicBezTo>
                  <a:pt x="1338337" y="1476189"/>
                  <a:pt x="1270992" y="1543534"/>
                  <a:pt x="1188207" y="1543534"/>
                </a:cubicBezTo>
                <a:lnTo>
                  <a:pt x="261751" y="1543534"/>
                </a:lnTo>
                <a:cubicBezTo>
                  <a:pt x="178966" y="1543534"/>
                  <a:pt x="111621" y="1476189"/>
                  <a:pt x="111621" y="1393403"/>
                </a:cubicBezTo>
                <a:lnTo>
                  <a:pt x="111621" y="261007"/>
                </a:lnTo>
                <a:cubicBezTo>
                  <a:pt x="111621" y="178222"/>
                  <a:pt x="178966" y="110877"/>
                  <a:pt x="261751" y="110877"/>
                </a:cubicBezTo>
                <a:lnTo>
                  <a:pt x="720700" y="110877"/>
                </a:lnTo>
                <a:lnTo>
                  <a:pt x="720700" y="466948"/>
                </a:lnTo>
                <a:cubicBezTo>
                  <a:pt x="720700" y="611312"/>
                  <a:pt x="838088" y="728700"/>
                  <a:pt x="982452" y="728700"/>
                </a:cubicBezTo>
                <a:lnTo>
                  <a:pt x="1338523" y="728700"/>
                </a:lnTo>
                <a:lnTo>
                  <a:pt x="1338523" y="1393403"/>
                </a:lnTo>
                <a:close/>
              </a:path>
            </a:pathLst>
          </a:custGeom>
          <a:solidFill>
            <a:schemeClr val="bg1"/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flipH="1">
            <a:off x="3412139" y="1816306"/>
            <a:ext cx="1077979" cy="3215822"/>
          </a:xfrm>
          <a:custGeom>
            <a:avLst/>
            <a:gdLst>
              <a:gd name="T0" fmla="*/ 77 w 77"/>
              <a:gd name="T1" fmla="*/ 233 h 233"/>
              <a:gd name="T2" fmla="*/ 37 w 77"/>
              <a:gd name="T3" fmla="*/ 206 h 233"/>
              <a:gd name="T4" fmla="*/ 10 w 77"/>
              <a:gd name="T5" fmla="*/ 166 h 233"/>
              <a:gd name="T6" fmla="*/ 0 w 77"/>
              <a:gd name="T7" fmla="*/ 116 h 233"/>
              <a:gd name="T8" fmla="*/ 10 w 77"/>
              <a:gd name="T9" fmla="*/ 67 h 233"/>
              <a:gd name="T10" fmla="*/ 37 w 77"/>
              <a:gd name="T11" fmla="*/ 27 h 233"/>
              <a:gd name="T12" fmla="*/ 77 w 77"/>
              <a:gd name="T13" fmla="*/ 0 h 233"/>
            </a:gdLst>
            <a:ahLst/>
            <a:cxnLst/>
            <a:rect l="0" t="0" r="r" b="b"/>
            <a:pathLst>
              <a:path w="77" h="233">
                <a:moveTo>
                  <a:pt x="77" y="233"/>
                </a:moveTo>
                <a:cubicBezTo>
                  <a:pt x="62" y="226"/>
                  <a:pt x="49" y="217"/>
                  <a:pt x="37" y="206"/>
                </a:cubicBezTo>
                <a:cubicBezTo>
                  <a:pt x="26" y="194"/>
                  <a:pt x="16" y="181"/>
                  <a:pt x="10" y="166"/>
                </a:cubicBezTo>
                <a:cubicBezTo>
                  <a:pt x="4" y="150"/>
                  <a:pt x="0" y="134"/>
                  <a:pt x="0" y="116"/>
                </a:cubicBezTo>
                <a:cubicBezTo>
                  <a:pt x="0" y="99"/>
                  <a:pt x="4" y="82"/>
                  <a:pt x="10" y="67"/>
                </a:cubicBezTo>
                <a:cubicBezTo>
                  <a:pt x="16" y="52"/>
                  <a:pt x="26" y="38"/>
                  <a:pt x="37" y="27"/>
                </a:cubicBezTo>
                <a:cubicBezTo>
                  <a:pt x="49" y="16"/>
                  <a:pt x="62" y="6"/>
                  <a:pt x="77" y="0"/>
                </a:cubicBezTo>
              </a:path>
            </a:pathLst>
          </a:custGeom>
          <a:noFill/>
          <a:ln w="20638" cap="flat">
            <a:solidFill>
              <a:schemeClr val="accent1"/>
            </a:solidFill>
            <a:miter/>
            <a:headEnd type="oval"/>
            <a:tailEnd type="oval"/>
          </a:ln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1246949" y="1920157"/>
            <a:ext cx="2991458" cy="2991458"/>
          </a:xfrm>
          <a:prstGeom prst="ellipse">
            <a:avLst/>
          </a:prstGeom>
          <a:solidFill>
            <a:schemeClr val="bg1"/>
          </a:solidFill>
          <a:ln w="25400" cap="sq">
            <a:noFill/>
            <a:miter/>
          </a:ln>
          <a:effectLst>
            <a:outerShdw blurRad="508000" dist="254000" dir="5400000" algn="ctr" rotWithShape="0">
              <a:srgbClr val="000000">
                <a:alpha val="30000"/>
              </a:srgbClr>
            </a:outerShdw>
          </a:effectLst>
        </p:spPr>
        <p:txBody>
          <a:bodyPr vert="horz" wrap="square" lIns="0" tIns="45720" rIns="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6454322" y="3860800"/>
            <a:ext cx="4772478" cy="1549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Source Han Sans"/>
                <a:ea typeface="Source Han Sans"/>
                <a:cs typeface="Source Han Sans"/>
              </a:rPr>
              <a:t>合作推广：与英语学习网站、论坛等合作，进行互推互宣。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>
            <a:off x="6454322" y="2171700"/>
            <a:ext cx="4772478" cy="147260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Source Han Sans"/>
                <a:ea typeface="Source Han Sans"/>
                <a:cs typeface="Source Han Sans"/>
              </a:rPr>
              <a:t>社交媒体营销：利用微博、微信、抖音等社交媒体平台发布产品介绍、使用教程等内容。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>
            <a:off x="2077831" y="2759938"/>
            <a:ext cx="1329694" cy="1311896"/>
          </a:xfrm>
          <a:custGeom>
            <a:avLst/>
            <a:gdLst>
              <a:gd name="connsiteX0" fmla="*/ 1371696 w 1870330"/>
              <a:gd name="connsiteY0" fmla="*/ 1296270 h 1845296"/>
              <a:gd name="connsiteX1" fmla="*/ 1371696 w 1870330"/>
              <a:gd name="connsiteY1" fmla="*/ 1371136 h 1845296"/>
              <a:gd name="connsiteX2" fmla="*/ 1671448 w 1870330"/>
              <a:gd name="connsiteY2" fmla="*/ 1371136 h 1845296"/>
              <a:gd name="connsiteX3" fmla="*/ 1671448 w 1870330"/>
              <a:gd name="connsiteY3" fmla="*/ 1296270 h 1845296"/>
              <a:gd name="connsiteX4" fmla="*/ 1371696 w 1870330"/>
              <a:gd name="connsiteY4" fmla="*/ 996899 h 1845296"/>
              <a:gd name="connsiteX5" fmla="*/ 1371696 w 1870330"/>
              <a:gd name="connsiteY5" fmla="*/ 1071765 h 1845296"/>
              <a:gd name="connsiteX6" fmla="*/ 1671448 w 1870330"/>
              <a:gd name="connsiteY6" fmla="*/ 1071765 h 1845296"/>
              <a:gd name="connsiteX7" fmla="*/ 1671448 w 1870330"/>
              <a:gd name="connsiteY7" fmla="*/ 996899 h 1845296"/>
              <a:gd name="connsiteX8" fmla="*/ 1371696 w 1870330"/>
              <a:gd name="connsiteY8" fmla="*/ 747820 h 1845296"/>
              <a:gd name="connsiteX9" fmla="*/ 1371696 w 1870330"/>
              <a:gd name="connsiteY9" fmla="*/ 822401 h 1845296"/>
              <a:gd name="connsiteX10" fmla="*/ 1671448 w 1870330"/>
              <a:gd name="connsiteY10" fmla="*/ 822401 h 1845296"/>
              <a:gd name="connsiteX11" fmla="*/ 1671448 w 1870330"/>
              <a:gd name="connsiteY11" fmla="*/ 747820 h 1845296"/>
              <a:gd name="connsiteX12" fmla="*/ 1371696 w 1870330"/>
              <a:gd name="connsiteY12" fmla="*/ 473405 h 1845296"/>
              <a:gd name="connsiteX13" fmla="*/ 1371696 w 1870330"/>
              <a:gd name="connsiteY13" fmla="*/ 547986 h 1845296"/>
              <a:gd name="connsiteX14" fmla="*/ 1671448 w 1870330"/>
              <a:gd name="connsiteY14" fmla="*/ 547986 h 1845296"/>
              <a:gd name="connsiteX15" fmla="*/ 1671448 w 1870330"/>
              <a:gd name="connsiteY15" fmla="*/ 473405 h 1845296"/>
              <a:gd name="connsiteX16" fmla="*/ 1221963 w 1870330"/>
              <a:gd name="connsiteY16" fmla="*/ 224040 h 1845296"/>
              <a:gd name="connsiteX17" fmla="*/ 1794130 w 1870330"/>
              <a:gd name="connsiteY17" fmla="*/ 224040 h 1845296"/>
              <a:gd name="connsiteX18" fmla="*/ 1870330 w 1870330"/>
              <a:gd name="connsiteY18" fmla="*/ 298811 h 1845296"/>
              <a:gd name="connsiteX19" fmla="*/ 1870330 w 1870330"/>
              <a:gd name="connsiteY19" fmla="*/ 1570971 h 1845296"/>
              <a:gd name="connsiteX20" fmla="*/ 1794130 w 1870330"/>
              <a:gd name="connsiteY20" fmla="*/ 1645742 h 1845296"/>
              <a:gd name="connsiteX21" fmla="*/ 1221963 w 1870330"/>
              <a:gd name="connsiteY21" fmla="*/ 1645742 h 1845296"/>
              <a:gd name="connsiteX22" fmla="*/ 1221963 w 1870330"/>
              <a:gd name="connsiteY22" fmla="*/ 1383804 h 1845296"/>
              <a:gd name="connsiteX23" fmla="*/ 1298163 w 1870330"/>
              <a:gd name="connsiteY23" fmla="*/ 1383804 h 1845296"/>
              <a:gd name="connsiteX24" fmla="*/ 1298163 w 1870330"/>
              <a:gd name="connsiteY24" fmla="*/ 1309033 h 1845296"/>
              <a:gd name="connsiteX25" fmla="*/ 1221963 w 1870330"/>
              <a:gd name="connsiteY25" fmla="*/ 1309033 h 1845296"/>
              <a:gd name="connsiteX26" fmla="*/ 1221963 w 1870330"/>
              <a:gd name="connsiteY26" fmla="*/ 1084434 h 1845296"/>
              <a:gd name="connsiteX27" fmla="*/ 1298163 w 1870330"/>
              <a:gd name="connsiteY27" fmla="*/ 1084434 h 1845296"/>
              <a:gd name="connsiteX28" fmla="*/ 1298163 w 1870330"/>
              <a:gd name="connsiteY28" fmla="*/ 1009662 h 1845296"/>
              <a:gd name="connsiteX29" fmla="*/ 1221963 w 1870330"/>
              <a:gd name="connsiteY29" fmla="*/ 1009662 h 1845296"/>
              <a:gd name="connsiteX30" fmla="*/ 1221963 w 1870330"/>
              <a:gd name="connsiteY30" fmla="*/ 822496 h 1845296"/>
              <a:gd name="connsiteX31" fmla="*/ 1298163 w 1870330"/>
              <a:gd name="connsiteY31" fmla="*/ 822496 h 1845296"/>
              <a:gd name="connsiteX32" fmla="*/ 1298163 w 1870330"/>
              <a:gd name="connsiteY32" fmla="*/ 747725 h 1845296"/>
              <a:gd name="connsiteX33" fmla="*/ 1221963 w 1870330"/>
              <a:gd name="connsiteY33" fmla="*/ 747725 h 1845296"/>
              <a:gd name="connsiteX34" fmla="*/ 1221963 w 1870330"/>
              <a:gd name="connsiteY34" fmla="*/ 560654 h 1845296"/>
              <a:gd name="connsiteX35" fmla="*/ 1298163 w 1870330"/>
              <a:gd name="connsiteY35" fmla="*/ 560654 h 1845296"/>
              <a:gd name="connsiteX36" fmla="*/ 1298163 w 1870330"/>
              <a:gd name="connsiteY36" fmla="*/ 485883 h 1845296"/>
              <a:gd name="connsiteX37" fmla="*/ 1221963 w 1870330"/>
              <a:gd name="connsiteY37" fmla="*/ 485883 h 1845296"/>
              <a:gd name="connsiteX38" fmla="*/ 1054227 w 1870330"/>
              <a:gd name="connsiteY38" fmla="*/ 393 h 1845296"/>
              <a:gd name="connsiteX39" fmla="*/ 1054132 w 1870330"/>
              <a:gd name="connsiteY39" fmla="*/ 869 h 1845296"/>
              <a:gd name="connsiteX40" fmla="*/ 1083754 w 1870330"/>
              <a:gd name="connsiteY40" fmla="*/ 7727 h 1845296"/>
              <a:gd name="connsiteX41" fmla="*/ 1097470 w 1870330"/>
              <a:gd name="connsiteY41" fmla="*/ 36302 h 1845296"/>
              <a:gd name="connsiteX42" fmla="*/ 1097470 w 1870330"/>
              <a:gd name="connsiteY42" fmla="*/ 1808714 h 1845296"/>
              <a:gd name="connsiteX43" fmla="*/ 1083754 w 1870330"/>
              <a:gd name="connsiteY43" fmla="*/ 1837289 h 1845296"/>
              <a:gd name="connsiteX44" fmla="*/ 1060895 w 1870330"/>
              <a:gd name="connsiteY44" fmla="*/ 1845290 h 1845296"/>
              <a:gd name="connsiteX45" fmla="*/ 1053941 w 1870330"/>
              <a:gd name="connsiteY45" fmla="*/ 1844148 h 1845296"/>
              <a:gd name="connsiteX46" fmla="*/ 29623 w 1870330"/>
              <a:gd name="connsiteY46" fmla="*/ 1647932 h 1845296"/>
              <a:gd name="connsiteX47" fmla="*/ 0 w 1870330"/>
              <a:gd name="connsiteY47" fmla="*/ 1611071 h 1845296"/>
              <a:gd name="connsiteX48" fmla="*/ 0 w 1870330"/>
              <a:gd name="connsiteY48" fmla="*/ 233375 h 1845296"/>
              <a:gd name="connsiteX49" fmla="*/ 29813 w 1870330"/>
              <a:gd name="connsiteY49" fmla="*/ 196513 h 1845296"/>
            </a:gdLst>
            <a:ahLst/>
            <a:cxnLst/>
            <a:rect l="l" t="t" r="r" b="b"/>
            <a:pathLst>
              <a:path w="1870330" h="1845296">
                <a:moveTo>
                  <a:pt x="1371696" y="1296270"/>
                </a:moveTo>
                <a:lnTo>
                  <a:pt x="1371696" y="1371136"/>
                </a:lnTo>
                <a:lnTo>
                  <a:pt x="1671448" y="1371136"/>
                </a:lnTo>
                <a:lnTo>
                  <a:pt x="1671448" y="1296270"/>
                </a:lnTo>
                <a:close/>
                <a:moveTo>
                  <a:pt x="1371696" y="996899"/>
                </a:moveTo>
                <a:lnTo>
                  <a:pt x="1371696" y="1071765"/>
                </a:lnTo>
                <a:lnTo>
                  <a:pt x="1671448" y="1071765"/>
                </a:lnTo>
                <a:lnTo>
                  <a:pt x="1671448" y="996899"/>
                </a:lnTo>
                <a:close/>
                <a:moveTo>
                  <a:pt x="1371696" y="747820"/>
                </a:moveTo>
                <a:lnTo>
                  <a:pt x="1371696" y="822401"/>
                </a:lnTo>
                <a:lnTo>
                  <a:pt x="1671448" y="822401"/>
                </a:lnTo>
                <a:lnTo>
                  <a:pt x="1671448" y="747820"/>
                </a:lnTo>
                <a:close/>
                <a:moveTo>
                  <a:pt x="1371696" y="473405"/>
                </a:moveTo>
                <a:lnTo>
                  <a:pt x="1371696" y="547986"/>
                </a:lnTo>
                <a:lnTo>
                  <a:pt x="1671448" y="547986"/>
                </a:lnTo>
                <a:lnTo>
                  <a:pt x="1671448" y="473405"/>
                </a:lnTo>
                <a:close/>
                <a:moveTo>
                  <a:pt x="1221963" y="224040"/>
                </a:moveTo>
                <a:lnTo>
                  <a:pt x="1794130" y="224040"/>
                </a:lnTo>
                <a:cubicBezTo>
                  <a:pt x="1835792" y="223723"/>
                  <a:pt x="1869863" y="257155"/>
                  <a:pt x="1870330" y="298811"/>
                </a:cubicBezTo>
                <a:lnTo>
                  <a:pt x="1870330" y="1570971"/>
                </a:lnTo>
                <a:cubicBezTo>
                  <a:pt x="1869863" y="1612623"/>
                  <a:pt x="1835792" y="1646056"/>
                  <a:pt x="1794130" y="1645742"/>
                </a:cubicBezTo>
                <a:lnTo>
                  <a:pt x="1221963" y="1645742"/>
                </a:lnTo>
                <a:lnTo>
                  <a:pt x="1221963" y="1383804"/>
                </a:lnTo>
                <a:lnTo>
                  <a:pt x="1298163" y="1383804"/>
                </a:lnTo>
                <a:lnTo>
                  <a:pt x="1298163" y="1309033"/>
                </a:lnTo>
                <a:lnTo>
                  <a:pt x="1221963" y="1309033"/>
                </a:lnTo>
                <a:lnTo>
                  <a:pt x="1221963" y="1084434"/>
                </a:lnTo>
                <a:lnTo>
                  <a:pt x="1298163" y="1084434"/>
                </a:lnTo>
                <a:lnTo>
                  <a:pt x="1298163" y="1009662"/>
                </a:lnTo>
                <a:lnTo>
                  <a:pt x="1221963" y="1009662"/>
                </a:lnTo>
                <a:lnTo>
                  <a:pt x="1221963" y="822496"/>
                </a:lnTo>
                <a:lnTo>
                  <a:pt x="1298163" y="822496"/>
                </a:lnTo>
                <a:lnTo>
                  <a:pt x="1298163" y="747725"/>
                </a:lnTo>
                <a:lnTo>
                  <a:pt x="1221963" y="747725"/>
                </a:lnTo>
                <a:lnTo>
                  <a:pt x="1221963" y="560654"/>
                </a:lnTo>
                <a:lnTo>
                  <a:pt x="1298163" y="560654"/>
                </a:lnTo>
                <a:lnTo>
                  <a:pt x="1298163" y="485883"/>
                </a:lnTo>
                <a:lnTo>
                  <a:pt x="1221963" y="485883"/>
                </a:lnTo>
                <a:close/>
                <a:moveTo>
                  <a:pt x="1054227" y="393"/>
                </a:moveTo>
                <a:lnTo>
                  <a:pt x="1054132" y="869"/>
                </a:lnTo>
                <a:cubicBezTo>
                  <a:pt x="1064533" y="-1498"/>
                  <a:pt x="1075449" y="1029"/>
                  <a:pt x="1083754" y="7727"/>
                </a:cubicBezTo>
                <a:cubicBezTo>
                  <a:pt x="1092260" y="14808"/>
                  <a:pt x="1097261" y="25237"/>
                  <a:pt x="1097470" y="36302"/>
                </a:cubicBezTo>
                <a:lnTo>
                  <a:pt x="1097470" y="1808714"/>
                </a:lnTo>
                <a:cubicBezTo>
                  <a:pt x="1097271" y="1819783"/>
                  <a:pt x="1092260" y="1830212"/>
                  <a:pt x="1083754" y="1837289"/>
                </a:cubicBezTo>
                <a:cubicBezTo>
                  <a:pt x="1077344" y="1842614"/>
                  <a:pt x="1069229" y="1845452"/>
                  <a:pt x="1060895" y="1845290"/>
                </a:cubicBezTo>
                <a:cubicBezTo>
                  <a:pt x="1058551" y="1845100"/>
                  <a:pt x="1056227" y="1844719"/>
                  <a:pt x="1053941" y="1844148"/>
                </a:cubicBezTo>
                <a:lnTo>
                  <a:pt x="29623" y="1647932"/>
                </a:lnTo>
                <a:cubicBezTo>
                  <a:pt x="12259" y="1644227"/>
                  <a:pt x="-124" y="1628825"/>
                  <a:pt x="0" y="1611071"/>
                </a:cubicBezTo>
                <a:lnTo>
                  <a:pt x="0" y="233375"/>
                </a:lnTo>
                <a:cubicBezTo>
                  <a:pt x="-105" y="215558"/>
                  <a:pt x="12373" y="200139"/>
                  <a:pt x="29813" y="19651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>
            <a:off x="512956" y="751717"/>
            <a:ext cx="5040000" cy="215900"/>
          </a:xfrm>
          <a:prstGeom prst="parallelogram">
            <a:avLst/>
          </a:prstGeom>
          <a:gradFill>
            <a:gsLst>
              <a:gs pos="10000">
                <a:schemeClr val="accent1">
                  <a:lumMod val="20000"/>
                  <a:lumOff val="80000"/>
                </a:schemeClr>
              </a:gs>
              <a:gs pos="95000">
                <a:schemeClr val="bg1"/>
              </a:gs>
            </a:gsLst>
            <a:lin ang="0" scaled="1"/>
          </a:gra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>
            <a:off x="660400" y="427667"/>
            <a:ext cx="10858500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20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线上推广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alphaModFix/>
          </a:blip>
          <a:srcRect t="549" r="45916" b="14277"/>
          <a:stretch>
            <a:fillRect/>
          </a:stretch>
        </p:blipFill>
        <p:spPr>
          <a:xfrm>
            <a:off x="0" y="2210764"/>
            <a:ext cx="4206241" cy="37124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标题 1"/>
          <p:cNvSpPr txBox="1"/>
          <p:nvPr/>
        </p:nvSpPr>
        <p:spPr>
          <a:xfrm>
            <a:off x="660400" y="1934772"/>
            <a:ext cx="386080" cy="669531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1800378" y="2795731"/>
            <a:ext cx="3072564" cy="260858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  <a:effectLst>
            <a:outerShdw blurRad="50800" dist="38100" dir="5400000" algn="t" rotWithShape="0">
              <a:schemeClr val="tx1">
                <a:lumMod val="85000"/>
                <a:lumOff val="15000"/>
                <a:alpha val="2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3004193" y="5171539"/>
            <a:ext cx="664935" cy="375920"/>
          </a:xfrm>
          <a:prstGeom prst="rect">
            <a:avLst/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3145212" y="5157025"/>
            <a:ext cx="581660" cy="343988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chemeClr val="bg1"/>
                </a:solidFill>
                <a:latin typeface="OPPOSans H"/>
                <a:ea typeface="OPPOSans H"/>
                <a:cs typeface="OPPOSans H"/>
              </a:rPr>
              <a:t>01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5400000">
            <a:off x="3099841" y="5326370"/>
            <a:ext cx="129894" cy="111978"/>
          </a:xfrm>
          <a:prstGeom prst="triangle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2028414" y="3911698"/>
            <a:ext cx="2677168" cy="2214881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400" dirty="0" err="1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"/>
                <a:ea typeface="Source Han Sans"/>
                <a:cs typeface="Source Han Sans"/>
              </a:rPr>
              <a:t>校园宣讲：组织校园宣讲会，介绍产品特点与优势</a:t>
            </a:r>
            <a:r>
              <a:rPr kumimoji="1" lang="en-US" altLang="zh-CN" sz="1400" dirty="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"/>
                <a:ea typeface="Source Han Sans"/>
                <a:cs typeface="Source Han Sans"/>
              </a:rPr>
              <a:t>。</a:t>
            </a:r>
            <a:endParaRPr kumimoji="1" lang="zh-CN" altLang="en-US" dirty="0"/>
          </a:p>
        </p:txBody>
      </p:sp>
      <p:sp>
        <p:nvSpPr>
          <p:cNvPr id="9" name="标题 1"/>
          <p:cNvSpPr txBox="1"/>
          <p:nvPr/>
        </p:nvSpPr>
        <p:spPr>
          <a:xfrm>
            <a:off x="5153933" y="2521411"/>
            <a:ext cx="3072564" cy="260858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  <a:effectLst>
            <a:outerShdw blurRad="50800" dist="38100" dir="5400000" algn="t" rotWithShape="0">
              <a:schemeClr val="tx1">
                <a:lumMod val="85000"/>
                <a:lumOff val="15000"/>
                <a:alpha val="2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6357748" y="4897219"/>
            <a:ext cx="664935" cy="37592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>
            <a:off x="6498767" y="4882705"/>
            <a:ext cx="581660" cy="343988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chemeClr val="bg1"/>
                </a:solidFill>
                <a:latin typeface="OPPOSans H"/>
                <a:ea typeface="OPPOSans H"/>
                <a:cs typeface="OPPOSans H"/>
              </a:rPr>
              <a:t>02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5400000">
            <a:off x="6453396" y="5052050"/>
            <a:ext cx="129894" cy="111978"/>
          </a:xfrm>
          <a:prstGeom prst="triangle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>
            <a:off x="5428836" y="3463971"/>
            <a:ext cx="2677168" cy="2214881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400" dirty="0" err="1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"/>
                <a:ea typeface="Source Han Sans"/>
                <a:cs typeface="Source Han Sans"/>
              </a:rPr>
              <a:t>英语培训机构合作：与英语培训机构建立合作关系，将产品纳入培训课程</a:t>
            </a:r>
            <a:r>
              <a:rPr kumimoji="1" lang="en-US" altLang="zh-CN" sz="1400" dirty="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"/>
                <a:ea typeface="Source Han Sans"/>
                <a:cs typeface="Source Han Sans"/>
              </a:rPr>
              <a:t>。</a:t>
            </a:r>
            <a:endParaRPr kumimoji="1" lang="zh-CN" altLang="en-US" dirty="0"/>
          </a:p>
        </p:txBody>
      </p:sp>
      <p:sp>
        <p:nvSpPr>
          <p:cNvPr id="14" name="标题 1"/>
          <p:cNvSpPr txBox="1"/>
          <p:nvPr/>
        </p:nvSpPr>
        <p:spPr>
          <a:xfrm>
            <a:off x="8507489" y="2267411"/>
            <a:ext cx="3072564" cy="260858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  <a:effectLst>
            <a:outerShdw blurRad="50800" dist="38100" dir="5400000" algn="t" rotWithShape="0">
              <a:schemeClr val="tx1">
                <a:lumMod val="85000"/>
                <a:lumOff val="15000"/>
                <a:alpha val="2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>
            <a:off x="9711304" y="4643219"/>
            <a:ext cx="664935" cy="375920"/>
          </a:xfrm>
          <a:prstGeom prst="rect">
            <a:avLst/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>
            <a:off x="9852323" y="4628705"/>
            <a:ext cx="581660" cy="343988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chemeClr val="bg1"/>
                </a:solidFill>
                <a:latin typeface="OPPOSans H"/>
                <a:ea typeface="OPPOSans H"/>
                <a:cs typeface="OPPOSans H"/>
              </a:rPr>
              <a:t>03</a:t>
            </a: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5400000">
            <a:off x="9806952" y="4798050"/>
            <a:ext cx="129894" cy="111978"/>
          </a:xfrm>
          <a:prstGeom prst="triangle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>
            <a:off x="8685268" y="3139882"/>
            <a:ext cx="2677168" cy="2214881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400" dirty="0" err="1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"/>
                <a:ea typeface="Source Han Sans"/>
                <a:cs typeface="Source Han Sans"/>
              </a:rPr>
              <a:t>举办活动：组织英语演讲大赛、英文名著共读等活动，提高产品知名度</a:t>
            </a:r>
            <a:r>
              <a:rPr kumimoji="1" lang="en-US" altLang="zh-CN" sz="1400" dirty="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"/>
                <a:ea typeface="Source Han Sans"/>
                <a:cs typeface="Source Han Sans"/>
              </a:rPr>
              <a:t>。</a:t>
            </a:r>
            <a:endParaRPr kumimoji="1"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3875939" y="4076963"/>
            <a:ext cx="2132906" cy="2132906"/>
            <a:chOff x="3875939" y="4076963"/>
            <a:chExt cx="2132906" cy="2132906"/>
          </a:xfrm>
        </p:grpSpPr>
        <p:sp>
          <p:nvSpPr>
            <p:cNvPr id="20" name="标题 1"/>
            <p:cNvSpPr txBox="1"/>
            <p:nvPr/>
          </p:nvSpPr>
          <p:spPr>
            <a:xfrm rot="39857943">
              <a:off x="4174950" y="4375974"/>
              <a:ext cx="1534884" cy="1534884"/>
            </a:xfrm>
            <a:prstGeom prst="arc">
              <a:avLst/>
            </a:prstGeom>
            <a:noFill/>
            <a:ln w="19050" cap="rnd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标题 1"/>
            <p:cNvSpPr txBox="1"/>
            <p:nvPr/>
          </p:nvSpPr>
          <p:spPr>
            <a:xfrm rot="29330078">
              <a:off x="5318963" y="4472770"/>
              <a:ext cx="90430" cy="77957"/>
            </a:xfrm>
            <a:prstGeom prst="triangle">
              <a:avLst/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255745" y="3752874"/>
            <a:ext cx="2132906" cy="2132906"/>
            <a:chOff x="7255745" y="3752874"/>
            <a:chExt cx="2132906" cy="2132906"/>
          </a:xfrm>
        </p:grpSpPr>
        <p:sp>
          <p:nvSpPr>
            <p:cNvPr id="23" name="标题 1"/>
            <p:cNvSpPr txBox="1"/>
            <p:nvPr/>
          </p:nvSpPr>
          <p:spPr>
            <a:xfrm rot="39857943">
              <a:off x="7554756" y="4051885"/>
              <a:ext cx="1534884" cy="1534884"/>
            </a:xfrm>
            <a:prstGeom prst="arc">
              <a:avLst/>
            </a:prstGeom>
            <a:noFill/>
            <a:ln w="19050" cap="rnd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标题 1"/>
            <p:cNvSpPr txBox="1"/>
            <p:nvPr/>
          </p:nvSpPr>
          <p:spPr>
            <a:xfrm rot="29330078">
              <a:off x="8698769" y="4148681"/>
              <a:ext cx="90430" cy="77957"/>
            </a:xfrm>
            <a:prstGeom prst="triangle">
              <a:avLst/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5" name="标题 1"/>
          <p:cNvSpPr txBox="1"/>
          <p:nvPr/>
        </p:nvSpPr>
        <p:spPr>
          <a:xfrm>
            <a:off x="512956" y="751717"/>
            <a:ext cx="5040000" cy="215900"/>
          </a:xfrm>
          <a:prstGeom prst="parallelogram">
            <a:avLst/>
          </a:prstGeom>
          <a:gradFill>
            <a:gsLst>
              <a:gs pos="10000">
                <a:schemeClr val="accent1">
                  <a:lumMod val="20000"/>
                  <a:lumOff val="80000"/>
                </a:schemeClr>
              </a:gs>
              <a:gs pos="95000">
                <a:schemeClr val="bg1"/>
              </a:gs>
            </a:gsLst>
            <a:lin ang="0" scaled="1"/>
          </a:gra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660400" y="427667"/>
            <a:ext cx="10858500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20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线下推广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9370050" y="1751635"/>
            <a:ext cx="139890" cy="139890"/>
          </a:xfrm>
          <a:prstGeom prst="ellipse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R"/>
                <a:ea typeface="OPPOSans R"/>
                <a:cs typeface="OPPOSans R"/>
              </a:rPr>
              <a:t> </a:t>
            </a: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2395345">
            <a:off x="9889358" y="-670769"/>
            <a:ext cx="4473516" cy="4473516"/>
          </a:xfrm>
          <a:prstGeom prst="rect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1018765" y="2151175"/>
            <a:ext cx="2082244" cy="10156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9600">
                <a:ln w="12700">
                  <a:noFill/>
                </a:ln>
                <a:solidFill>
                  <a:schemeClr val="accent1"/>
                </a:solidFill>
                <a:latin typeface="OPPOSans H"/>
                <a:ea typeface="OPPOSans H"/>
                <a:cs typeface="OPPOSans H"/>
              </a:rPr>
              <a:t>06</a:t>
            </a: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767959" y="3166838"/>
            <a:ext cx="5034279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sq">
            <a:solidFill>
              <a:srgbClr val="043454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1037960" y="3238838"/>
            <a:ext cx="4531258" cy="50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2400">
                <a:ln w="12700">
                  <a:noFill/>
                </a:ln>
                <a:solidFill>
                  <a:schemeClr val="accent1"/>
                </a:solidFill>
                <a:latin typeface="OPPOSans H"/>
                <a:ea typeface="OPPOSans H"/>
                <a:cs typeface="OPPOSans H"/>
              </a:rPr>
              <a:t>运营规划书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2593822" y="2730728"/>
            <a:ext cx="1666206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r>
              <a:rPr kumimoji="1" lang="en-US" altLang="zh-CN" sz="2000">
                <a:ln w="12700">
                  <a:noFill/>
                </a:ln>
                <a:solidFill>
                  <a:schemeClr val="bg1">
                    <a:lumMod val="85000"/>
                  </a:schemeClr>
                </a:solidFill>
                <a:latin typeface="OPPOSans H"/>
                <a:ea typeface="OPPOSans H"/>
                <a:cs typeface="OPPOSans H"/>
              </a:rPr>
              <a:t>PART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18181250">
            <a:off x="571326" y="3770078"/>
            <a:ext cx="12934950" cy="14400"/>
          </a:xfrm>
          <a:prstGeom prst="rect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8332256" y="1598279"/>
            <a:ext cx="139890" cy="139890"/>
          </a:xfrm>
          <a:prstGeom prst="ellipse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R"/>
                <a:ea typeface="OPPOSans R"/>
                <a:cs typeface="OPPOSans R"/>
              </a:rPr>
              <a:t> 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3883336">
            <a:off x="3042464" y="3997040"/>
            <a:ext cx="12934950" cy="14400"/>
          </a:xfrm>
          <a:prstGeom prst="rect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2288204">
            <a:off x="613575" y="3257968"/>
            <a:ext cx="12934950" cy="14400"/>
          </a:xfrm>
          <a:prstGeom prst="rect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18181250">
            <a:off x="3452736" y="4971818"/>
            <a:ext cx="12934950" cy="14400"/>
          </a:xfrm>
          <a:prstGeom prst="rect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>
            <a:off x="7188644" y="3350948"/>
            <a:ext cx="139890" cy="139890"/>
          </a:xfrm>
          <a:prstGeom prst="ellipse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R"/>
                <a:ea typeface="OPPOSans R"/>
                <a:cs typeface="OPPOSans R"/>
              </a:rPr>
              <a:t> </a:t>
            </a: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>
            <a:off x="9879716" y="4860967"/>
            <a:ext cx="139890" cy="139890"/>
          </a:xfrm>
          <a:prstGeom prst="ellipse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R"/>
                <a:ea typeface="OPPOSans R"/>
                <a:cs typeface="OPPOSans R"/>
              </a:rPr>
              <a:t> 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>
            <a:off x="9632290" y="5247755"/>
            <a:ext cx="139890" cy="139890"/>
          </a:xfrm>
          <a:prstGeom prst="ellipse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R"/>
                <a:ea typeface="OPPOSans R"/>
                <a:cs typeface="OPPOSans R"/>
              </a:rPr>
              <a:t> </a:t>
            </a: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>
            <a:off x="10320780" y="5784381"/>
            <a:ext cx="139890" cy="139890"/>
          </a:xfrm>
          <a:prstGeom prst="ellipse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R"/>
                <a:ea typeface="OPPOSans R"/>
                <a:cs typeface="OPPOSans R"/>
              </a:rPr>
              <a:t> 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85846" y="1553814"/>
            <a:ext cx="2017148" cy="62610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r>
              <a:rPr kumimoji="1" lang="en-US" altLang="zh-CN" sz="1400" dirty="0" err="1">
                <a:ln w="12700">
                  <a:noFill/>
                </a:ln>
                <a:solidFill>
                  <a:schemeClr val="tx1"/>
                </a:solidFill>
                <a:latin typeface="Source Han Sans"/>
                <a:ea typeface="Source Han Sans"/>
                <a:cs typeface="Source Han Sans"/>
              </a:rPr>
              <a:t>定期收集用户反馈，迭代优化产品，提升用户体验</a:t>
            </a:r>
            <a:r>
              <a:rPr kumimoji="1" lang="en-US" altLang="zh-CN" sz="1400" dirty="0">
                <a:ln w="12700">
                  <a:noFill/>
                </a:ln>
                <a:solidFill>
                  <a:schemeClr val="tx1"/>
                </a:solidFill>
                <a:latin typeface="Source Han Sans"/>
                <a:ea typeface="Source Han Sans"/>
                <a:cs typeface="Source Han Sans"/>
              </a:rPr>
              <a:t>。</a:t>
            </a:r>
            <a:endParaRPr kumimoji="1" lang="zh-CN" altLang="en-US" dirty="0"/>
          </a:p>
        </p:txBody>
      </p:sp>
      <p:sp>
        <p:nvSpPr>
          <p:cNvPr id="3" name="标题 1"/>
          <p:cNvSpPr txBox="1"/>
          <p:nvPr/>
        </p:nvSpPr>
        <p:spPr>
          <a:xfrm>
            <a:off x="1002154" y="967873"/>
            <a:ext cx="902888" cy="4267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r"/>
            <a:r>
              <a:rPr kumimoji="1" lang="en-US" altLang="zh-CN" sz="1800" dirty="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"/>
                <a:ea typeface="Source Han Sans"/>
                <a:cs typeface="Source Han Sans"/>
              </a:rPr>
              <a:t>01</a:t>
            </a:r>
            <a:endParaRPr kumimoji="1" lang="zh-CN" altLang="en-US" dirty="0"/>
          </a:p>
        </p:txBody>
      </p:sp>
      <p:sp>
        <p:nvSpPr>
          <p:cNvPr id="4" name="标题 1"/>
          <p:cNvSpPr txBox="1"/>
          <p:nvPr/>
        </p:nvSpPr>
        <p:spPr>
          <a:xfrm>
            <a:off x="5045263" y="1814896"/>
            <a:ext cx="2160240" cy="5123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chemeClr val="tx1"/>
                </a:solidFill>
                <a:latin typeface="Source Han Sans"/>
                <a:ea typeface="Source Han Sans"/>
                <a:cs typeface="Source Han Sans"/>
              </a:rPr>
              <a:t>增加新功能，响应客户需求，开发相应功能。</a:t>
            </a: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5225286" y="1238006"/>
            <a:ext cx="530070" cy="4267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800" dirty="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"/>
                <a:ea typeface="Source Han Sans"/>
                <a:cs typeface="Source Han Sans"/>
              </a:rPr>
              <a:t>02</a:t>
            </a:r>
            <a:endParaRPr kumimoji="1" lang="zh-CN" altLang="en-US" dirty="0"/>
          </a:p>
        </p:txBody>
      </p:sp>
      <p:sp>
        <p:nvSpPr>
          <p:cNvPr id="7" name="标题 1"/>
          <p:cNvSpPr txBox="1"/>
          <p:nvPr/>
        </p:nvSpPr>
        <p:spPr>
          <a:xfrm>
            <a:off x="2867925" y="1213598"/>
            <a:ext cx="1357565" cy="1356346"/>
          </a:xfrm>
          <a:prstGeom prst="ellipse">
            <a:avLst/>
          </a:prstGeom>
          <a:solidFill>
            <a:schemeClr val="accent1">
              <a:alpha val="24000"/>
            </a:schemeClr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157175" y="1451365"/>
            <a:ext cx="888088" cy="683215"/>
            <a:chOff x="6669372" y="1900277"/>
            <a:chExt cx="1232568" cy="715566"/>
          </a:xfrm>
        </p:grpSpPr>
        <p:grpSp>
          <p:nvGrpSpPr>
            <p:cNvPr id="10" name="组合 9"/>
            <p:cNvGrpSpPr/>
            <p:nvPr/>
          </p:nvGrpSpPr>
          <p:grpSpPr>
            <a:xfrm>
              <a:off x="6669372" y="1900277"/>
              <a:ext cx="1141128" cy="715566"/>
              <a:chOff x="6669372" y="1900277"/>
              <a:chExt cx="1141128" cy="715566"/>
            </a:xfrm>
          </p:grpSpPr>
          <p:cxnSp>
            <p:nvCxnSpPr>
              <p:cNvPr id="11" name="标题 1"/>
              <p:cNvCxnSpPr/>
              <p:nvPr/>
            </p:nvCxnSpPr>
            <p:spPr>
              <a:xfrm rot="18900000" flipV="1">
                <a:off x="6726913" y="2052320"/>
                <a:ext cx="600484" cy="411480"/>
              </a:xfrm>
              <a:prstGeom prst="line">
                <a:avLst/>
              </a:prstGeom>
              <a:noFill/>
              <a:ln w="12700" cap="sq">
                <a:solidFill>
                  <a:schemeClr val="accent1"/>
                </a:solidFill>
                <a:prstDash val="solid"/>
                <a:miter/>
              </a:ln>
            </p:spPr>
          </p:cxnSp>
          <p:cxnSp>
            <p:nvCxnSpPr>
              <p:cNvPr id="12" name="标题 1"/>
              <p:cNvCxnSpPr/>
              <p:nvPr/>
            </p:nvCxnSpPr>
            <p:spPr>
              <a:xfrm>
                <a:off x="7246620" y="2049145"/>
                <a:ext cx="563880" cy="0"/>
              </a:xfrm>
              <a:prstGeom prst="line">
                <a:avLst/>
              </a:prstGeom>
              <a:noFill/>
              <a:ln w="12700" cap="sq">
                <a:solidFill>
                  <a:schemeClr val="accent1"/>
                </a:solidFill>
                <a:prstDash val="solid"/>
                <a:miter/>
              </a:ln>
            </p:spPr>
          </p:cxnSp>
        </p:grpSp>
        <p:sp>
          <p:nvSpPr>
            <p:cNvPr id="13" name="标题 1"/>
            <p:cNvSpPr txBox="1"/>
            <p:nvPr/>
          </p:nvSpPr>
          <p:spPr>
            <a:xfrm>
              <a:off x="7795260" y="1995805"/>
              <a:ext cx="106680" cy="106680"/>
            </a:xfrm>
            <a:prstGeom prst="ellipse">
              <a:avLst/>
            </a:prstGeom>
            <a:solidFill>
              <a:schemeClr val="accent1"/>
            </a:solidFill>
            <a:ln w="12700" cap="sq">
              <a:noFill/>
              <a:prstDash val="solid"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80394" y="1122442"/>
            <a:ext cx="1093787" cy="626102"/>
            <a:chOff x="4251960" y="2258224"/>
            <a:chExt cx="1093787" cy="626102"/>
          </a:xfrm>
        </p:grpSpPr>
        <p:grpSp>
          <p:nvGrpSpPr>
            <p:cNvPr id="15" name="组合 14"/>
            <p:cNvGrpSpPr/>
            <p:nvPr/>
          </p:nvGrpSpPr>
          <p:grpSpPr>
            <a:xfrm>
              <a:off x="4300220" y="2258224"/>
              <a:ext cx="1045527" cy="626102"/>
              <a:chOff x="4300220" y="2258224"/>
              <a:chExt cx="1045527" cy="626102"/>
            </a:xfrm>
          </p:grpSpPr>
          <p:cxnSp>
            <p:nvCxnSpPr>
              <p:cNvPr id="16" name="标题 1"/>
              <p:cNvCxnSpPr/>
              <p:nvPr/>
            </p:nvCxnSpPr>
            <p:spPr>
              <a:xfrm rot="2520000" flipV="1">
                <a:off x="4811172" y="2349500"/>
                <a:ext cx="443082" cy="443550"/>
              </a:xfrm>
              <a:prstGeom prst="line">
                <a:avLst/>
              </a:prstGeom>
              <a:noFill/>
              <a:ln w="12700" cap="sq">
                <a:solidFill>
                  <a:schemeClr val="accent1"/>
                </a:solidFill>
                <a:prstDash val="solid"/>
                <a:miter/>
              </a:ln>
            </p:spPr>
          </p:cxnSp>
          <p:cxnSp>
            <p:nvCxnSpPr>
              <p:cNvPr id="17" name="标题 1"/>
              <p:cNvCxnSpPr/>
              <p:nvPr/>
            </p:nvCxnSpPr>
            <p:spPr>
              <a:xfrm>
                <a:off x="4300220" y="2417445"/>
                <a:ext cx="563880" cy="0"/>
              </a:xfrm>
              <a:prstGeom prst="line">
                <a:avLst/>
              </a:prstGeom>
              <a:noFill/>
              <a:ln w="12700" cap="sq">
                <a:solidFill>
                  <a:schemeClr val="accent1"/>
                </a:solidFill>
                <a:prstDash val="solid"/>
                <a:miter/>
              </a:ln>
            </p:spPr>
          </p:cxnSp>
        </p:grpSp>
        <p:sp>
          <p:nvSpPr>
            <p:cNvPr id="18" name="标题 1"/>
            <p:cNvSpPr txBox="1"/>
            <p:nvPr/>
          </p:nvSpPr>
          <p:spPr>
            <a:xfrm>
              <a:off x="4251960" y="2364105"/>
              <a:ext cx="106680" cy="106680"/>
            </a:xfrm>
            <a:prstGeom prst="ellipse">
              <a:avLst/>
            </a:prstGeom>
            <a:solidFill>
              <a:schemeClr val="accent1"/>
            </a:solidFill>
            <a:ln w="12700" cap="sq">
              <a:noFill/>
              <a:prstDash val="solid"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" name="标题 1"/>
          <p:cNvSpPr txBox="1"/>
          <p:nvPr/>
        </p:nvSpPr>
        <p:spPr>
          <a:xfrm>
            <a:off x="512956" y="751717"/>
            <a:ext cx="5040000" cy="215900"/>
          </a:xfrm>
          <a:prstGeom prst="parallelogram">
            <a:avLst/>
          </a:prstGeom>
          <a:gradFill>
            <a:gsLst>
              <a:gs pos="10000">
                <a:schemeClr val="accent1">
                  <a:lumMod val="20000"/>
                  <a:lumOff val="80000"/>
                </a:schemeClr>
              </a:gs>
              <a:gs pos="95000">
                <a:schemeClr val="bg1"/>
              </a:gs>
            </a:gsLst>
            <a:lin ang="0" scaled="1"/>
          </a:gra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>
            <a:off x="660400" y="427667"/>
            <a:ext cx="10858500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200" b="1" dirty="0">
                <a:ln w="12700">
                  <a:noFill/>
                </a:ln>
                <a:latin typeface="+mn-ea"/>
                <a:cs typeface="Source Han Sans CN Bold"/>
              </a:rPr>
              <a:t>06</a:t>
            </a:r>
            <a:r>
              <a:rPr kumimoji="1" lang="zh-CN" altLang="en-US" sz="3200" b="1" dirty="0">
                <a:ln w="12700">
                  <a:noFill/>
                </a:ln>
                <a:latin typeface="+mn-ea"/>
                <a:cs typeface="Source Han Sans CN Bold"/>
              </a:rPr>
              <a:t>运营规划</a:t>
            </a:r>
            <a:endParaRPr kumimoji="1" lang="zh-CN" altLang="en-US" b="1" dirty="0">
              <a:latin typeface="+mn-ea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2731774" y="1074150"/>
            <a:ext cx="1629866" cy="1625444"/>
          </a:xfrm>
          <a:prstGeom prst="ellipse">
            <a:avLst/>
          </a:prstGeom>
          <a:solidFill>
            <a:schemeClr val="accent1">
              <a:alpha val="10000"/>
            </a:schemeClr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2952554" y="1323237"/>
            <a:ext cx="1148127" cy="1137067"/>
          </a:xfrm>
          <a:prstGeom prst="ellipse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29FAD72-1D3D-1B78-C7A7-2D865D9DD3C6}"/>
              </a:ext>
            </a:extLst>
          </p:cNvPr>
          <p:cNvSpPr txBox="1"/>
          <p:nvPr/>
        </p:nvSpPr>
        <p:spPr>
          <a:xfrm>
            <a:off x="3192049" y="1532061"/>
            <a:ext cx="915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Source Han Sans CN Bold" panose="02010600030101010101" charset="-122"/>
                <a:ea typeface="Source Han Sans CN Bold" panose="02010600030101010101" charset="-122"/>
              </a:rPr>
              <a:t>产品</a:t>
            </a:r>
            <a:endParaRPr lang="en-US" altLang="zh-CN" sz="2000" dirty="0">
              <a:solidFill>
                <a:schemeClr val="bg1"/>
              </a:solidFill>
              <a:latin typeface="Source Han Sans CN Bold" panose="02010600030101010101" charset="-122"/>
              <a:ea typeface="Source Han Sans CN Bold" panose="02010600030101010101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Source Han Sans CN Bold" panose="02010600030101010101" charset="-122"/>
                <a:ea typeface="Source Han Sans CN Bold" panose="02010600030101010101" charset="-122"/>
              </a:rPr>
              <a:t>优化</a:t>
            </a:r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id="{815B0691-A49F-11CC-7F46-B9DE8B9342B0}"/>
              </a:ext>
            </a:extLst>
          </p:cNvPr>
          <p:cNvSpPr txBox="1"/>
          <p:nvPr/>
        </p:nvSpPr>
        <p:spPr>
          <a:xfrm>
            <a:off x="4535420" y="4523712"/>
            <a:ext cx="1357565" cy="1356346"/>
          </a:xfrm>
          <a:prstGeom prst="ellipse">
            <a:avLst/>
          </a:prstGeom>
          <a:solidFill>
            <a:schemeClr val="accent1">
              <a:alpha val="24000"/>
            </a:schemeClr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D047F9BA-551D-248A-84A0-98D58554766D}"/>
              </a:ext>
            </a:extLst>
          </p:cNvPr>
          <p:cNvSpPr txBox="1"/>
          <p:nvPr/>
        </p:nvSpPr>
        <p:spPr>
          <a:xfrm>
            <a:off x="4399269" y="4384264"/>
            <a:ext cx="1629866" cy="1625444"/>
          </a:xfrm>
          <a:prstGeom prst="ellipse">
            <a:avLst/>
          </a:prstGeom>
          <a:solidFill>
            <a:schemeClr val="accent1">
              <a:alpha val="10000"/>
            </a:schemeClr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标题 1">
            <a:extLst>
              <a:ext uri="{FF2B5EF4-FFF2-40B4-BE49-F238E27FC236}">
                <a16:creationId xmlns:a16="http://schemas.microsoft.com/office/drawing/2014/main" id="{82C2EDB6-55C1-0371-E6B3-8E9B62454CF1}"/>
              </a:ext>
            </a:extLst>
          </p:cNvPr>
          <p:cNvSpPr txBox="1"/>
          <p:nvPr/>
        </p:nvSpPr>
        <p:spPr>
          <a:xfrm>
            <a:off x="4620049" y="4633351"/>
            <a:ext cx="1148127" cy="1137067"/>
          </a:xfrm>
          <a:prstGeom prst="ellipse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CFEC295-B775-BD5B-31F1-1E67ED9FC75B}"/>
              </a:ext>
            </a:extLst>
          </p:cNvPr>
          <p:cNvSpPr txBox="1"/>
          <p:nvPr/>
        </p:nvSpPr>
        <p:spPr>
          <a:xfrm>
            <a:off x="4761607" y="4754755"/>
            <a:ext cx="10065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Source Han Sans CN Bold" panose="02010600030101010101" charset="-122"/>
                <a:ea typeface="Source Han Sans CN Bold" panose="02010600030101010101" charset="-122"/>
              </a:rPr>
              <a:t>用户增长与留存</a:t>
            </a:r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2C2DF23A-7649-0B1D-F38A-7918DBA7BE69}"/>
              </a:ext>
            </a:extLst>
          </p:cNvPr>
          <p:cNvSpPr txBox="1"/>
          <p:nvPr/>
        </p:nvSpPr>
        <p:spPr>
          <a:xfrm>
            <a:off x="6454227" y="5233504"/>
            <a:ext cx="2017148" cy="62610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r>
              <a:rPr kumimoji="1" lang="en-US" altLang="zh-CN" sz="1400" dirty="0" err="1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"/>
                <a:ea typeface="Source Han Sans"/>
                <a:cs typeface="Source Han Sans"/>
              </a:rPr>
              <a:t>建立用户积分体系，提高用户粘性</a:t>
            </a:r>
            <a:r>
              <a:rPr kumimoji="1" lang="en-US" altLang="zh-CN" sz="1400" dirty="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"/>
                <a:ea typeface="Source Han Sans"/>
                <a:cs typeface="Source Han Sans"/>
              </a:rPr>
              <a:t> </a:t>
            </a:r>
            <a:r>
              <a:rPr kumimoji="1" lang="en-US" altLang="zh-CN" sz="1400" dirty="0">
                <a:ln w="12700">
                  <a:noFill/>
                </a:ln>
                <a:solidFill>
                  <a:schemeClr val="tx1"/>
                </a:solidFill>
                <a:latin typeface="Source Han Sans"/>
                <a:ea typeface="Source Han Sans"/>
                <a:cs typeface="Source Han Sans"/>
              </a:rPr>
              <a:t>。</a:t>
            </a:r>
            <a:endParaRPr kumimoji="1" lang="zh-CN" altLang="en-US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6E82E47-151E-B595-A2EF-F1672EBB3AC0}"/>
              </a:ext>
            </a:extLst>
          </p:cNvPr>
          <p:cNvGrpSpPr/>
          <p:nvPr/>
        </p:nvGrpSpPr>
        <p:grpSpPr>
          <a:xfrm rot="10800000">
            <a:off x="5977614" y="4636484"/>
            <a:ext cx="1093787" cy="626102"/>
            <a:chOff x="4251960" y="2258224"/>
            <a:chExt cx="1093787" cy="626102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78E8EF39-16DB-EDB2-D6D4-7245D67EB557}"/>
                </a:ext>
              </a:extLst>
            </p:cNvPr>
            <p:cNvGrpSpPr/>
            <p:nvPr/>
          </p:nvGrpSpPr>
          <p:grpSpPr>
            <a:xfrm>
              <a:off x="4300220" y="2258224"/>
              <a:ext cx="1045527" cy="626102"/>
              <a:chOff x="4300220" y="2258224"/>
              <a:chExt cx="1045527" cy="626102"/>
            </a:xfrm>
          </p:grpSpPr>
          <p:cxnSp>
            <p:nvCxnSpPr>
              <p:cNvPr id="32" name="标题 1">
                <a:extLst>
                  <a:ext uri="{FF2B5EF4-FFF2-40B4-BE49-F238E27FC236}">
                    <a16:creationId xmlns:a16="http://schemas.microsoft.com/office/drawing/2014/main" id="{92EA27AD-F066-F422-72BA-F1CEF7BB376E}"/>
                  </a:ext>
                </a:extLst>
              </p:cNvPr>
              <p:cNvCxnSpPr/>
              <p:nvPr/>
            </p:nvCxnSpPr>
            <p:spPr>
              <a:xfrm rot="2520000" flipV="1">
                <a:off x="4811172" y="2349500"/>
                <a:ext cx="443082" cy="443550"/>
              </a:xfrm>
              <a:prstGeom prst="line">
                <a:avLst/>
              </a:prstGeom>
              <a:noFill/>
              <a:ln w="12700" cap="sq">
                <a:solidFill>
                  <a:schemeClr val="accent1"/>
                </a:solidFill>
                <a:prstDash val="solid"/>
                <a:miter/>
              </a:ln>
            </p:spPr>
          </p:cxnSp>
          <p:cxnSp>
            <p:nvCxnSpPr>
              <p:cNvPr id="33" name="标题 1">
                <a:extLst>
                  <a:ext uri="{FF2B5EF4-FFF2-40B4-BE49-F238E27FC236}">
                    <a16:creationId xmlns:a16="http://schemas.microsoft.com/office/drawing/2014/main" id="{32284D43-694B-8A04-C0B0-D03A10325418}"/>
                  </a:ext>
                </a:extLst>
              </p:cNvPr>
              <p:cNvCxnSpPr/>
              <p:nvPr/>
            </p:nvCxnSpPr>
            <p:spPr>
              <a:xfrm>
                <a:off x="4300220" y="2417445"/>
                <a:ext cx="563880" cy="0"/>
              </a:xfrm>
              <a:prstGeom prst="line">
                <a:avLst/>
              </a:prstGeom>
              <a:noFill/>
              <a:ln w="12700" cap="sq">
                <a:solidFill>
                  <a:schemeClr val="accent1"/>
                </a:solidFill>
                <a:prstDash val="solid"/>
                <a:miter/>
              </a:ln>
            </p:spPr>
          </p:cxnSp>
        </p:grpSp>
        <p:sp>
          <p:nvSpPr>
            <p:cNvPr id="31" name="标题 1">
              <a:extLst>
                <a:ext uri="{FF2B5EF4-FFF2-40B4-BE49-F238E27FC236}">
                  <a16:creationId xmlns:a16="http://schemas.microsoft.com/office/drawing/2014/main" id="{33C7A36C-C50A-121C-2B5D-FB588CC52509}"/>
                </a:ext>
              </a:extLst>
            </p:cNvPr>
            <p:cNvSpPr txBox="1"/>
            <p:nvPr/>
          </p:nvSpPr>
          <p:spPr>
            <a:xfrm>
              <a:off x="4251960" y="2364105"/>
              <a:ext cx="106680" cy="106680"/>
            </a:xfrm>
            <a:prstGeom prst="ellipse">
              <a:avLst/>
            </a:prstGeom>
            <a:solidFill>
              <a:schemeClr val="accent1"/>
            </a:solidFill>
            <a:ln w="12700" cap="sq">
              <a:noFill/>
              <a:prstDash val="solid"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4" name="标题 1">
            <a:extLst>
              <a:ext uri="{FF2B5EF4-FFF2-40B4-BE49-F238E27FC236}">
                <a16:creationId xmlns:a16="http://schemas.microsoft.com/office/drawing/2014/main" id="{0D2E11B6-3C69-2172-6595-8D9DE4FCEAC9}"/>
              </a:ext>
            </a:extLst>
          </p:cNvPr>
          <p:cNvSpPr txBox="1"/>
          <p:nvPr/>
        </p:nvSpPr>
        <p:spPr>
          <a:xfrm>
            <a:off x="7219716" y="4768385"/>
            <a:ext cx="530070" cy="4267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800" dirty="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"/>
                <a:ea typeface="Source Han Sans"/>
                <a:cs typeface="Source Han Sans"/>
              </a:rPr>
              <a:t>02</a:t>
            </a:r>
            <a:endParaRPr kumimoji="1" lang="zh-CN" altLang="en-US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9464B5F5-EAAC-D1E0-5B9F-EDCFB08CEA5C}"/>
              </a:ext>
            </a:extLst>
          </p:cNvPr>
          <p:cNvSpPr txBox="1"/>
          <p:nvPr/>
        </p:nvSpPr>
        <p:spPr>
          <a:xfrm>
            <a:off x="2165830" y="4333356"/>
            <a:ext cx="2160240" cy="5123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 dirty="0" err="1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"/>
                <a:ea typeface="Source Han Sans"/>
                <a:cs typeface="Source Han Sans"/>
              </a:rPr>
              <a:t>通过排名活动等方式，鼓励用户分享产品，扩大用户基数</a:t>
            </a:r>
            <a:r>
              <a:rPr kumimoji="1" lang="en-US" altLang="zh-CN" sz="1400" dirty="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"/>
                <a:ea typeface="Source Han Sans"/>
                <a:cs typeface="Source Han Sans"/>
              </a:rPr>
              <a:t>。</a:t>
            </a:r>
            <a:endParaRPr kumimoji="1" lang="zh-CN" altLang="en-US" sz="1400" dirty="0"/>
          </a:p>
        </p:txBody>
      </p:sp>
      <p:sp>
        <p:nvSpPr>
          <p:cNvPr id="36" name="标题 1">
            <a:extLst>
              <a:ext uri="{FF2B5EF4-FFF2-40B4-BE49-F238E27FC236}">
                <a16:creationId xmlns:a16="http://schemas.microsoft.com/office/drawing/2014/main" id="{73C8D754-1A7C-CE42-6957-727019402AF8}"/>
              </a:ext>
            </a:extLst>
          </p:cNvPr>
          <p:cNvSpPr txBox="1"/>
          <p:nvPr/>
        </p:nvSpPr>
        <p:spPr>
          <a:xfrm>
            <a:off x="3715564" y="3749249"/>
            <a:ext cx="530070" cy="4267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800" dirty="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"/>
                <a:ea typeface="Source Han Sans"/>
                <a:cs typeface="Source Han Sans"/>
              </a:rPr>
              <a:t>01</a:t>
            </a:r>
            <a:endParaRPr kumimoji="1" lang="zh-CN" altLang="en-US" dirty="0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F5870B8-3192-5AED-6CCC-3BCC0B6FA6D8}"/>
              </a:ext>
            </a:extLst>
          </p:cNvPr>
          <p:cNvGrpSpPr/>
          <p:nvPr/>
        </p:nvGrpSpPr>
        <p:grpSpPr>
          <a:xfrm flipH="1">
            <a:off x="4106377" y="4033703"/>
            <a:ext cx="888088" cy="683215"/>
            <a:chOff x="6669372" y="1900277"/>
            <a:chExt cx="1232568" cy="715566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48D78701-D002-AF0B-59F4-8A97DC5517C0}"/>
                </a:ext>
              </a:extLst>
            </p:cNvPr>
            <p:cNvGrpSpPr/>
            <p:nvPr/>
          </p:nvGrpSpPr>
          <p:grpSpPr>
            <a:xfrm>
              <a:off x="6669372" y="1900277"/>
              <a:ext cx="1141128" cy="715566"/>
              <a:chOff x="6669372" y="1900277"/>
              <a:chExt cx="1141128" cy="715566"/>
            </a:xfrm>
          </p:grpSpPr>
          <p:cxnSp>
            <p:nvCxnSpPr>
              <p:cNvPr id="40" name="标题 1">
                <a:extLst>
                  <a:ext uri="{FF2B5EF4-FFF2-40B4-BE49-F238E27FC236}">
                    <a16:creationId xmlns:a16="http://schemas.microsoft.com/office/drawing/2014/main" id="{9256A99D-A74E-B04D-95BE-6F4D2AFFEB9C}"/>
                  </a:ext>
                </a:extLst>
              </p:cNvPr>
              <p:cNvCxnSpPr/>
              <p:nvPr/>
            </p:nvCxnSpPr>
            <p:spPr>
              <a:xfrm rot="18900000" flipV="1">
                <a:off x="6726913" y="2052320"/>
                <a:ext cx="600484" cy="411480"/>
              </a:xfrm>
              <a:prstGeom prst="line">
                <a:avLst/>
              </a:prstGeom>
              <a:noFill/>
              <a:ln w="12700" cap="sq">
                <a:solidFill>
                  <a:schemeClr val="accent1"/>
                </a:solidFill>
                <a:prstDash val="solid"/>
                <a:miter/>
              </a:ln>
            </p:spPr>
          </p:cxnSp>
          <p:cxnSp>
            <p:nvCxnSpPr>
              <p:cNvPr id="41" name="标题 1">
                <a:extLst>
                  <a:ext uri="{FF2B5EF4-FFF2-40B4-BE49-F238E27FC236}">
                    <a16:creationId xmlns:a16="http://schemas.microsoft.com/office/drawing/2014/main" id="{69637E57-D11B-C21D-6E06-45FCA20790EB}"/>
                  </a:ext>
                </a:extLst>
              </p:cNvPr>
              <p:cNvCxnSpPr/>
              <p:nvPr/>
            </p:nvCxnSpPr>
            <p:spPr>
              <a:xfrm>
                <a:off x="7246620" y="2049145"/>
                <a:ext cx="563880" cy="0"/>
              </a:xfrm>
              <a:prstGeom prst="line">
                <a:avLst/>
              </a:prstGeom>
              <a:noFill/>
              <a:ln w="12700" cap="sq">
                <a:solidFill>
                  <a:schemeClr val="accent1"/>
                </a:solidFill>
                <a:prstDash val="solid"/>
                <a:miter/>
              </a:ln>
            </p:spPr>
          </p:cxnSp>
        </p:grpSp>
        <p:sp>
          <p:nvSpPr>
            <p:cNvPr id="39" name="标题 1">
              <a:extLst>
                <a:ext uri="{FF2B5EF4-FFF2-40B4-BE49-F238E27FC236}">
                  <a16:creationId xmlns:a16="http://schemas.microsoft.com/office/drawing/2014/main" id="{BE984B17-E503-BD46-9A5C-244DC83B227A}"/>
                </a:ext>
              </a:extLst>
            </p:cNvPr>
            <p:cNvSpPr txBox="1"/>
            <p:nvPr/>
          </p:nvSpPr>
          <p:spPr>
            <a:xfrm>
              <a:off x="7795260" y="1995805"/>
              <a:ext cx="106680" cy="106680"/>
            </a:xfrm>
            <a:prstGeom prst="ellipse">
              <a:avLst/>
            </a:prstGeom>
            <a:solidFill>
              <a:schemeClr val="accent1"/>
            </a:solidFill>
            <a:ln w="12700" cap="sq">
              <a:noFill/>
              <a:prstDash val="solid"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2" name="标题 1">
            <a:extLst>
              <a:ext uri="{FF2B5EF4-FFF2-40B4-BE49-F238E27FC236}">
                <a16:creationId xmlns:a16="http://schemas.microsoft.com/office/drawing/2014/main" id="{AEC713EA-998A-C5BA-7846-533B868E8726}"/>
              </a:ext>
            </a:extLst>
          </p:cNvPr>
          <p:cNvSpPr txBox="1"/>
          <p:nvPr/>
        </p:nvSpPr>
        <p:spPr>
          <a:xfrm>
            <a:off x="5044203" y="2929005"/>
            <a:ext cx="2017148" cy="62610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r>
              <a:rPr kumimoji="1" lang="en-US" altLang="zh-CN" sz="1400" dirty="0" err="1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"/>
                <a:ea typeface="Source Han Sans"/>
                <a:cs typeface="Source Han Sans"/>
              </a:rPr>
              <a:t>建立用户数据收集与分析系统，挖掘用户使用行为和学习成果数据</a:t>
            </a:r>
            <a:r>
              <a:rPr kumimoji="1" lang="en-US" altLang="zh-CN" sz="1400" dirty="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"/>
                <a:ea typeface="Source Han Sans"/>
                <a:cs typeface="Source Han Sans"/>
              </a:rPr>
              <a:t>。</a:t>
            </a:r>
            <a:endParaRPr kumimoji="1" lang="zh-CN" altLang="en-US" sz="1400" dirty="0"/>
          </a:p>
          <a:p>
            <a:r>
              <a:rPr kumimoji="1" lang="en-US" altLang="zh-CN" sz="1400" dirty="0">
                <a:ln w="12700">
                  <a:noFill/>
                </a:ln>
                <a:solidFill>
                  <a:schemeClr val="tx1"/>
                </a:solidFill>
                <a:latin typeface="Source Han Sans"/>
                <a:ea typeface="Source Han Sans"/>
                <a:cs typeface="Source Han Sans"/>
              </a:rPr>
              <a:t>。</a:t>
            </a:r>
            <a:endParaRPr kumimoji="1" lang="zh-CN" altLang="en-US" dirty="0"/>
          </a:p>
        </p:txBody>
      </p:sp>
      <p:sp>
        <p:nvSpPr>
          <p:cNvPr id="43" name="标题 1">
            <a:extLst>
              <a:ext uri="{FF2B5EF4-FFF2-40B4-BE49-F238E27FC236}">
                <a16:creationId xmlns:a16="http://schemas.microsoft.com/office/drawing/2014/main" id="{16B4F02D-82F3-9C82-F995-5323BFFC27F3}"/>
              </a:ext>
            </a:extLst>
          </p:cNvPr>
          <p:cNvSpPr txBox="1"/>
          <p:nvPr/>
        </p:nvSpPr>
        <p:spPr>
          <a:xfrm>
            <a:off x="9866643" y="3388272"/>
            <a:ext cx="2160240" cy="5123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 dirty="0" err="1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"/>
                <a:ea typeface="Source Han Sans"/>
                <a:cs typeface="Source Han Sans"/>
              </a:rPr>
              <a:t>定期进行数据分析报告，调整运营策略</a:t>
            </a:r>
            <a:r>
              <a:rPr kumimoji="1" lang="en-US" altLang="zh-CN" sz="1400" dirty="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"/>
                <a:ea typeface="Source Han Sans"/>
                <a:cs typeface="Source Han Sans"/>
              </a:rPr>
              <a:t>。</a:t>
            </a:r>
            <a:endParaRPr kumimoji="1" lang="zh-CN" altLang="en-US" sz="1400" dirty="0"/>
          </a:p>
        </p:txBody>
      </p:sp>
      <p:sp>
        <p:nvSpPr>
          <p:cNvPr id="44" name="标题 1">
            <a:extLst>
              <a:ext uri="{FF2B5EF4-FFF2-40B4-BE49-F238E27FC236}">
                <a16:creationId xmlns:a16="http://schemas.microsoft.com/office/drawing/2014/main" id="{24FCDED6-870A-22AC-832E-F40700948207}"/>
              </a:ext>
            </a:extLst>
          </p:cNvPr>
          <p:cNvSpPr txBox="1"/>
          <p:nvPr/>
        </p:nvSpPr>
        <p:spPr>
          <a:xfrm>
            <a:off x="10046666" y="2811382"/>
            <a:ext cx="530070" cy="4267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800" dirty="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"/>
                <a:ea typeface="Source Han Sans"/>
                <a:cs typeface="Source Han Sans"/>
              </a:rPr>
              <a:t>02</a:t>
            </a:r>
            <a:endParaRPr kumimoji="1" lang="zh-CN" altLang="en-US" dirty="0"/>
          </a:p>
        </p:txBody>
      </p:sp>
      <p:sp>
        <p:nvSpPr>
          <p:cNvPr id="45" name="标题 1">
            <a:extLst>
              <a:ext uri="{FF2B5EF4-FFF2-40B4-BE49-F238E27FC236}">
                <a16:creationId xmlns:a16="http://schemas.microsoft.com/office/drawing/2014/main" id="{92EFE461-643A-1480-9502-BAEF3E5B8DE0}"/>
              </a:ext>
            </a:extLst>
          </p:cNvPr>
          <p:cNvSpPr txBox="1"/>
          <p:nvPr/>
        </p:nvSpPr>
        <p:spPr>
          <a:xfrm>
            <a:off x="7727805" y="2517465"/>
            <a:ext cx="1357565" cy="1356346"/>
          </a:xfrm>
          <a:prstGeom prst="ellipse">
            <a:avLst/>
          </a:prstGeom>
          <a:solidFill>
            <a:schemeClr val="accent1">
              <a:alpha val="24000"/>
            </a:schemeClr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350E2D61-AFAC-C686-C97E-688C309AA4E4}"/>
              </a:ext>
            </a:extLst>
          </p:cNvPr>
          <p:cNvGrpSpPr/>
          <p:nvPr/>
        </p:nvGrpSpPr>
        <p:grpSpPr>
          <a:xfrm>
            <a:off x="8978555" y="3024741"/>
            <a:ext cx="888088" cy="683215"/>
            <a:chOff x="6669372" y="1900277"/>
            <a:chExt cx="1232568" cy="715566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A1048588-8182-F923-140E-C1B8A00EE879}"/>
                </a:ext>
              </a:extLst>
            </p:cNvPr>
            <p:cNvGrpSpPr/>
            <p:nvPr/>
          </p:nvGrpSpPr>
          <p:grpSpPr>
            <a:xfrm>
              <a:off x="6669372" y="1900277"/>
              <a:ext cx="1141128" cy="715566"/>
              <a:chOff x="6669372" y="1900277"/>
              <a:chExt cx="1141128" cy="715566"/>
            </a:xfrm>
          </p:grpSpPr>
          <p:cxnSp>
            <p:nvCxnSpPr>
              <p:cNvPr id="49" name="标题 1">
                <a:extLst>
                  <a:ext uri="{FF2B5EF4-FFF2-40B4-BE49-F238E27FC236}">
                    <a16:creationId xmlns:a16="http://schemas.microsoft.com/office/drawing/2014/main" id="{1F5D6E57-B33C-8D4E-A715-0E4EFE8213E5}"/>
                  </a:ext>
                </a:extLst>
              </p:cNvPr>
              <p:cNvCxnSpPr/>
              <p:nvPr/>
            </p:nvCxnSpPr>
            <p:spPr>
              <a:xfrm rot="18900000" flipV="1">
                <a:off x="6726913" y="2052320"/>
                <a:ext cx="600484" cy="411480"/>
              </a:xfrm>
              <a:prstGeom prst="line">
                <a:avLst/>
              </a:prstGeom>
              <a:noFill/>
              <a:ln w="12700" cap="sq">
                <a:solidFill>
                  <a:schemeClr val="accent1"/>
                </a:solidFill>
                <a:prstDash val="solid"/>
                <a:miter/>
              </a:ln>
            </p:spPr>
          </p:cxnSp>
          <p:cxnSp>
            <p:nvCxnSpPr>
              <p:cNvPr id="50" name="标题 1">
                <a:extLst>
                  <a:ext uri="{FF2B5EF4-FFF2-40B4-BE49-F238E27FC236}">
                    <a16:creationId xmlns:a16="http://schemas.microsoft.com/office/drawing/2014/main" id="{8093F4CD-581B-636A-7A78-6248E0A8037D}"/>
                  </a:ext>
                </a:extLst>
              </p:cNvPr>
              <p:cNvCxnSpPr/>
              <p:nvPr/>
            </p:nvCxnSpPr>
            <p:spPr>
              <a:xfrm>
                <a:off x="7246620" y="2049145"/>
                <a:ext cx="563880" cy="0"/>
              </a:xfrm>
              <a:prstGeom prst="line">
                <a:avLst/>
              </a:prstGeom>
              <a:noFill/>
              <a:ln w="12700" cap="sq">
                <a:solidFill>
                  <a:schemeClr val="accent1"/>
                </a:solidFill>
                <a:prstDash val="solid"/>
                <a:miter/>
              </a:ln>
            </p:spPr>
          </p:cxnSp>
        </p:grpSp>
        <p:sp>
          <p:nvSpPr>
            <p:cNvPr id="48" name="标题 1">
              <a:extLst>
                <a:ext uri="{FF2B5EF4-FFF2-40B4-BE49-F238E27FC236}">
                  <a16:creationId xmlns:a16="http://schemas.microsoft.com/office/drawing/2014/main" id="{343AD420-EF37-9160-A162-4BF04690E965}"/>
                </a:ext>
              </a:extLst>
            </p:cNvPr>
            <p:cNvSpPr txBox="1"/>
            <p:nvPr/>
          </p:nvSpPr>
          <p:spPr>
            <a:xfrm>
              <a:off x="7795260" y="1995805"/>
              <a:ext cx="106680" cy="106680"/>
            </a:xfrm>
            <a:prstGeom prst="ellipse">
              <a:avLst/>
            </a:prstGeom>
            <a:solidFill>
              <a:schemeClr val="accent1"/>
            </a:solidFill>
            <a:ln w="12700" cap="sq">
              <a:noFill/>
              <a:prstDash val="solid"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36ED5956-9715-8D48-286E-4DA698A561F4}"/>
              </a:ext>
            </a:extLst>
          </p:cNvPr>
          <p:cNvGrpSpPr/>
          <p:nvPr/>
        </p:nvGrpSpPr>
        <p:grpSpPr>
          <a:xfrm>
            <a:off x="6670944" y="2580314"/>
            <a:ext cx="1093787" cy="626102"/>
            <a:chOff x="4251960" y="2258224"/>
            <a:chExt cx="1093787" cy="626102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89976ADC-328B-17BE-64BB-6945F4B6D6E8}"/>
                </a:ext>
              </a:extLst>
            </p:cNvPr>
            <p:cNvGrpSpPr/>
            <p:nvPr/>
          </p:nvGrpSpPr>
          <p:grpSpPr>
            <a:xfrm>
              <a:off x="4300220" y="2258224"/>
              <a:ext cx="1045527" cy="626102"/>
              <a:chOff x="4300220" y="2258224"/>
              <a:chExt cx="1045527" cy="626102"/>
            </a:xfrm>
          </p:grpSpPr>
          <p:cxnSp>
            <p:nvCxnSpPr>
              <p:cNvPr id="54" name="标题 1">
                <a:extLst>
                  <a:ext uri="{FF2B5EF4-FFF2-40B4-BE49-F238E27FC236}">
                    <a16:creationId xmlns:a16="http://schemas.microsoft.com/office/drawing/2014/main" id="{57633FE0-1FAE-82FA-25C2-718DBAD042F9}"/>
                  </a:ext>
                </a:extLst>
              </p:cNvPr>
              <p:cNvCxnSpPr/>
              <p:nvPr/>
            </p:nvCxnSpPr>
            <p:spPr>
              <a:xfrm rot="2520000" flipV="1">
                <a:off x="4811172" y="2349500"/>
                <a:ext cx="443082" cy="443550"/>
              </a:xfrm>
              <a:prstGeom prst="line">
                <a:avLst/>
              </a:prstGeom>
              <a:noFill/>
              <a:ln w="12700" cap="sq">
                <a:solidFill>
                  <a:schemeClr val="accent1"/>
                </a:solidFill>
                <a:prstDash val="solid"/>
                <a:miter/>
              </a:ln>
            </p:spPr>
          </p:cxnSp>
          <p:cxnSp>
            <p:nvCxnSpPr>
              <p:cNvPr id="55" name="标题 1">
                <a:extLst>
                  <a:ext uri="{FF2B5EF4-FFF2-40B4-BE49-F238E27FC236}">
                    <a16:creationId xmlns:a16="http://schemas.microsoft.com/office/drawing/2014/main" id="{872FFBDE-7F60-5FD7-F01A-40B305358FDB}"/>
                  </a:ext>
                </a:extLst>
              </p:cNvPr>
              <p:cNvCxnSpPr/>
              <p:nvPr/>
            </p:nvCxnSpPr>
            <p:spPr>
              <a:xfrm>
                <a:off x="4300220" y="2417445"/>
                <a:ext cx="563880" cy="0"/>
              </a:xfrm>
              <a:prstGeom prst="line">
                <a:avLst/>
              </a:prstGeom>
              <a:noFill/>
              <a:ln w="12700" cap="sq">
                <a:solidFill>
                  <a:schemeClr val="accent1"/>
                </a:solidFill>
                <a:prstDash val="solid"/>
                <a:miter/>
              </a:ln>
            </p:spPr>
          </p:cxnSp>
        </p:grpSp>
        <p:sp>
          <p:nvSpPr>
            <p:cNvPr id="53" name="标题 1">
              <a:extLst>
                <a:ext uri="{FF2B5EF4-FFF2-40B4-BE49-F238E27FC236}">
                  <a16:creationId xmlns:a16="http://schemas.microsoft.com/office/drawing/2014/main" id="{5C7B04E9-CF8B-77D6-C580-3C541838EEFB}"/>
                </a:ext>
              </a:extLst>
            </p:cNvPr>
            <p:cNvSpPr txBox="1"/>
            <p:nvPr/>
          </p:nvSpPr>
          <p:spPr>
            <a:xfrm>
              <a:off x="4251960" y="2364105"/>
              <a:ext cx="106680" cy="106680"/>
            </a:xfrm>
            <a:prstGeom prst="ellipse">
              <a:avLst/>
            </a:prstGeom>
            <a:solidFill>
              <a:schemeClr val="accent1"/>
            </a:solidFill>
            <a:ln w="12700" cap="sq">
              <a:noFill/>
              <a:prstDash val="solid"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6" name="标题 1">
            <a:extLst>
              <a:ext uri="{FF2B5EF4-FFF2-40B4-BE49-F238E27FC236}">
                <a16:creationId xmlns:a16="http://schemas.microsoft.com/office/drawing/2014/main" id="{2B77946B-21F9-F3DA-FDBF-C357C27DD5C7}"/>
              </a:ext>
            </a:extLst>
          </p:cNvPr>
          <p:cNvSpPr txBox="1"/>
          <p:nvPr/>
        </p:nvSpPr>
        <p:spPr>
          <a:xfrm>
            <a:off x="7591654" y="2378017"/>
            <a:ext cx="1629866" cy="1625444"/>
          </a:xfrm>
          <a:prstGeom prst="ellipse">
            <a:avLst/>
          </a:prstGeom>
          <a:solidFill>
            <a:schemeClr val="accent1">
              <a:alpha val="10000"/>
            </a:schemeClr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标题 1">
            <a:extLst>
              <a:ext uri="{FF2B5EF4-FFF2-40B4-BE49-F238E27FC236}">
                <a16:creationId xmlns:a16="http://schemas.microsoft.com/office/drawing/2014/main" id="{3DC1A6A7-56DD-58BA-9A75-C01F40F8480F}"/>
              </a:ext>
            </a:extLst>
          </p:cNvPr>
          <p:cNvSpPr txBox="1"/>
          <p:nvPr/>
        </p:nvSpPr>
        <p:spPr>
          <a:xfrm>
            <a:off x="7812434" y="2627104"/>
            <a:ext cx="1148127" cy="1137067"/>
          </a:xfrm>
          <a:prstGeom prst="ellipse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FB4CDA9-E011-3B09-ECDA-ACCFF4C6049A}"/>
              </a:ext>
            </a:extLst>
          </p:cNvPr>
          <p:cNvSpPr txBox="1"/>
          <p:nvPr/>
        </p:nvSpPr>
        <p:spPr>
          <a:xfrm>
            <a:off x="7933317" y="2740841"/>
            <a:ext cx="11763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Source Han Sans CN Bold" panose="02010600030101010101" charset="-122"/>
                <a:ea typeface="Source Han Sans CN Bold" panose="02010600030101010101" charset="-122"/>
              </a:rPr>
              <a:t>数据分析与决策支持</a:t>
            </a:r>
            <a:endParaRPr lang="en-US" altLang="zh-CN" sz="2000" dirty="0">
              <a:solidFill>
                <a:schemeClr val="bg1"/>
              </a:solidFill>
              <a:latin typeface="Source Han Sans CN Bold" panose="02010600030101010101" charset="-122"/>
              <a:ea typeface="Source Han Sans CN Bold" panose="02010600030101010101" charset="-122"/>
            </a:endParaRPr>
          </a:p>
        </p:txBody>
      </p:sp>
      <p:sp>
        <p:nvSpPr>
          <p:cNvPr id="59" name="标题 1">
            <a:extLst>
              <a:ext uri="{FF2B5EF4-FFF2-40B4-BE49-F238E27FC236}">
                <a16:creationId xmlns:a16="http://schemas.microsoft.com/office/drawing/2014/main" id="{F276D300-C808-9ADE-82EC-1136FC68048C}"/>
              </a:ext>
            </a:extLst>
          </p:cNvPr>
          <p:cNvSpPr txBox="1"/>
          <p:nvPr/>
        </p:nvSpPr>
        <p:spPr>
          <a:xfrm>
            <a:off x="5650366" y="2324144"/>
            <a:ext cx="902888" cy="4267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r"/>
            <a:r>
              <a:rPr kumimoji="1" lang="en-US" altLang="zh-CN" sz="1800" dirty="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"/>
                <a:ea typeface="Source Han Sans"/>
                <a:cs typeface="Source Han Sans"/>
              </a:rPr>
              <a:t>01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2666066" y="1457960"/>
            <a:ext cx="2044700" cy="355600"/>
          </a:xfrm>
          <a:prstGeom prst="rect">
            <a:avLst/>
          </a:prstGeom>
          <a:noFill/>
          <a:ln w="12700" cap="sq">
            <a:noFill/>
            <a:prstDash val="solid"/>
            <a:miter/>
          </a:ln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chemeClr val="accent1"/>
                </a:solidFill>
                <a:latin typeface="Source Han Sans"/>
                <a:ea typeface="Source Han Sans"/>
                <a:cs typeface="Source Han Sans"/>
              </a:rPr>
              <a:t>C</a:t>
            </a:r>
            <a:r>
              <a:rPr kumimoji="1" lang="en-US" altLang="zh-CN" sz="28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atalogue</a:t>
            </a:r>
            <a:endParaRPr kumimoji="1" lang="zh-CN" altLang="en-US"/>
          </a:p>
        </p:txBody>
      </p:sp>
      <p:cxnSp>
        <p:nvCxnSpPr>
          <p:cNvPr id="3" name="标题 1"/>
          <p:cNvCxnSpPr/>
          <p:nvPr/>
        </p:nvCxnSpPr>
        <p:spPr>
          <a:xfrm flipH="1">
            <a:off x="2666065" y="1976250"/>
            <a:ext cx="4558651" cy="0"/>
          </a:xfrm>
          <a:prstGeom prst="line">
            <a:avLst/>
          </a:prstGeom>
          <a:noFill/>
          <a:ln w="12700" cap="sq">
            <a:solidFill>
              <a:schemeClr val="tx1"/>
            </a:solidFill>
            <a:prstDash val="solid"/>
            <a:miter/>
          </a:ln>
        </p:spPr>
      </p:cxnSp>
      <p:sp>
        <p:nvSpPr>
          <p:cNvPr id="4" name="标题 1"/>
          <p:cNvSpPr txBox="1"/>
          <p:nvPr/>
        </p:nvSpPr>
        <p:spPr>
          <a:xfrm>
            <a:off x="4527581" y="1042071"/>
            <a:ext cx="1625600" cy="762000"/>
          </a:xfrm>
          <a:prstGeom prst="rect">
            <a:avLst/>
          </a:prstGeom>
          <a:noFill/>
          <a:ln w="12700" cap="sq">
            <a:noFill/>
            <a:prstDash val="solid"/>
            <a:miter/>
          </a:ln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kumimoji="1" lang="en-US" altLang="zh-CN" sz="60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目录</a:t>
            </a: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0" y="0"/>
            <a:ext cx="1619250" cy="6858000"/>
          </a:xfrm>
          <a:prstGeom prst="rect">
            <a:avLst/>
          </a:prstGeom>
          <a:solidFill>
            <a:schemeClr val="accent1"/>
          </a:solidFill>
          <a:ln w="9525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7810900" y="2819247"/>
            <a:ext cx="3708000" cy="9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220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"/>
                <a:ea typeface="Source Han Sans"/>
                <a:cs typeface="Source Han Sans"/>
              </a:rPr>
              <a:t>产品定位及目标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7378596" y="2741502"/>
            <a:ext cx="393700" cy="393700"/>
          </a:xfrm>
          <a:prstGeom prst="rect">
            <a:avLst/>
          </a:prstGeom>
          <a:noFill/>
          <a:ln w="12700" cap="sq">
            <a:noFill/>
            <a:prstDash val="solid"/>
            <a:miter/>
          </a:ln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chemeClr val="accent1"/>
                </a:solidFill>
                <a:latin typeface="Source Han Sans"/>
                <a:ea typeface="Source Han Sans"/>
                <a:cs typeface="Source Han Sans"/>
              </a:rPr>
              <a:t>2.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2666065" y="2741502"/>
            <a:ext cx="393700" cy="393700"/>
          </a:xfrm>
          <a:prstGeom prst="rect">
            <a:avLst/>
          </a:prstGeom>
          <a:noFill/>
          <a:ln w="12700" cap="sq">
            <a:noFill/>
            <a:prstDash val="solid"/>
            <a:miter/>
          </a:ln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chemeClr val="accent1"/>
                </a:solidFill>
                <a:latin typeface="Source Han Sans"/>
                <a:ea typeface="Source Han Sans"/>
                <a:cs typeface="Source Han Sans"/>
              </a:rPr>
              <a:t>1.</a:t>
            </a: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3087141" y="2819247"/>
            <a:ext cx="3708000" cy="9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220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"/>
                <a:ea typeface="Source Han Sans"/>
                <a:cs typeface="Source Han Sans"/>
              </a:rPr>
              <a:t>项目实施可行性报告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7810900" y="3884763"/>
            <a:ext cx="3708000" cy="9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220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"/>
                <a:ea typeface="Source Han Sans"/>
                <a:cs typeface="Source Han Sans"/>
              </a:rPr>
              <a:t>技术解决方案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>
            <a:off x="3087141" y="3884763"/>
            <a:ext cx="3708000" cy="9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220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"/>
                <a:ea typeface="Source Han Sans"/>
                <a:cs typeface="Source Han Sans"/>
              </a:rPr>
              <a:t>产品内容策划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>
            <a:off x="2666065" y="3793669"/>
            <a:ext cx="393700" cy="393700"/>
          </a:xfrm>
          <a:prstGeom prst="rect">
            <a:avLst/>
          </a:prstGeom>
          <a:noFill/>
          <a:ln w="12700" cap="sq">
            <a:noFill/>
            <a:prstDash val="solid"/>
            <a:miter/>
          </a:ln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chemeClr val="accent1"/>
                </a:solidFill>
                <a:latin typeface="Source Han Sans"/>
                <a:ea typeface="Source Han Sans"/>
                <a:cs typeface="Source Han Sans"/>
              </a:rPr>
              <a:t>3.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>
            <a:off x="7378596" y="3793669"/>
            <a:ext cx="393700" cy="393700"/>
          </a:xfrm>
          <a:prstGeom prst="rect">
            <a:avLst/>
          </a:prstGeom>
          <a:noFill/>
          <a:ln w="12700" cap="sq">
            <a:noFill/>
            <a:prstDash val="solid"/>
            <a:miter/>
          </a:ln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chemeClr val="accent1"/>
                </a:solidFill>
                <a:latin typeface="Source Han Sans"/>
                <a:ea typeface="Source Han Sans"/>
                <a:cs typeface="Source Han Sans"/>
              </a:rPr>
              <a:t>4.</a:t>
            </a: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>
            <a:off x="7810900" y="4950279"/>
            <a:ext cx="3708000" cy="9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220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"/>
                <a:ea typeface="Source Han Sans"/>
                <a:cs typeface="Source Han Sans"/>
              </a:rPr>
              <a:t>运营规划书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>
            <a:off x="3087141" y="4950279"/>
            <a:ext cx="3708000" cy="9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220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"/>
                <a:ea typeface="Source Han Sans"/>
                <a:cs typeface="Source Han Sans"/>
              </a:rPr>
              <a:t>推广方案</a:t>
            </a: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>
            <a:off x="2666065" y="4859185"/>
            <a:ext cx="393700" cy="393700"/>
          </a:xfrm>
          <a:prstGeom prst="rect">
            <a:avLst/>
          </a:prstGeom>
          <a:noFill/>
          <a:ln w="12700" cap="sq">
            <a:noFill/>
            <a:prstDash val="solid"/>
            <a:miter/>
          </a:ln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chemeClr val="accent1"/>
                </a:solidFill>
                <a:latin typeface="Source Han Sans"/>
                <a:ea typeface="Source Han Sans"/>
                <a:cs typeface="Source Han Sans"/>
              </a:rPr>
              <a:t>5.</a:t>
            </a: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>
            <a:off x="7378596" y="4859185"/>
            <a:ext cx="393700" cy="393700"/>
          </a:xfrm>
          <a:prstGeom prst="rect">
            <a:avLst/>
          </a:prstGeom>
          <a:noFill/>
          <a:ln w="12700" cap="sq">
            <a:noFill/>
            <a:prstDash val="solid"/>
            <a:miter/>
          </a:ln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chemeClr val="accent1"/>
                </a:solidFill>
                <a:latin typeface="Source Han Sans"/>
                <a:ea typeface="Source Han Sans"/>
                <a:cs typeface="Source Han Sans"/>
              </a:rPr>
              <a:t>6.</a:t>
            </a:r>
            <a:endParaRPr kumimoji="1"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1263151">
            <a:off x="-986942" y="4814209"/>
            <a:ext cx="12934950" cy="1440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1263151">
            <a:off x="398085" y="1940234"/>
            <a:ext cx="12934950" cy="1440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18132063">
            <a:off x="-5253199" y="1781622"/>
            <a:ext cx="12934950" cy="1440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17610967">
            <a:off x="3269811" y="4032242"/>
            <a:ext cx="12934950" cy="1440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18900437">
            <a:off x="2636743" y="3421743"/>
            <a:ext cx="12934950" cy="1440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2707375">
            <a:off x="3710669" y="1043160"/>
            <a:ext cx="4771565" cy="4771565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3302416" y="2124905"/>
            <a:ext cx="5587169" cy="26081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4400">
                <a:ln w="12700">
                  <a:noFill/>
                </a:ln>
                <a:solidFill>
                  <a:schemeClr val="bg1"/>
                </a:solidFill>
                <a:latin typeface="OPPOSans H"/>
                <a:ea typeface="OPPOSans H"/>
                <a:cs typeface="OPPOSans H"/>
              </a:rPr>
              <a:t>谢谢大家</a:t>
            </a: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5117382" y="4996362"/>
            <a:ext cx="1944536" cy="3287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5219518" y="5038481"/>
            <a:ext cx="1740264" cy="2444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800" dirty="0" err="1">
                <a:ln w="12700">
                  <a:noFill/>
                </a:ln>
                <a:solidFill>
                  <a:schemeClr val="accent1"/>
                </a:solidFill>
                <a:latin typeface="OPPOSans R"/>
                <a:ea typeface="OPPOSans R"/>
                <a:cs typeface="OPPOSans R"/>
              </a:rPr>
              <a:t>汇报人</a:t>
            </a:r>
            <a:r>
              <a:rPr kumimoji="1" lang="en-US" altLang="zh-CN" sz="1800" dirty="0">
                <a:ln w="12700">
                  <a:noFill/>
                </a:ln>
                <a:solidFill>
                  <a:schemeClr val="accent1"/>
                </a:solidFill>
                <a:latin typeface="OPPOSans R"/>
                <a:ea typeface="OPPOSans R"/>
                <a:cs typeface="OPPOSans R"/>
              </a:rPr>
              <a:t>：</a:t>
            </a:r>
            <a:r>
              <a:rPr kumimoji="1" lang="zh-CN" altLang="en-US" sz="1800" dirty="0">
                <a:ln w="12700">
                  <a:noFill/>
                </a:ln>
                <a:solidFill>
                  <a:schemeClr val="accent1"/>
                </a:solidFill>
                <a:latin typeface="OPPOSans R"/>
                <a:ea typeface="OPPOSans R"/>
                <a:cs typeface="OPPOSans R"/>
              </a:rPr>
              <a:t>刁月蕊</a:t>
            </a:r>
            <a:endParaRPr kumimoji="1" lang="zh-CN" altLang="en-US" dirty="0"/>
          </a:p>
        </p:txBody>
      </p:sp>
      <p:sp>
        <p:nvSpPr>
          <p:cNvPr id="12" name="标题 1"/>
          <p:cNvSpPr txBox="1"/>
          <p:nvPr/>
        </p:nvSpPr>
        <p:spPr>
          <a:xfrm>
            <a:off x="2160910" y="85011"/>
            <a:ext cx="139890" cy="139890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R"/>
                <a:ea typeface="OPPOSans R"/>
                <a:cs typeface="OPPOSans R"/>
              </a:rPr>
              <a:t> 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>
            <a:off x="417123" y="2840814"/>
            <a:ext cx="139890" cy="139890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R"/>
                <a:ea typeface="OPPOSans R"/>
                <a:cs typeface="OPPOSans R"/>
              </a:rPr>
              <a:t> </a:t>
            </a: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>
            <a:off x="10616662" y="1761909"/>
            <a:ext cx="139890" cy="139890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R"/>
                <a:ea typeface="OPPOSans R"/>
                <a:cs typeface="OPPOSans R"/>
              </a:rPr>
              <a:t> 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>
            <a:off x="9470644" y="2910759"/>
            <a:ext cx="139890" cy="139890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R"/>
                <a:ea typeface="OPPOSans R"/>
                <a:cs typeface="OPPOSans R"/>
              </a:rPr>
              <a:t> </a:t>
            </a: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>
            <a:off x="10036788" y="3127743"/>
            <a:ext cx="139890" cy="139890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R"/>
                <a:ea typeface="OPPOSans R"/>
                <a:cs typeface="OPPOSans R"/>
              </a:rPr>
              <a:t> </a:t>
            </a:r>
            <a:endParaRPr kumimoji="1"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9370050" y="1751635"/>
            <a:ext cx="139890" cy="139890"/>
          </a:xfrm>
          <a:prstGeom prst="ellipse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R"/>
                <a:ea typeface="OPPOSans R"/>
                <a:cs typeface="OPPOSans R"/>
              </a:rPr>
              <a:t> </a:t>
            </a: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2395345">
            <a:off x="9889358" y="-670769"/>
            <a:ext cx="4473516" cy="4473516"/>
          </a:xfrm>
          <a:prstGeom prst="rect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1018765" y="2151175"/>
            <a:ext cx="2082244" cy="10156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9600">
                <a:ln w="12700">
                  <a:noFill/>
                </a:ln>
                <a:solidFill>
                  <a:schemeClr val="accent1"/>
                </a:solidFill>
                <a:latin typeface="OPPOSans H"/>
                <a:ea typeface="OPPOSans H"/>
                <a:cs typeface="OPPOSans H"/>
              </a:rPr>
              <a:t>01</a:t>
            </a: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767959" y="3166838"/>
            <a:ext cx="5034279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sq">
            <a:solidFill>
              <a:srgbClr val="043454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1037960" y="3238838"/>
            <a:ext cx="4531258" cy="50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2400">
                <a:ln w="12700">
                  <a:noFill/>
                </a:ln>
                <a:solidFill>
                  <a:schemeClr val="accent1"/>
                </a:solidFill>
                <a:latin typeface="OPPOSans H"/>
                <a:ea typeface="OPPOSans H"/>
                <a:cs typeface="OPPOSans H"/>
              </a:rPr>
              <a:t>项目实施可行性报告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2593822" y="2730728"/>
            <a:ext cx="1666206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r>
              <a:rPr kumimoji="1" lang="en-US" altLang="zh-CN" sz="2000">
                <a:ln w="12700">
                  <a:noFill/>
                </a:ln>
                <a:solidFill>
                  <a:schemeClr val="bg1">
                    <a:lumMod val="85000"/>
                  </a:schemeClr>
                </a:solidFill>
                <a:latin typeface="OPPOSans H"/>
                <a:ea typeface="OPPOSans H"/>
                <a:cs typeface="OPPOSans H"/>
              </a:rPr>
              <a:t>PART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18181250">
            <a:off x="571326" y="3770078"/>
            <a:ext cx="12934950" cy="14400"/>
          </a:xfrm>
          <a:prstGeom prst="rect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8332256" y="1598279"/>
            <a:ext cx="139890" cy="139890"/>
          </a:xfrm>
          <a:prstGeom prst="ellipse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R"/>
                <a:ea typeface="OPPOSans R"/>
                <a:cs typeface="OPPOSans R"/>
              </a:rPr>
              <a:t> 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3883336">
            <a:off x="3042464" y="3997040"/>
            <a:ext cx="12934950" cy="14400"/>
          </a:xfrm>
          <a:prstGeom prst="rect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2288204">
            <a:off x="613575" y="3257968"/>
            <a:ext cx="12934950" cy="14400"/>
          </a:xfrm>
          <a:prstGeom prst="rect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18181250">
            <a:off x="3452736" y="4971818"/>
            <a:ext cx="12934950" cy="14400"/>
          </a:xfrm>
          <a:prstGeom prst="rect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>
            <a:off x="7188644" y="3350948"/>
            <a:ext cx="139890" cy="139890"/>
          </a:xfrm>
          <a:prstGeom prst="ellipse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R"/>
                <a:ea typeface="OPPOSans R"/>
                <a:cs typeface="OPPOSans R"/>
              </a:rPr>
              <a:t> </a:t>
            </a: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>
            <a:off x="9879716" y="4860967"/>
            <a:ext cx="139890" cy="139890"/>
          </a:xfrm>
          <a:prstGeom prst="ellipse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R"/>
                <a:ea typeface="OPPOSans R"/>
                <a:cs typeface="OPPOSans R"/>
              </a:rPr>
              <a:t> 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>
            <a:off x="9632290" y="5247755"/>
            <a:ext cx="139890" cy="139890"/>
          </a:xfrm>
          <a:prstGeom prst="ellipse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R"/>
                <a:ea typeface="OPPOSans R"/>
                <a:cs typeface="OPPOSans R"/>
              </a:rPr>
              <a:t> </a:t>
            </a: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>
            <a:off x="10320780" y="5784381"/>
            <a:ext cx="139890" cy="139890"/>
          </a:xfrm>
          <a:prstGeom prst="ellipse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R"/>
                <a:ea typeface="OPPOSans R"/>
                <a:cs typeface="OPPOSans R"/>
              </a:rPr>
              <a:t> </a:t>
            </a:r>
            <a:endParaRPr kumimoji="1"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flipH="1">
            <a:off x="660397" y="2029785"/>
            <a:ext cx="4612803" cy="3204830"/>
          </a:xfrm>
          <a:prstGeom prst="roundRect">
            <a:avLst>
              <a:gd name="adj" fmla="val 14814"/>
            </a:avLst>
          </a:prstGeom>
          <a:solidFill>
            <a:schemeClr val="bg1"/>
          </a:solidFill>
          <a:ln w="9525" cap="flat">
            <a:noFill/>
            <a:miter/>
          </a:ln>
          <a:effectLst>
            <a:outerShdw blurRad="254000" dist="76200" dir="2700000" algn="tl" rotWithShape="0">
              <a:schemeClr val="accent1">
                <a:alpha val="2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1076800" y="2341834"/>
            <a:ext cx="3780000" cy="6992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r"/>
            <a:r>
              <a:rPr kumimoji="1" lang="en-US" altLang="zh-CN" sz="160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全国学生数量统计</a:t>
            </a: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1076800" y="3058488"/>
            <a:ext cx="3780000" cy="187527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r>
              <a:rPr kumimoji="1" lang="en-US" altLang="zh-CN" sz="1400" dirty="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"/>
                <a:ea typeface="Source Han Sans"/>
                <a:cs typeface="Source Han Sans"/>
              </a:rPr>
              <a:t>全国学生数量总共为2.2238亿，其中小学生数量最多，达到1.08亿，初中生共有5018.44万人，高中阶段有2605.03万人，本科学生有1893.22万人，专科学生有1590.1万人。
</a:t>
            </a:r>
            <a:r>
              <a:rPr kumimoji="1" lang="en-US" altLang="zh-CN" sz="1400" dirty="0" err="1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"/>
                <a:ea typeface="Source Han Sans"/>
                <a:cs typeface="Source Han Sans"/>
              </a:rPr>
              <a:t>部分小学的高年级和初中以上的学校都开设了</a:t>
            </a:r>
            <a:r>
              <a:rPr kumimoji="1" lang="zh-CN" altLang="en-US" sz="1400" dirty="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"/>
                <a:ea typeface="Source Han Sans"/>
                <a:cs typeface="Source Han Sans"/>
              </a:rPr>
              <a:t>英</a:t>
            </a:r>
            <a:r>
              <a:rPr kumimoji="1" lang="en-US" altLang="zh-CN" sz="1400" dirty="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"/>
                <a:ea typeface="Source Han Sans"/>
                <a:cs typeface="Source Han Sans"/>
              </a:rPr>
              <a:t>语教学。2022年有400多万人报名硕士研究生考试，还有大量有出国留学计划、有意愿进入外企、渴望学英语的人群等，中国是全世界学英语人数最多的国家。</a:t>
            </a:r>
            <a:endParaRPr kumimoji="1" lang="zh-CN" altLang="en-US" dirty="0"/>
          </a:p>
        </p:txBody>
      </p:sp>
      <p:sp>
        <p:nvSpPr>
          <p:cNvPr id="5" name="标题 1"/>
          <p:cNvSpPr txBox="1"/>
          <p:nvPr/>
        </p:nvSpPr>
        <p:spPr>
          <a:xfrm flipH="1">
            <a:off x="6906095" y="2029785"/>
            <a:ext cx="4612803" cy="3204830"/>
          </a:xfrm>
          <a:prstGeom prst="roundRect">
            <a:avLst>
              <a:gd name="adj" fmla="val 14814"/>
            </a:avLst>
          </a:prstGeom>
          <a:solidFill>
            <a:schemeClr val="bg1"/>
          </a:solidFill>
          <a:ln w="9525" cap="flat">
            <a:noFill/>
            <a:miter/>
          </a:ln>
          <a:effectLst>
            <a:outerShdw blurRad="254000" dist="76200" dir="2700000" algn="tl" rotWithShape="0">
              <a:schemeClr val="accent1">
                <a:alpha val="2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7322498" y="2341834"/>
            <a:ext cx="3780000" cy="6992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在线外语教育市场规模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7322498" y="3058488"/>
            <a:ext cx="3780000" cy="187527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"/>
                <a:ea typeface="Source Han Sans"/>
                <a:cs typeface="Source Han Sans"/>
              </a:rPr>
              <a:t>在线外语教育是指以互联网为载体进行的语言类教学与学习行为，市场规模不断增长，预计2023年将达到2660.1亿元。
在线教育平台是连接供应商和消费者的中间平台，通过工具类、课程类和社区类三种方式传输内容，实现价值增值。
在线英语学习是在线教育领域的热点。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5045651" y="2588200"/>
            <a:ext cx="2087999" cy="208800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3000000" scaled="0"/>
          </a:gradFill>
          <a:ln w="9525" cap="flat">
            <a:noFill/>
            <a:miter/>
          </a:ln>
          <a:effectLst>
            <a:outerShdw blurRad="381000" dist="127000" dir="2700000" algn="tl" rotWithShape="0">
              <a:schemeClr val="accent1">
                <a:alpha val="2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5688324" y="3217552"/>
            <a:ext cx="802654" cy="829296"/>
          </a:xfrm>
          <a:custGeom>
            <a:avLst/>
            <a:gdLst>
              <a:gd name="connsiteX0" fmla="*/ 1371696 w 1870330"/>
              <a:gd name="connsiteY0" fmla="*/ 1296270 h 1845296"/>
              <a:gd name="connsiteX1" fmla="*/ 1371696 w 1870330"/>
              <a:gd name="connsiteY1" fmla="*/ 1371136 h 1845296"/>
              <a:gd name="connsiteX2" fmla="*/ 1671448 w 1870330"/>
              <a:gd name="connsiteY2" fmla="*/ 1371136 h 1845296"/>
              <a:gd name="connsiteX3" fmla="*/ 1671448 w 1870330"/>
              <a:gd name="connsiteY3" fmla="*/ 1296270 h 1845296"/>
              <a:gd name="connsiteX4" fmla="*/ 1371696 w 1870330"/>
              <a:gd name="connsiteY4" fmla="*/ 996899 h 1845296"/>
              <a:gd name="connsiteX5" fmla="*/ 1371696 w 1870330"/>
              <a:gd name="connsiteY5" fmla="*/ 1071765 h 1845296"/>
              <a:gd name="connsiteX6" fmla="*/ 1671448 w 1870330"/>
              <a:gd name="connsiteY6" fmla="*/ 1071765 h 1845296"/>
              <a:gd name="connsiteX7" fmla="*/ 1671448 w 1870330"/>
              <a:gd name="connsiteY7" fmla="*/ 996899 h 1845296"/>
              <a:gd name="connsiteX8" fmla="*/ 1371696 w 1870330"/>
              <a:gd name="connsiteY8" fmla="*/ 747820 h 1845296"/>
              <a:gd name="connsiteX9" fmla="*/ 1371696 w 1870330"/>
              <a:gd name="connsiteY9" fmla="*/ 822401 h 1845296"/>
              <a:gd name="connsiteX10" fmla="*/ 1671448 w 1870330"/>
              <a:gd name="connsiteY10" fmla="*/ 822401 h 1845296"/>
              <a:gd name="connsiteX11" fmla="*/ 1671448 w 1870330"/>
              <a:gd name="connsiteY11" fmla="*/ 747820 h 1845296"/>
              <a:gd name="connsiteX12" fmla="*/ 1371696 w 1870330"/>
              <a:gd name="connsiteY12" fmla="*/ 473405 h 1845296"/>
              <a:gd name="connsiteX13" fmla="*/ 1371696 w 1870330"/>
              <a:gd name="connsiteY13" fmla="*/ 547986 h 1845296"/>
              <a:gd name="connsiteX14" fmla="*/ 1671448 w 1870330"/>
              <a:gd name="connsiteY14" fmla="*/ 547986 h 1845296"/>
              <a:gd name="connsiteX15" fmla="*/ 1671448 w 1870330"/>
              <a:gd name="connsiteY15" fmla="*/ 473405 h 1845296"/>
              <a:gd name="connsiteX16" fmla="*/ 1221963 w 1870330"/>
              <a:gd name="connsiteY16" fmla="*/ 224040 h 1845296"/>
              <a:gd name="connsiteX17" fmla="*/ 1794130 w 1870330"/>
              <a:gd name="connsiteY17" fmla="*/ 224040 h 1845296"/>
              <a:gd name="connsiteX18" fmla="*/ 1870330 w 1870330"/>
              <a:gd name="connsiteY18" fmla="*/ 298811 h 1845296"/>
              <a:gd name="connsiteX19" fmla="*/ 1870330 w 1870330"/>
              <a:gd name="connsiteY19" fmla="*/ 1570971 h 1845296"/>
              <a:gd name="connsiteX20" fmla="*/ 1794130 w 1870330"/>
              <a:gd name="connsiteY20" fmla="*/ 1645742 h 1845296"/>
              <a:gd name="connsiteX21" fmla="*/ 1221963 w 1870330"/>
              <a:gd name="connsiteY21" fmla="*/ 1645742 h 1845296"/>
              <a:gd name="connsiteX22" fmla="*/ 1221963 w 1870330"/>
              <a:gd name="connsiteY22" fmla="*/ 1383804 h 1845296"/>
              <a:gd name="connsiteX23" fmla="*/ 1298163 w 1870330"/>
              <a:gd name="connsiteY23" fmla="*/ 1383804 h 1845296"/>
              <a:gd name="connsiteX24" fmla="*/ 1298163 w 1870330"/>
              <a:gd name="connsiteY24" fmla="*/ 1309033 h 1845296"/>
              <a:gd name="connsiteX25" fmla="*/ 1221963 w 1870330"/>
              <a:gd name="connsiteY25" fmla="*/ 1309033 h 1845296"/>
              <a:gd name="connsiteX26" fmla="*/ 1221963 w 1870330"/>
              <a:gd name="connsiteY26" fmla="*/ 1084434 h 1845296"/>
              <a:gd name="connsiteX27" fmla="*/ 1298163 w 1870330"/>
              <a:gd name="connsiteY27" fmla="*/ 1084434 h 1845296"/>
              <a:gd name="connsiteX28" fmla="*/ 1298163 w 1870330"/>
              <a:gd name="connsiteY28" fmla="*/ 1009662 h 1845296"/>
              <a:gd name="connsiteX29" fmla="*/ 1221963 w 1870330"/>
              <a:gd name="connsiteY29" fmla="*/ 1009662 h 1845296"/>
              <a:gd name="connsiteX30" fmla="*/ 1221963 w 1870330"/>
              <a:gd name="connsiteY30" fmla="*/ 822496 h 1845296"/>
              <a:gd name="connsiteX31" fmla="*/ 1298163 w 1870330"/>
              <a:gd name="connsiteY31" fmla="*/ 822496 h 1845296"/>
              <a:gd name="connsiteX32" fmla="*/ 1298163 w 1870330"/>
              <a:gd name="connsiteY32" fmla="*/ 747725 h 1845296"/>
              <a:gd name="connsiteX33" fmla="*/ 1221963 w 1870330"/>
              <a:gd name="connsiteY33" fmla="*/ 747725 h 1845296"/>
              <a:gd name="connsiteX34" fmla="*/ 1221963 w 1870330"/>
              <a:gd name="connsiteY34" fmla="*/ 560654 h 1845296"/>
              <a:gd name="connsiteX35" fmla="*/ 1298163 w 1870330"/>
              <a:gd name="connsiteY35" fmla="*/ 560654 h 1845296"/>
              <a:gd name="connsiteX36" fmla="*/ 1298163 w 1870330"/>
              <a:gd name="connsiteY36" fmla="*/ 485883 h 1845296"/>
              <a:gd name="connsiteX37" fmla="*/ 1221963 w 1870330"/>
              <a:gd name="connsiteY37" fmla="*/ 485883 h 1845296"/>
              <a:gd name="connsiteX38" fmla="*/ 1054227 w 1870330"/>
              <a:gd name="connsiteY38" fmla="*/ 393 h 1845296"/>
              <a:gd name="connsiteX39" fmla="*/ 1054132 w 1870330"/>
              <a:gd name="connsiteY39" fmla="*/ 869 h 1845296"/>
              <a:gd name="connsiteX40" fmla="*/ 1083754 w 1870330"/>
              <a:gd name="connsiteY40" fmla="*/ 7727 h 1845296"/>
              <a:gd name="connsiteX41" fmla="*/ 1097470 w 1870330"/>
              <a:gd name="connsiteY41" fmla="*/ 36302 h 1845296"/>
              <a:gd name="connsiteX42" fmla="*/ 1097470 w 1870330"/>
              <a:gd name="connsiteY42" fmla="*/ 1808714 h 1845296"/>
              <a:gd name="connsiteX43" fmla="*/ 1083754 w 1870330"/>
              <a:gd name="connsiteY43" fmla="*/ 1837289 h 1845296"/>
              <a:gd name="connsiteX44" fmla="*/ 1060895 w 1870330"/>
              <a:gd name="connsiteY44" fmla="*/ 1845290 h 1845296"/>
              <a:gd name="connsiteX45" fmla="*/ 1053941 w 1870330"/>
              <a:gd name="connsiteY45" fmla="*/ 1844148 h 1845296"/>
              <a:gd name="connsiteX46" fmla="*/ 29623 w 1870330"/>
              <a:gd name="connsiteY46" fmla="*/ 1647932 h 1845296"/>
              <a:gd name="connsiteX47" fmla="*/ 0 w 1870330"/>
              <a:gd name="connsiteY47" fmla="*/ 1611071 h 1845296"/>
              <a:gd name="connsiteX48" fmla="*/ 0 w 1870330"/>
              <a:gd name="connsiteY48" fmla="*/ 233375 h 1845296"/>
              <a:gd name="connsiteX49" fmla="*/ 29813 w 1870330"/>
              <a:gd name="connsiteY49" fmla="*/ 196513 h 1845296"/>
            </a:gdLst>
            <a:ahLst/>
            <a:cxnLst/>
            <a:rect l="l" t="t" r="r" b="b"/>
            <a:pathLst>
              <a:path w="1870330" h="1845296">
                <a:moveTo>
                  <a:pt x="1371696" y="1296270"/>
                </a:moveTo>
                <a:lnTo>
                  <a:pt x="1371696" y="1371136"/>
                </a:lnTo>
                <a:lnTo>
                  <a:pt x="1671448" y="1371136"/>
                </a:lnTo>
                <a:lnTo>
                  <a:pt x="1671448" y="1296270"/>
                </a:lnTo>
                <a:close/>
                <a:moveTo>
                  <a:pt x="1371696" y="996899"/>
                </a:moveTo>
                <a:lnTo>
                  <a:pt x="1371696" y="1071765"/>
                </a:lnTo>
                <a:lnTo>
                  <a:pt x="1671448" y="1071765"/>
                </a:lnTo>
                <a:lnTo>
                  <a:pt x="1671448" y="996899"/>
                </a:lnTo>
                <a:close/>
                <a:moveTo>
                  <a:pt x="1371696" y="747820"/>
                </a:moveTo>
                <a:lnTo>
                  <a:pt x="1371696" y="822401"/>
                </a:lnTo>
                <a:lnTo>
                  <a:pt x="1671448" y="822401"/>
                </a:lnTo>
                <a:lnTo>
                  <a:pt x="1671448" y="747820"/>
                </a:lnTo>
                <a:close/>
                <a:moveTo>
                  <a:pt x="1371696" y="473405"/>
                </a:moveTo>
                <a:lnTo>
                  <a:pt x="1371696" y="547986"/>
                </a:lnTo>
                <a:lnTo>
                  <a:pt x="1671448" y="547986"/>
                </a:lnTo>
                <a:lnTo>
                  <a:pt x="1671448" y="473405"/>
                </a:lnTo>
                <a:close/>
                <a:moveTo>
                  <a:pt x="1221963" y="224040"/>
                </a:moveTo>
                <a:lnTo>
                  <a:pt x="1794130" y="224040"/>
                </a:lnTo>
                <a:cubicBezTo>
                  <a:pt x="1835792" y="223723"/>
                  <a:pt x="1869863" y="257155"/>
                  <a:pt x="1870330" y="298811"/>
                </a:cubicBezTo>
                <a:lnTo>
                  <a:pt x="1870330" y="1570971"/>
                </a:lnTo>
                <a:cubicBezTo>
                  <a:pt x="1869863" y="1612623"/>
                  <a:pt x="1835792" y="1646056"/>
                  <a:pt x="1794130" y="1645742"/>
                </a:cubicBezTo>
                <a:lnTo>
                  <a:pt x="1221963" y="1645742"/>
                </a:lnTo>
                <a:lnTo>
                  <a:pt x="1221963" y="1383804"/>
                </a:lnTo>
                <a:lnTo>
                  <a:pt x="1298163" y="1383804"/>
                </a:lnTo>
                <a:lnTo>
                  <a:pt x="1298163" y="1309033"/>
                </a:lnTo>
                <a:lnTo>
                  <a:pt x="1221963" y="1309033"/>
                </a:lnTo>
                <a:lnTo>
                  <a:pt x="1221963" y="1084434"/>
                </a:lnTo>
                <a:lnTo>
                  <a:pt x="1298163" y="1084434"/>
                </a:lnTo>
                <a:lnTo>
                  <a:pt x="1298163" y="1009662"/>
                </a:lnTo>
                <a:lnTo>
                  <a:pt x="1221963" y="1009662"/>
                </a:lnTo>
                <a:lnTo>
                  <a:pt x="1221963" y="822496"/>
                </a:lnTo>
                <a:lnTo>
                  <a:pt x="1298163" y="822496"/>
                </a:lnTo>
                <a:lnTo>
                  <a:pt x="1298163" y="747725"/>
                </a:lnTo>
                <a:lnTo>
                  <a:pt x="1221963" y="747725"/>
                </a:lnTo>
                <a:lnTo>
                  <a:pt x="1221963" y="560654"/>
                </a:lnTo>
                <a:lnTo>
                  <a:pt x="1298163" y="560654"/>
                </a:lnTo>
                <a:lnTo>
                  <a:pt x="1298163" y="485883"/>
                </a:lnTo>
                <a:lnTo>
                  <a:pt x="1221963" y="485883"/>
                </a:lnTo>
                <a:close/>
                <a:moveTo>
                  <a:pt x="1054227" y="393"/>
                </a:moveTo>
                <a:lnTo>
                  <a:pt x="1054132" y="869"/>
                </a:lnTo>
                <a:cubicBezTo>
                  <a:pt x="1064533" y="-1498"/>
                  <a:pt x="1075449" y="1029"/>
                  <a:pt x="1083754" y="7727"/>
                </a:cubicBezTo>
                <a:cubicBezTo>
                  <a:pt x="1092260" y="14808"/>
                  <a:pt x="1097261" y="25237"/>
                  <a:pt x="1097470" y="36302"/>
                </a:cubicBezTo>
                <a:lnTo>
                  <a:pt x="1097470" y="1808714"/>
                </a:lnTo>
                <a:cubicBezTo>
                  <a:pt x="1097271" y="1819783"/>
                  <a:pt x="1092260" y="1830212"/>
                  <a:pt x="1083754" y="1837289"/>
                </a:cubicBezTo>
                <a:cubicBezTo>
                  <a:pt x="1077344" y="1842614"/>
                  <a:pt x="1069229" y="1845452"/>
                  <a:pt x="1060895" y="1845290"/>
                </a:cubicBezTo>
                <a:cubicBezTo>
                  <a:pt x="1058551" y="1845100"/>
                  <a:pt x="1056227" y="1844719"/>
                  <a:pt x="1053941" y="1844148"/>
                </a:cubicBezTo>
                <a:lnTo>
                  <a:pt x="29623" y="1647932"/>
                </a:lnTo>
                <a:cubicBezTo>
                  <a:pt x="12259" y="1644227"/>
                  <a:pt x="-124" y="1628825"/>
                  <a:pt x="0" y="1611071"/>
                </a:cubicBezTo>
                <a:lnTo>
                  <a:pt x="0" y="233375"/>
                </a:lnTo>
                <a:cubicBezTo>
                  <a:pt x="-105" y="215558"/>
                  <a:pt x="12373" y="200139"/>
                  <a:pt x="29813" y="19651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512956" y="751717"/>
            <a:ext cx="5040000" cy="215900"/>
          </a:xfrm>
          <a:prstGeom prst="parallelogram">
            <a:avLst/>
          </a:prstGeom>
          <a:gradFill>
            <a:gsLst>
              <a:gs pos="10000">
                <a:schemeClr val="accent1">
                  <a:lumMod val="20000"/>
                  <a:lumOff val="80000"/>
                </a:schemeClr>
              </a:gs>
              <a:gs pos="95000">
                <a:schemeClr val="bg1"/>
              </a:gs>
            </a:gsLst>
            <a:lin ang="0" scaled="1"/>
          </a:gra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>
            <a:off x="660400" y="427667"/>
            <a:ext cx="10858500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200" dirty="0" err="1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行业市场分析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673101" y="971168"/>
            <a:ext cx="10845798" cy="86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背单词APP市场竞争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666751" y="2658409"/>
            <a:ext cx="3508233" cy="50391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 dirty="0" err="1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Source Han Sans"/>
                <a:ea typeface="Source Han Sans"/>
                <a:cs typeface="Source Han Sans"/>
              </a:rPr>
              <a:t>目前市场上的背单词APP有：百词斩、扇贝单词、不背单词</a:t>
            </a:r>
            <a:r>
              <a:rPr kumimoji="1" lang="en-US" altLang="zh-CN" sz="1400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Source Han Sans"/>
                <a:ea typeface="Source Han Sans"/>
                <a:cs typeface="Source Han Sans"/>
              </a:rPr>
              <a:t>。</a:t>
            </a:r>
            <a:endParaRPr kumimoji="1" lang="zh-CN" altLang="en-US" dirty="0"/>
          </a:p>
        </p:txBody>
      </p:sp>
      <p:sp>
        <p:nvSpPr>
          <p:cNvPr id="7" name="标题 1"/>
          <p:cNvSpPr txBox="1"/>
          <p:nvPr/>
        </p:nvSpPr>
        <p:spPr>
          <a:xfrm>
            <a:off x="7946387" y="2286292"/>
            <a:ext cx="372117" cy="372117"/>
          </a:xfrm>
          <a:custGeom>
            <a:avLst/>
            <a:gdLst>
              <a:gd name="connsiteX0" fmla="*/ 457070 w 720001"/>
              <a:gd name="connsiteY0" fmla="*/ 57166 h 720001"/>
              <a:gd name="connsiteX1" fmla="*/ 457070 w 720001"/>
              <a:gd name="connsiteY1" fmla="*/ 263017 h 720001"/>
              <a:gd name="connsiteX2" fmla="*/ 662921 w 720001"/>
              <a:gd name="connsiteY2" fmla="*/ 263017 h 720001"/>
              <a:gd name="connsiteX3" fmla="*/ 647393 w 720001"/>
              <a:gd name="connsiteY3" fmla="*/ 212704 h 720001"/>
              <a:gd name="connsiteX4" fmla="*/ 591008 w 720001"/>
              <a:gd name="connsiteY4" fmla="*/ 129079 h 720001"/>
              <a:gd name="connsiteX5" fmla="*/ 507383 w 720001"/>
              <a:gd name="connsiteY5" fmla="*/ 72694 h 720001"/>
              <a:gd name="connsiteX6" fmla="*/ 457070 w 720001"/>
              <a:gd name="connsiteY6" fmla="*/ 57166 h 720001"/>
              <a:gd name="connsiteX7" fmla="*/ 307952 w 720001"/>
              <a:gd name="connsiteY7" fmla="*/ 56386 h 720001"/>
              <a:gd name="connsiteX8" fmla="*/ 240115 w 720001"/>
              <a:gd name="connsiteY8" fmla="*/ 76251 h 720001"/>
              <a:gd name="connsiteX9" fmla="*/ 142092 w 720001"/>
              <a:gd name="connsiteY9" fmla="*/ 142179 h 720001"/>
              <a:gd name="connsiteX10" fmla="*/ 76077 w 720001"/>
              <a:gd name="connsiteY10" fmla="*/ 240116 h 720001"/>
              <a:gd name="connsiteX11" fmla="*/ 51874 w 720001"/>
              <a:gd name="connsiteY11" fmla="*/ 360000 h 720001"/>
              <a:gd name="connsiteX12" fmla="*/ 76077 w 720001"/>
              <a:gd name="connsiteY12" fmla="*/ 479885 h 720001"/>
              <a:gd name="connsiteX13" fmla="*/ 142092 w 720001"/>
              <a:gd name="connsiteY13" fmla="*/ 577822 h 720001"/>
              <a:gd name="connsiteX14" fmla="*/ 240029 w 720001"/>
              <a:gd name="connsiteY14" fmla="*/ 643837 h 720001"/>
              <a:gd name="connsiteX15" fmla="*/ 359913 w 720001"/>
              <a:gd name="connsiteY15" fmla="*/ 668039 h 720001"/>
              <a:gd name="connsiteX16" fmla="*/ 479798 w 720001"/>
              <a:gd name="connsiteY16" fmla="*/ 643837 h 720001"/>
              <a:gd name="connsiteX17" fmla="*/ 577735 w 720001"/>
              <a:gd name="connsiteY17" fmla="*/ 577822 h 720001"/>
              <a:gd name="connsiteX18" fmla="*/ 643750 w 720001"/>
              <a:gd name="connsiteY18" fmla="*/ 479885 h 720001"/>
              <a:gd name="connsiteX19" fmla="*/ 663615 w 720001"/>
              <a:gd name="connsiteY19" fmla="*/ 412049 h 720001"/>
              <a:gd name="connsiteX20" fmla="*/ 360000 w 720001"/>
              <a:gd name="connsiteY20" fmla="*/ 412049 h 720001"/>
              <a:gd name="connsiteX21" fmla="*/ 307952 w 720001"/>
              <a:gd name="connsiteY21" fmla="*/ 360000 h 720001"/>
              <a:gd name="connsiteX22" fmla="*/ 405022 w 720001"/>
              <a:gd name="connsiteY22" fmla="*/ 0 h 720001"/>
              <a:gd name="connsiteX23" fmla="*/ 720001 w 720001"/>
              <a:gd name="connsiteY23" fmla="*/ 314979 h 720001"/>
              <a:gd name="connsiteX24" fmla="*/ 405022 w 720001"/>
              <a:gd name="connsiteY24" fmla="*/ 314979 h 720001"/>
              <a:gd name="connsiteX25" fmla="*/ 360000 w 720001"/>
              <a:gd name="connsiteY25" fmla="*/ 0 h 720001"/>
              <a:gd name="connsiteX26" fmla="*/ 360000 w 720001"/>
              <a:gd name="connsiteY26" fmla="*/ 360000 h 720001"/>
              <a:gd name="connsiteX27" fmla="*/ 720001 w 720001"/>
              <a:gd name="connsiteY27" fmla="*/ 360000 h 720001"/>
              <a:gd name="connsiteX28" fmla="*/ 360000 w 720001"/>
              <a:gd name="connsiteY28" fmla="*/ 720001 h 720001"/>
              <a:gd name="connsiteX29" fmla="*/ 0 w 720001"/>
              <a:gd name="connsiteY29" fmla="*/ 360000 h 720001"/>
              <a:gd name="connsiteX30" fmla="*/ 360000 w 720001"/>
              <a:gd name="connsiteY30" fmla="*/ 0 h 720001"/>
            </a:gdLst>
            <a:ahLst/>
            <a:cxnLst/>
            <a:rect l="l" t="t" r="r" b="b"/>
            <a:pathLst>
              <a:path w="720001" h="720001">
                <a:moveTo>
                  <a:pt x="457070" y="57166"/>
                </a:moveTo>
                <a:lnTo>
                  <a:pt x="457070" y="263017"/>
                </a:lnTo>
                <a:lnTo>
                  <a:pt x="662921" y="263017"/>
                </a:lnTo>
                <a:cubicBezTo>
                  <a:pt x="659451" y="245755"/>
                  <a:pt x="654246" y="229012"/>
                  <a:pt x="647393" y="212704"/>
                </a:cubicBezTo>
                <a:cubicBezTo>
                  <a:pt x="634121" y="181388"/>
                  <a:pt x="615210" y="153282"/>
                  <a:pt x="591008" y="129079"/>
                </a:cubicBezTo>
                <a:cubicBezTo>
                  <a:pt x="566806" y="104877"/>
                  <a:pt x="538699" y="85966"/>
                  <a:pt x="507383" y="72694"/>
                </a:cubicBezTo>
                <a:cubicBezTo>
                  <a:pt x="491075" y="65755"/>
                  <a:pt x="474246" y="60636"/>
                  <a:pt x="457070" y="57166"/>
                </a:cubicBezTo>
                <a:close/>
                <a:moveTo>
                  <a:pt x="307952" y="56386"/>
                </a:moveTo>
                <a:cubicBezTo>
                  <a:pt x="284703" y="60376"/>
                  <a:pt x="262062" y="66969"/>
                  <a:pt x="240115" y="76251"/>
                </a:cubicBezTo>
                <a:cubicBezTo>
                  <a:pt x="203508" y="91778"/>
                  <a:pt x="170544" y="113986"/>
                  <a:pt x="142092" y="142179"/>
                </a:cubicBezTo>
                <a:cubicBezTo>
                  <a:pt x="113812" y="170545"/>
                  <a:pt x="91605" y="203422"/>
                  <a:pt x="76077" y="240116"/>
                </a:cubicBezTo>
                <a:cubicBezTo>
                  <a:pt x="60029" y="278111"/>
                  <a:pt x="51874" y="318362"/>
                  <a:pt x="51874" y="360000"/>
                </a:cubicBezTo>
                <a:cubicBezTo>
                  <a:pt x="51874" y="401639"/>
                  <a:pt x="60029" y="441976"/>
                  <a:pt x="76077" y="479885"/>
                </a:cubicBezTo>
                <a:cubicBezTo>
                  <a:pt x="91605" y="516579"/>
                  <a:pt x="113812" y="549543"/>
                  <a:pt x="142092" y="577822"/>
                </a:cubicBezTo>
                <a:cubicBezTo>
                  <a:pt x="170458" y="606102"/>
                  <a:pt x="203335" y="628309"/>
                  <a:pt x="240029" y="643837"/>
                </a:cubicBezTo>
                <a:cubicBezTo>
                  <a:pt x="278024" y="659885"/>
                  <a:pt x="318275" y="668039"/>
                  <a:pt x="359913" y="668039"/>
                </a:cubicBezTo>
                <a:cubicBezTo>
                  <a:pt x="401552" y="668039"/>
                  <a:pt x="441890" y="659885"/>
                  <a:pt x="479798" y="643837"/>
                </a:cubicBezTo>
                <a:cubicBezTo>
                  <a:pt x="516492" y="628309"/>
                  <a:pt x="549456" y="606102"/>
                  <a:pt x="577735" y="577822"/>
                </a:cubicBezTo>
                <a:cubicBezTo>
                  <a:pt x="606015" y="549456"/>
                  <a:pt x="628222" y="516579"/>
                  <a:pt x="643750" y="479885"/>
                </a:cubicBezTo>
                <a:cubicBezTo>
                  <a:pt x="653032" y="457938"/>
                  <a:pt x="659625" y="435297"/>
                  <a:pt x="663615" y="412049"/>
                </a:cubicBezTo>
                <a:lnTo>
                  <a:pt x="360000" y="412049"/>
                </a:lnTo>
                <a:cubicBezTo>
                  <a:pt x="331287" y="412049"/>
                  <a:pt x="307952" y="388714"/>
                  <a:pt x="307952" y="360000"/>
                </a:cubicBezTo>
                <a:close/>
                <a:moveTo>
                  <a:pt x="405022" y="0"/>
                </a:moveTo>
                <a:cubicBezTo>
                  <a:pt x="578950" y="0"/>
                  <a:pt x="720001" y="141051"/>
                  <a:pt x="720001" y="314979"/>
                </a:cubicBezTo>
                <a:lnTo>
                  <a:pt x="405022" y="314979"/>
                </a:lnTo>
                <a:close/>
                <a:moveTo>
                  <a:pt x="360000" y="0"/>
                </a:moveTo>
                <a:lnTo>
                  <a:pt x="360000" y="360000"/>
                </a:lnTo>
                <a:lnTo>
                  <a:pt x="720001" y="360000"/>
                </a:lnTo>
                <a:cubicBezTo>
                  <a:pt x="720001" y="558825"/>
                  <a:pt x="558824" y="720001"/>
                  <a:pt x="360000" y="720001"/>
                </a:cubicBezTo>
                <a:cubicBezTo>
                  <a:pt x="161176" y="720001"/>
                  <a:pt x="0" y="558825"/>
                  <a:pt x="0" y="360000"/>
                </a:cubicBezTo>
                <a:cubicBezTo>
                  <a:pt x="0" y="161176"/>
                  <a:pt x="161176" y="0"/>
                  <a:pt x="360000" y="0"/>
                </a:cubicBezTo>
                <a:close/>
              </a:path>
            </a:pathLst>
          </a:custGeom>
          <a:solidFill>
            <a:schemeClr val="accent1"/>
          </a:solidFill>
          <a:ln w="22225" cap="rnd">
            <a:noFill/>
            <a:round/>
            <a:headEnd/>
            <a:tailEnd/>
          </a:ln>
        </p:spPr>
        <p:txBody>
          <a:bodyPr vert="horz" wrap="square" lIns="121920" tIns="60960" rIns="121920" bIns="60960" rtlCol="0" anchor="t"/>
          <a:lstStyle/>
          <a:p>
            <a:pPr algn="l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515525" y="4820020"/>
            <a:ext cx="3508233" cy="76421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Source Han Sans"/>
                <a:ea typeface="Source Han Sans"/>
                <a:cs typeface="Source Han Sans"/>
              </a:rPr>
              <a:t>百词斩和扇贝单词英语版功能丰富，拓展了社区、每日英语、真题查询等方向，提供不同的特色模式。</a:t>
            </a: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3763548" y="4404226"/>
            <a:ext cx="310037" cy="335845"/>
          </a:xfrm>
          <a:custGeom>
            <a:avLst/>
            <a:gdLst>
              <a:gd name="connsiteX0" fmla="*/ 712625 w 1425436"/>
              <a:gd name="connsiteY0" fmla="*/ 111621 h 1544091"/>
              <a:gd name="connsiteX1" fmla="*/ 902567 w 1425436"/>
              <a:gd name="connsiteY1" fmla="*/ 190314 h 1544091"/>
              <a:gd name="connsiteX2" fmla="*/ 981260 w 1425436"/>
              <a:gd name="connsiteY2" fmla="*/ 380256 h 1544091"/>
              <a:gd name="connsiteX3" fmla="*/ 902567 w 1425436"/>
              <a:gd name="connsiteY3" fmla="*/ 570198 h 1544091"/>
              <a:gd name="connsiteX4" fmla="*/ 712625 w 1425436"/>
              <a:gd name="connsiteY4" fmla="*/ 648891 h 1544091"/>
              <a:gd name="connsiteX5" fmla="*/ 522684 w 1425436"/>
              <a:gd name="connsiteY5" fmla="*/ 570198 h 1544091"/>
              <a:gd name="connsiteX6" fmla="*/ 444177 w 1425436"/>
              <a:gd name="connsiteY6" fmla="*/ 380070 h 1544091"/>
              <a:gd name="connsiteX7" fmla="*/ 522870 w 1425436"/>
              <a:gd name="connsiteY7" fmla="*/ 190128 h 1544091"/>
              <a:gd name="connsiteX8" fmla="*/ 712625 w 1425436"/>
              <a:gd name="connsiteY8" fmla="*/ 111621 h 1544091"/>
              <a:gd name="connsiteX9" fmla="*/ 712625 w 1425436"/>
              <a:gd name="connsiteY9" fmla="*/ 0 h 1544091"/>
              <a:gd name="connsiteX10" fmla="*/ 332556 w 1425436"/>
              <a:gd name="connsiteY10" fmla="*/ 380070 h 1544091"/>
              <a:gd name="connsiteX11" fmla="*/ 712625 w 1425436"/>
              <a:gd name="connsiteY11" fmla="*/ 760140 h 1544091"/>
              <a:gd name="connsiteX12" fmla="*/ 1092695 w 1425436"/>
              <a:gd name="connsiteY12" fmla="*/ 380070 h 1544091"/>
              <a:gd name="connsiteX13" fmla="*/ 712625 w 1425436"/>
              <a:gd name="connsiteY13" fmla="*/ 0 h 1544091"/>
              <a:gd name="connsiteX14" fmla="*/ 712625 w 1425436"/>
              <a:gd name="connsiteY14" fmla="*/ 943012 h 1544091"/>
              <a:gd name="connsiteX15" fmla="*/ 978842 w 1425436"/>
              <a:gd name="connsiteY15" fmla="*/ 976685 h 1544091"/>
              <a:gd name="connsiteX16" fmla="*/ 1146087 w 1425436"/>
              <a:gd name="connsiteY16" fmla="*/ 1059470 h 1544091"/>
              <a:gd name="connsiteX17" fmla="*/ 1248593 w 1425436"/>
              <a:gd name="connsiteY17" fmla="*/ 1174440 h 1544091"/>
              <a:gd name="connsiteX18" fmla="*/ 1310356 w 1425436"/>
              <a:gd name="connsiteY18" fmla="*/ 1316385 h 1544091"/>
              <a:gd name="connsiteX19" fmla="*/ 1296590 w 1425436"/>
              <a:gd name="connsiteY19" fmla="*/ 1390241 h 1544091"/>
              <a:gd name="connsiteX20" fmla="*/ 1208595 w 1425436"/>
              <a:gd name="connsiteY20" fmla="*/ 1432285 h 1544091"/>
              <a:gd name="connsiteX21" fmla="*/ 216842 w 1425436"/>
              <a:gd name="connsiteY21" fmla="*/ 1432285 h 1544091"/>
              <a:gd name="connsiteX22" fmla="*/ 128847 w 1425436"/>
              <a:gd name="connsiteY22" fmla="*/ 1390241 h 1544091"/>
              <a:gd name="connsiteX23" fmla="*/ 115081 w 1425436"/>
              <a:gd name="connsiteY23" fmla="*/ 1316385 h 1544091"/>
              <a:gd name="connsiteX24" fmla="*/ 176844 w 1425436"/>
              <a:gd name="connsiteY24" fmla="*/ 1174440 h 1544091"/>
              <a:gd name="connsiteX25" fmla="*/ 279350 w 1425436"/>
              <a:gd name="connsiteY25" fmla="*/ 1059470 h 1544091"/>
              <a:gd name="connsiteX26" fmla="*/ 446595 w 1425436"/>
              <a:gd name="connsiteY26" fmla="*/ 976685 h 1544091"/>
              <a:gd name="connsiteX27" fmla="*/ 712625 w 1425436"/>
              <a:gd name="connsiteY27" fmla="*/ 943012 h 1544091"/>
              <a:gd name="connsiteX28" fmla="*/ 712625 w 1425436"/>
              <a:gd name="connsiteY28" fmla="*/ 831391 h 1544091"/>
              <a:gd name="connsiteX29" fmla="*/ 8296 w 1425436"/>
              <a:gd name="connsiteY29" fmla="*/ 1284387 h 1544091"/>
              <a:gd name="connsiteX30" fmla="*/ 216842 w 1425436"/>
              <a:gd name="connsiteY30" fmla="*/ 1544092 h 1544091"/>
              <a:gd name="connsiteX31" fmla="*/ 1208595 w 1425436"/>
              <a:gd name="connsiteY31" fmla="*/ 1544092 h 1544091"/>
              <a:gd name="connsiteX32" fmla="*/ 1417141 w 1425436"/>
              <a:gd name="connsiteY32" fmla="*/ 1284387 h 1544091"/>
              <a:gd name="connsiteX33" fmla="*/ 712625 w 1425436"/>
              <a:gd name="connsiteY33" fmla="*/ 831391 h 1544091"/>
            </a:gdLst>
            <a:ahLst/>
            <a:cxnLst/>
            <a:rect l="l" t="t" r="r" b="b"/>
            <a:pathLst>
              <a:path w="1425436" h="1544091">
                <a:moveTo>
                  <a:pt x="712625" y="111621"/>
                </a:moveTo>
                <a:cubicBezTo>
                  <a:pt x="784435" y="111621"/>
                  <a:pt x="851780" y="139526"/>
                  <a:pt x="902567" y="190314"/>
                </a:cubicBezTo>
                <a:cubicBezTo>
                  <a:pt x="953355" y="241102"/>
                  <a:pt x="981260" y="308446"/>
                  <a:pt x="981260" y="380256"/>
                </a:cubicBezTo>
                <a:cubicBezTo>
                  <a:pt x="981260" y="452065"/>
                  <a:pt x="953355" y="519410"/>
                  <a:pt x="902567" y="570198"/>
                </a:cubicBezTo>
                <a:cubicBezTo>
                  <a:pt x="851780" y="620985"/>
                  <a:pt x="784435" y="648891"/>
                  <a:pt x="712625" y="648891"/>
                </a:cubicBezTo>
                <a:cubicBezTo>
                  <a:pt x="640816" y="648891"/>
                  <a:pt x="573471" y="620985"/>
                  <a:pt x="522684" y="570198"/>
                </a:cubicBezTo>
                <a:cubicBezTo>
                  <a:pt x="472082" y="519224"/>
                  <a:pt x="444177" y="451693"/>
                  <a:pt x="444177" y="380070"/>
                </a:cubicBezTo>
                <a:cubicBezTo>
                  <a:pt x="444177" y="308446"/>
                  <a:pt x="472082" y="240916"/>
                  <a:pt x="522870" y="190128"/>
                </a:cubicBezTo>
                <a:cubicBezTo>
                  <a:pt x="573471" y="139526"/>
                  <a:pt x="641002" y="111621"/>
                  <a:pt x="712625" y="111621"/>
                </a:cubicBezTo>
                <a:moveTo>
                  <a:pt x="712625" y="0"/>
                </a:moveTo>
                <a:cubicBezTo>
                  <a:pt x="502778" y="0"/>
                  <a:pt x="332556" y="170036"/>
                  <a:pt x="332556" y="380070"/>
                </a:cubicBezTo>
                <a:cubicBezTo>
                  <a:pt x="332556" y="589917"/>
                  <a:pt x="502778" y="760140"/>
                  <a:pt x="712625" y="760140"/>
                </a:cubicBezTo>
                <a:cubicBezTo>
                  <a:pt x="922473" y="760140"/>
                  <a:pt x="1092695" y="589917"/>
                  <a:pt x="1092695" y="380070"/>
                </a:cubicBezTo>
                <a:cubicBezTo>
                  <a:pt x="1092881" y="170036"/>
                  <a:pt x="922659" y="0"/>
                  <a:pt x="712625" y="0"/>
                </a:cubicBezTo>
                <a:close/>
                <a:moveTo>
                  <a:pt x="712625" y="943012"/>
                </a:moveTo>
                <a:cubicBezTo>
                  <a:pt x="813643" y="943012"/>
                  <a:pt x="903126" y="954360"/>
                  <a:pt x="978842" y="976685"/>
                </a:cubicBezTo>
                <a:cubicBezTo>
                  <a:pt x="1043582" y="995846"/>
                  <a:pt x="1099951" y="1023752"/>
                  <a:pt x="1146087" y="1059470"/>
                </a:cubicBezTo>
                <a:cubicBezTo>
                  <a:pt x="1186829" y="1091096"/>
                  <a:pt x="1220315" y="1128675"/>
                  <a:pt x="1248593" y="1174440"/>
                </a:cubicBezTo>
                <a:cubicBezTo>
                  <a:pt x="1273708" y="1215368"/>
                  <a:pt x="1293985" y="1261877"/>
                  <a:pt x="1310356" y="1316385"/>
                </a:cubicBezTo>
                <a:cubicBezTo>
                  <a:pt x="1320774" y="1350801"/>
                  <a:pt x="1306264" y="1377404"/>
                  <a:pt x="1296590" y="1390241"/>
                </a:cubicBezTo>
                <a:cubicBezTo>
                  <a:pt x="1276684" y="1417030"/>
                  <a:pt x="1244686" y="1432285"/>
                  <a:pt x="1208595" y="1432285"/>
                </a:cubicBezTo>
                <a:lnTo>
                  <a:pt x="216842" y="1432285"/>
                </a:lnTo>
                <a:cubicBezTo>
                  <a:pt x="180937" y="1432285"/>
                  <a:pt x="148753" y="1417030"/>
                  <a:pt x="128847" y="1390241"/>
                </a:cubicBezTo>
                <a:cubicBezTo>
                  <a:pt x="119359" y="1377404"/>
                  <a:pt x="104849" y="1350801"/>
                  <a:pt x="115081" y="1316385"/>
                </a:cubicBezTo>
                <a:cubicBezTo>
                  <a:pt x="131452" y="1261877"/>
                  <a:pt x="151543" y="1215368"/>
                  <a:pt x="176844" y="1174440"/>
                </a:cubicBezTo>
                <a:cubicBezTo>
                  <a:pt x="204936" y="1128675"/>
                  <a:pt x="238422" y="1090910"/>
                  <a:pt x="279350" y="1059470"/>
                </a:cubicBezTo>
                <a:cubicBezTo>
                  <a:pt x="325486" y="1023752"/>
                  <a:pt x="381855" y="995846"/>
                  <a:pt x="446595" y="976685"/>
                </a:cubicBezTo>
                <a:cubicBezTo>
                  <a:pt x="522125" y="954360"/>
                  <a:pt x="611794" y="943012"/>
                  <a:pt x="712625" y="943012"/>
                </a:cubicBezTo>
                <a:moveTo>
                  <a:pt x="712625" y="831391"/>
                </a:moveTo>
                <a:cubicBezTo>
                  <a:pt x="244561" y="831391"/>
                  <a:pt x="77501" y="1053331"/>
                  <a:pt x="8296" y="1284387"/>
                </a:cubicBezTo>
                <a:cubicBezTo>
                  <a:pt x="-30771" y="1414611"/>
                  <a:pt x="73037" y="1544092"/>
                  <a:pt x="216842" y="1544092"/>
                </a:cubicBezTo>
                <a:lnTo>
                  <a:pt x="1208595" y="1544092"/>
                </a:lnTo>
                <a:cubicBezTo>
                  <a:pt x="1352400" y="1544092"/>
                  <a:pt x="1456208" y="1414611"/>
                  <a:pt x="1417141" y="1284387"/>
                </a:cubicBezTo>
                <a:cubicBezTo>
                  <a:pt x="1347750" y="1053331"/>
                  <a:pt x="1180690" y="831391"/>
                  <a:pt x="712625" y="831391"/>
                </a:cubicBezTo>
                <a:close/>
              </a:path>
            </a:pathLst>
          </a:custGeom>
          <a:solidFill>
            <a:schemeClr val="accent1"/>
          </a:solidFill>
          <a:ln w="22225" cap="rnd">
            <a:noFill/>
            <a:round/>
            <a:headEnd/>
            <a:tailEnd/>
          </a:ln>
        </p:spPr>
        <p:txBody>
          <a:bodyPr vert="horz" wrap="square" lIns="121920" tIns="60960" rIns="121920" bIns="60960" rtlCol="0" anchor="t"/>
          <a:lstStyle/>
          <a:p>
            <a:pPr algn="l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8075106" y="4123518"/>
            <a:ext cx="3485312" cy="50391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r"/>
            <a:r>
              <a:rPr kumimoji="1" lang="en-US" altLang="zh-CN" sz="140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Source Han Sans"/>
                <a:ea typeface="Source Han Sans"/>
                <a:cs typeface="Source Han Sans"/>
              </a:rPr>
              <a:t>百词斩开展了全国大学生英语单词大赛，结合AI提供学习计划，拥有单词对战等游戏模式。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>
            <a:off x="8055826" y="3693638"/>
            <a:ext cx="354985" cy="349932"/>
          </a:xfrm>
          <a:custGeom>
            <a:avLst/>
            <a:gdLst>
              <a:gd name="connsiteX0" fmla="*/ 1110072 w 1498885"/>
              <a:gd name="connsiteY0" fmla="*/ 1039039 h 1412736"/>
              <a:gd name="connsiteX1" fmla="*/ 1149511 w 1498885"/>
              <a:gd name="connsiteY1" fmla="*/ 1055363 h 1412736"/>
              <a:gd name="connsiteX2" fmla="*/ 1371451 w 1498885"/>
              <a:gd name="connsiteY2" fmla="*/ 1277303 h 1412736"/>
              <a:gd name="connsiteX3" fmla="*/ 1371451 w 1498885"/>
              <a:gd name="connsiteY3" fmla="*/ 1356182 h 1412736"/>
              <a:gd name="connsiteX4" fmla="*/ 1332012 w 1498885"/>
              <a:gd name="connsiteY4" fmla="*/ 1372553 h 1412736"/>
              <a:gd name="connsiteX5" fmla="*/ 1292572 w 1498885"/>
              <a:gd name="connsiteY5" fmla="*/ 1356182 h 1412736"/>
              <a:gd name="connsiteX6" fmla="*/ 1070632 w 1498885"/>
              <a:gd name="connsiteY6" fmla="*/ 1134242 h 1412736"/>
              <a:gd name="connsiteX7" fmla="*/ 1070632 w 1498885"/>
              <a:gd name="connsiteY7" fmla="*/ 1055363 h 1412736"/>
              <a:gd name="connsiteX8" fmla="*/ 1110072 w 1498885"/>
              <a:gd name="connsiteY8" fmla="*/ 1039039 h 1412736"/>
              <a:gd name="connsiteX9" fmla="*/ 1110072 w 1498885"/>
              <a:gd name="connsiteY9" fmla="*/ 705989 h 1412736"/>
              <a:gd name="connsiteX10" fmla="*/ 1443075 w 1498885"/>
              <a:gd name="connsiteY10" fmla="*/ 705989 h 1412736"/>
              <a:gd name="connsiteX11" fmla="*/ 1498885 w 1498885"/>
              <a:gd name="connsiteY11" fmla="*/ 761800 h 1412736"/>
              <a:gd name="connsiteX12" fmla="*/ 1443075 w 1498885"/>
              <a:gd name="connsiteY12" fmla="*/ 817611 h 1412736"/>
              <a:gd name="connsiteX13" fmla="*/ 1110072 w 1498885"/>
              <a:gd name="connsiteY13" fmla="*/ 817611 h 1412736"/>
              <a:gd name="connsiteX14" fmla="*/ 1054261 w 1498885"/>
              <a:gd name="connsiteY14" fmla="*/ 761800 h 1412736"/>
              <a:gd name="connsiteX15" fmla="*/ 1110072 w 1498885"/>
              <a:gd name="connsiteY15" fmla="*/ 705989 h 1412736"/>
              <a:gd name="connsiteX16" fmla="*/ 1332012 w 1498885"/>
              <a:gd name="connsiteY16" fmla="*/ 151093 h 1412736"/>
              <a:gd name="connsiteX17" fmla="*/ 1371451 w 1498885"/>
              <a:gd name="connsiteY17" fmla="*/ 167418 h 1412736"/>
              <a:gd name="connsiteX18" fmla="*/ 1371451 w 1498885"/>
              <a:gd name="connsiteY18" fmla="*/ 246297 h 1412736"/>
              <a:gd name="connsiteX19" fmla="*/ 1149511 w 1498885"/>
              <a:gd name="connsiteY19" fmla="*/ 468236 h 1412736"/>
              <a:gd name="connsiteX20" fmla="*/ 1110072 w 1498885"/>
              <a:gd name="connsiteY20" fmla="*/ 484608 h 1412736"/>
              <a:gd name="connsiteX21" fmla="*/ 1070632 w 1498885"/>
              <a:gd name="connsiteY21" fmla="*/ 468236 h 1412736"/>
              <a:gd name="connsiteX22" fmla="*/ 1070632 w 1498885"/>
              <a:gd name="connsiteY22" fmla="*/ 389358 h 1412736"/>
              <a:gd name="connsiteX23" fmla="*/ 1292572 w 1498885"/>
              <a:gd name="connsiteY23" fmla="*/ 167418 h 1412736"/>
              <a:gd name="connsiteX24" fmla="*/ 1332012 w 1498885"/>
              <a:gd name="connsiteY24" fmla="*/ 151093 h 1412736"/>
              <a:gd name="connsiteX25" fmla="*/ 709724 w 1498885"/>
              <a:gd name="connsiteY25" fmla="*/ 111607 h 1412736"/>
              <a:gd name="connsiteX26" fmla="*/ 649635 w 1498885"/>
              <a:gd name="connsiteY26" fmla="*/ 127420 h 1412736"/>
              <a:gd name="connsiteX27" fmla="*/ 174129 w 1498885"/>
              <a:gd name="connsiteY27" fmla="*/ 394752 h 1412736"/>
              <a:gd name="connsiteX28" fmla="*/ 111621 w 1498885"/>
              <a:gd name="connsiteY28" fmla="*/ 501536 h 1412736"/>
              <a:gd name="connsiteX29" fmla="*/ 111621 w 1498885"/>
              <a:gd name="connsiteY29" fmla="*/ 910814 h 1412736"/>
              <a:gd name="connsiteX30" fmla="*/ 174129 w 1498885"/>
              <a:gd name="connsiteY30" fmla="*/ 1017598 h 1412736"/>
              <a:gd name="connsiteX31" fmla="*/ 649821 w 1498885"/>
              <a:gd name="connsiteY31" fmla="*/ 1284930 h 1412736"/>
              <a:gd name="connsiteX32" fmla="*/ 771674 w 1498885"/>
              <a:gd name="connsiteY32" fmla="*/ 1283814 h 1412736"/>
              <a:gd name="connsiteX33" fmla="*/ 832321 w 1498885"/>
              <a:gd name="connsiteY33" fmla="*/ 1178146 h 1412736"/>
              <a:gd name="connsiteX34" fmla="*/ 832321 w 1498885"/>
              <a:gd name="connsiteY34" fmla="*/ 234204 h 1412736"/>
              <a:gd name="connsiteX35" fmla="*/ 771674 w 1498885"/>
              <a:gd name="connsiteY35" fmla="*/ 128536 h 1412736"/>
              <a:gd name="connsiteX36" fmla="*/ 709724 w 1498885"/>
              <a:gd name="connsiteY36" fmla="*/ 111607 h 1412736"/>
              <a:gd name="connsiteX37" fmla="*/ 711864 w 1498885"/>
              <a:gd name="connsiteY37" fmla="*/ 9 h 1412736"/>
              <a:gd name="connsiteX38" fmla="*/ 828043 w 1498885"/>
              <a:gd name="connsiteY38" fmla="*/ 32356 h 1412736"/>
              <a:gd name="connsiteX39" fmla="*/ 943942 w 1498885"/>
              <a:gd name="connsiteY39" fmla="*/ 234390 h 1412736"/>
              <a:gd name="connsiteX40" fmla="*/ 943942 w 1498885"/>
              <a:gd name="connsiteY40" fmla="*/ 1178518 h 1412736"/>
              <a:gd name="connsiteX41" fmla="*/ 828043 w 1498885"/>
              <a:gd name="connsiteY41" fmla="*/ 1380552 h 1412736"/>
              <a:gd name="connsiteX42" fmla="*/ 709910 w 1498885"/>
              <a:gd name="connsiteY42" fmla="*/ 1412736 h 1412736"/>
              <a:gd name="connsiteX43" fmla="*/ 595126 w 1498885"/>
              <a:gd name="connsiteY43" fmla="*/ 1382413 h 1412736"/>
              <a:gd name="connsiteX44" fmla="*/ 119435 w 1498885"/>
              <a:gd name="connsiteY44" fmla="*/ 1115080 h 1412736"/>
              <a:gd name="connsiteX45" fmla="*/ 0 w 1498885"/>
              <a:gd name="connsiteY45" fmla="*/ 911000 h 1412736"/>
              <a:gd name="connsiteX46" fmla="*/ 0 w 1498885"/>
              <a:gd name="connsiteY46" fmla="*/ 501722 h 1412736"/>
              <a:gd name="connsiteX47" fmla="*/ 119435 w 1498885"/>
              <a:gd name="connsiteY47" fmla="*/ 297642 h 1412736"/>
              <a:gd name="connsiteX48" fmla="*/ 595126 w 1498885"/>
              <a:gd name="connsiteY48" fmla="*/ 30309 h 1412736"/>
              <a:gd name="connsiteX49" fmla="*/ 711864 w 1498885"/>
              <a:gd name="connsiteY49" fmla="*/ 9 h 1412736"/>
            </a:gdLst>
            <a:ahLst/>
            <a:cxnLst/>
            <a:rect l="l" t="t" r="r" b="b"/>
            <a:pathLst>
              <a:path w="1498885" h="1412736">
                <a:moveTo>
                  <a:pt x="1110072" y="1039039"/>
                </a:moveTo>
                <a:cubicBezTo>
                  <a:pt x="1124350" y="1039039"/>
                  <a:pt x="1138628" y="1044480"/>
                  <a:pt x="1149511" y="1055363"/>
                </a:cubicBezTo>
                <a:lnTo>
                  <a:pt x="1371451" y="1277303"/>
                </a:lnTo>
                <a:cubicBezTo>
                  <a:pt x="1393217" y="1299070"/>
                  <a:pt x="1393217" y="1334416"/>
                  <a:pt x="1371451" y="1356182"/>
                </a:cubicBezTo>
                <a:cubicBezTo>
                  <a:pt x="1360661" y="1366972"/>
                  <a:pt x="1346336" y="1372553"/>
                  <a:pt x="1332012" y="1372553"/>
                </a:cubicBezTo>
                <a:cubicBezTo>
                  <a:pt x="1317687" y="1372553"/>
                  <a:pt x="1303362" y="1367158"/>
                  <a:pt x="1292572" y="1356182"/>
                </a:cubicBezTo>
                <a:lnTo>
                  <a:pt x="1070632" y="1134242"/>
                </a:lnTo>
                <a:cubicBezTo>
                  <a:pt x="1048866" y="1112476"/>
                  <a:pt x="1048866" y="1077130"/>
                  <a:pt x="1070632" y="1055363"/>
                </a:cubicBezTo>
                <a:cubicBezTo>
                  <a:pt x="1081515" y="1044480"/>
                  <a:pt x="1095793" y="1039039"/>
                  <a:pt x="1110072" y="1039039"/>
                </a:cubicBezTo>
                <a:close/>
                <a:moveTo>
                  <a:pt x="1110072" y="705989"/>
                </a:moveTo>
                <a:lnTo>
                  <a:pt x="1443075" y="705989"/>
                </a:lnTo>
                <a:cubicBezTo>
                  <a:pt x="1473956" y="705989"/>
                  <a:pt x="1498885" y="730918"/>
                  <a:pt x="1498885" y="761800"/>
                </a:cubicBezTo>
                <a:cubicBezTo>
                  <a:pt x="1498885" y="792682"/>
                  <a:pt x="1473770" y="817611"/>
                  <a:pt x="1443075" y="817611"/>
                </a:cubicBezTo>
                <a:lnTo>
                  <a:pt x="1110072" y="817611"/>
                </a:lnTo>
                <a:cubicBezTo>
                  <a:pt x="1079190" y="817611"/>
                  <a:pt x="1054261" y="792682"/>
                  <a:pt x="1054261" y="761800"/>
                </a:cubicBezTo>
                <a:cubicBezTo>
                  <a:pt x="1054261" y="730918"/>
                  <a:pt x="1079190" y="705989"/>
                  <a:pt x="1110072" y="705989"/>
                </a:cubicBezTo>
                <a:close/>
                <a:moveTo>
                  <a:pt x="1332012" y="151093"/>
                </a:moveTo>
                <a:cubicBezTo>
                  <a:pt x="1346290" y="151093"/>
                  <a:pt x="1360568" y="156535"/>
                  <a:pt x="1371451" y="167418"/>
                </a:cubicBezTo>
                <a:cubicBezTo>
                  <a:pt x="1393217" y="189184"/>
                  <a:pt x="1393217" y="224530"/>
                  <a:pt x="1371451" y="246297"/>
                </a:cubicBezTo>
                <a:lnTo>
                  <a:pt x="1149511" y="468236"/>
                </a:lnTo>
                <a:cubicBezTo>
                  <a:pt x="1138721" y="479213"/>
                  <a:pt x="1124396" y="484608"/>
                  <a:pt x="1110072" y="484608"/>
                </a:cubicBezTo>
                <a:cubicBezTo>
                  <a:pt x="1095747" y="484608"/>
                  <a:pt x="1081422" y="479213"/>
                  <a:pt x="1070632" y="468236"/>
                </a:cubicBezTo>
                <a:cubicBezTo>
                  <a:pt x="1048866" y="446470"/>
                  <a:pt x="1048866" y="411124"/>
                  <a:pt x="1070632" y="389358"/>
                </a:cubicBezTo>
                <a:lnTo>
                  <a:pt x="1292572" y="167418"/>
                </a:lnTo>
                <a:cubicBezTo>
                  <a:pt x="1303455" y="156535"/>
                  <a:pt x="1317733" y="151093"/>
                  <a:pt x="1332012" y="151093"/>
                </a:cubicBezTo>
                <a:close/>
                <a:moveTo>
                  <a:pt x="709724" y="111607"/>
                </a:moveTo>
                <a:cubicBezTo>
                  <a:pt x="689074" y="111607"/>
                  <a:pt x="668610" y="116816"/>
                  <a:pt x="649635" y="127420"/>
                </a:cubicBezTo>
                <a:lnTo>
                  <a:pt x="174129" y="394752"/>
                </a:lnTo>
                <a:cubicBezTo>
                  <a:pt x="135620" y="416332"/>
                  <a:pt x="111621" y="457260"/>
                  <a:pt x="111621" y="501536"/>
                </a:cubicBezTo>
                <a:lnTo>
                  <a:pt x="111621" y="910814"/>
                </a:lnTo>
                <a:cubicBezTo>
                  <a:pt x="111621" y="955090"/>
                  <a:pt x="135620" y="996018"/>
                  <a:pt x="174129" y="1017598"/>
                </a:cubicBezTo>
                <a:lnTo>
                  <a:pt x="649821" y="1284930"/>
                </a:lnTo>
                <a:cubicBezTo>
                  <a:pt x="688144" y="1306510"/>
                  <a:pt x="733723" y="1306138"/>
                  <a:pt x="771674" y="1283814"/>
                </a:cubicBezTo>
                <a:cubicBezTo>
                  <a:pt x="809625" y="1261676"/>
                  <a:pt x="832321" y="1222050"/>
                  <a:pt x="832321" y="1178146"/>
                </a:cubicBezTo>
                <a:lnTo>
                  <a:pt x="832321" y="234204"/>
                </a:lnTo>
                <a:cubicBezTo>
                  <a:pt x="832321" y="190113"/>
                  <a:pt x="809625" y="150674"/>
                  <a:pt x="771674" y="128536"/>
                </a:cubicBezTo>
                <a:cubicBezTo>
                  <a:pt x="752326" y="117188"/>
                  <a:pt x="731118" y="111607"/>
                  <a:pt x="709724" y="111607"/>
                </a:cubicBezTo>
                <a:close/>
                <a:moveTo>
                  <a:pt x="711864" y="9"/>
                </a:moveTo>
                <a:cubicBezTo>
                  <a:pt x="751861" y="358"/>
                  <a:pt x="791766" y="11148"/>
                  <a:pt x="828043" y="32356"/>
                </a:cubicBezTo>
                <a:cubicBezTo>
                  <a:pt x="900596" y="74772"/>
                  <a:pt x="943942" y="150302"/>
                  <a:pt x="943942" y="234390"/>
                </a:cubicBezTo>
                <a:lnTo>
                  <a:pt x="943942" y="1178518"/>
                </a:lnTo>
                <a:cubicBezTo>
                  <a:pt x="943942" y="1262606"/>
                  <a:pt x="900596" y="1338136"/>
                  <a:pt x="828043" y="1380552"/>
                </a:cubicBezTo>
                <a:cubicBezTo>
                  <a:pt x="791208" y="1401946"/>
                  <a:pt x="750466" y="1412736"/>
                  <a:pt x="709910" y="1412736"/>
                </a:cubicBezTo>
                <a:cubicBezTo>
                  <a:pt x="670471" y="1412736"/>
                  <a:pt x="631217" y="1402691"/>
                  <a:pt x="595126" y="1382413"/>
                </a:cubicBezTo>
                <a:lnTo>
                  <a:pt x="119435" y="1115080"/>
                </a:lnTo>
                <a:cubicBezTo>
                  <a:pt x="45765" y="1073594"/>
                  <a:pt x="0" y="995460"/>
                  <a:pt x="0" y="911000"/>
                </a:cubicBezTo>
                <a:lnTo>
                  <a:pt x="0" y="501722"/>
                </a:lnTo>
                <a:cubicBezTo>
                  <a:pt x="0" y="417262"/>
                  <a:pt x="45765" y="338942"/>
                  <a:pt x="119435" y="297642"/>
                </a:cubicBezTo>
                <a:lnTo>
                  <a:pt x="595126" y="30309"/>
                </a:lnTo>
                <a:cubicBezTo>
                  <a:pt x="631775" y="9752"/>
                  <a:pt x="671866" y="-340"/>
                  <a:pt x="711864" y="9"/>
                </a:cubicBezTo>
                <a:close/>
              </a:path>
            </a:pathLst>
          </a:custGeom>
          <a:solidFill>
            <a:schemeClr val="accent1"/>
          </a:solidFill>
          <a:ln w="22225" cap="rnd">
            <a:noFill/>
            <a:round/>
            <a:headEnd/>
            <a:tailEnd/>
          </a:ln>
        </p:spPr>
        <p:txBody>
          <a:bodyPr vert="horz" wrap="square" lIns="121920" tIns="60960" rIns="121920" bIns="60960" rtlCol="0" anchor="t"/>
          <a:lstStyle/>
          <a:p>
            <a:pPr algn="l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>
            <a:off x="3808195" y="2310340"/>
            <a:ext cx="332751" cy="348069"/>
          </a:xfrm>
          <a:custGeom>
            <a:avLst/>
            <a:gdLst>
              <a:gd name="connsiteX0" fmla="*/ 669168 w 1599855"/>
              <a:gd name="connsiteY0" fmla="*/ 111621 h 1600088"/>
              <a:gd name="connsiteX1" fmla="*/ 886086 w 1599855"/>
              <a:gd name="connsiteY1" fmla="*/ 155339 h 1600088"/>
              <a:gd name="connsiteX2" fmla="*/ 1063377 w 1599855"/>
              <a:gd name="connsiteY2" fmla="*/ 274960 h 1600088"/>
              <a:gd name="connsiteX3" fmla="*/ 1182998 w 1599855"/>
              <a:gd name="connsiteY3" fmla="*/ 452251 h 1600088"/>
              <a:gd name="connsiteX4" fmla="*/ 1226716 w 1599855"/>
              <a:gd name="connsiteY4" fmla="*/ 669168 h 1600088"/>
              <a:gd name="connsiteX5" fmla="*/ 1182998 w 1599855"/>
              <a:gd name="connsiteY5" fmla="*/ 886085 h 1600088"/>
              <a:gd name="connsiteX6" fmla="*/ 1063377 w 1599855"/>
              <a:gd name="connsiteY6" fmla="*/ 1063377 h 1600088"/>
              <a:gd name="connsiteX7" fmla="*/ 886086 w 1599855"/>
              <a:gd name="connsiteY7" fmla="*/ 1182998 h 1600088"/>
              <a:gd name="connsiteX8" fmla="*/ 669168 w 1599855"/>
              <a:gd name="connsiteY8" fmla="*/ 1226716 h 1600088"/>
              <a:gd name="connsiteX9" fmla="*/ 452251 w 1599855"/>
              <a:gd name="connsiteY9" fmla="*/ 1182998 h 1600088"/>
              <a:gd name="connsiteX10" fmla="*/ 274960 w 1599855"/>
              <a:gd name="connsiteY10" fmla="*/ 1063377 h 1600088"/>
              <a:gd name="connsiteX11" fmla="*/ 155339 w 1599855"/>
              <a:gd name="connsiteY11" fmla="*/ 886085 h 1600088"/>
              <a:gd name="connsiteX12" fmla="*/ 111621 w 1599855"/>
              <a:gd name="connsiteY12" fmla="*/ 669168 h 1600088"/>
              <a:gd name="connsiteX13" fmla="*/ 155339 w 1599855"/>
              <a:gd name="connsiteY13" fmla="*/ 452251 h 1600088"/>
              <a:gd name="connsiteX14" fmla="*/ 274960 w 1599855"/>
              <a:gd name="connsiteY14" fmla="*/ 274960 h 1600088"/>
              <a:gd name="connsiteX15" fmla="*/ 452251 w 1599855"/>
              <a:gd name="connsiteY15" fmla="*/ 155339 h 1600088"/>
              <a:gd name="connsiteX16" fmla="*/ 669168 w 1599855"/>
              <a:gd name="connsiteY16" fmla="*/ 111621 h 1600088"/>
              <a:gd name="connsiteX17" fmla="*/ 669168 w 1599855"/>
              <a:gd name="connsiteY17" fmla="*/ 0 h 1600088"/>
              <a:gd name="connsiteX18" fmla="*/ 0 w 1599855"/>
              <a:gd name="connsiteY18" fmla="*/ 669168 h 1600088"/>
              <a:gd name="connsiteX19" fmla="*/ 669168 w 1599855"/>
              <a:gd name="connsiteY19" fmla="*/ 1338337 h 1600088"/>
              <a:gd name="connsiteX20" fmla="*/ 1338337 w 1599855"/>
              <a:gd name="connsiteY20" fmla="*/ 669168 h 1600088"/>
              <a:gd name="connsiteX21" fmla="*/ 669168 w 1599855"/>
              <a:gd name="connsiteY21" fmla="*/ 0 h 1600088"/>
              <a:gd name="connsiteX22" fmla="*/ 1544278 w 1599855"/>
              <a:gd name="connsiteY22" fmla="*/ 1600088 h 1600088"/>
              <a:gd name="connsiteX23" fmla="*/ 1504838 w 1599855"/>
              <a:gd name="connsiteY23" fmla="*/ 1583717 h 1600088"/>
              <a:gd name="connsiteX24" fmla="*/ 1247366 w 1599855"/>
              <a:gd name="connsiteY24" fmla="*/ 1326431 h 1600088"/>
              <a:gd name="connsiteX25" fmla="*/ 1247366 w 1599855"/>
              <a:gd name="connsiteY25" fmla="*/ 1247552 h 1600088"/>
              <a:gd name="connsiteX26" fmla="*/ 1326245 w 1599855"/>
              <a:gd name="connsiteY26" fmla="*/ 1247552 h 1600088"/>
              <a:gd name="connsiteX27" fmla="*/ 1583531 w 1599855"/>
              <a:gd name="connsiteY27" fmla="*/ 1504838 h 1600088"/>
              <a:gd name="connsiteX28" fmla="*/ 1583531 w 1599855"/>
              <a:gd name="connsiteY28" fmla="*/ 1583717 h 1600088"/>
              <a:gd name="connsiteX29" fmla="*/ 1544278 w 1599855"/>
              <a:gd name="connsiteY29" fmla="*/ 1600088 h 1600088"/>
            </a:gdLst>
            <a:ahLst/>
            <a:cxnLst/>
            <a:rect l="l" t="t" r="r" b="b"/>
            <a:pathLst>
              <a:path w="1599855" h="1600088">
                <a:moveTo>
                  <a:pt x="669168" y="111621"/>
                </a:moveTo>
                <a:cubicBezTo>
                  <a:pt x="744513" y="111621"/>
                  <a:pt x="817438" y="126318"/>
                  <a:pt x="886086" y="155339"/>
                </a:cubicBezTo>
                <a:cubicBezTo>
                  <a:pt x="952500" y="183431"/>
                  <a:pt x="1012031" y="223614"/>
                  <a:pt x="1063377" y="274960"/>
                </a:cubicBezTo>
                <a:cubicBezTo>
                  <a:pt x="1114537" y="326120"/>
                  <a:pt x="1154906" y="385837"/>
                  <a:pt x="1182998" y="452251"/>
                </a:cubicBezTo>
                <a:cubicBezTo>
                  <a:pt x="1212019" y="520898"/>
                  <a:pt x="1226716" y="594010"/>
                  <a:pt x="1226716" y="669168"/>
                </a:cubicBezTo>
                <a:cubicBezTo>
                  <a:pt x="1226716" y="744327"/>
                  <a:pt x="1212019" y="817438"/>
                  <a:pt x="1182998" y="886085"/>
                </a:cubicBezTo>
                <a:cubicBezTo>
                  <a:pt x="1154906" y="952500"/>
                  <a:pt x="1114723" y="1012031"/>
                  <a:pt x="1063377" y="1063377"/>
                </a:cubicBezTo>
                <a:cubicBezTo>
                  <a:pt x="1012217" y="1114537"/>
                  <a:pt x="952500" y="1154906"/>
                  <a:pt x="886086" y="1182998"/>
                </a:cubicBezTo>
                <a:cubicBezTo>
                  <a:pt x="817438" y="1212019"/>
                  <a:pt x="744327" y="1226716"/>
                  <a:pt x="669168" y="1226716"/>
                </a:cubicBezTo>
                <a:cubicBezTo>
                  <a:pt x="594010" y="1226716"/>
                  <a:pt x="520898" y="1212019"/>
                  <a:pt x="452251" y="1182998"/>
                </a:cubicBezTo>
                <a:cubicBezTo>
                  <a:pt x="385837" y="1154906"/>
                  <a:pt x="326306" y="1114723"/>
                  <a:pt x="274960" y="1063377"/>
                </a:cubicBezTo>
                <a:cubicBezTo>
                  <a:pt x="223800" y="1012217"/>
                  <a:pt x="183431" y="952500"/>
                  <a:pt x="155339" y="886085"/>
                </a:cubicBezTo>
                <a:cubicBezTo>
                  <a:pt x="126318" y="817438"/>
                  <a:pt x="111621" y="744327"/>
                  <a:pt x="111621" y="669168"/>
                </a:cubicBezTo>
                <a:cubicBezTo>
                  <a:pt x="111621" y="594010"/>
                  <a:pt x="126318" y="520898"/>
                  <a:pt x="155339" y="452251"/>
                </a:cubicBezTo>
                <a:cubicBezTo>
                  <a:pt x="183431" y="385837"/>
                  <a:pt x="223614" y="326306"/>
                  <a:pt x="274960" y="274960"/>
                </a:cubicBezTo>
                <a:cubicBezTo>
                  <a:pt x="326306" y="223614"/>
                  <a:pt x="385837" y="183431"/>
                  <a:pt x="452251" y="155339"/>
                </a:cubicBezTo>
                <a:cubicBezTo>
                  <a:pt x="520898" y="126318"/>
                  <a:pt x="593824" y="111621"/>
                  <a:pt x="669168" y="111621"/>
                </a:cubicBezTo>
                <a:moveTo>
                  <a:pt x="669168" y="0"/>
                </a:moveTo>
                <a:cubicBezTo>
                  <a:pt x="299517" y="0"/>
                  <a:pt x="0" y="299517"/>
                  <a:pt x="0" y="669168"/>
                </a:cubicBezTo>
                <a:cubicBezTo>
                  <a:pt x="0" y="1038820"/>
                  <a:pt x="299517" y="1338337"/>
                  <a:pt x="669168" y="1338337"/>
                </a:cubicBezTo>
                <a:cubicBezTo>
                  <a:pt x="1038820" y="1338337"/>
                  <a:pt x="1338337" y="1038820"/>
                  <a:pt x="1338337" y="669168"/>
                </a:cubicBezTo>
                <a:cubicBezTo>
                  <a:pt x="1338337" y="299703"/>
                  <a:pt x="1038820" y="0"/>
                  <a:pt x="669168" y="0"/>
                </a:cubicBezTo>
                <a:close/>
                <a:moveTo>
                  <a:pt x="1544278" y="1600088"/>
                </a:moveTo>
                <a:cubicBezTo>
                  <a:pt x="1529953" y="1600088"/>
                  <a:pt x="1515628" y="1594693"/>
                  <a:pt x="1504838" y="1583717"/>
                </a:cubicBezTo>
                <a:lnTo>
                  <a:pt x="1247366" y="1326431"/>
                </a:lnTo>
                <a:cubicBezTo>
                  <a:pt x="1225600" y="1304665"/>
                  <a:pt x="1225600" y="1269318"/>
                  <a:pt x="1247366" y="1247552"/>
                </a:cubicBezTo>
                <a:cubicBezTo>
                  <a:pt x="1269132" y="1225786"/>
                  <a:pt x="1304479" y="1225786"/>
                  <a:pt x="1326245" y="1247552"/>
                </a:cubicBezTo>
                <a:lnTo>
                  <a:pt x="1583531" y="1504838"/>
                </a:lnTo>
                <a:cubicBezTo>
                  <a:pt x="1605297" y="1526605"/>
                  <a:pt x="1605297" y="1561951"/>
                  <a:pt x="1583531" y="1583717"/>
                </a:cubicBezTo>
                <a:cubicBezTo>
                  <a:pt x="1572927" y="1594693"/>
                  <a:pt x="1558603" y="1600088"/>
                  <a:pt x="1544278" y="1600088"/>
                </a:cubicBezTo>
                <a:close/>
              </a:path>
            </a:pathLst>
          </a:custGeom>
          <a:solidFill>
            <a:schemeClr val="accent1"/>
          </a:solidFill>
          <a:ln w="22225" cap="flat">
            <a:noFill/>
            <a:miter/>
            <a:headEnd/>
            <a:tailEnd/>
          </a:ln>
        </p:spPr>
        <p:txBody>
          <a:bodyPr vert="horz" wrap="square" lIns="121920" tIns="60960" rIns="121920" bIns="60960" rtlCol="0" anchor="t"/>
          <a:lstStyle/>
          <a:p>
            <a:pPr algn="l"/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>
            <a:off x="8015840" y="5763881"/>
            <a:ext cx="3485312" cy="50391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r"/>
            <a:r>
              <a:rPr kumimoji="1" lang="en-US" altLang="zh-CN" sz="140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Source Han Sans"/>
                <a:ea typeface="Source Han Sans"/>
                <a:cs typeface="Source Han Sans"/>
              </a:rPr>
              <a:t>不背单词注重用户体验，操作便捷，适合喜欢安静背单词的用户选择。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>
            <a:off x="8032264" y="5346967"/>
            <a:ext cx="370080" cy="324000"/>
          </a:xfrm>
          <a:custGeom>
            <a:avLst/>
            <a:gdLst>
              <a:gd name="connsiteX0" fmla="*/ 411292 w 822400"/>
              <a:gd name="connsiteY0" fmla="*/ 234366 h 720000"/>
              <a:gd name="connsiteX1" fmla="*/ 285658 w 822400"/>
              <a:gd name="connsiteY1" fmla="*/ 360000 h 720000"/>
              <a:gd name="connsiteX2" fmla="*/ 411292 w 822400"/>
              <a:gd name="connsiteY2" fmla="*/ 485635 h 720000"/>
              <a:gd name="connsiteX3" fmla="*/ 536927 w 822400"/>
              <a:gd name="connsiteY3" fmla="*/ 360000 h 720000"/>
              <a:gd name="connsiteX4" fmla="*/ 411292 w 822400"/>
              <a:gd name="connsiteY4" fmla="*/ 234366 h 720000"/>
              <a:gd name="connsiteX5" fmla="*/ 411292 w 822400"/>
              <a:gd name="connsiteY5" fmla="*/ 178938 h 720000"/>
              <a:gd name="connsiteX6" fmla="*/ 592354 w 822400"/>
              <a:gd name="connsiteY6" fmla="*/ 360000 h 720000"/>
              <a:gd name="connsiteX7" fmla="*/ 411292 w 822400"/>
              <a:gd name="connsiteY7" fmla="*/ 541063 h 720000"/>
              <a:gd name="connsiteX8" fmla="*/ 230230 w 822400"/>
              <a:gd name="connsiteY8" fmla="*/ 360000 h 720000"/>
              <a:gd name="connsiteX9" fmla="*/ 411292 w 822400"/>
              <a:gd name="connsiteY9" fmla="*/ 178938 h 720000"/>
              <a:gd name="connsiteX10" fmla="*/ 235403 w 822400"/>
              <a:gd name="connsiteY10" fmla="*/ 55427 h 720000"/>
              <a:gd name="connsiteX11" fmla="*/ 59514 w 822400"/>
              <a:gd name="connsiteY11" fmla="*/ 360000 h 720000"/>
              <a:gd name="connsiteX12" fmla="*/ 235403 w 822400"/>
              <a:gd name="connsiteY12" fmla="*/ 664573 h 720000"/>
              <a:gd name="connsiteX13" fmla="*/ 587089 w 822400"/>
              <a:gd name="connsiteY13" fmla="*/ 664573 h 720000"/>
              <a:gd name="connsiteX14" fmla="*/ 762978 w 822400"/>
              <a:gd name="connsiteY14" fmla="*/ 360000 h 720000"/>
              <a:gd name="connsiteX15" fmla="*/ 587089 w 822400"/>
              <a:gd name="connsiteY15" fmla="*/ 55427 h 720000"/>
              <a:gd name="connsiteX16" fmla="*/ 219883 w 822400"/>
              <a:gd name="connsiteY16" fmla="*/ 0 h 720000"/>
              <a:gd name="connsiteX17" fmla="*/ 602516 w 822400"/>
              <a:gd name="connsiteY17" fmla="*/ 0 h 720000"/>
              <a:gd name="connsiteX18" fmla="*/ 627274 w 822400"/>
              <a:gd name="connsiteY18" fmla="*/ 14319 h 720000"/>
              <a:gd name="connsiteX19" fmla="*/ 818590 w 822400"/>
              <a:gd name="connsiteY19" fmla="*/ 345682 h 720000"/>
              <a:gd name="connsiteX20" fmla="*/ 818590 w 822400"/>
              <a:gd name="connsiteY20" fmla="*/ 374319 h 720000"/>
              <a:gd name="connsiteX21" fmla="*/ 627366 w 822400"/>
              <a:gd name="connsiteY21" fmla="*/ 705682 h 720000"/>
              <a:gd name="connsiteX22" fmla="*/ 602608 w 822400"/>
              <a:gd name="connsiteY22" fmla="*/ 720000 h 720000"/>
              <a:gd name="connsiteX23" fmla="*/ 219976 w 822400"/>
              <a:gd name="connsiteY23" fmla="*/ 720000 h 720000"/>
              <a:gd name="connsiteX24" fmla="*/ 195218 w 822400"/>
              <a:gd name="connsiteY24" fmla="*/ 705682 h 720000"/>
              <a:gd name="connsiteX25" fmla="*/ 3810 w 822400"/>
              <a:gd name="connsiteY25" fmla="*/ 374319 h 720000"/>
              <a:gd name="connsiteX26" fmla="*/ 3810 w 822400"/>
              <a:gd name="connsiteY26" fmla="*/ 345682 h 720000"/>
              <a:gd name="connsiteX27" fmla="*/ 195126 w 822400"/>
              <a:gd name="connsiteY27" fmla="*/ 14319 h 720000"/>
              <a:gd name="connsiteX28" fmla="*/ 219883 w 822400"/>
              <a:gd name="connsiteY28" fmla="*/ 0 h 720000"/>
            </a:gdLst>
            <a:ahLst/>
            <a:cxnLst/>
            <a:rect l="l" t="t" r="r" b="b"/>
            <a:pathLst>
              <a:path w="822400" h="720000">
                <a:moveTo>
                  <a:pt x="411292" y="234366"/>
                </a:moveTo>
                <a:cubicBezTo>
                  <a:pt x="342008" y="234366"/>
                  <a:pt x="285658" y="290716"/>
                  <a:pt x="285658" y="360000"/>
                </a:cubicBezTo>
                <a:cubicBezTo>
                  <a:pt x="285658" y="429284"/>
                  <a:pt x="342008" y="485635"/>
                  <a:pt x="411292" y="485635"/>
                </a:cubicBezTo>
                <a:cubicBezTo>
                  <a:pt x="480576" y="485635"/>
                  <a:pt x="536927" y="429284"/>
                  <a:pt x="536927" y="360000"/>
                </a:cubicBezTo>
                <a:cubicBezTo>
                  <a:pt x="536927" y="290716"/>
                  <a:pt x="480576" y="234366"/>
                  <a:pt x="411292" y="234366"/>
                </a:cubicBezTo>
                <a:close/>
                <a:moveTo>
                  <a:pt x="411292" y="178938"/>
                </a:moveTo>
                <a:cubicBezTo>
                  <a:pt x="511153" y="178938"/>
                  <a:pt x="592354" y="260139"/>
                  <a:pt x="592354" y="360000"/>
                </a:cubicBezTo>
                <a:cubicBezTo>
                  <a:pt x="592354" y="459861"/>
                  <a:pt x="511153" y="541063"/>
                  <a:pt x="411292" y="541063"/>
                </a:cubicBezTo>
                <a:cubicBezTo>
                  <a:pt x="311431" y="541063"/>
                  <a:pt x="230230" y="459861"/>
                  <a:pt x="230230" y="360000"/>
                </a:cubicBezTo>
                <a:cubicBezTo>
                  <a:pt x="230230" y="260139"/>
                  <a:pt x="311431" y="178938"/>
                  <a:pt x="411292" y="178938"/>
                </a:cubicBezTo>
                <a:close/>
                <a:moveTo>
                  <a:pt x="235403" y="55427"/>
                </a:moveTo>
                <a:lnTo>
                  <a:pt x="59514" y="360000"/>
                </a:lnTo>
                <a:lnTo>
                  <a:pt x="235403" y="664573"/>
                </a:lnTo>
                <a:lnTo>
                  <a:pt x="587089" y="664573"/>
                </a:lnTo>
                <a:lnTo>
                  <a:pt x="762978" y="360000"/>
                </a:lnTo>
                <a:lnTo>
                  <a:pt x="587089" y="55427"/>
                </a:lnTo>
                <a:close/>
                <a:moveTo>
                  <a:pt x="219883" y="0"/>
                </a:moveTo>
                <a:lnTo>
                  <a:pt x="602516" y="0"/>
                </a:lnTo>
                <a:cubicBezTo>
                  <a:pt x="612678" y="0"/>
                  <a:pt x="622193" y="5450"/>
                  <a:pt x="627274" y="14319"/>
                </a:cubicBezTo>
                <a:lnTo>
                  <a:pt x="818590" y="345682"/>
                </a:lnTo>
                <a:cubicBezTo>
                  <a:pt x="823671" y="354550"/>
                  <a:pt x="823671" y="365451"/>
                  <a:pt x="818590" y="374319"/>
                </a:cubicBezTo>
                <a:lnTo>
                  <a:pt x="627366" y="705682"/>
                </a:lnTo>
                <a:cubicBezTo>
                  <a:pt x="622285" y="714550"/>
                  <a:pt x="612770" y="720000"/>
                  <a:pt x="602608" y="720000"/>
                </a:cubicBezTo>
                <a:lnTo>
                  <a:pt x="219976" y="720000"/>
                </a:lnTo>
                <a:cubicBezTo>
                  <a:pt x="209814" y="720000"/>
                  <a:pt x="200299" y="714550"/>
                  <a:pt x="195218" y="705682"/>
                </a:cubicBezTo>
                <a:lnTo>
                  <a:pt x="3810" y="374319"/>
                </a:lnTo>
                <a:cubicBezTo>
                  <a:pt x="-1271" y="365543"/>
                  <a:pt x="-1271" y="354550"/>
                  <a:pt x="3810" y="345682"/>
                </a:cubicBezTo>
                <a:lnTo>
                  <a:pt x="195126" y="14319"/>
                </a:lnTo>
                <a:cubicBezTo>
                  <a:pt x="200207" y="5450"/>
                  <a:pt x="209721" y="0"/>
                  <a:pt x="219883" y="0"/>
                </a:cubicBezTo>
                <a:close/>
              </a:path>
            </a:pathLst>
          </a:custGeom>
          <a:solidFill>
            <a:schemeClr val="accent1"/>
          </a:solidFill>
          <a:ln w="1553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>
            <a:off x="512956" y="751717"/>
            <a:ext cx="5040000" cy="215900"/>
          </a:xfrm>
          <a:prstGeom prst="parallelogram">
            <a:avLst/>
          </a:prstGeom>
          <a:gradFill>
            <a:gsLst>
              <a:gs pos="10000">
                <a:schemeClr val="accent1">
                  <a:lumMod val="20000"/>
                  <a:lumOff val="80000"/>
                </a:schemeClr>
              </a:gs>
              <a:gs pos="95000">
                <a:schemeClr val="bg1"/>
              </a:gs>
            </a:gsLst>
            <a:lin ang="0" scaled="1"/>
          </a:gra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>
            <a:off x="660400" y="427667"/>
            <a:ext cx="10858500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200" dirty="0" err="1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竞争分析</a:t>
            </a:r>
            <a:endParaRPr kumimoji="1" lang="zh-CN" altLang="en-US" dirty="0"/>
          </a:p>
        </p:txBody>
      </p:sp>
      <p:sp>
        <p:nvSpPr>
          <p:cNvPr id="18" name="标题 1"/>
          <p:cNvSpPr txBox="1"/>
          <p:nvPr/>
        </p:nvSpPr>
        <p:spPr>
          <a:xfrm>
            <a:off x="8318504" y="2663006"/>
            <a:ext cx="3485312" cy="76421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r"/>
            <a:r>
              <a:rPr kumimoji="1" lang="en-US" altLang="zh-CN" sz="1400" dirty="0" err="1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Source Han Sans"/>
                <a:ea typeface="Source Han Sans"/>
                <a:cs typeface="Source Han Sans"/>
              </a:rPr>
              <a:t>扇贝单词英语版有小组、高校</a:t>
            </a:r>
            <a:r>
              <a:rPr kumimoji="1" lang="en-US" altLang="zh-CN" sz="1400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Source Han Sans"/>
                <a:ea typeface="Source Han Sans"/>
                <a:cs typeface="Source Han Sans"/>
              </a:rPr>
              <a:t>/</a:t>
            </a:r>
            <a:r>
              <a:rPr kumimoji="1" lang="en-US" altLang="zh-CN" sz="1400" dirty="0" err="1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Source Han Sans"/>
                <a:ea typeface="Source Han Sans"/>
                <a:cs typeface="Source Han Sans"/>
              </a:rPr>
              <a:t>小组排行榜等社交模式，提供英语新闻、晨读推荐等功能</a:t>
            </a:r>
            <a:r>
              <a:rPr kumimoji="1" lang="en-US" altLang="zh-CN" sz="1400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Source Han Sans"/>
                <a:ea typeface="Source Han Sans"/>
                <a:cs typeface="Source Han Sans"/>
              </a:rPr>
              <a:t>。</a:t>
            </a:r>
            <a:endParaRPr kumimoji="1" lang="zh-CN" altLang="en-US" dirty="0"/>
          </a:p>
        </p:txBody>
      </p:sp>
      <p:pic>
        <p:nvPicPr>
          <p:cNvPr id="19" name="图片 18" descr="IMG_256">
            <a:extLst>
              <a:ext uri="{FF2B5EF4-FFF2-40B4-BE49-F238E27FC236}">
                <a16:creationId xmlns:a16="http://schemas.microsoft.com/office/drawing/2014/main" id="{DD1C4CD1-B113-5B0D-9DD1-1316FA5D9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737" y="2367279"/>
            <a:ext cx="3766368" cy="36485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2700000">
            <a:off x="5049420" y="1228166"/>
            <a:ext cx="2093161" cy="4401668"/>
          </a:xfrm>
          <a:prstGeom prst="donut">
            <a:avLst>
              <a:gd name="adj" fmla="val 2257"/>
            </a:avLst>
          </a:prstGeom>
          <a:gradFill>
            <a:gsLst>
              <a:gs pos="0">
                <a:schemeClr val="accent1">
                  <a:lumMod val="20000"/>
                  <a:lumOff val="80000"/>
                  <a:alpha val="52000"/>
                </a:schemeClr>
              </a:gs>
              <a:gs pos="0">
                <a:schemeClr val="accent1">
                  <a:lumMod val="40000"/>
                  <a:lumOff val="60000"/>
                </a:schemeClr>
              </a:gs>
              <a:gs pos="33000">
                <a:schemeClr val="accent1">
                  <a:lumMod val="32000"/>
                  <a:lumOff val="68000"/>
                </a:schemeClr>
              </a:gs>
              <a:gs pos="77000">
                <a:schemeClr val="accent1"/>
              </a:gs>
            </a:gsLst>
            <a:lin ang="16200000" scaled="0"/>
          </a:gra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18900000" flipH="1">
            <a:off x="5049420" y="1228166"/>
            <a:ext cx="2093161" cy="4401668"/>
          </a:xfrm>
          <a:prstGeom prst="donut">
            <a:avLst>
              <a:gd name="adj" fmla="val 2257"/>
            </a:avLst>
          </a:prstGeom>
          <a:gradFill>
            <a:gsLst>
              <a:gs pos="0">
                <a:schemeClr val="accent1"/>
              </a:gs>
              <a:gs pos="41000">
                <a:schemeClr val="accent1">
                  <a:lumMod val="40000"/>
                  <a:lumOff val="60000"/>
                </a:schemeClr>
              </a:gs>
              <a:gs pos="61000">
                <a:schemeClr val="accent1">
                  <a:lumMod val="32000"/>
                  <a:lumOff val="68000"/>
                </a:schemeClr>
              </a:gs>
              <a:gs pos="100000">
                <a:schemeClr val="accent1"/>
              </a:gs>
            </a:gsLst>
            <a:lin ang="16200000" scaled="0"/>
          </a:gra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16200000" flipH="1">
            <a:off x="5049420" y="1228166"/>
            <a:ext cx="2093161" cy="4401668"/>
          </a:xfrm>
          <a:prstGeom prst="donut">
            <a:avLst>
              <a:gd name="adj" fmla="val 2257"/>
            </a:avLst>
          </a:prstGeom>
          <a:gradFill>
            <a:gsLst>
              <a:gs pos="0">
                <a:schemeClr val="accent1"/>
              </a:gs>
              <a:gs pos="41000">
                <a:schemeClr val="accent1">
                  <a:lumMod val="40000"/>
                  <a:lumOff val="60000"/>
                </a:schemeClr>
              </a:gs>
              <a:gs pos="61000">
                <a:schemeClr val="accent1">
                  <a:lumMod val="32000"/>
                  <a:lumOff val="68000"/>
                </a:schemeClr>
              </a:gs>
              <a:gs pos="100000">
                <a:schemeClr val="accent1"/>
              </a:gs>
            </a:gsLst>
            <a:lin ang="16200000" scaled="0"/>
          </a:gra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440809" y="4851114"/>
            <a:ext cx="391269" cy="391269"/>
            <a:chOff x="4440809" y="4851114"/>
            <a:chExt cx="391269" cy="391269"/>
          </a:xfrm>
        </p:grpSpPr>
        <p:sp>
          <p:nvSpPr>
            <p:cNvPr id="6" name="标题 1"/>
            <p:cNvSpPr txBox="1"/>
            <p:nvPr/>
          </p:nvSpPr>
          <p:spPr>
            <a:xfrm>
              <a:off x="4440809" y="4851114"/>
              <a:ext cx="391269" cy="391269"/>
            </a:xfrm>
            <a:prstGeom prst="ellipse">
              <a:avLst/>
            </a:prstGeom>
            <a:solidFill>
              <a:schemeClr val="accent1"/>
            </a:solidFill>
            <a:ln w="12700" cap="sq">
              <a:noFill/>
              <a:prstDash val="solid"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标题 1"/>
            <p:cNvSpPr txBox="1"/>
            <p:nvPr/>
          </p:nvSpPr>
          <p:spPr>
            <a:xfrm>
              <a:off x="4475923" y="4886228"/>
              <a:ext cx="321041" cy="321041"/>
            </a:xfrm>
            <a:prstGeom prst="ellipse">
              <a:avLst/>
            </a:prstGeom>
            <a:solidFill>
              <a:schemeClr val="bg1"/>
            </a:solidFill>
            <a:ln w="12700" cap="sq">
              <a:noFill/>
              <a:prstDash val="solid"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标题 1"/>
            <p:cNvSpPr txBox="1"/>
            <p:nvPr/>
          </p:nvSpPr>
          <p:spPr>
            <a:xfrm>
              <a:off x="4543642" y="4953947"/>
              <a:ext cx="185602" cy="185602"/>
            </a:xfrm>
            <a:prstGeom prst="ellipse">
              <a:avLst/>
            </a:prstGeom>
            <a:solidFill>
              <a:schemeClr val="accent1"/>
            </a:solidFill>
            <a:ln w="12700" cap="sq">
              <a:noFill/>
              <a:prstDash val="solid"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381131" y="1648055"/>
            <a:ext cx="391269" cy="391269"/>
            <a:chOff x="7381131" y="1648055"/>
            <a:chExt cx="391269" cy="391269"/>
          </a:xfrm>
        </p:grpSpPr>
        <p:sp>
          <p:nvSpPr>
            <p:cNvPr id="10" name="标题 1"/>
            <p:cNvSpPr txBox="1"/>
            <p:nvPr/>
          </p:nvSpPr>
          <p:spPr>
            <a:xfrm>
              <a:off x="7381131" y="1648055"/>
              <a:ext cx="391269" cy="391269"/>
            </a:xfrm>
            <a:prstGeom prst="ellipse">
              <a:avLst/>
            </a:prstGeom>
            <a:solidFill>
              <a:schemeClr val="accent1"/>
            </a:solidFill>
            <a:ln w="12700" cap="sq">
              <a:noFill/>
              <a:prstDash val="solid"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标题 1"/>
            <p:cNvSpPr txBox="1"/>
            <p:nvPr/>
          </p:nvSpPr>
          <p:spPr>
            <a:xfrm>
              <a:off x="7416245" y="1683169"/>
              <a:ext cx="321041" cy="321041"/>
            </a:xfrm>
            <a:prstGeom prst="ellipse">
              <a:avLst/>
            </a:prstGeom>
            <a:solidFill>
              <a:schemeClr val="bg1"/>
            </a:solidFill>
            <a:ln w="12700" cap="sq">
              <a:noFill/>
              <a:prstDash val="solid"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标题 1"/>
            <p:cNvSpPr txBox="1"/>
            <p:nvPr/>
          </p:nvSpPr>
          <p:spPr>
            <a:xfrm>
              <a:off x="7483964" y="1750888"/>
              <a:ext cx="185602" cy="185602"/>
            </a:xfrm>
            <a:prstGeom prst="ellipse">
              <a:avLst/>
            </a:prstGeom>
            <a:solidFill>
              <a:schemeClr val="accent1"/>
            </a:solidFill>
            <a:ln w="12700" cap="sq">
              <a:noFill/>
              <a:prstDash val="solid"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416245" y="4783562"/>
            <a:ext cx="391269" cy="391269"/>
            <a:chOff x="7416245" y="4783562"/>
            <a:chExt cx="391269" cy="391269"/>
          </a:xfrm>
        </p:grpSpPr>
        <p:sp>
          <p:nvSpPr>
            <p:cNvPr id="14" name="标题 1"/>
            <p:cNvSpPr txBox="1"/>
            <p:nvPr/>
          </p:nvSpPr>
          <p:spPr>
            <a:xfrm>
              <a:off x="7416245" y="4783562"/>
              <a:ext cx="391269" cy="391269"/>
            </a:xfrm>
            <a:prstGeom prst="ellipse">
              <a:avLst/>
            </a:prstGeom>
            <a:solidFill>
              <a:schemeClr val="accent1"/>
            </a:solidFill>
            <a:ln w="12700" cap="sq">
              <a:noFill/>
              <a:prstDash val="solid"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标题 1"/>
            <p:cNvSpPr txBox="1"/>
            <p:nvPr/>
          </p:nvSpPr>
          <p:spPr>
            <a:xfrm>
              <a:off x="7451359" y="4818676"/>
              <a:ext cx="321041" cy="321041"/>
            </a:xfrm>
            <a:prstGeom prst="ellipse">
              <a:avLst/>
            </a:prstGeom>
            <a:solidFill>
              <a:schemeClr val="bg1"/>
            </a:solidFill>
            <a:ln w="12700" cap="sq">
              <a:noFill/>
              <a:prstDash val="solid"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标题 1"/>
            <p:cNvSpPr txBox="1"/>
            <p:nvPr/>
          </p:nvSpPr>
          <p:spPr>
            <a:xfrm>
              <a:off x="7519078" y="4886395"/>
              <a:ext cx="185602" cy="185602"/>
            </a:xfrm>
            <a:prstGeom prst="ellipse">
              <a:avLst/>
            </a:prstGeom>
            <a:solidFill>
              <a:schemeClr val="accent1"/>
            </a:solidFill>
            <a:ln w="12700" cap="sq">
              <a:noFill/>
              <a:prstDash val="solid"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7" name="标题 1"/>
          <p:cNvSpPr txBox="1"/>
          <p:nvPr/>
        </p:nvSpPr>
        <p:spPr>
          <a:xfrm>
            <a:off x="8367864" y="1238480"/>
            <a:ext cx="3151035" cy="192627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"/>
                <a:ea typeface="Source Han Sans"/>
                <a:cs typeface="Source Han Sans"/>
              </a:rPr>
              <a:t>对市场需求和用户体验的洞察力较弱。</a:t>
            </a: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>
            <a:off x="8367864" y="3990440"/>
            <a:ext cx="3056163" cy="20931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"/>
                <a:ea typeface="Source Han Sans"/>
                <a:cs typeface="Source Han Sans"/>
              </a:rPr>
              <a:t>团队规模有限，与专业企业团队相比有差距。</a:t>
            </a: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>
            <a:off x="660400" y="4091719"/>
            <a:ext cx="3559093" cy="204238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r"/>
            <a:r>
              <a:rPr kumimoji="1" lang="en-US" altLang="zh-CN" sz="140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"/>
                <a:ea typeface="Source Han Sans"/>
                <a:cs typeface="Source Han Sans"/>
              </a:rPr>
              <a:t>作为大学生团队，具备相关专业知识，但开发经验相对不足。</a:t>
            </a:r>
            <a:endParaRPr kumimoji="1"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343030" y="1740855"/>
            <a:ext cx="391269" cy="391269"/>
            <a:chOff x="4343030" y="1740855"/>
            <a:chExt cx="391269" cy="391269"/>
          </a:xfrm>
        </p:grpSpPr>
        <p:sp>
          <p:nvSpPr>
            <p:cNvPr id="21" name="标题 1"/>
            <p:cNvSpPr txBox="1"/>
            <p:nvPr/>
          </p:nvSpPr>
          <p:spPr>
            <a:xfrm>
              <a:off x="4343030" y="1740855"/>
              <a:ext cx="391269" cy="391269"/>
            </a:xfrm>
            <a:prstGeom prst="ellipse">
              <a:avLst/>
            </a:prstGeom>
            <a:solidFill>
              <a:schemeClr val="accent1"/>
            </a:solidFill>
            <a:ln w="12700" cap="sq">
              <a:noFill/>
              <a:prstDash val="solid"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标题 1"/>
            <p:cNvSpPr txBox="1"/>
            <p:nvPr/>
          </p:nvSpPr>
          <p:spPr>
            <a:xfrm>
              <a:off x="4378144" y="1775969"/>
              <a:ext cx="321041" cy="321041"/>
            </a:xfrm>
            <a:prstGeom prst="ellipse">
              <a:avLst/>
            </a:prstGeom>
            <a:solidFill>
              <a:schemeClr val="bg1"/>
            </a:solidFill>
            <a:ln w="12700" cap="sq">
              <a:noFill/>
              <a:prstDash val="solid"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标题 1"/>
            <p:cNvSpPr txBox="1"/>
            <p:nvPr/>
          </p:nvSpPr>
          <p:spPr>
            <a:xfrm>
              <a:off x="4445863" y="1843688"/>
              <a:ext cx="185602" cy="185602"/>
            </a:xfrm>
            <a:prstGeom prst="ellipse">
              <a:avLst/>
            </a:prstGeom>
            <a:solidFill>
              <a:schemeClr val="accent1"/>
            </a:solidFill>
            <a:ln w="12700" cap="sq">
              <a:noFill/>
              <a:prstDash val="solid"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标题 1"/>
          <p:cNvSpPr txBox="1"/>
          <p:nvPr/>
        </p:nvSpPr>
        <p:spPr>
          <a:xfrm>
            <a:off x="660400" y="1313388"/>
            <a:ext cx="3559093" cy="162742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r"/>
            <a:r>
              <a:rPr kumimoji="1" lang="en-US" altLang="zh-CN" sz="140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"/>
                <a:ea typeface="Source Han Sans"/>
                <a:cs typeface="Source Han Sans"/>
              </a:rPr>
              <a:t>时间、精力和资源有限。</a:t>
            </a:r>
            <a:endParaRPr kumimoji="1" lang="zh-CN" altLang="en-US"/>
          </a:p>
        </p:txBody>
      </p:sp>
      <p:sp>
        <p:nvSpPr>
          <p:cNvPr id="25" name="标题 1"/>
          <p:cNvSpPr txBox="1"/>
          <p:nvPr/>
        </p:nvSpPr>
        <p:spPr>
          <a:xfrm>
            <a:off x="512956" y="751717"/>
            <a:ext cx="5040000" cy="215900"/>
          </a:xfrm>
          <a:prstGeom prst="parallelogram">
            <a:avLst/>
          </a:prstGeom>
          <a:gradFill>
            <a:gsLst>
              <a:gs pos="10000">
                <a:schemeClr val="accent1">
                  <a:lumMod val="20000"/>
                  <a:lumOff val="80000"/>
                </a:schemeClr>
              </a:gs>
              <a:gs pos="95000">
                <a:schemeClr val="bg1"/>
              </a:gs>
            </a:gsLst>
            <a:lin ang="0" scaled="1"/>
          </a:gra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660400" y="427667"/>
            <a:ext cx="10858500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200" dirty="0" err="1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自身条件分析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9370050" y="1751635"/>
            <a:ext cx="139890" cy="139890"/>
          </a:xfrm>
          <a:prstGeom prst="ellipse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R"/>
                <a:ea typeface="OPPOSans R"/>
                <a:cs typeface="OPPOSans R"/>
              </a:rPr>
              <a:t> </a:t>
            </a: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2395345">
            <a:off x="9889358" y="-670769"/>
            <a:ext cx="4473516" cy="4473516"/>
          </a:xfrm>
          <a:prstGeom prst="rect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1018765" y="2151175"/>
            <a:ext cx="2082244" cy="10156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9600">
                <a:ln w="12700">
                  <a:noFill/>
                </a:ln>
                <a:solidFill>
                  <a:schemeClr val="accent1"/>
                </a:solidFill>
                <a:latin typeface="OPPOSans H"/>
                <a:ea typeface="OPPOSans H"/>
                <a:cs typeface="OPPOSans H"/>
              </a:rPr>
              <a:t>02</a:t>
            </a: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767959" y="3166838"/>
            <a:ext cx="5034279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sq">
            <a:solidFill>
              <a:srgbClr val="043454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1037960" y="3238838"/>
            <a:ext cx="4531258" cy="50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2400">
                <a:ln w="12700">
                  <a:noFill/>
                </a:ln>
                <a:solidFill>
                  <a:schemeClr val="accent1"/>
                </a:solidFill>
                <a:latin typeface="OPPOSans H"/>
                <a:ea typeface="OPPOSans H"/>
                <a:cs typeface="OPPOSans H"/>
              </a:rPr>
              <a:t>产品定位及目标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2593822" y="2730728"/>
            <a:ext cx="1666206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r>
              <a:rPr kumimoji="1" lang="en-US" altLang="zh-CN" sz="2000">
                <a:ln w="12700">
                  <a:noFill/>
                </a:ln>
                <a:solidFill>
                  <a:schemeClr val="bg1">
                    <a:lumMod val="85000"/>
                  </a:schemeClr>
                </a:solidFill>
                <a:latin typeface="OPPOSans H"/>
                <a:ea typeface="OPPOSans H"/>
                <a:cs typeface="OPPOSans H"/>
              </a:rPr>
              <a:t>PART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18181250">
            <a:off x="571326" y="3770078"/>
            <a:ext cx="12934950" cy="14400"/>
          </a:xfrm>
          <a:prstGeom prst="rect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8332256" y="1598279"/>
            <a:ext cx="139890" cy="139890"/>
          </a:xfrm>
          <a:prstGeom prst="ellipse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R"/>
                <a:ea typeface="OPPOSans R"/>
                <a:cs typeface="OPPOSans R"/>
              </a:rPr>
              <a:t> 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3883336">
            <a:off x="3042464" y="3997040"/>
            <a:ext cx="12934950" cy="14400"/>
          </a:xfrm>
          <a:prstGeom prst="rect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2288204">
            <a:off x="613575" y="3257968"/>
            <a:ext cx="12934950" cy="14400"/>
          </a:xfrm>
          <a:prstGeom prst="rect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18181250">
            <a:off x="3452736" y="4971818"/>
            <a:ext cx="12934950" cy="14400"/>
          </a:xfrm>
          <a:prstGeom prst="rect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>
            <a:off x="7188644" y="3350948"/>
            <a:ext cx="139890" cy="139890"/>
          </a:xfrm>
          <a:prstGeom prst="ellipse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R"/>
                <a:ea typeface="OPPOSans R"/>
                <a:cs typeface="OPPOSans R"/>
              </a:rPr>
              <a:t> </a:t>
            </a: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>
            <a:off x="9879716" y="4860967"/>
            <a:ext cx="139890" cy="139890"/>
          </a:xfrm>
          <a:prstGeom prst="ellipse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R"/>
                <a:ea typeface="OPPOSans R"/>
                <a:cs typeface="OPPOSans R"/>
              </a:rPr>
              <a:t> 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>
            <a:off x="9632290" y="5247755"/>
            <a:ext cx="139890" cy="139890"/>
          </a:xfrm>
          <a:prstGeom prst="ellipse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R"/>
                <a:ea typeface="OPPOSans R"/>
                <a:cs typeface="OPPOSans R"/>
              </a:rPr>
              <a:t> </a:t>
            </a: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>
            <a:off x="10320780" y="5784381"/>
            <a:ext cx="139890" cy="139890"/>
          </a:xfrm>
          <a:prstGeom prst="ellipse">
            <a:avLst/>
          </a:prstGeom>
          <a:solidFill>
            <a:schemeClr val="accent1"/>
          </a:soli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R"/>
                <a:ea typeface="OPPOSans R"/>
                <a:cs typeface="OPPOSans R"/>
              </a:rPr>
              <a:t> </a:t>
            </a:r>
            <a:endParaRPr kumimoji="1"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7167517" y="2140244"/>
            <a:ext cx="4125290" cy="15719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chemeClr val="tx1"/>
                </a:solidFill>
                <a:latin typeface="Source Han Sans"/>
                <a:ea typeface="Source Han Sans"/>
                <a:cs typeface="Source Han Sans"/>
              </a:rPr>
              <a:t>打造一个高效、便捷、有趣且高度定制化的学习伴侣。</a:t>
            </a: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6958176" y="2258232"/>
            <a:ext cx="109075" cy="109075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7167517" y="3307438"/>
            <a:ext cx="4125290" cy="68036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 dirty="0" err="1">
                <a:ln w="12700">
                  <a:noFill/>
                </a:ln>
                <a:solidFill>
                  <a:schemeClr val="tx1"/>
                </a:solidFill>
                <a:latin typeface="Source Han Sans"/>
                <a:ea typeface="Source Han Sans"/>
                <a:cs typeface="Source Han Sans"/>
              </a:rPr>
              <a:t>提供个性化的学习体验，结合科学的记忆方法和游戏、挑战等形式，激发用户的学习兴趣</a:t>
            </a:r>
            <a:r>
              <a:rPr kumimoji="1" lang="en-US" altLang="zh-CN" sz="1400" dirty="0">
                <a:ln w="12700">
                  <a:noFill/>
                </a:ln>
                <a:solidFill>
                  <a:schemeClr val="tx1"/>
                </a:solidFill>
                <a:latin typeface="Source Han Sans"/>
                <a:ea typeface="Source Han Sans"/>
                <a:cs typeface="Source Han Sans"/>
              </a:rPr>
              <a:t>。</a:t>
            </a:r>
            <a:endParaRPr kumimoji="1" lang="zh-CN" altLang="en-US" dirty="0"/>
          </a:p>
        </p:txBody>
      </p:sp>
      <p:sp>
        <p:nvSpPr>
          <p:cNvPr id="5" name="标题 1"/>
          <p:cNvSpPr txBox="1"/>
          <p:nvPr/>
        </p:nvSpPr>
        <p:spPr>
          <a:xfrm>
            <a:off x="6958176" y="3409092"/>
            <a:ext cx="109075" cy="1090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568327" y="2314777"/>
            <a:ext cx="5803895" cy="342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alphaModFix/>
          </a:blip>
          <a:srcRect l="4653" r="4653" b="36733"/>
          <a:stretch>
            <a:fillRect/>
          </a:stretch>
        </p:blipFill>
        <p:spPr>
          <a:xfrm>
            <a:off x="85091" y="4585429"/>
            <a:ext cx="6598918" cy="169749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标题 1"/>
          <p:cNvSpPr txBox="1"/>
          <p:nvPr/>
        </p:nvSpPr>
        <p:spPr>
          <a:xfrm>
            <a:off x="1374775" y="2476500"/>
            <a:ext cx="4191000" cy="2590800"/>
          </a:xfrm>
          <a:prstGeom prst="rect">
            <a:avLst/>
          </a:prstGeom>
          <a:blipFill>
            <a:blip r:embed="rId4"/>
            <a:srcRect/>
            <a:stretch>
              <a:fillRect/>
            </a:stretch>
          </a:blipFill>
          <a:ln w="9525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512956" y="751717"/>
            <a:ext cx="5040000" cy="215900"/>
          </a:xfrm>
          <a:prstGeom prst="parallelogram">
            <a:avLst/>
          </a:prstGeom>
          <a:gradFill>
            <a:gsLst>
              <a:gs pos="10000">
                <a:schemeClr val="accent1">
                  <a:lumMod val="20000"/>
                  <a:lumOff val="80000"/>
                </a:schemeClr>
              </a:gs>
              <a:gs pos="95000">
                <a:schemeClr val="bg1"/>
              </a:gs>
            </a:gsLst>
            <a:lin ang="0" scaled="1"/>
          </a:gra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660400" y="427667"/>
            <a:ext cx="10858500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200" dirty="0" err="1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产品定位</a:t>
            </a:r>
            <a:endParaRPr kumimoji="1" lang="zh-CN" altLang="en-US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515CE14A-3D8F-88F3-C86A-A680FB73BEF6}"/>
              </a:ext>
            </a:extLst>
          </p:cNvPr>
          <p:cNvSpPr txBox="1"/>
          <p:nvPr/>
        </p:nvSpPr>
        <p:spPr>
          <a:xfrm>
            <a:off x="7159050" y="4738302"/>
            <a:ext cx="4125290" cy="5803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zh-CN" altLang="en-US" sz="1400" dirty="0">
                <a:ln w="12700">
                  <a:noFill/>
                </a:ln>
                <a:solidFill>
                  <a:schemeClr val="tx1"/>
                </a:solidFill>
                <a:latin typeface="Source Han Sans"/>
                <a:ea typeface="Source Han Sans"/>
                <a:cs typeface="Source Han Sans"/>
              </a:rPr>
              <a:t>强调定制化，每个用户都可以根据自己的学习需求、学习目标和学习进度，选择适合自己的单词库和学习计划。</a:t>
            </a:r>
            <a:endParaRPr kumimoji="1" lang="zh-CN" altLang="en-US" dirty="0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FD89EF56-7322-488B-462A-C268455D9715}"/>
              </a:ext>
            </a:extLst>
          </p:cNvPr>
          <p:cNvSpPr txBox="1"/>
          <p:nvPr/>
        </p:nvSpPr>
        <p:spPr>
          <a:xfrm>
            <a:off x="6949709" y="4839956"/>
            <a:ext cx="109075" cy="1090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736051" y="1506972"/>
            <a:ext cx="8686969" cy="1334295"/>
          </a:xfrm>
          <a:prstGeom prst="roundRect">
            <a:avLst>
              <a:gd name="adj" fmla="val 5273"/>
            </a:avLst>
          </a:prstGeom>
          <a:solidFill>
            <a:schemeClr val="bg1"/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bg1">
                <a:lumMod val="65000"/>
                <a:alpha val="2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633089" y="1323354"/>
            <a:ext cx="921675" cy="35205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4800">
                <a:ln w="12700">
                  <a:noFill/>
                </a:ln>
                <a:solidFill>
                  <a:schemeClr val="accent2"/>
                </a:solidFill>
                <a:latin typeface="Source Han Sans"/>
                <a:ea typeface="Source Han Sans"/>
                <a:cs typeface="Source Han Sans"/>
              </a:rPr>
              <a:t>“</a:t>
            </a: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935145" y="1682585"/>
            <a:ext cx="8288783" cy="6453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chemeClr val="tx1"/>
                </a:solidFill>
                <a:latin typeface="Source Han Sans"/>
                <a:ea typeface="Source Han Sans"/>
                <a:cs typeface="Source Han Sans"/>
              </a:rPr>
              <a:t>高中生：面临高考英语要求，有背单词需求，但在APP上的活跃度和使用时间相对较低。</a:t>
            </a: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1602744" y="3081330"/>
            <a:ext cx="8686969" cy="1334295"/>
          </a:xfrm>
          <a:prstGeom prst="roundRect">
            <a:avLst>
              <a:gd name="adj" fmla="val 5273"/>
            </a:avLst>
          </a:prstGeom>
          <a:solidFill>
            <a:schemeClr val="bg1"/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bg1">
                <a:lumMod val="65000"/>
                <a:alpha val="2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1499781" y="2897712"/>
            <a:ext cx="921675" cy="35205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4800">
                <a:ln w="12700">
                  <a:noFill/>
                </a:ln>
                <a:solidFill>
                  <a:schemeClr val="accent1"/>
                </a:solidFill>
                <a:latin typeface="Source Han Sans"/>
                <a:ea typeface="Source Han Sans"/>
                <a:cs typeface="Source Han Sans"/>
              </a:rPr>
              <a:t>“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1801837" y="3256943"/>
            <a:ext cx="8288783" cy="6453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chemeClr val="tx1"/>
                </a:solidFill>
                <a:latin typeface="Source Han Sans"/>
                <a:ea typeface="Source Han Sans"/>
                <a:cs typeface="Source Han Sans"/>
              </a:rPr>
              <a:t>职场人士：英语能力对职业发展重要，但学习时间有限且容易中断，活跃度和使用时间相对较低。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2469436" y="4655688"/>
            <a:ext cx="8686969" cy="1334295"/>
          </a:xfrm>
          <a:prstGeom prst="roundRect">
            <a:avLst>
              <a:gd name="adj" fmla="val 5273"/>
            </a:avLst>
          </a:prstGeom>
          <a:solidFill>
            <a:schemeClr val="bg1"/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bg1">
                <a:lumMod val="65000"/>
                <a:alpha val="2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2366472" y="4472070"/>
            <a:ext cx="921675" cy="35205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4800">
                <a:ln w="12700">
                  <a:noFill/>
                </a:ln>
                <a:solidFill>
                  <a:schemeClr val="accent2"/>
                </a:solidFill>
                <a:latin typeface="Source Han Sans"/>
                <a:ea typeface="Source Han Sans"/>
                <a:cs typeface="Source Han Sans"/>
              </a:rPr>
              <a:t>“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2668528" y="4831301"/>
            <a:ext cx="8288783" cy="6453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 dirty="0" err="1">
                <a:ln w="12700">
                  <a:noFill/>
                </a:ln>
                <a:solidFill>
                  <a:schemeClr val="tx1"/>
                </a:solidFill>
                <a:latin typeface="Source Han Sans"/>
                <a:ea typeface="Source Han Sans"/>
                <a:cs typeface="Source Han Sans"/>
              </a:rPr>
              <a:t>大学生：背单词需求强烈，活跃度和粘性高，是主要用户群体</a:t>
            </a:r>
            <a:r>
              <a:rPr kumimoji="1" lang="en-US" altLang="zh-CN" sz="1400" dirty="0">
                <a:ln w="12700">
                  <a:noFill/>
                </a:ln>
                <a:solidFill>
                  <a:schemeClr val="tx1"/>
                </a:solidFill>
                <a:latin typeface="Source Han Sans"/>
                <a:ea typeface="Source Han Sans"/>
                <a:cs typeface="Source Han Sans"/>
              </a:rPr>
              <a:t>。</a:t>
            </a:r>
            <a:endParaRPr kumimoji="1"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1028162" y="4359965"/>
            <a:ext cx="415088" cy="433346"/>
            <a:chOff x="11028162" y="4359965"/>
            <a:chExt cx="415088" cy="433346"/>
          </a:xfrm>
        </p:grpSpPr>
        <p:sp>
          <p:nvSpPr>
            <p:cNvPr id="12" name="标题 1"/>
            <p:cNvSpPr txBox="1"/>
            <p:nvPr/>
          </p:nvSpPr>
          <p:spPr>
            <a:xfrm flipV="1">
              <a:off x="11028162" y="4359965"/>
              <a:ext cx="206364" cy="206364"/>
            </a:xfrm>
            <a:prstGeom prst="roundRect">
              <a:avLst>
                <a:gd name="adj" fmla="val 7827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2700" cap="sq">
              <a:noFill/>
              <a:prstDash val="solid"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标题 1"/>
            <p:cNvSpPr txBox="1"/>
            <p:nvPr/>
          </p:nvSpPr>
          <p:spPr>
            <a:xfrm flipV="1">
              <a:off x="11236886" y="4586947"/>
              <a:ext cx="206364" cy="206364"/>
            </a:xfrm>
            <a:prstGeom prst="roundRect">
              <a:avLst>
                <a:gd name="adj" fmla="val 7827"/>
              </a:avLst>
            </a:prstGeom>
            <a:solidFill>
              <a:schemeClr val="accent1">
                <a:lumMod val="75000"/>
              </a:schemeClr>
            </a:solidFill>
            <a:ln w="12700" cap="sq">
              <a:noFill/>
              <a:prstDash val="solid"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87813" y="4304307"/>
            <a:ext cx="415088" cy="433346"/>
            <a:chOff x="1287813" y="4304307"/>
            <a:chExt cx="415088" cy="433346"/>
          </a:xfrm>
        </p:grpSpPr>
        <p:sp>
          <p:nvSpPr>
            <p:cNvPr id="15" name="标题 1"/>
            <p:cNvSpPr txBox="1"/>
            <p:nvPr/>
          </p:nvSpPr>
          <p:spPr>
            <a:xfrm flipV="1">
              <a:off x="1287813" y="4304307"/>
              <a:ext cx="206364" cy="206364"/>
            </a:xfrm>
            <a:prstGeom prst="roundRect">
              <a:avLst>
                <a:gd name="adj" fmla="val 7827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2700" cap="sq">
              <a:noFill/>
              <a:prstDash val="solid"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标题 1"/>
            <p:cNvSpPr txBox="1"/>
            <p:nvPr/>
          </p:nvSpPr>
          <p:spPr>
            <a:xfrm flipV="1">
              <a:off x="1496537" y="4531289"/>
              <a:ext cx="206364" cy="206364"/>
            </a:xfrm>
            <a:prstGeom prst="roundRect">
              <a:avLst>
                <a:gd name="adj" fmla="val 7827"/>
              </a:avLst>
            </a:prstGeom>
            <a:solidFill>
              <a:schemeClr val="accent1">
                <a:lumMod val="75000"/>
              </a:schemeClr>
            </a:solidFill>
            <a:ln w="12700" cap="sq">
              <a:noFill/>
              <a:prstDash val="solid"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294776" y="1219202"/>
            <a:ext cx="415088" cy="433346"/>
            <a:chOff x="9294776" y="1219202"/>
            <a:chExt cx="415088" cy="433346"/>
          </a:xfrm>
        </p:grpSpPr>
        <p:sp>
          <p:nvSpPr>
            <p:cNvPr id="18" name="标题 1"/>
            <p:cNvSpPr txBox="1"/>
            <p:nvPr/>
          </p:nvSpPr>
          <p:spPr>
            <a:xfrm flipV="1">
              <a:off x="9294776" y="1219202"/>
              <a:ext cx="206364" cy="206364"/>
            </a:xfrm>
            <a:prstGeom prst="roundRect">
              <a:avLst>
                <a:gd name="adj" fmla="val 7827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2700" cap="sq">
              <a:noFill/>
              <a:prstDash val="solid"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标题 1"/>
            <p:cNvSpPr txBox="1"/>
            <p:nvPr/>
          </p:nvSpPr>
          <p:spPr>
            <a:xfrm flipV="1">
              <a:off x="9503500" y="1446184"/>
              <a:ext cx="206364" cy="206364"/>
            </a:xfrm>
            <a:prstGeom prst="roundRect">
              <a:avLst>
                <a:gd name="adj" fmla="val 7827"/>
              </a:avLst>
            </a:prstGeom>
            <a:solidFill>
              <a:schemeClr val="accent1">
                <a:lumMod val="75000"/>
              </a:schemeClr>
            </a:solidFill>
            <a:ln w="12700" cap="sq">
              <a:noFill/>
              <a:prstDash val="solid"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" name="标题 1"/>
          <p:cNvSpPr txBox="1"/>
          <p:nvPr/>
        </p:nvSpPr>
        <p:spPr>
          <a:xfrm>
            <a:off x="512956" y="751717"/>
            <a:ext cx="5040000" cy="215900"/>
          </a:xfrm>
          <a:prstGeom prst="parallelogram">
            <a:avLst/>
          </a:prstGeom>
          <a:gradFill>
            <a:gsLst>
              <a:gs pos="10000">
                <a:schemeClr val="accent1">
                  <a:lumMod val="20000"/>
                  <a:lumOff val="80000"/>
                </a:schemeClr>
              </a:gs>
              <a:gs pos="95000">
                <a:schemeClr val="bg1"/>
              </a:gs>
            </a:gsLst>
            <a:lin ang="0" scaled="1"/>
          </a:gradFill>
          <a:ln w="12700"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>
            <a:off x="660400" y="427667"/>
            <a:ext cx="10858500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200" dirty="0" err="1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目标群体</a:t>
            </a:r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A66AC"/>
      </a:dk2>
      <a:lt2>
        <a:srgbClr val="E0EBF6"/>
      </a:lt2>
      <a:accent1>
        <a:srgbClr val="043454"/>
      </a:accent1>
      <a:accent2>
        <a:srgbClr val="566990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00"/>
      </a:hlink>
      <a:folHlink>
        <a:srgbClr val="0000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537</Words>
  <Application>Microsoft Office PowerPoint</Application>
  <PresentationFormat>宽屏</PresentationFormat>
  <Paragraphs>162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OPPOSans H</vt:lpstr>
      <vt:lpstr>OPPOSans R</vt:lpstr>
      <vt:lpstr>Source Han Sans</vt:lpstr>
      <vt:lpstr>Source Han Sans CN Bold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1835752746@qq.com</cp:lastModifiedBy>
  <cp:revision>4</cp:revision>
  <dcterms:modified xsi:type="dcterms:W3CDTF">2024-03-31T10:36:11Z</dcterms:modified>
</cp:coreProperties>
</file>