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6" r:id="rId3"/>
    <p:sldId id="284" r:id="rId4"/>
    <p:sldId id="280" r:id="rId5"/>
    <p:sldId id="317" r:id="rId6"/>
    <p:sldId id="318" r:id="rId7"/>
    <p:sldId id="319" r:id="rId8"/>
    <p:sldId id="282" r:id="rId9"/>
    <p:sldId id="288" r:id="rId10"/>
    <p:sldId id="311" r:id="rId11"/>
    <p:sldId id="307" r:id="rId12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38"/>
        <p:guide pos="3867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方正兰亭粗黑_GBK" charset="-122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方正兰亭粗黑_GBK" charset="-122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方正兰亭粗黑_GBK" charset="-122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方正兰亭粗黑_GBK" charset="-122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方正兰亭粗黑_GBK" charset="-122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方正兰亭粗黑_GBK" charset="-122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方正兰亭粗黑_GBK" charset="-122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方正兰亭粗黑_GBK" charset="-122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方正兰亭粗黑_GBK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6"/>
          <p:cNvSpPr/>
          <p:nvPr/>
        </p:nvSpPr>
        <p:spPr>
          <a:xfrm>
            <a:off x="0" y="2571750"/>
            <a:ext cx="1296988" cy="1157288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1" name="矩形 7"/>
          <p:cNvSpPr/>
          <p:nvPr/>
        </p:nvSpPr>
        <p:spPr>
          <a:xfrm>
            <a:off x="11023600" y="2571750"/>
            <a:ext cx="1168400" cy="1157288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文本框 13"/>
          <p:cNvSpPr/>
          <p:nvPr/>
        </p:nvSpPr>
        <p:spPr>
          <a:xfrm>
            <a:off x="130175" y="2713038"/>
            <a:ext cx="12192000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zh-CN" altLang="x-none" sz="6000" b="1" dirty="0">
                <a:solidFill>
                  <a:srgbClr val="87BB3B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电子书阅读器</a:t>
            </a:r>
            <a:endParaRPr lang="zh-CN" altLang="x-none" sz="6000" b="1" dirty="0">
              <a:solidFill>
                <a:srgbClr val="87BB3B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77" name="文本框 14"/>
          <p:cNvSpPr/>
          <p:nvPr/>
        </p:nvSpPr>
        <p:spPr>
          <a:xfrm>
            <a:off x="2814638" y="3781425"/>
            <a:ext cx="6921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zh-CN" altLang="en-US" sz="2400" dirty="0">
                <a:solidFill>
                  <a:srgbClr val="87BB3B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植智基，苏炜明，李良涛</a:t>
            </a:r>
            <a:endParaRPr lang="zh-CN" altLang="en-US" sz="2400" dirty="0">
              <a:solidFill>
                <a:srgbClr val="87BB3B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054" name="矩形 26"/>
          <p:cNvSpPr/>
          <p:nvPr/>
        </p:nvSpPr>
        <p:spPr>
          <a:xfrm>
            <a:off x="1628775" y="5699125"/>
            <a:ext cx="530225" cy="1158875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5" name="矩形 27"/>
          <p:cNvSpPr/>
          <p:nvPr/>
        </p:nvSpPr>
        <p:spPr>
          <a:xfrm>
            <a:off x="2325688" y="6118225"/>
            <a:ext cx="447675" cy="739775"/>
          </a:xfrm>
          <a:prstGeom prst="rect">
            <a:avLst/>
          </a:prstGeom>
          <a:solidFill>
            <a:srgbClr val="F4A03B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6" name="矩形 28"/>
          <p:cNvSpPr/>
          <p:nvPr/>
        </p:nvSpPr>
        <p:spPr>
          <a:xfrm>
            <a:off x="2941638" y="5851525"/>
            <a:ext cx="530225" cy="1006475"/>
          </a:xfrm>
          <a:prstGeom prst="rect">
            <a:avLst/>
          </a:prstGeom>
          <a:solidFill>
            <a:srgbClr val="87BB3B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7" name="等腰三角形 46"/>
          <p:cNvSpPr/>
          <p:nvPr/>
        </p:nvSpPr>
        <p:spPr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8" name="等腰三角形 47"/>
          <p:cNvSpPr/>
          <p:nvPr/>
        </p:nvSpPr>
        <p:spPr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9" name="等腰三角形 48"/>
          <p:cNvSpPr/>
          <p:nvPr/>
        </p:nvSpPr>
        <p:spPr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60" name="矩形 49"/>
          <p:cNvSpPr/>
          <p:nvPr/>
        </p:nvSpPr>
        <p:spPr>
          <a:xfrm>
            <a:off x="6750050" y="5699125"/>
            <a:ext cx="528638" cy="1158875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61" name="矩形 50"/>
          <p:cNvSpPr/>
          <p:nvPr/>
        </p:nvSpPr>
        <p:spPr>
          <a:xfrm>
            <a:off x="7445375" y="6118225"/>
            <a:ext cx="447675" cy="739775"/>
          </a:xfrm>
          <a:prstGeom prst="rect">
            <a:avLst/>
          </a:prstGeom>
          <a:solidFill>
            <a:srgbClr val="F4A03B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62" name="矩形 51"/>
          <p:cNvSpPr/>
          <p:nvPr/>
        </p:nvSpPr>
        <p:spPr>
          <a:xfrm>
            <a:off x="8061325" y="5851525"/>
            <a:ext cx="530225" cy="1006475"/>
          </a:xfrm>
          <a:prstGeom prst="rect">
            <a:avLst/>
          </a:prstGeom>
          <a:solidFill>
            <a:srgbClr val="87BB3B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63" name="等腰三角形 52"/>
          <p:cNvSpPr/>
          <p:nvPr/>
        </p:nvSpPr>
        <p:spPr>
          <a:xfrm>
            <a:off x="8759825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64" name="等腰三角形 53"/>
          <p:cNvSpPr/>
          <p:nvPr/>
        </p:nvSpPr>
        <p:spPr>
          <a:xfrm>
            <a:off x="9879013" y="6118225"/>
            <a:ext cx="741362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65" name="等腰三角形 54"/>
          <p:cNvSpPr/>
          <p:nvPr/>
        </p:nvSpPr>
        <p:spPr>
          <a:xfrm>
            <a:off x="10821988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66" name="等腰三角形 55"/>
          <p:cNvSpPr/>
          <p:nvPr/>
        </p:nvSpPr>
        <p:spPr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/>
      <p:bldP spid="3077" grpId="0" bldLvl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2" name="矩形 6"/>
          <p:cNvSpPr/>
          <p:nvPr/>
        </p:nvSpPr>
        <p:spPr>
          <a:xfrm>
            <a:off x="0" y="2571750"/>
            <a:ext cx="1296988" cy="1157288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3" name="矩形 7"/>
          <p:cNvSpPr/>
          <p:nvPr/>
        </p:nvSpPr>
        <p:spPr>
          <a:xfrm>
            <a:off x="11023600" y="2571750"/>
            <a:ext cx="1168400" cy="1157288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4" name="文本框 13"/>
          <p:cNvSpPr/>
          <p:nvPr/>
        </p:nvSpPr>
        <p:spPr>
          <a:xfrm>
            <a:off x="130175" y="2713038"/>
            <a:ext cx="12192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en-US" altLang="x-none" sz="6000" b="1" dirty="0">
                <a:solidFill>
                  <a:srgbClr val="87BB3B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THANKS</a:t>
            </a:r>
            <a:endParaRPr lang="zh-CN" altLang="en-US" sz="6000" b="1" dirty="0">
              <a:solidFill>
                <a:srgbClr val="87BB3B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245" name="矩形 26"/>
          <p:cNvSpPr/>
          <p:nvPr/>
        </p:nvSpPr>
        <p:spPr>
          <a:xfrm>
            <a:off x="1628775" y="5699125"/>
            <a:ext cx="530225" cy="1158875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6" name="矩形 27"/>
          <p:cNvSpPr/>
          <p:nvPr/>
        </p:nvSpPr>
        <p:spPr>
          <a:xfrm>
            <a:off x="2325688" y="6118225"/>
            <a:ext cx="447675" cy="739775"/>
          </a:xfrm>
          <a:prstGeom prst="rect">
            <a:avLst/>
          </a:prstGeom>
          <a:solidFill>
            <a:srgbClr val="F4A03B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7" name="矩形 28"/>
          <p:cNvSpPr/>
          <p:nvPr/>
        </p:nvSpPr>
        <p:spPr>
          <a:xfrm>
            <a:off x="2941638" y="5851525"/>
            <a:ext cx="530225" cy="1006475"/>
          </a:xfrm>
          <a:prstGeom prst="rect">
            <a:avLst/>
          </a:prstGeom>
          <a:solidFill>
            <a:srgbClr val="87BB3B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8" name="等腰三角形 46"/>
          <p:cNvSpPr/>
          <p:nvPr/>
        </p:nvSpPr>
        <p:spPr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9" name="等腰三角形 47"/>
          <p:cNvSpPr/>
          <p:nvPr/>
        </p:nvSpPr>
        <p:spPr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0" name="等腰三角形 48"/>
          <p:cNvSpPr/>
          <p:nvPr/>
        </p:nvSpPr>
        <p:spPr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1" name="矩形 49"/>
          <p:cNvSpPr/>
          <p:nvPr/>
        </p:nvSpPr>
        <p:spPr>
          <a:xfrm>
            <a:off x="6750050" y="5699125"/>
            <a:ext cx="528638" cy="1158875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2" name="矩形 50"/>
          <p:cNvSpPr/>
          <p:nvPr/>
        </p:nvSpPr>
        <p:spPr>
          <a:xfrm>
            <a:off x="7445375" y="6118225"/>
            <a:ext cx="447675" cy="739775"/>
          </a:xfrm>
          <a:prstGeom prst="rect">
            <a:avLst/>
          </a:prstGeom>
          <a:solidFill>
            <a:srgbClr val="F4A03B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3" name="矩形 51"/>
          <p:cNvSpPr/>
          <p:nvPr/>
        </p:nvSpPr>
        <p:spPr>
          <a:xfrm>
            <a:off x="8061325" y="5851525"/>
            <a:ext cx="530225" cy="1006475"/>
          </a:xfrm>
          <a:prstGeom prst="rect">
            <a:avLst/>
          </a:prstGeom>
          <a:solidFill>
            <a:srgbClr val="87BB3B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4" name="等腰三角形 52"/>
          <p:cNvSpPr/>
          <p:nvPr/>
        </p:nvSpPr>
        <p:spPr>
          <a:xfrm>
            <a:off x="8759825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5" name="等腰三角形 53"/>
          <p:cNvSpPr/>
          <p:nvPr/>
        </p:nvSpPr>
        <p:spPr>
          <a:xfrm>
            <a:off x="9879013" y="6118225"/>
            <a:ext cx="741362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6" name="等腰三角形 54"/>
          <p:cNvSpPr/>
          <p:nvPr/>
        </p:nvSpPr>
        <p:spPr>
          <a:xfrm>
            <a:off x="10821988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7" name="等腰三角形 55"/>
          <p:cNvSpPr/>
          <p:nvPr/>
        </p:nvSpPr>
        <p:spPr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 w="12700">
            <a:noFill/>
          </a:ln>
        </p:spPr>
        <p:txBody>
          <a:bodyPr anchor="ctr"/>
          <a:p>
            <a:pPr lvl="0" indent="0"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组合 5124"/>
          <p:cNvGrpSpPr/>
          <p:nvPr/>
        </p:nvGrpSpPr>
        <p:grpSpPr>
          <a:xfrm>
            <a:off x="2536825" y="1211263"/>
            <a:ext cx="6126163" cy="4438650"/>
            <a:chOff x="0" y="0"/>
            <a:chExt cx="1957" cy="1938"/>
          </a:xfrm>
        </p:grpSpPr>
        <p:sp>
          <p:nvSpPr>
            <p:cNvPr id="3075" name="矩形 5125"/>
            <p:cNvSpPr/>
            <p:nvPr/>
          </p:nvSpPr>
          <p:spPr>
            <a:xfrm>
              <a:off x="1644" y="2"/>
              <a:ext cx="76" cy="193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rgbClr val="F6F5F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" name="矩形 5126"/>
            <p:cNvSpPr/>
            <p:nvPr/>
          </p:nvSpPr>
          <p:spPr>
            <a:xfrm>
              <a:off x="217" y="0"/>
              <a:ext cx="76" cy="193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rgbClr val="F6F5F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" name="圆角矩形 5127"/>
            <p:cNvSpPr/>
            <p:nvPr/>
          </p:nvSpPr>
          <p:spPr>
            <a:xfrm>
              <a:off x="0" y="138"/>
              <a:ext cx="1957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rgbClr val="406C95"/>
                </a:gs>
                <a:gs pos="50000">
                  <a:schemeClr val="accent1"/>
                </a:gs>
                <a:gs pos="100000">
                  <a:srgbClr val="406C95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indent="0" algn="ctr" eaLnBrk="0" hangingPunct="0">
                <a:buClr>
                  <a:srgbClr val="C08E00"/>
                </a:buClr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F8F8F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1600" b="1">
                  <a:solidFill>
                    <a:srgbClr val="F8F8F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主要功能</a:t>
              </a:r>
              <a:endParaRPr lang="zh-CN" altLang="en-US" sz="1600" b="1">
                <a:solidFill>
                  <a:srgbClr val="F8F8F8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" name="圆角矩形 5128"/>
            <p:cNvSpPr/>
            <p:nvPr/>
          </p:nvSpPr>
          <p:spPr>
            <a:xfrm>
              <a:off x="0" y="461"/>
              <a:ext cx="1957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rgbClr val="365C7E"/>
                </a:gs>
                <a:gs pos="50000">
                  <a:schemeClr val="accent1"/>
                </a:gs>
                <a:gs pos="100000">
                  <a:srgbClr val="365C7E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indent="0" algn="ctr" eaLnBrk="0" hangingPunct="0">
                <a:buClr>
                  <a:srgbClr val="C08E00"/>
                </a:buClr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F8F8F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1600" b="1">
                  <a:solidFill>
                    <a:srgbClr val="F8F8F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关键技术</a:t>
              </a:r>
              <a:endParaRPr lang="zh-CN" altLang="en-US" sz="1600" b="1">
                <a:solidFill>
                  <a:srgbClr val="F8F8F8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" name="圆角矩形 5129"/>
            <p:cNvSpPr/>
            <p:nvPr/>
          </p:nvSpPr>
          <p:spPr>
            <a:xfrm>
              <a:off x="0" y="797"/>
              <a:ext cx="1957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rgbClr val="406C95"/>
                </a:gs>
                <a:gs pos="50000">
                  <a:schemeClr val="accent1"/>
                </a:gs>
                <a:gs pos="100000">
                  <a:srgbClr val="406C95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indent="0" algn="ctr" eaLnBrk="0" hangingPunct="0">
                <a:buClr>
                  <a:srgbClr val="C08E00"/>
                </a:buClr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F8F8F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1600" b="1">
                  <a:solidFill>
                    <a:srgbClr val="F8F8F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用户体验分析与改进</a:t>
              </a:r>
              <a:endParaRPr lang="zh-CN" altLang="en-US" sz="1600" b="1">
                <a:solidFill>
                  <a:srgbClr val="F8F8F8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圆角矩形 5130"/>
          <p:cNvSpPr/>
          <p:nvPr/>
        </p:nvSpPr>
        <p:spPr>
          <a:xfrm>
            <a:off x="2536825" y="3832871"/>
            <a:ext cx="6126163" cy="549678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365C7E"/>
              </a:gs>
              <a:gs pos="50000">
                <a:schemeClr val="accent1"/>
              </a:gs>
              <a:gs pos="100000">
                <a:srgbClr val="365C7E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 eaLnBrk="0" hangingPunct="0">
              <a:buClr>
                <a:srgbClr val="C08E00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8F8F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1600" b="1">
                <a:solidFill>
                  <a:srgbClr val="F8F8F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小组分工</a:t>
            </a:r>
            <a:endParaRPr lang="zh-CN" altLang="zh-CN" sz="1600" b="1">
              <a:solidFill>
                <a:srgbClr val="F8F8F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4"/>
          <p:cNvSpPr txBox="1"/>
          <p:nvPr/>
        </p:nvSpPr>
        <p:spPr>
          <a:xfrm>
            <a:off x="4545330" y="267970"/>
            <a:ext cx="1989138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用户登录</a:t>
            </a:r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微信图片_201801051017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" y="942340"/>
            <a:ext cx="3202305" cy="5693410"/>
          </a:xfrm>
          <a:prstGeom prst="rect">
            <a:avLst/>
          </a:prstGeom>
        </p:spPr>
      </p:pic>
      <p:pic>
        <p:nvPicPr>
          <p:cNvPr id="4" name="图片 3" descr="微信图片_201801051017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435" y="898525"/>
            <a:ext cx="3251200" cy="5780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70" y="69215"/>
            <a:ext cx="10515600" cy="1325563"/>
          </a:xfrm>
        </p:spPr>
        <p:txBody>
          <a:bodyPr/>
          <a:p>
            <a:pPr algn="ctr"/>
            <a:r>
              <a:rPr lang="zh-CN" altLang="en-US" sz="4000" b="1"/>
              <a:t>搜索及导入</a:t>
            </a:r>
            <a:endParaRPr lang="zh-CN" altLang="en-US" sz="4000" b="1"/>
          </a:p>
        </p:txBody>
      </p:sp>
      <p:pic>
        <p:nvPicPr>
          <p:cNvPr id="4" name="图片 3" descr="微信图片_20180105102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90" y="920115"/>
            <a:ext cx="3237865" cy="5756275"/>
          </a:xfrm>
          <a:prstGeom prst="rect">
            <a:avLst/>
          </a:prstGeom>
        </p:spPr>
      </p:pic>
      <p:pic>
        <p:nvPicPr>
          <p:cNvPr id="5" name="图片 4" descr="微信图片_20180105102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115" y="920115"/>
            <a:ext cx="3228340" cy="5739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025" y="-2540"/>
            <a:ext cx="3552190" cy="1162685"/>
          </a:xfrm>
        </p:spPr>
        <p:txBody>
          <a:bodyPr/>
          <a:p>
            <a:pPr algn="ctr"/>
            <a:r>
              <a:rPr lang="zh-CN" altLang="en-US" sz="3200" b="1"/>
              <a:t>文件打开与阅读</a:t>
            </a:r>
            <a:endParaRPr lang="zh-CN" altLang="en-US" sz="3200" b="1"/>
          </a:p>
        </p:txBody>
      </p:sp>
      <p:pic>
        <p:nvPicPr>
          <p:cNvPr id="4" name="图片 3" descr="微信图片_201801051026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" y="996950"/>
            <a:ext cx="3181985" cy="5658485"/>
          </a:xfrm>
          <a:prstGeom prst="rect">
            <a:avLst/>
          </a:prstGeom>
        </p:spPr>
      </p:pic>
      <p:pic>
        <p:nvPicPr>
          <p:cNvPr id="6" name="图片 5" descr="微信图片_201801051054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155" y="996950"/>
            <a:ext cx="3181985" cy="5658485"/>
          </a:xfrm>
          <a:prstGeom prst="rect">
            <a:avLst/>
          </a:prstGeom>
        </p:spPr>
      </p:pic>
      <p:pic>
        <p:nvPicPr>
          <p:cNvPr id="7" name="图片 6" descr="微信图片_201801051026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325" y="996950"/>
            <a:ext cx="3181350" cy="5658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025" y="-2540"/>
            <a:ext cx="3552190" cy="1162685"/>
          </a:xfrm>
        </p:spPr>
        <p:txBody>
          <a:bodyPr/>
          <a:p>
            <a:pPr algn="ctr"/>
            <a:r>
              <a:rPr lang="zh-CN" altLang="en-US" sz="3200" b="1"/>
              <a:t>文件打开与阅读</a:t>
            </a:r>
            <a:endParaRPr lang="zh-CN" altLang="en-US" sz="3200" b="1"/>
          </a:p>
        </p:txBody>
      </p:sp>
      <p:pic>
        <p:nvPicPr>
          <p:cNvPr id="4" name="图片 3" descr="微信图片_201801051054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35" y="1070610"/>
            <a:ext cx="3024505" cy="5377180"/>
          </a:xfrm>
          <a:prstGeom prst="rect">
            <a:avLst/>
          </a:prstGeom>
        </p:spPr>
      </p:pic>
      <p:pic>
        <p:nvPicPr>
          <p:cNvPr id="5" name="图片 4" descr="微信图片_201801051056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1070610"/>
            <a:ext cx="3024505" cy="5377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8" name="文本框 6"/>
          <p:cNvSpPr txBox="1"/>
          <p:nvPr/>
        </p:nvSpPr>
        <p:spPr>
          <a:xfrm>
            <a:off x="327025" y="318135"/>
            <a:ext cx="314515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关键技术与难点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7035" y="941070"/>
            <a:ext cx="5919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用户登录</a:t>
            </a:r>
            <a:r>
              <a:rPr lang="en-US" altLang="zh-CN" b="1"/>
              <a:t>  </a:t>
            </a:r>
            <a:r>
              <a:rPr lang="zh-CN" altLang="en-US" b="1"/>
              <a:t>：</a:t>
            </a:r>
            <a:endParaRPr lang="zh-CN" altLang="en-US" b="1"/>
          </a:p>
          <a:p>
            <a:r>
              <a:rPr lang="zh-CN" altLang="en-US"/>
              <a:t>   使用</a:t>
            </a:r>
            <a:r>
              <a:rPr lang="en-US" altLang="zh-CN"/>
              <a:t>Mob</a:t>
            </a:r>
            <a:r>
              <a:rPr lang="zh-CN" altLang="en-US"/>
              <a:t>官网提供的短信验证码</a:t>
            </a:r>
            <a:r>
              <a:rPr lang="en-US" altLang="zh-CN"/>
              <a:t>SDK</a:t>
            </a:r>
            <a:r>
              <a:rPr lang="zh-CN" altLang="en-US"/>
              <a:t>来实现验证码登录。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07035" y="1917700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保存数据：</a:t>
            </a:r>
            <a:endParaRPr lang="zh-CN" altLang="en-US" b="1"/>
          </a:p>
          <a:p>
            <a:r>
              <a:rPr lang="zh-CN" altLang="en-US"/>
              <a:t>   采用开源数据库</a:t>
            </a:r>
            <a:r>
              <a:rPr lang="en-US" altLang="zh-CN"/>
              <a:t>--LitePal</a:t>
            </a:r>
            <a:r>
              <a:rPr lang="zh-CN" altLang="en-US"/>
              <a:t>来保存图书以及阅读记录。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7025" y="2924810"/>
            <a:ext cx="59715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书本主页面，翻页，书本章节和书签都要自定义了一个            </a:t>
            </a:r>
            <a:r>
              <a:rPr lang="en-US" altLang="zh-CN"/>
              <a:t>View</a:t>
            </a:r>
            <a:r>
              <a:rPr lang="zh-CN" altLang="en-US"/>
              <a:t>和写对应</a:t>
            </a:r>
            <a:r>
              <a:rPr lang="en-US" altLang="zh-CN"/>
              <a:t>Adapter</a:t>
            </a:r>
            <a:r>
              <a:rPr lang="zh-CN" altLang="en-US"/>
              <a:t>来实现，</a:t>
            </a:r>
            <a:endParaRPr lang="zh-CN" altLang="en-US"/>
          </a:p>
          <a:p>
            <a:r>
              <a:rPr lang="zh-CN" altLang="en-US"/>
              <a:t>  其中打开书本采用了AsyncTask，在类中实现异步操作，     反馈给</a:t>
            </a:r>
            <a:r>
              <a:rPr lang="en-US" altLang="zh-CN"/>
              <a:t>UI</a:t>
            </a:r>
            <a:r>
              <a:rPr lang="zh-CN" altLang="en-US"/>
              <a:t>线程。</a:t>
            </a:r>
            <a:endParaRPr lang="zh-CN" altLang="en-US"/>
          </a:p>
          <a:p>
            <a:r>
              <a:rPr lang="zh-CN" altLang="en-US"/>
              <a:t>  翻页则是难点，简单概括则是根据点击位置，拖拽点，   拖拽方向和判断一系列的情况来实现。</a:t>
            </a:r>
            <a:endParaRPr lang="zh-CN" altLang="en-US"/>
          </a:p>
          <a:p>
            <a:r>
              <a:rPr lang="zh-CN" altLang="en-US"/>
              <a:t>  </a:t>
            </a:r>
            <a:r>
              <a:rPr lang="zh-CN" altLang="en-US">
                <a:sym typeface="+mn-ea"/>
              </a:rPr>
              <a:t>翻页效果则是从网上寻找资料来实现。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文本框 23"/>
          <p:cNvSpPr/>
          <p:nvPr/>
        </p:nvSpPr>
        <p:spPr>
          <a:xfrm>
            <a:off x="4956175" y="2916238"/>
            <a:ext cx="2173288" cy="954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en-US" altLang="x-none" sz="28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TEXT 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indent="0" algn="ctr"/>
            <a:r>
              <a:rPr lang="en-US" altLang="x-none" sz="28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HERE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173" name="矩形 25"/>
          <p:cNvSpPr/>
          <p:nvPr/>
        </p:nvSpPr>
        <p:spPr>
          <a:xfrm>
            <a:off x="8653463" y="3394075"/>
            <a:ext cx="2668587" cy="738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defTabSz="0">
              <a:tabLst>
                <a:tab pos="1358900" algn="l"/>
              </a:tabLst>
            </a:pPr>
            <a:r>
              <a:rPr lang="en-US" altLang="x-none" sz="1400" dirty="0">
                <a:solidFill>
                  <a:srgbClr val="F5F5F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Times New Roman" panose="02020603050405020304" pitchFamily="2" charset="0"/>
              </a:rPr>
              <a:t>Demographic-based data sets could transform search marketing ROI in 2013.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文本框 1"/>
          <p:cNvSpPr txBox="1"/>
          <p:nvPr/>
        </p:nvSpPr>
        <p:spPr>
          <a:xfrm>
            <a:off x="4279900" y="311150"/>
            <a:ext cx="236537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用户体验与改进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28800" y="1360170"/>
          <a:ext cx="8533130" cy="2830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15"/>
                <a:gridCol w="7473315"/>
              </a:tblGrid>
              <a:tr h="70802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优点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界面很简洁，各个界面切换很流畅；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搜索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txt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文件后能选择性导入；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阅读界面有背景切换，可以选择阅读字体风格及字体大小，有夜间模式，和市场上的阅读器没什么差别；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没有什么商业化的广告，自己用不错；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0739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缺点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每次打开图书都是第一页；没有保存书签的功能；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用户数据太多时，搜索有点慢；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图标不好看；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没有听书功能；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25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218" name="Text Box 16"/>
          <p:cNvSpPr/>
          <p:nvPr/>
        </p:nvSpPr>
        <p:spPr>
          <a:xfrm>
            <a:off x="4849813" y="3228975"/>
            <a:ext cx="1901825" cy="7937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ctr"/>
            <a:r>
              <a:rPr lang="en-US" altLang="x-none" sz="2800" dirty="0">
                <a:solidFill>
                  <a:schemeClr val="bg1"/>
                </a:solidFill>
                <a:latin typeface="Arial Black" panose="020B0A04020102020204" pitchFamily="2" charset="0"/>
                <a:ea typeface="宋体" panose="02010600030101010101" pitchFamily="2" charset="-122"/>
                <a:sym typeface="Arial Black" panose="020B0A04020102020204" pitchFamily="2" charset="0"/>
              </a:rPr>
              <a:t>Premium</a:t>
            </a:r>
            <a:endParaRPr lang="zh-CN" altLang="en-US" sz="2800" dirty="0">
              <a:solidFill>
                <a:schemeClr val="bg1"/>
              </a:solidFill>
              <a:latin typeface="Arial Black" panose="020B0A04020102020204" pitchFamily="2" charset="0"/>
              <a:ea typeface="宋体" panose="02010600030101010101" pitchFamily="2" charset="-122"/>
              <a:sym typeface="Arial Black" panose="020B0A04020102020204" pitchFamily="2" charset="0"/>
            </a:endParaRPr>
          </a:p>
          <a:p>
            <a:pPr lvl="0" indent="0" algn="ctr"/>
            <a:r>
              <a:rPr lang="en-US" altLang="x-none" dirty="0">
                <a:solidFill>
                  <a:schemeClr val="bg1"/>
                </a:solidFill>
                <a:latin typeface="Arial Black" panose="020B0A04020102020204" pitchFamily="2" charset="0"/>
                <a:ea typeface="宋体" panose="02010600030101010101" pitchFamily="2" charset="-122"/>
                <a:sym typeface="Arial Black" panose="020B0A04020102020204" pitchFamily="2" charset="0"/>
              </a:rPr>
              <a:t>Design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Text Box 21"/>
          <p:cNvSpPr/>
          <p:nvPr/>
        </p:nvSpPr>
        <p:spPr>
          <a:xfrm>
            <a:off x="7132638" y="4071938"/>
            <a:ext cx="6699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ctr"/>
            <a:r>
              <a:rPr lang="en-US" altLang="x-none" sz="1000" dirty="0">
                <a:solidFill>
                  <a:schemeClr val="bg1"/>
                </a:solidFill>
                <a:latin typeface="Arial Black" panose="020B0A04020102020204" pitchFamily="2" charset="0"/>
                <a:ea typeface="宋体" panose="02010600030101010101" pitchFamily="2" charset="-122"/>
                <a:sym typeface="Arial Black" panose="020B0A04020102020204" pitchFamily="2" charset="0"/>
              </a:rPr>
              <a:t>Visual</a:t>
            </a:r>
            <a:endParaRPr lang="zh-CN" altLang="en-US" sz="1000" dirty="0">
              <a:solidFill>
                <a:schemeClr val="bg1"/>
              </a:solidFill>
              <a:latin typeface="Arial Black" panose="020B0A04020102020204" pitchFamily="2" charset="0"/>
              <a:ea typeface="宋体" panose="02010600030101010101" pitchFamily="2" charset="-122"/>
              <a:sym typeface="Arial Black" panose="020B0A04020102020204" pitchFamily="2" charset="0"/>
            </a:endParaRPr>
          </a:p>
          <a:p>
            <a:pPr lvl="0" indent="0" algn="ctr"/>
            <a:r>
              <a:rPr lang="en-US" altLang="x-none" sz="1000" dirty="0">
                <a:solidFill>
                  <a:schemeClr val="bg1"/>
                </a:solidFill>
                <a:latin typeface="Arial Black" panose="020B0A04020102020204" pitchFamily="2" charset="0"/>
                <a:ea typeface="宋体" panose="02010600030101010101" pitchFamily="2" charset="-122"/>
                <a:sym typeface="Arial Black" panose="020B0A04020102020204" pitchFamily="2" charset="0"/>
              </a:rPr>
              <a:t>Impact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Text Box 22"/>
          <p:cNvSpPr/>
          <p:nvPr/>
        </p:nvSpPr>
        <p:spPr>
          <a:xfrm>
            <a:off x="6053138" y="1731963"/>
            <a:ext cx="877887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ctr"/>
            <a:r>
              <a:rPr lang="en-US" altLang="x-none" sz="1000" dirty="0">
                <a:solidFill>
                  <a:schemeClr val="bg1"/>
                </a:solidFill>
                <a:latin typeface="Arial Black" panose="020B0A04020102020204" pitchFamily="2" charset="0"/>
                <a:ea typeface="宋体" panose="02010600030101010101" pitchFamily="2" charset="-122"/>
                <a:sym typeface="Arial Black" panose="020B0A04020102020204" pitchFamily="2" charset="0"/>
              </a:rPr>
              <a:t>Simplicity</a:t>
            </a:r>
            <a:endParaRPr lang="zh-CN" altLang="en-US" sz="1000" dirty="0">
              <a:solidFill>
                <a:schemeClr val="bg1"/>
              </a:solidFill>
              <a:latin typeface="Arial Black" panose="020B0A04020102020204" pitchFamily="2" charset="0"/>
              <a:ea typeface="宋体" panose="02010600030101010101" pitchFamily="2" charset="-122"/>
              <a:sym typeface="Arial Black" panose="020B0A04020102020204" pitchFamily="2" charset="0"/>
            </a:endParaRPr>
          </a:p>
          <a:p>
            <a:pPr lvl="0" indent="0" algn="ctr"/>
            <a:r>
              <a:rPr lang="en-US" altLang="x-none" sz="1000" dirty="0">
                <a:solidFill>
                  <a:schemeClr val="bg1"/>
                </a:solidFill>
                <a:latin typeface="Arial Black" panose="020B0A04020102020204" pitchFamily="2" charset="0"/>
                <a:ea typeface="宋体" panose="02010600030101010101" pitchFamily="2" charset="-122"/>
                <a:sym typeface="Arial Black" panose="020B0A04020102020204" pitchFamily="2" charset="0"/>
              </a:rPr>
              <a:t>&amp; Beauty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Text Box 23"/>
          <p:cNvSpPr/>
          <p:nvPr/>
        </p:nvSpPr>
        <p:spPr>
          <a:xfrm>
            <a:off x="7170738" y="2655888"/>
            <a:ext cx="631825" cy="5540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en-US" altLang="x-none" sz="1000" dirty="0">
                <a:solidFill>
                  <a:schemeClr val="bg1"/>
                </a:solidFill>
                <a:latin typeface="Arial Black" panose="020B0A04020102020204" pitchFamily="2" charset="0"/>
                <a:ea typeface="宋体" panose="02010600030101010101" pitchFamily="2" charset="-122"/>
                <a:sym typeface="Arial Black" panose="020B0A04020102020204" pitchFamily="2" charset="0"/>
              </a:rPr>
              <a:t>Text in here</a:t>
            </a:r>
            <a:endParaRPr lang="en-US" altLang="x-none" sz="1000" dirty="0">
              <a:solidFill>
                <a:schemeClr val="bg1"/>
              </a:solidFill>
              <a:latin typeface="Arial Black" panose="020B0A04020102020204" pitchFamily="2" charset="0"/>
              <a:ea typeface="宋体" panose="02010600030101010101" pitchFamily="2" charset="-122"/>
              <a:sym typeface="Arial Black" panose="020B0A04020102020204" pitchFamily="2" charset="0"/>
            </a:endParaRPr>
          </a:p>
        </p:txBody>
      </p:sp>
      <p:sp>
        <p:nvSpPr>
          <p:cNvPr id="9222" name="文本框 1"/>
          <p:cNvSpPr txBox="1"/>
          <p:nvPr/>
        </p:nvSpPr>
        <p:spPr>
          <a:xfrm>
            <a:off x="1292225" y="1588770"/>
            <a:ext cx="7027545" cy="1920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小组分工：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植智基：图书的阅读功能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苏炜明：图书的阅读功能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李良涛：</a:t>
            </a:r>
            <a:r>
              <a:rPr lang="en-US" altLang="zh-CN" sz="2400">
                <a:sym typeface="+mn-ea"/>
              </a:rPr>
              <a:t>PPT</a:t>
            </a:r>
            <a:r>
              <a:rPr lang="zh-CN" altLang="en-US" sz="2400">
                <a:sym typeface="+mn-ea"/>
              </a:rPr>
              <a:t>制作，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演讲，完善其他功能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方正兰亭粗黑_GB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WPS 演示</Application>
  <PresentationFormat>宽屏</PresentationFormat>
  <Paragraphs>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方正兰亭粗黑_GBK</vt:lpstr>
      <vt:lpstr>微软雅黑</vt:lpstr>
      <vt:lpstr>Times New Roman</vt:lpstr>
      <vt:lpstr>Arial Black</vt:lpstr>
      <vt:lpstr>Arial Unicode MS</vt:lpstr>
      <vt:lpstr>黑体</vt:lpstr>
      <vt:lpstr>Calibri</vt:lpstr>
      <vt:lpstr>Office 主题</vt:lpstr>
      <vt:lpstr>PowerPoint 演示文稿</vt:lpstr>
      <vt:lpstr>PowerPoint 演示文稿</vt:lpstr>
      <vt:lpstr>PowerPoint 演示文稿</vt:lpstr>
      <vt:lpstr>搜索及导入</vt:lpstr>
      <vt:lpstr>文件打开与阅读</vt:lpstr>
      <vt:lpstr>文件打开与阅读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Gecko</cp:lastModifiedBy>
  <cp:revision>55</cp:revision>
  <dcterms:created xsi:type="dcterms:W3CDTF">2014-03-17T14:50:00Z</dcterms:created>
  <dcterms:modified xsi:type="dcterms:W3CDTF">2018-01-05T06:01:28Z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  <property fmtid="{D5CDD505-2E9C-101B-9397-08002B2CF9AE}" pid="3" name="KSORubyTemplateID">
    <vt:lpwstr>2</vt:lpwstr>
  </property>
</Properties>
</file>