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3" r:id="rId3"/>
    <p:sldId id="284" r:id="rId4"/>
    <p:sldId id="313" r:id="rId5"/>
    <p:sldId id="310" r:id="rId6"/>
    <p:sldId id="311" r:id="rId7"/>
    <p:sldId id="312" r:id="rId9"/>
    <p:sldId id="305" r:id="rId10"/>
    <p:sldId id="306" r:id="rId11"/>
    <p:sldId id="317" r:id="rId12"/>
    <p:sldId id="314" r:id="rId13"/>
    <p:sldId id="307" r:id="rId14"/>
    <p:sldId id="308" r:id="rId15"/>
    <p:sldId id="315" r:id="rId16"/>
    <p:sldId id="309" r:id="rId17"/>
    <p:sldId id="31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842"/>
    <a:srgbClr val="E73A1C"/>
    <a:srgbClr val="01411F"/>
    <a:srgbClr val="03F777"/>
    <a:srgbClr val="02A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9431F-4D46-4FCB-A2AE-549400CCD50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98920-B046-422A-ADE7-8EC75B9C1B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E98920-B046-422A-ADE7-8EC75B9C1B4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E98920-B046-422A-ADE7-8EC75B9C1B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2321"/>
          <a:stretch>
            <a:fillRect/>
          </a:stretch>
        </p:blipFill>
        <p:spPr>
          <a:xfrm>
            <a:off x="0" y="-1"/>
            <a:ext cx="12192000" cy="6934201"/>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b="12321"/>
          <a:stretch>
            <a:fillRect/>
          </a:stretch>
        </p:blipFill>
        <p:spPr>
          <a:xfrm>
            <a:off x="0" y="-1"/>
            <a:ext cx="12192000" cy="6934201"/>
          </a:xfrm>
          <a:prstGeom prst="rect">
            <a:avLst/>
          </a:prstGeom>
          <a:ln>
            <a:noFill/>
          </a:ln>
        </p:spPr>
      </p:pic>
      <p:sp>
        <p:nvSpPr>
          <p:cNvPr id="4" name="矩形 3"/>
          <p:cNvSpPr/>
          <p:nvPr userDrawn="1"/>
        </p:nvSpPr>
        <p:spPr>
          <a:xfrm>
            <a:off x="4972050" y="-1"/>
            <a:ext cx="7219950" cy="6934201"/>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3676650" y="-1"/>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3676650" y="1158607"/>
            <a:ext cx="1295401" cy="1170543"/>
          </a:xfrm>
          <a:prstGeom prst="rect">
            <a:avLst/>
          </a:prstGeom>
          <a:solidFill>
            <a:srgbClr val="0288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676650" y="2317215"/>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676650" y="3494873"/>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76650" y="4672531"/>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676650" y="5850189"/>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2381248" y="1158607"/>
            <a:ext cx="1295401" cy="1170543"/>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085846" y="1158607"/>
            <a:ext cx="1295401" cy="1170543"/>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209556" y="1146672"/>
            <a:ext cx="1295401" cy="1170543"/>
          </a:xfrm>
          <a:prstGeom prst="rect">
            <a:avLst/>
          </a:prstGeom>
          <a:solidFill>
            <a:srgbClr val="0288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1085846" y="0"/>
            <a:ext cx="1295401" cy="1170543"/>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72053" y="1158607"/>
            <a:ext cx="7219947" cy="1170543"/>
          </a:xfrm>
          <a:prstGeom prst="rect">
            <a:avLst/>
          </a:prstGeom>
          <a:solidFill>
            <a:srgbClr val="0141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0" y="0"/>
            <a:ext cx="2614611" cy="1590675"/>
            <a:chOff x="0" y="0"/>
            <a:chExt cx="2614611" cy="1590675"/>
          </a:xfrm>
        </p:grpSpPr>
        <p:sp>
          <p:nvSpPr>
            <p:cNvPr id="8" name="矩形 7"/>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9" name="矩形 8"/>
            <p:cNvSpPr/>
            <p:nvPr/>
          </p:nvSpPr>
          <p:spPr>
            <a:xfrm>
              <a:off x="0" y="0"/>
              <a:ext cx="1409700" cy="59055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00125" y="590550"/>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09700" y="590550"/>
              <a:ext cx="409575" cy="40957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0125" y="1181100"/>
              <a:ext cx="409575" cy="409575"/>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50205" y="831055"/>
              <a:ext cx="759619" cy="759619"/>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05036" y="626267"/>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占位符 14"/>
          <p:cNvSpPr>
            <a:spLocks noGrp="1"/>
          </p:cNvSpPr>
          <p:nvPr>
            <p:ph type="body" sz="quarter" idx="10" hasCustomPrompt="1"/>
          </p:nvPr>
        </p:nvSpPr>
        <p:spPr>
          <a:xfrm>
            <a:off x="3059904" y="590550"/>
            <a:ext cx="3467100" cy="546100"/>
          </a:xfrm>
          <a:prstGeom prst="rect">
            <a:avLst/>
          </a:prstGeom>
        </p:spPr>
        <p:txBody>
          <a:bodyPr/>
          <a:lstStyle>
            <a:lvl1pPr marL="0" indent="0">
              <a:buNone/>
              <a:defRPr sz="3200" b="1">
                <a:solidFill>
                  <a:srgbClr val="028842"/>
                </a:solidFill>
              </a:defRPr>
            </a:lvl1pPr>
          </a:lstStyle>
          <a:p>
            <a:pPr lvl="0"/>
            <a:r>
              <a:rPr lang="zh-CN" altLang="en-US" dirty="0"/>
              <a:t>点击此处添加标题</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2614611" cy="1590675"/>
            <a:chOff x="0" y="0"/>
            <a:chExt cx="2614611" cy="1590675"/>
          </a:xfrm>
        </p:grpSpPr>
        <p:sp>
          <p:nvSpPr>
            <p:cNvPr id="8" name="矩形 7"/>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9" name="矩形 8"/>
            <p:cNvSpPr/>
            <p:nvPr/>
          </p:nvSpPr>
          <p:spPr>
            <a:xfrm>
              <a:off x="0" y="0"/>
              <a:ext cx="1409700" cy="59055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00125" y="590550"/>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09700" y="590550"/>
              <a:ext cx="409575" cy="40957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0125" y="1181100"/>
              <a:ext cx="409575" cy="409575"/>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50205" y="831055"/>
              <a:ext cx="759619" cy="759619"/>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05036" y="626267"/>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0" y="3453885"/>
            <a:ext cx="12192000" cy="2032000"/>
            <a:chOff x="0" y="3929632"/>
            <a:chExt cx="7283208" cy="1213868"/>
          </a:xfrm>
        </p:grpSpPr>
        <p:sp>
          <p:nvSpPr>
            <p:cNvPr id="16" name="直角三角形 15"/>
            <p:cNvSpPr/>
            <p:nvPr/>
          </p:nvSpPr>
          <p:spPr>
            <a:xfrm>
              <a:off x="0"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17" name="直角三角形 16"/>
            <p:cNvSpPr/>
            <p:nvPr/>
          </p:nvSpPr>
          <p:spPr>
            <a:xfrm rot="10800000">
              <a:off x="0"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18" name="直角三角形 17"/>
            <p:cNvSpPr/>
            <p:nvPr/>
          </p:nvSpPr>
          <p:spPr>
            <a:xfrm rot="5400000">
              <a:off x="1213868"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19" name="直角三角形 18"/>
            <p:cNvSpPr/>
            <p:nvPr/>
          </p:nvSpPr>
          <p:spPr>
            <a:xfrm rot="16200000">
              <a:off x="1213868"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0" name="直角三角形 19"/>
            <p:cNvSpPr/>
            <p:nvPr/>
          </p:nvSpPr>
          <p:spPr>
            <a:xfrm>
              <a:off x="2427736"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1" name="直角三角形 20"/>
            <p:cNvSpPr/>
            <p:nvPr/>
          </p:nvSpPr>
          <p:spPr>
            <a:xfrm rot="10800000">
              <a:off x="2427736"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2" name="直角三角形 21"/>
            <p:cNvSpPr/>
            <p:nvPr/>
          </p:nvSpPr>
          <p:spPr>
            <a:xfrm rot="5400000">
              <a:off x="3641604"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3" name="直角三角形 22"/>
            <p:cNvSpPr/>
            <p:nvPr/>
          </p:nvSpPr>
          <p:spPr>
            <a:xfrm rot="16200000">
              <a:off x="3641604"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4" name="直角三角形 23"/>
            <p:cNvSpPr/>
            <p:nvPr/>
          </p:nvSpPr>
          <p:spPr>
            <a:xfrm>
              <a:off x="4855472"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5" name="直角三角形 24"/>
            <p:cNvSpPr/>
            <p:nvPr/>
          </p:nvSpPr>
          <p:spPr>
            <a:xfrm rot="10800000">
              <a:off x="4855472"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6" name="直角三角形 25"/>
            <p:cNvSpPr/>
            <p:nvPr/>
          </p:nvSpPr>
          <p:spPr>
            <a:xfrm rot="5400000">
              <a:off x="6069340" y="3929632"/>
              <a:ext cx="1213868" cy="1213868"/>
            </a:xfrm>
            <a:prstGeom prst="rtTriangle">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sp>
          <p:nvSpPr>
            <p:cNvPr id="27" name="直角三角形 26"/>
            <p:cNvSpPr/>
            <p:nvPr/>
          </p:nvSpPr>
          <p:spPr>
            <a:xfrm rot="16200000">
              <a:off x="6069340" y="3929632"/>
              <a:ext cx="1213868" cy="1213868"/>
            </a:xfrm>
            <a:prstGeom prst="rtTriangle">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panose="020B0503020204020204" charset="-122"/>
              </a:endParaRPr>
            </a:p>
          </p:txBody>
        </p:sp>
      </p:grpSp>
      <p:sp>
        <p:nvSpPr>
          <p:cNvPr id="28" name="文本占位符 14"/>
          <p:cNvSpPr>
            <a:spLocks noGrp="1"/>
          </p:cNvSpPr>
          <p:nvPr>
            <p:ph type="body" sz="quarter" idx="10" hasCustomPrompt="1"/>
          </p:nvPr>
        </p:nvSpPr>
        <p:spPr>
          <a:xfrm>
            <a:off x="3059904" y="641745"/>
            <a:ext cx="3467100" cy="546100"/>
          </a:xfrm>
          <a:prstGeom prst="rect">
            <a:avLst/>
          </a:prstGeom>
        </p:spPr>
        <p:txBody>
          <a:bodyPr/>
          <a:lstStyle>
            <a:lvl1pPr marL="0" indent="0">
              <a:buNone/>
              <a:defRPr sz="3200" b="1">
                <a:solidFill>
                  <a:srgbClr val="028842"/>
                </a:solidFill>
              </a:defRPr>
            </a:lvl1pPr>
          </a:lstStyle>
          <a:p>
            <a:pPr lvl="0"/>
            <a:r>
              <a:rPr lang="zh-CN" altLang="en-US" dirty="0"/>
              <a:t>点击此处添加标题</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0" y="0"/>
            <a:ext cx="2614611" cy="1590675"/>
            <a:chOff x="0" y="0"/>
            <a:chExt cx="2614611" cy="1590675"/>
          </a:xfrm>
        </p:grpSpPr>
        <p:sp>
          <p:nvSpPr>
            <p:cNvPr id="7" name="矩形 6"/>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8" name="矩形 7"/>
            <p:cNvSpPr/>
            <p:nvPr/>
          </p:nvSpPr>
          <p:spPr>
            <a:xfrm>
              <a:off x="0" y="0"/>
              <a:ext cx="1409700" cy="59055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00125" y="590550"/>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09700" y="590550"/>
              <a:ext cx="409575" cy="40957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00125" y="1181100"/>
              <a:ext cx="409575" cy="409575"/>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50205" y="831055"/>
              <a:ext cx="759619" cy="759619"/>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05036" y="626267"/>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1538288" y="2460973"/>
            <a:ext cx="1181100" cy="1181100"/>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3143249" y="3414714"/>
            <a:ext cx="1181100" cy="1181100"/>
          </a:xfrm>
          <a:prstGeom prst="rect">
            <a:avLst/>
          </a:prstGeom>
          <a:solidFill>
            <a:srgbClr val="02884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443162" y="27622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8" name="文本占位符 14"/>
          <p:cNvSpPr>
            <a:spLocks noGrp="1"/>
          </p:cNvSpPr>
          <p:nvPr>
            <p:ph type="body" sz="quarter" idx="10" hasCustomPrompt="1"/>
          </p:nvPr>
        </p:nvSpPr>
        <p:spPr>
          <a:xfrm>
            <a:off x="4952998" y="3039615"/>
            <a:ext cx="3467100" cy="546100"/>
          </a:xfrm>
          <a:prstGeom prst="rect">
            <a:avLst/>
          </a:prstGeom>
        </p:spPr>
        <p:txBody>
          <a:bodyPr/>
          <a:lstStyle>
            <a:lvl1pPr marL="0" indent="0">
              <a:buNone/>
              <a:defRPr sz="3200" b="1">
                <a:solidFill>
                  <a:srgbClr val="028842"/>
                </a:solidFill>
              </a:defRPr>
            </a:lvl1pPr>
          </a:lstStyle>
          <a:p>
            <a:pPr lvl="0"/>
            <a:r>
              <a:rPr lang="zh-CN" altLang="en-US" dirty="0"/>
              <a:t>点击此处添加标题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平行四边形 2"/>
          <p:cNvSpPr/>
          <p:nvPr userDrawn="1"/>
        </p:nvSpPr>
        <p:spPr>
          <a:xfrm>
            <a:off x="-3219450" y="2181225"/>
            <a:ext cx="12172950" cy="3009900"/>
          </a:xfrm>
          <a:prstGeom prst="parallelogram">
            <a:avLst>
              <a:gd name="adj" fmla="val 55380"/>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7410450" y="2771775"/>
            <a:ext cx="12172950" cy="3009900"/>
          </a:xfrm>
          <a:prstGeom prst="parallelogram">
            <a:avLst>
              <a:gd name="adj" fmla="val 55380"/>
            </a:avLst>
          </a:prstGeom>
          <a:solidFill>
            <a:srgbClr val="014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0" y="0"/>
            <a:ext cx="2614611" cy="1590675"/>
            <a:chOff x="0" y="0"/>
            <a:chExt cx="2614611" cy="1590675"/>
          </a:xfrm>
        </p:grpSpPr>
        <p:sp>
          <p:nvSpPr>
            <p:cNvPr id="6" name="矩形 5"/>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7" name="矩形 6"/>
            <p:cNvSpPr/>
            <p:nvPr/>
          </p:nvSpPr>
          <p:spPr>
            <a:xfrm>
              <a:off x="0" y="0"/>
              <a:ext cx="1409700" cy="59055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00125" y="590550"/>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9700" y="590550"/>
              <a:ext cx="409575" cy="40957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00125" y="1181100"/>
              <a:ext cx="409575" cy="409575"/>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50205" y="831055"/>
              <a:ext cx="759619" cy="759619"/>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05036" y="626267"/>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占位符 14"/>
          <p:cNvSpPr>
            <a:spLocks noGrp="1"/>
          </p:cNvSpPr>
          <p:nvPr>
            <p:ph type="body" sz="quarter" idx="10" hasCustomPrompt="1"/>
          </p:nvPr>
        </p:nvSpPr>
        <p:spPr>
          <a:xfrm>
            <a:off x="3059904" y="641745"/>
            <a:ext cx="3467100" cy="546100"/>
          </a:xfrm>
          <a:prstGeom prst="rect">
            <a:avLst/>
          </a:prstGeom>
        </p:spPr>
        <p:txBody>
          <a:bodyPr/>
          <a:lstStyle>
            <a:lvl1pPr marL="0" indent="0">
              <a:buNone/>
              <a:defRPr sz="3200" b="1">
                <a:solidFill>
                  <a:srgbClr val="028842"/>
                </a:solidFill>
              </a:defRPr>
            </a:lvl1pPr>
          </a:lstStyle>
          <a:p>
            <a:pPr lvl="0"/>
            <a:r>
              <a:rPr lang="zh-CN" altLang="en-US" dirty="0"/>
              <a:t>点击此处添加标题</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5164244" cy="6858000"/>
          </a:xfrm>
          <a:prstGeom prst="rect">
            <a:avLst/>
          </a:prstGeom>
          <a:blipFill>
            <a:blip r:embed="rId2"/>
            <a:srcRect/>
            <a:stretch>
              <a:fillRect l="-50000" r="-50000"/>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4" name="组合 3"/>
          <p:cNvGrpSpPr/>
          <p:nvPr userDrawn="1"/>
        </p:nvGrpSpPr>
        <p:grpSpPr>
          <a:xfrm>
            <a:off x="0" y="0"/>
            <a:ext cx="2614611" cy="1590675"/>
            <a:chOff x="0" y="0"/>
            <a:chExt cx="2614611" cy="1590675"/>
          </a:xfrm>
        </p:grpSpPr>
        <p:sp>
          <p:nvSpPr>
            <p:cNvPr id="5" name="矩形 4"/>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6" name="矩形 5"/>
            <p:cNvSpPr/>
            <p:nvPr/>
          </p:nvSpPr>
          <p:spPr>
            <a:xfrm>
              <a:off x="0" y="0"/>
              <a:ext cx="1409700" cy="59055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0125" y="590550"/>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09700" y="590550"/>
              <a:ext cx="409575" cy="40957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00125" y="1181100"/>
              <a:ext cx="409575" cy="409575"/>
            </a:xfrm>
            <a:prstGeom prst="rect">
              <a:avLst/>
            </a:prstGeom>
            <a:solidFill>
              <a:srgbClr val="0288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50205" y="831055"/>
              <a:ext cx="759619" cy="759619"/>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205036" y="626267"/>
              <a:ext cx="409575" cy="409575"/>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4"/>
          <p:cNvSpPr>
            <a:spLocks noGrp="1"/>
          </p:cNvSpPr>
          <p:nvPr>
            <p:ph type="body" sz="quarter" idx="10" hasCustomPrompt="1"/>
          </p:nvPr>
        </p:nvSpPr>
        <p:spPr>
          <a:xfrm>
            <a:off x="3059904" y="590550"/>
            <a:ext cx="3467100" cy="546100"/>
          </a:xfrm>
          <a:prstGeom prst="rect">
            <a:avLst/>
          </a:prstGeom>
        </p:spPr>
        <p:txBody>
          <a:bodyPr/>
          <a:lstStyle>
            <a:lvl1pPr marL="0" indent="0">
              <a:buNone/>
              <a:defRPr sz="3200" b="1">
                <a:solidFill>
                  <a:srgbClr val="028842"/>
                </a:solidFill>
              </a:defRPr>
            </a:lvl1pPr>
          </a:lstStyle>
          <a:p>
            <a:pPr lvl="0"/>
            <a:r>
              <a:rPr lang="zh-CN" altLang="en-US" dirty="0"/>
              <a:t>点击此处添加标题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solidFill>
          <a:srgbClr val="E73A1C"/>
        </a:solidFill>
        <a:effectLst/>
      </p:bgPr>
    </p:bg>
    <p:spTree>
      <p:nvGrpSpPr>
        <p:cNvPr id="1" name=""/>
        <p:cNvGrpSpPr/>
        <p:nvPr/>
      </p:nvGrpSpPr>
      <p:grpSpPr>
        <a:xfrm>
          <a:off x="0" y="0"/>
          <a:ext cx="0" cy="0"/>
          <a:chOff x="0" y="0"/>
          <a:chExt cx="0" cy="0"/>
        </a:xfrm>
      </p:grpSpPr>
      <p:sp>
        <p:nvSpPr>
          <p:cNvPr id="11" name="矩形 10"/>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endParaRPr lang="zh-CN" altLang="en-US" sz="1865" dirty="0">
              <a:solidFill>
                <a:srgbClr val="FFFFFF"/>
              </a:solidFill>
              <a:latin typeface="Segoe UI Light" panose="020B0502040204020203"/>
              <a:cs typeface="Segoe UI Light" panose="020B0502040204020203"/>
            </a:endParaRPr>
          </a:p>
        </p:txBody>
      </p:sp>
      <p:sp>
        <p:nvSpPr>
          <p:cNvPr id="12" name="矩形 11"/>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13" name="矩形 12"/>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defTabSz="608965">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endParaRPr lang="zh-CN" altLang="en-US" sz="1335" dirty="0">
              <a:solidFill>
                <a:prstClr val="white"/>
              </a:solidFill>
            </a:endParaRP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14" name="矩形 13"/>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46300"/>
            <a:ext cx="5994400" cy="312420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994399" y="4226192"/>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994398" y="3181884"/>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994397" y="2146300"/>
            <a:ext cx="1155701" cy="1044308"/>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50100" y="4226192"/>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50099" y="3181884"/>
            <a:ext cx="1155701" cy="1044308"/>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50098" y="2146300"/>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05798" y="4226192"/>
            <a:ext cx="1155701" cy="1044308"/>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305797" y="3181884"/>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305796" y="2146300"/>
            <a:ext cx="1155701" cy="1044308"/>
          </a:xfrm>
          <a:prstGeom prst="rect">
            <a:avLst/>
          </a:prstGeom>
          <a:solidFill>
            <a:srgbClr val="028842">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94398" y="1101992"/>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474195" y="4226192"/>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474194" y="3181884"/>
            <a:ext cx="1155701" cy="1044308"/>
          </a:xfrm>
          <a:prstGeom prst="rect">
            <a:avLst/>
          </a:prstGeom>
          <a:solidFill>
            <a:srgbClr val="028842">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474194" y="1101992"/>
            <a:ext cx="1155701" cy="1044308"/>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17194" y="2146300"/>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25763" y="2146300"/>
            <a:ext cx="6362215" cy="2123658"/>
          </a:xfrm>
          <a:prstGeom prst="rect">
            <a:avLst/>
          </a:prstGeom>
        </p:spPr>
        <p:txBody>
          <a:bodyPr wrap="square">
            <a:spAutoFit/>
          </a:bodyPr>
          <a:lstStyle/>
          <a:p>
            <a:r>
              <a:rPr kumimoji="1" lang="zh-CN" altLang="en-US" sz="6600" b="1" dirty="0">
                <a:solidFill>
                  <a:schemeClr val="bg1"/>
                </a:solidFill>
              </a:rPr>
              <a:t>运动类安卓应用项目</a:t>
            </a:r>
            <a:r>
              <a:rPr kumimoji="1" lang="en-US" altLang="zh-CN" sz="6600" b="1" dirty="0">
                <a:solidFill>
                  <a:schemeClr val="bg1"/>
                </a:solidFill>
              </a:rPr>
              <a:t>Auto-Run</a:t>
            </a:r>
            <a:endParaRPr kumimoji="1" lang="zh-CN" altLang="en-US" sz="6600" b="1" dirty="0">
              <a:solidFill>
                <a:schemeClr val="bg1"/>
              </a:solidFill>
            </a:endParaRPr>
          </a:p>
        </p:txBody>
      </p:sp>
      <p:sp>
        <p:nvSpPr>
          <p:cNvPr id="18" name="矩形 17"/>
          <p:cNvSpPr/>
          <p:nvPr/>
        </p:nvSpPr>
        <p:spPr>
          <a:xfrm>
            <a:off x="425762" y="4234916"/>
            <a:ext cx="6096000" cy="272895"/>
          </a:xfrm>
          <a:prstGeom prst="rect">
            <a:avLst/>
          </a:prstGeom>
        </p:spPr>
        <p:txBody>
          <a:bodyPr>
            <a:spAutoFit/>
          </a:bodyPr>
          <a:lstStyle/>
          <a:p>
            <a:pPr defTabSz="685165">
              <a:lnSpc>
                <a:spcPct val="130000"/>
              </a:lnSpc>
            </a:pPr>
            <a:r>
              <a:rPr lang="zh-CN" altLang="en-US" sz="1000" dirty="0">
                <a:solidFill>
                  <a:schemeClr val="bg1"/>
                </a:solidFill>
                <a:latin typeface="微软雅黑" panose="020B0503020204020204" charset="-122"/>
                <a:ea typeface="微软雅黑" panose="020B0503020204020204" charset="-122"/>
              </a:rPr>
              <a:t>基于运动状态识别及记录的运动类安卓移动应用</a:t>
            </a:r>
            <a:endParaRPr lang="zh-CN" altLang="en-US" sz="1000" dirty="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1912906" y="4748346"/>
            <a:ext cx="2925793" cy="338550"/>
          </a:xfrm>
          <a:prstGeom prst="rect">
            <a:avLst/>
          </a:prstGeom>
          <a:noFill/>
        </p:spPr>
        <p:txBody>
          <a:bodyPr wrap="none" lIns="91436" tIns="45718" rIns="91436" bIns="45718" rtlCol="0">
            <a:spAutoFit/>
          </a:bodyPr>
          <a:lstStyle/>
          <a:p>
            <a:r>
              <a:rPr kumimoji="1" lang="zh-CN" altLang="en-US" sz="1600" dirty="0">
                <a:solidFill>
                  <a:schemeClr val="bg1"/>
                </a:solidFill>
              </a:rPr>
              <a:t>黎建辉  阳应杰  余炳明  黄成龙</a:t>
            </a:r>
            <a:endParaRPr kumimoji="1" lang="zh-CN" altLang="en-US" sz="1600" dirty="0">
              <a:solidFill>
                <a:schemeClr val="bg1"/>
              </a:solidFill>
            </a:endParaRPr>
          </a:p>
        </p:txBody>
      </p:sp>
    </p:spTree>
    <p:custDataLst>
      <p:tags r:id="rId1"/>
    </p:custData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52998" y="3001515"/>
            <a:ext cx="5615200" cy="546100"/>
          </a:xfrm>
        </p:spPr>
        <p:txBody>
          <a:bodyPr/>
          <a:lstStyle/>
          <a:p>
            <a:r>
              <a:rPr lang="zh-CN" altLang="en-US" dirty="0">
                <a:latin typeface="微软雅黑" panose="020B0503020204020204" charset="-122"/>
                <a:ea typeface="微软雅黑" panose="020B0503020204020204" charset="-122"/>
              </a:rPr>
              <a:t>用户体验的分析和目前的改进</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2647950" y="2720567"/>
            <a:ext cx="590550" cy="1107996"/>
          </a:xfrm>
          <a:prstGeom prst="rect">
            <a:avLst/>
          </a:prstGeom>
          <a:noFill/>
        </p:spPr>
        <p:txBody>
          <a:bodyPr wrap="square" rtlCol="0">
            <a:spAutoFit/>
          </a:bodyPr>
          <a:lstStyle/>
          <a:p>
            <a:r>
              <a:rPr lang="en-US" altLang="zh-CN" sz="6600" b="1" dirty="0">
                <a:solidFill>
                  <a:schemeClr val="bg1"/>
                </a:solidFill>
              </a:rPr>
              <a:t>3</a:t>
            </a:r>
            <a:endParaRPr lang="zh-CN" altLang="en-US" sz="6600" b="1" dirty="0">
              <a:solidFill>
                <a:schemeClr val="bg1"/>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60065" y="590550"/>
            <a:ext cx="4645660" cy="872490"/>
          </a:xfrm>
        </p:spPr>
        <p:txBody>
          <a:bodyPr/>
          <a:lstStyle/>
          <a:p>
            <a:pPr algn="ctr"/>
            <a:r>
              <a:rPr lang="zh-CN" altLang="en-US" sz="4000" dirty="0">
                <a:latin typeface="微软雅黑" panose="020B0503020204020204" charset="-122"/>
                <a:ea typeface="微软雅黑" panose="020B0503020204020204" charset="-122"/>
              </a:rPr>
              <a:t>用户体验的分析</a:t>
            </a:r>
            <a:endParaRPr lang="zh-CN" altLang="en-US" sz="4000" dirty="0">
              <a:latin typeface="微软雅黑" panose="020B0503020204020204" charset="-122"/>
              <a:ea typeface="微软雅黑" panose="020B0503020204020204" charset="-122"/>
            </a:endParaRPr>
          </a:p>
        </p:txBody>
      </p:sp>
      <p:sp>
        <p:nvSpPr>
          <p:cNvPr id="5" name="文本框 4"/>
          <p:cNvSpPr txBox="1"/>
          <p:nvPr/>
        </p:nvSpPr>
        <p:spPr>
          <a:xfrm>
            <a:off x="5915025" y="2542540"/>
            <a:ext cx="5659755" cy="22110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165">
              <a:lnSpc>
                <a:spcPct val="130000"/>
              </a:lnSpc>
            </a:pPr>
            <a:r>
              <a:rPr lang="zh-CN" altLang="en-US" sz="2000" dirty="0">
                <a:solidFill>
                  <a:srgbClr val="028842"/>
                </a:solidFill>
                <a:latin typeface="微软雅黑" panose="020B0503020204020204" charset="-122"/>
                <a:ea typeface="微软雅黑" panose="020B0503020204020204" charset="-122"/>
              </a:rPr>
              <a:t>目前用户体验量不是很大，得出的体验结果不是很全面，目前主要有以下几点：</a:t>
            </a:r>
            <a:endParaRPr lang="zh-CN" altLang="en-US" sz="2000" dirty="0">
              <a:solidFill>
                <a:srgbClr val="028842"/>
              </a:solidFill>
              <a:latin typeface="微软雅黑" panose="020B0503020204020204" charset="-122"/>
              <a:ea typeface="微软雅黑" panose="020B0503020204020204" charset="-122"/>
            </a:endParaRPr>
          </a:p>
          <a:p>
            <a:pPr defTabSz="685165">
              <a:lnSpc>
                <a:spcPct val="130000"/>
              </a:lnSpc>
            </a:pPr>
            <a:r>
              <a:rPr lang="zh-CN" altLang="en-US" dirty="0">
                <a:solidFill>
                  <a:srgbClr val="028842"/>
                </a:solidFill>
                <a:latin typeface="微软雅黑" panose="020B0503020204020204" charset="-122"/>
                <a:ea typeface="微软雅黑" panose="020B0503020204020204" charset="-122"/>
              </a:rPr>
              <a:t> </a:t>
            </a:r>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1</a:t>
            </a:r>
            <a:r>
              <a:rPr lang="zh-CN" altLang="en-US" sz="1600" dirty="0">
                <a:solidFill>
                  <a:srgbClr val="028842"/>
                </a:solidFill>
                <a:latin typeface="微软雅黑" panose="020B0503020204020204" charset="-122"/>
                <a:ea typeface="微软雅黑" panose="020B0503020204020204" charset="-122"/>
              </a:rPr>
              <a:t>）界面美观性和界面设计合理性用户体验效果良好</a:t>
            </a:r>
            <a:endParaRPr lang="zh-CN" altLang="en-US" sz="1600" dirty="0">
              <a:solidFill>
                <a:srgbClr val="028842"/>
              </a:solidFill>
              <a:latin typeface="微软雅黑" panose="020B0503020204020204" charset="-122"/>
              <a:ea typeface="微软雅黑" panose="020B0503020204020204" charset="-122"/>
            </a:endParaRPr>
          </a:p>
          <a:p>
            <a:pPr defTabSz="685165">
              <a:lnSpc>
                <a:spcPct val="130000"/>
              </a:lnSpc>
            </a:pPr>
            <a:r>
              <a:rPr lang="zh-CN" altLang="en-US" sz="1600" dirty="0">
                <a:solidFill>
                  <a:srgbClr val="028842"/>
                </a:solidFill>
                <a:latin typeface="微软雅黑" panose="020B0503020204020204" charset="-122"/>
                <a:ea typeface="微软雅黑" panose="020B0503020204020204" charset="-122"/>
              </a:rPr>
              <a:t> （</a:t>
            </a:r>
            <a:r>
              <a:rPr lang="en-US" altLang="zh-CN" sz="1600" dirty="0">
                <a:solidFill>
                  <a:srgbClr val="028842"/>
                </a:solidFill>
                <a:latin typeface="微软雅黑" panose="020B0503020204020204" charset="-122"/>
                <a:ea typeface="微软雅黑" panose="020B0503020204020204" charset="-122"/>
              </a:rPr>
              <a:t>2</a:t>
            </a:r>
            <a:r>
              <a:rPr lang="zh-CN" altLang="en-US" sz="1600" dirty="0">
                <a:solidFill>
                  <a:srgbClr val="028842"/>
                </a:solidFill>
                <a:latin typeface="微软雅黑" panose="020B0503020204020204" charset="-122"/>
                <a:ea typeface="微软雅黑" panose="020B0503020204020204" charset="-122"/>
              </a:rPr>
              <a:t>）程序运行速度和效率良好，实现了系统等方面的优化</a:t>
            </a:r>
            <a:endParaRPr lang="zh-CN" altLang="en-US" sz="1600" dirty="0">
              <a:solidFill>
                <a:srgbClr val="028842"/>
              </a:solidFill>
              <a:latin typeface="微软雅黑" panose="020B0503020204020204" charset="-122"/>
              <a:ea typeface="微软雅黑" panose="020B0503020204020204" charset="-122"/>
            </a:endParaRPr>
          </a:p>
          <a:p>
            <a:pPr defTabSz="685165">
              <a:lnSpc>
                <a:spcPct val="130000"/>
              </a:lnSpc>
            </a:pPr>
            <a:r>
              <a:rPr lang="zh-CN" altLang="en-US" sz="1600" dirty="0">
                <a:solidFill>
                  <a:srgbClr val="028842"/>
                </a:solidFill>
                <a:latin typeface="微软雅黑" panose="020B0503020204020204" charset="-122"/>
                <a:ea typeface="微软雅黑" panose="020B0503020204020204" charset="-122"/>
              </a:rPr>
              <a:t> （</a:t>
            </a:r>
            <a:r>
              <a:rPr lang="en-US" altLang="zh-CN" sz="1600" dirty="0">
                <a:solidFill>
                  <a:srgbClr val="028842"/>
                </a:solidFill>
                <a:latin typeface="微软雅黑" panose="020B0503020204020204" charset="-122"/>
                <a:ea typeface="微软雅黑" panose="020B0503020204020204" charset="-122"/>
              </a:rPr>
              <a:t>3</a:t>
            </a:r>
            <a:r>
              <a:rPr lang="zh-CN" altLang="en-US" sz="1600" dirty="0">
                <a:solidFill>
                  <a:srgbClr val="028842"/>
                </a:solidFill>
                <a:latin typeface="微软雅黑" panose="020B0503020204020204" charset="-122"/>
                <a:ea typeface="微软雅黑" panose="020B0503020204020204" charset="-122"/>
              </a:rPr>
              <a:t>）程序设计无亢杂，功能简介明了</a:t>
            </a:r>
            <a:endParaRPr lang="zh-CN" altLang="en-US" sz="1600" dirty="0">
              <a:solidFill>
                <a:srgbClr val="028842"/>
              </a:solidFill>
              <a:latin typeface="微软雅黑" panose="020B0503020204020204" charset="-122"/>
              <a:ea typeface="微软雅黑" panose="020B0503020204020204" charset="-122"/>
            </a:endParaRPr>
          </a:p>
          <a:p>
            <a:pPr defTabSz="685165">
              <a:lnSpc>
                <a:spcPct val="130000"/>
              </a:lnSpc>
            </a:pPr>
            <a:r>
              <a:rPr lang="zh-CN" altLang="en-US" sz="1600" dirty="0">
                <a:solidFill>
                  <a:srgbClr val="028842"/>
                </a:solidFill>
                <a:latin typeface="微软雅黑" panose="020B0503020204020204" charset="-122"/>
                <a:ea typeface="微软雅黑" panose="020B0503020204020204" charset="-122"/>
              </a:rPr>
              <a:t> （</a:t>
            </a:r>
            <a:r>
              <a:rPr lang="en-US" altLang="zh-CN" sz="1600" dirty="0">
                <a:solidFill>
                  <a:srgbClr val="028842"/>
                </a:solidFill>
                <a:latin typeface="微软雅黑" panose="020B0503020204020204" charset="-122"/>
                <a:ea typeface="微软雅黑" panose="020B0503020204020204" charset="-122"/>
              </a:rPr>
              <a:t>4</a:t>
            </a:r>
            <a:r>
              <a:rPr lang="zh-CN" altLang="en-US" sz="1600" dirty="0">
                <a:solidFill>
                  <a:srgbClr val="028842"/>
                </a:solidFill>
                <a:latin typeface="微软雅黑" panose="020B0503020204020204" charset="-122"/>
                <a:ea typeface="微软雅黑" panose="020B0503020204020204" charset="-122"/>
              </a:rPr>
              <a:t>）没有实现用户间互动的功能，无法分享用户的运动心得</a:t>
            </a:r>
            <a:endParaRPr lang="zh-CN" altLang="en-US" sz="1600" dirty="0">
              <a:solidFill>
                <a:srgbClr val="028842"/>
              </a:solidFill>
              <a:latin typeface="微软雅黑" panose="020B0503020204020204" charset="-122"/>
              <a:ea typeface="微软雅黑" panose="020B0503020204020204" charset="-122"/>
            </a:endParaRPr>
          </a:p>
        </p:txBody>
      </p:sp>
      <p:pic>
        <p:nvPicPr>
          <p:cNvPr id="10" name="图片 9" descr="Redocn_2013092810583729"/>
          <p:cNvPicPr>
            <a:picLocks noChangeAspect="1"/>
          </p:cNvPicPr>
          <p:nvPr/>
        </p:nvPicPr>
        <p:blipFill>
          <a:blip r:embed="rId1"/>
          <a:stretch>
            <a:fillRect/>
          </a:stretch>
        </p:blipFill>
        <p:spPr>
          <a:xfrm>
            <a:off x="694690" y="2225675"/>
            <a:ext cx="4455160" cy="4049395"/>
          </a:xfrm>
          <a:prstGeom prst="rect">
            <a:avLst/>
          </a:prstGeom>
        </p:spPr>
      </p:pic>
      <p:sp>
        <p:nvSpPr>
          <p:cNvPr id="6" name="矩形 5"/>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1</a:t>
            </a:r>
            <a:endParaRPr lang="zh-CN" altLang="en-US" sz="4400" b="1"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gn="ctr"/>
            <a:r>
              <a:rPr lang="zh-CN" altLang="en-US" dirty="0">
                <a:latin typeface="微软雅黑" panose="020B0503020204020204" charset="-122"/>
                <a:ea typeface="微软雅黑" panose="020B0503020204020204" charset="-122"/>
                <a:sym typeface="+mn-ea"/>
              </a:rPr>
              <a:t>项目目前的改进</a:t>
            </a:r>
            <a:endParaRPr lang="zh-CN" altLang="en-US" dirty="0">
              <a:latin typeface="微软雅黑" panose="020B0503020204020204" charset="-122"/>
              <a:ea typeface="微软雅黑" panose="020B0503020204020204" charset="-122"/>
            </a:endParaRPr>
          </a:p>
        </p:txBody>
      </p:sp>
      <p:sp>
        <p:nvSpPr>
          <p:cNvPr id="3" name="矩形 2"/>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2</a:t>
            </a:r>
            <a:endParaRPr lang="zh-CN" altLang="en-US" sz="4400" b="1" dirty="0"/>
          </a:p>
        </p:txBody>
      </p:sp>
      <p:sp>
        <p:nvSpPr>
          <p:cNvPr id="9" name="文本框 8"/>
          <p:cNvSpPr txBox="1"/>
          <p:nvPr/>
        </p:nvSpPr>
        <p:spPr>
          <a:xfrm>
            <a:off x="1769110" y="2262505"/>
            <a:ext cx="5427980" cy="2368550"/>
          </a:xfrm>
          <a:prstGeom prst="rect">
            <a:avLst/>
          </a:prstGeom>
          <a:noFill/>
        </p:spPr>
        <p:txBody>
          <a:bodyPr wrap="square" rtlCol="0">
            <a:spAutoFit/>
          </a:bodyPr>
          <a:lstStyle/>
          <a:p>
            <a:r>
              <a:rPr lang="zh-CN" altLang="en-US" sz="2000" dirty="0">
                <a:solidFill>
                  <a:srgbClr val="028842"/>
                </a:solidFill>
                <a:latin typeface="微软雅黑" panose="020B0503020204020204" charset="-122"/>
                <a:ea typeface="微软雅黑" panose="020B0503020204020204" charset="-122"/>
              </a:rPr>
              <a:t>项目后期的改进：</a:t>
            </a:r>
            <a:endParaRPr lang="zh-CN" altLang="en-US" sz="20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1</a:t>
            </a:r>
            <a:r>
              <a:rPr lang="zh-CN" altLang="en-US" sz="1600" dirty="0">
                <a:solidFill>
                  <a:srgbClr val="028842"/>
                </a:solidFill>
                <a:latin typeface="微软雅黑" panose="020B0503020204020204" charset="-122"/>
                <a:ea typeface="微软雅黑" panose="020B0503020204020204" charset="-122"/>
              </a:rPr>
              <a:t>）增加识别步数功能</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2</a:t>
            </a:r>
            <a:r>
              <a:rPr lang="zh-CN" altLang="en-US" sz="1600" dirty="0">
                <a:solidFill>
                  <a:srgbClr val="028842"/>
                </a:solidFill>
                <a:latin typeface="微软雅黑" panose="020B0503020204020204" charset="-122"/>
                <a:ea typeface="微软雅黑" panose="020B0503020204020204" charset="-122"/>
              </a:rPr>
              <a:t>）增加非自动识别的各项数据记录</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3</a:t>
            </a:r>
            <a:r>
              <a:rPr lang="zh-CN" altLang="en-US" sz="1600" dirty="0">
                <a:solidFill>
                  <a:srgbClr val="028842"/>
                </a:solidFill>
                <a:latin typeface="微软雅黑" panose="020B0503020204020204" charset="-122"/>
                <a:ea typeface="微软雅黑" panose="020B0503020204020204" charset="-122"/>
              </a:rPr>
              <a:t>）修复日志更新</a:t>
            </a:r>
            <a:r>
              <a:rPr lang="en-US" altLang="zh-CN" sz="1600" dirty="0">
                <a:solidFill>
                  <a:srgbClr val="028842"/>
                </a:solidFill>
                <a:latin typeface="微软雅黑" panose="020B0503020204020204" charset="-122"/>
                <a:ea typeface="微软雅黑" panose="020B0503020204020204" charset="-122"/>
              </a:rPr>
              <a:t>bug</a:t>
            </a:r>
            <a:r>
              <a:rPr lang="zh-CN" altLang="en-US" sz="1600" dirty="0">
                <a:solidFill>
                  <a:srgbClr val="028842"/>
                </a:solidFill>
                <a:latin typeface="微软雅黑" panose="020B0503020204020204" charset="-122"/>
                <a:ea typeface="微软雅黑" panose="020B0503020204020204" charset="-122"/>
              </a:rPr>
              <a:t>、增加判断</a:t>
            </a:r>
            <a:r>
              <a:rPr lang="en-US" altLang="zh-CN" sz="1600" dirty="0">
                <a:solidFill>
                  <a:srgbClr val="028842"/>
                </a:solidFill>
                <a:latin typeface="微软雅黑" panose="020B0503020204020204" charset="-122"/>
                <a:ea typeface="微软雅黑" panose="020B0503020204020204" charset="-122"/>
              </a:rPr>
              <a:t>GPS</a:t>
            </a:r>
            <a:r>
              <a:rPr lang="zh-CN" altLang="en-US" sz="1600" dirty="0">
                <a:solidFill>
                  <a:srgbClr val="028842"/>
                </a:solidFill>
                <a:latin typeface="微软雅黑" panose="020B0503020204020204" charset="-122"/>
                <a:ea typeface="微软雅黑" panose="020B0503020204020204" charset="-122"/>
              </a:rPr>
              <a:t>是否开始功能</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4</a:t>
            </a:r>
            <a:r>
              <a:rPr lang="zh-CN" altLang="en-US" sz="1600" dirty="0">
                <a:solidFill>
                  <a:srgbClr val="028842"/>
                </a:solidFill>
                <a:latin typeface="微软雅黑" panose="020B0503020204020204" charset="-122"/>
                <a:ea typeface="微软雅黑" panose="020B0503020204020204" charset="-122"/>
              </a:rPr>
              <a:t>）优化骑行识别</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5</a:t>
            </a:r>
            <a:r>
              <a:rPr lang="zh-CN" altLang="en-US" sz="1600" dirty="0">
                <a:solidFill>
                  <a:srgbClr val="028842"/>
                </a:solidFill>
                <a:latin typeface="微软雅黑" panose="020B0503020204020204" charset="-122"/>
                <a:ea typeface="微软雅黑" panose="020B0503020204020204" charset="-122"/>
              </a:rPr>
              <a:t>）增加找回密码、显示个人信息和编辑个人资料功能</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6</a:t>
            </a:r>
            <a:r>
              <a:rPr lang="zh-CN" altLang="en-US" sz="1600" dirty="0">
                <a:solidFill>
                  <a:srgbClr val="028842"/>
                </a:solidFill>
                <a:latin typeface="微软雅黑" panose="020B0503020204020204" charset="-122"/>
                <a:ea typeface="微软雅黑" panose="020B0503020204020204" charset="-122"/>
              </a:rPr>
              <a:t>）链接云端数据库</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7</a:t>
            </a:r>
            <a:r>
              <a:rPr lang="zh-CN" altLang="en-US" sz="1600" dirty="0">
                <a:solidFill>
                  <a:srgbClr val="028842"/>
                </a:solidFill>
                <a:latin typeface="微软雅黑" panose="020B0503020204020204" charset="-122"/>
                <a:ea typeface="微软雅黑" panose="020B0503020204020204" charset="-122"/>
              </a:rPr>
              <a:t>）实现一周步数的图表统计</a:t>
            </a:r>
            <a:endParaRPr lang="zh-CN" altLang="en-US" sz="1600" dirty="0">
              <a:solidFill>
                <a:srgbClr val="028842"/>
              </a:solidFill>
              <a:latin typeface="微软雅黑" panose="020B0503020204020204" charset="-122"/>
              <a:ea typeface="微软雅黑" panose="020B0503020204020204" charset="-122"/>
            </a:endParaRPr>
          </a:p>
          <a:p>
            <a:r>
              <a:rPr lang="zh-CN" altLang="en-US" sz="1600" dirty="0">
                <a:solidFill>
                  <a:srgbClr val="028842"/>
                </a:solidFill>
                <a:latin typeface="微软雅黑" panose="020B0503020204020204" charset="-122"/>
                <a:ea typeface="微软雅黑" panose="020B0503020204020204" charset="-122"/>
              </a:rPr>
              <a:t>（</a:t>
            </a:r>
            <a:r>
              <a:rPr lang="en-US" altLang="zh-CN" sz="1600" dirty="0">
                <a:solidFill>
                  <a:srgbClr val="028842"/>
                </a:solidFill>
                <a:latin typeface="微软雅黑" panose="020B0503020204020204" charset="-122"/>
                <a:ea typeface="微软雅黑" panose="020B0503020204020204" charset="-122"/>
              </a:rPr>
              <a:t>8</a:t>
            </a:r>
            <a:r>
              <a:rPr lang="zh-CN" altLang="en-US" sz="1600" dirty="0">
                <a:solidFill>
                  <a:srgbClr val="028842"/>
                </a:solidFill>
                <a:latin typeface="微软雅黑" panose="020B0503020204020204" charset="-122"/>
                <a:ea typeface="微软雅黑" panose="020B0503020204020204" charset="-122"/>
              </a:rPr>
              <a:t>）修复均速</a:t>
            </a:r>
            <a:r>
              <a:rPr lang="en-US" altLang="zh-CN" sz="1600" dirty="0">
                <a:solidFill>
                  <a:srgbClr val="028842"/>
                </a:solidFill>
                <a:latin typeface="微软雅黑" panose="020B0503020204020204" charset="-122"/>
                <a:ea typeface="微软雅黑" panose="020B0503020204020204" charset="-122"/>
              </a:rPr>
              <a:t>bug</a:t>
            </a:r>
            <a:r>
              <a:rPr lang="zh-CN" altLang="en-US" sz="1600" dirty="0">
                <a:solidFill>
                  <a:srgbClr val="028842"/>
                </a:solidFill>
                <a:latin typeface="微软雅黑" panose="020B0503020204020204" charset="-122"/>
                <a:ea typeface="微软雅黑" panose="020B0503020204020204" charset="-122"/>
              </a:rPr>
              <a:t>、修复骑行数据</a:t>
            </a:r>
            <a:r>
              <a:rPr lang="en-US" altLang="zh-CN" sz="1600" dirty="0">
                <a:solidFill>
                  <a:srgbClr val="028842"/>
                </a:solidFill>
                <a:latin typeface="微软雅黑" panose="020B0503020204020204" charset="-122"/>
                <a:ea typeface="微软雅黑" panose="020B0503020204020204" charset="-122"/>
              </a:rPr>
              <a:t>bug</a:t>
            </a:r>
            <a:endParaRPr lang="en-US" altLang="zh-CN" sz="1600" dirty="0">
              <a:solidFill>
                <a:srgbClr val="028842"/>
              </a:solidFill>
              <a:latin typeface="微软雅黑" panose="020B0503020204020204" charset="-122"/>
              <a:ea typeface="微软雅黑" panose="020B0503020204020204" charset="-122"/>
            </a:endParaRPr>
          </a:p>
        </p:txBody>
      </p:sp>
      <p:pic>
        <p:nvPicPr>
          <p:cNvPr id="27" name="图片 26" descr="2"/>
          <p:cNvPicPr>
            <a:picLocks noChangeAspect="1"/>
          </p:cNvPicPr>
          <p:nvPr/>
        </p:nvPicPr>
        <p:blipFill>
          <a:blip r:embed="rId1"/>
          <a:stretch>
            <a:fillRect/>
          </a:stretch>
        </p:blipFill>
        <p:spPr>
          <a:xfrm>
            <a:off x="7964805" y="1398270"/>
            <a:ext cx="2461895" cy="429387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52998" y="3001515"/>
            <a:ext cx="5615200" cy="546100"/>
          </a:xfrm>
        </p:spPr>
        <p:txBody>
          <a:bodyPr/>
          <a:lstStyle/>
          <a:p>
            <a:r>
              <a:rPr lang="zh-CN" altLang="en-US" dirty="0">
                <a:latin typeface="微软雅黑" panose="020B0503020204020204" charset="-122"/>
                <a:ea typeface="微软雅黑" panose="020B0503020204020204" charset="-122"/>
              </a:rPr>
              <a:t>项目分工合作情况</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2647950" y="2720567"/>
            <a:ext cx="590550" cy="1107996"/>
          </a:xfrm>
          <a:prstGeom prst="rect">
            <a:avLst/>
          </a:prstGeom>
          <a:noFill/>
        </p:spPr>
        <p:txBody>
          <a:bodyPr wrap="square" rtlCol="0">
            <a:spAutoFit/>
          </a:bodyPr>
          <a:lstStyle/>
          <a:p>
            <a:r>
              <a:rPr lang="en-US" altLang="zh-CN" sz="6600" b="1" dirty="0">
                <a:solidFill>
                  <a:schemeClr val="bg1"/>
                </a:solidFill>
              </a:rPr>
              <a:t>4</a:t>
            </a:r>
            <a:endParaRPr lang="zh-CN" altLang="en-US" sz="6600" b="1" dirty="0">
              <a:solidFill>
                <a:schemeClr val="bg1"/>
              </a:solidFill>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60065" y="590550"/>
            <a:ext cx="5137785" cy="546100"/>
          </a:xfrm>
        </p:spPr>
        <p:txBody>
          <a:bodyPr/>
          <a:lstStyle/>
          <a:p>
            <a:pPr algn="ctr"/>
            <a:r>
              <a:rPr lang="zh-CN" altLang="en-US" dirty="0">
                <a:latin typeface="微软雅黑" panose="020B0503020204020204" charset="-122"/>
                <a:ea typeface="微软雅黑" panose="020B0503020204020204" charset="-122"/>
              </a:rPr>
              <a:t>项目团队分工和合作的情况</a:t>
            </a:r>
            <a:endParaRPr lang="zh-CN" altLang="en-US" dirty="0">
              <a:latin typeface="微软雅黑" panose="020B0503020204020204" charset="-122"/>
              <a:ea typeface="微软雅黑" panose="020B0503020204020204" charset="-122"/>
            </a:endParaRPr>
          </a:p>
        </p:txBody>
      </p:sp>
      <p:sp>
        <p:nvSpPr>
          <p:cNvPr id="12" name="文本框 11"/>
          <p:cNvSpPr txBox="1"/>
          <p:nvPr/>
        </p:nvSpPr>
        <p:spPr>
          <a:xfrm>
            <a:off x="1383506" y="5276820"/>
            <a:ext cx="2280047" cy="368300"/>
          </a:xfrm>
          <a:prstGeom prst="rect">
            <a:avLst/>
          </a:prstGeom>
          <a:noFill/>
        </p:spPr>
        <p:txBody>
          <a:bodyPr wrap="square" rtlCol="0">
            <a:spAutoFit/>
          </a:bodyPr>
          <a:lstStyle/>
          <a:p>
            <a:r>
              <a:rPr lang="zh-CN" altLang="en-US" b="1" dirty="0">
                <a:solidFill>
                  <a:schemeClr val="bg1"/>
                </a:solidFill>
                <a:latin typeface="微软雅黑" panose="020B0503020204020204" charset="-122"/>
                <a:ea typeface="微软雅黑" panose="020B0503020204020204" charset="-122"/>
              </a:rPr>
              <a:t>点击此添加标题</a:t>
            </a:r>
            <a:endParaRPr lang="zh-CN" altLang="en-US" b="1"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3840324" y="5276820"/>
            <a:ext cx="2280047" cy="368300"/>
          </a:xfrm>
          <a:prstGeom prst="rect">
            <a:avLst/>
          </a:prstGeom>
          <a:noFill/>
        </p:spPr>
        <p:txBody>
          <a:bodyPr wrap="square" rtlCol="0">
            <a:spAutoFit/>
          </a:bodyPr>
          <a:lstStyle/>
          <a:p>
            <a:r>
              <a:rPr lang="zh-CN" altLang="en-US" b="1" dirty="0">
                <a:solidFill>
                  <a:schemeClr val="bg1"/>
                </a:solidFill>
                <a:latin typeface="微软雅黑" panose="020B0503020204020204" charset="-122"/>
                <a:ea typeface="微软雅黑" panose="020B0503020204020204" charset="-122"/>
              </a:rPr>
              <a:t>点击此处添标题</a:t>
            </a:r>
            <a:endParaRPr lang="zh-CN" altLang="en-US" b="1"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404857" y="5276820"/>
            <a:ext cx="2280047" cy="368300"/>
          </a:xfrm>
          <a:prstGeom prst="rect">
            <a:avLst/>
          </a:prstGeom>
          <a:noFill/>
        </p:spPr>
        <p:txBody>
          <a:bodyPr wrap="square" rtlCol="0">
            <a:spAutoFit/>
          </a:bodyPr>
          <a:lstStyle/>
          <a:p>
            <a:r>
              <a:rPr lang="zh-CN" altLang="en-US" b="1" dirty="0">
                <a:solidFill>
                  <a:schemeClr val="bg1"/>
                </a:solidFill>
                <a:latin typeface="微软雅黑" panose="020B0503020204020204" charset="-122"/>
                <a:ea typeface="微软雅黑" panose="020B0503020204020204" charset="-122"/>
              </a:rPr>
              <a:t>点击此处添标题</a:t>
            </a:r>
            <a:endParaRPr lang="zh-CN" altLang="en-US" b="1" dirty="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8888175" y="5276820"/>
            <a:ext cx="2280047" cy="369332"/>
          </a:xfrm>
          <a:prstGeom prst="rect">
            <a:avLst/>
          </a:prstGeom>
          <a:noFill/>
        </p:spPr>
        <p:txBody>
          <a:bodyPr wrap="square" rtlCol="0">
            <a:spAutoFit/>
          </a:bodyPr>
          <a:lstStyle/>
          <a:p>
            <a:r>
              <a:rPr lang="zh-CN" altLang="en-US" b="1" dirty="0">
                <a:solidFill>
                  <a:schemeClr val="bg1"/>
                </a:solidFill>
                <a:latin typeface="微软雅黑" panose="020B0503020204020204" charset="-122"/>
                <a:ea typeface="微软雅黑" panose="020B0503020204020204" charset="-122"/>
              </a:rPr>
              <a:t>点击此处添加标题</a:t>
            </a:r>
            <a:endParaRPr lang="zh-CN" altLang="en-US" b="1" dirty="0">
              <a:solidFill>
                <a:schemeClr val="bg1"/>
              </a:solidFill>
              <a:latin typeface="微软雅黑" panose="020B0503020204020204" charset="-122"/>
              <a:ea typeface="微软雅黑" panose="020B0503020204020204" charset="-122"/>
            </a:endParaRPr>
          </a:p>
        </p:txBody>
      </p:sp>
      <p:pic>
        <p:nvPicPr>
          <p:cNvPr id="17" name="图片 16" descr="3"/>
          <p:cNvPicPr>
            <a:picLocks noChangeAspect="1"/>
          </p:cNvPicPr>
          <p:nvPr/>
        </p:nvPicPr>
        <p:blipFill>
          <a:blip r:embed="rId1"/>
          <a:stretch>
            <a:fillRect/>
          </a:stretch>
        </p:blipFill>
        <p:spPr>
          <a:xfrm>
            <a:off x="729615" y="1863725"/>
            <a:ext cx="3343275" cy="4570095"/>
          </a:xfrm>
          <a:prstGeom prst="rect">
            <a:avLst/>
          </a:prstGeom>
        </p:spPr>
      </p:pic>
      <p:graphicFrame>
        <p:nvGraphicFramePr>
          <p:cNvPr id="4" name="表格 3"/>
          <p:cNvGraphicFramePr/>
          <p:nvPr/>
        </p:nvGraphicFramePr>
        <p:xfrm>
          <a:off x="4509770" y="1273810"/>
          <a:ext cx="6771640" cy="5160010"/>
        </p:xfrm>
        <a:graphic>
          <a:graphicData uri="http://schemas.openxmlformats.org/drawingml/2006/table">
            <a:tbl>
              <a:tblPr firstRow="1" bandRow="1">
                <a:tableStyleId>{5C22544A-7EE6-4342-B048-85BDC9FD1C3A}</a:tableStyleId>
              </a:tblPr>
              <a:tblGrid>
                <a:gridCol w="3115310"/>
                <a:gridCol w="3656330"/>
              </a:tblGrid>
              <a:tr h="679450">
                <a:tc>
                  <a:txBody>
                    <a:bodyPr/>
                    <a:lstStyle/>
                    <a:p>
                      <a:pPr algn="ctr">
                        <a:buNone/>
                      </a:pPr>
                      <a:r>
                        <a:rPr lang="zh-CN" altLang="en-US"/>
                        <a:t>姓名</a:t>
                      </a:r>
                      <a:endParaRPr lang="zh-CN" altLang="en-US"/>
                    </a:p>
                  </a:txBody>
                  <a:tcPr/>
                </a:tc>
                <a:tc>
                  <a:txBody>
                    <a:bodyPr/>
                    <a:lstStyle/>
                    <a:p>
                      <a:pPr algn="ctr">
                        <a:buNone/>
                      </a:pPr>
                      <a:r>
                        <a:rPr lang="zh-CN" altLang="en-US"/>
                        <a:t>分工合作</a:t>
                      </a:r>
                      <a:endParaRPr lang="zh-CN" altLang="en-US"/>
                    </a:p>
                  </a:txBody>
                  <a:tcPr/>
                </a:tc>
              </a:tr>
              <a:tr h="679450">
                <a:tc>
                  <a:txBody>
                    <a:bodyPr/>
                    <a:lstStyle/>
                    <a:p>
                      <a:pPr algn="ctr">
                        <a:buNone/>
                      </a:pPr>
                      <a:r>
                        <a:rPr lang="zh-CN" altLang="en-US" dirty="0"/>
                        <a:t>黎建辉</a:t>
                      </a:r>
                      <a:endParaRPr lang="en-US" altLang="zh-CN" dirty="0"/>
                    </a:p>
                  </a:txBody>
                  <a:tcPr/>
                </a:tc>
                <a:tc>
                  <a:txBody>
                    <a:bodyPr/>
                    <a:lstStyle/>
                    <a:p>
                      <a:pPr algn="l">
                        <a:buNone/>
                      </a:pPr>
                      <a:r>
                        <a:rPr lang="zh-CN" altLang="en-US"/>
                        <a:t>实现自动识别运动状态功能、实现</a:t>
                      </a:r>
                      <a:r>
                        <a:rPr lang="zh-CN" altLang="en-US" sz="1800" dirty="0">
                          <a:sym typeface="+mn-ea"/>
                        </a:rPr>
                        <a:t>主要动画效果、</a:t>
                      </a:r>
                      <a:r>
                        <a:rPr lang="zh-CN" altLang="en-US"/>
                        <a:t>绘制运动轨迹、记录详细运动数据功能、整合小组项目、统筹项目开发事宜、制作</a:t>
                      </a:r>
                      <a:r>
                        <a:rPr lang="en-US" altLang="zh-CN"/>
                        <a:t>PPT</a:t>
                      </a:r>
                      <a:endParaRPr lang="en-US" altLang="zh-CN"/>
                    </a:p>
                  </a:txBody>
                  <a:tcPr/>
                </a:tc>
              </a:tr>
              <a:tr h="679450">
                <a:tc>
                  <a:txBody>
                    <a:bodyPr/>
                    <a:lstStyle/>
                    <a:p>
                      <a:pPr algn="ctr">
                        <a:buNone/>
                      </a:pPr>
                      <a:r>
                        <a:rPr lang="zh-CN" altLang="en-US" dirty="0"/>
                        <a:t>余炳明</a:t>
                      </a:r>
                      <a:endParaRPr lang="zh-CN" altLang="en-US" dirty="0"/>
                    </a:p>
                  </a:txBody>
                  <a:tcPr/>
                </a:tc>
                <a:tc>
                  <a:txBody>
                    <a:bodyPr/>
                    <a:lstStyle/>
                    <a:p>
                      <a:pPr algn="l">
                        <a:buNone/>
                      </a:pPr>
                      <a:r>
                        <a:rPr lang="zh-CN" altLang="en-US" sz="1800" dirty="0">
                          <a:sym typeface="+mn-ea"/>
                        </a:rPr>
                        <a:t>编写软件主界面、用户信息侧滑栏、绘制</a:t>
                      </a:r>
                      <a:r>
                        <a:rPr lang="zh-CN" altLang="en-US"/>
                        <a:t>运动历史记录数据统计表、</a:t>
                      </a:r>
                      <a:r>
                        <a:rPr lang="zh-CN" altLang="en-US" sz="1800">
                          <a:sym typeface="+mn-ea"/>
                        </a:rPr>
                        <a:t>制作</a:t>
                      </a:r>
                      <a:r>
                        <a:rPr lang="en-US" altLang="zh-CN" sz="1800">
                          <a:sym typeface="+mn-ea"/>
                        </a:rPr>
                        <a:t>PPT</a:t>
                      </a:r>
                      <a:r>
                        <a:rPr lang="zh-CN" altLang="en-US" sz="1800">
                          <a:sym typeface="+mn-ea"/>
                        </a:rPr>
                        <a:t>、一直以来的项目汇报</a:t>
                      </a:r>
                      <a:endParaRPr lang="zh-CN" altLang="en-US" sz="1800">
                        <a:sym typeface="+mn-ea"/>
                      </a:endParaRPr>
                    </a:p>
                  </a:txBody>
                  <a:tcPr/>
                </a:tc>
              </a:tr>
              <a:tr h="679450">
                <a:tc>
                  <a:txBody>
                    <a:bodyPr/>
                    <a:lstStyle/>
                    <a:p>
                      <a:pPr algn="ctr">
                        <a:buNone/>
                      </a:pPr>
                      <a:r>
                        <a:rPr lang="zh-CN" altLang="en-US"/>
                        <a:t>阳应杰</a:t>
                      </a:r>
                      <a:endParaRPr lang="zh-CN" altLang="en-US"/>
                    </a:p>
                  </a:txBody>
                  <a:tcPr/>
                </a:tc>
                <a:tc>
                  <a:txBody>
                    <a:bodyPr/>
                    <a:lstStyle/>
                    <a:p>
                      <a:pPr algn="l">
                        <a:buNone/>
                      </a:pPr>
                      <a:r>
                        <a:rPr lang="zh-CN" altLang="en-US" sz="1800" dirty="0">
                          <a:sym typeface="+mn-ea"/>
                        </a:rPr>
                        <a:t>编写历史记录总界面、详细信息界面、</a:t>
                      </a:r>
                      <a:r>
                        <a:rPr lang="zh-CN" altLang="en-US"/>
                        <a:t>利用</a:t>
                      </a:r>
                      <a:r>
                        <a:rPr lang="en-US" altLang="zh-CN"/>
                        <a:t>Bmob</a:t>
                      </a:r>
                      <a:r>
                        <a:rPr lang="zh-CN" altLang="en-US"/>
                        <a:t>后端云建立云数据库、实现运动数据的上传查询下载功能、</a:t>
                      </a:r>
                      <a:r>
                        <a:rPr lang="zh-CN" altLang="en-US" sz="1800">
                          <a:sym typeface="+mn-ea"/>
                        </a:rPr>
                        <a:t>制作</a:t>
                      </a:r>
                      <a:r>
                        <a:rPr lang="en-US" altLang="zh-CN" sz="1800">
                          <a:sym typeface="+mn-ea"/>
                        </a:rPr>
                        <a:t>PPT</a:t>
                      </a:r>
                      <a:endParaRPr lang="zh-CN" altLang="en-US"/>
                    </a:p>
                  </a:txBody>
                  <a:tcPr/>
                </a:tc>
              </a:tr>
              <a:tr h="914400">
                <a:tc>
                  <a:txBody>
                    <a:bodyPr/>
                    <a:lstStyle/>
                    <a:p>
                      <a:pPr algn="ctr">
                        <a:buNone/>
                      </a:pPr>
                      <a:r>
                        <a:rPr lang="zh-CN" altLang="en-US"/>
                        <a:t>黄成龙</a:t>
                      </a:r>
                      <a:endParaRPr lang="zh-CN" altLang="en-US"/>
                    </a:p>
                  </a:txBody>
                  <a:tcPr/>
                </a:tc>
                <a:tc>
                  <a:txBody>
                    <a:bodyPr/>
                    <a:lstStyle/>
                    <a:p>
                      <a:pPr algn="l">
                        <a:buNone/>
                      </a:pPr>
                      <a:r>
                        <a:rPr lang="zh-CN" altLang="en-US" sz="1800" dirty="0">
                          <a:sym typeface="+mn-ea"/>
                        </a:rPr>
                        <a:t>编写登录界面、注册界面、找回密码界面、个人信息显示界面、个人信息编辑界面以及实现以上界面间的跳转、制作</a:t>
                      </a:r>
                      <a:r>
                        <a:rPr lang="en-US" altLang="zh-CN" sz="1800" dirty="0">
                          <a:sym typeface="+mn-ea"/>
                        </a:rPr>
                        <a:t>PPT</a:t>
                      </a:r>
                      <a:endParaRPr lang="zh-CN" altLang="en-US" dirty="0"/>
                    </a:p>
                  </a:txBody>
                  <a:tcPr/>
                </a:tc>
              </a:tr>
            </a:tbl>
          </a:graphicData>
        </a:graphic>
      </p:graphicFrame>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3650" y="1993900"/>
            <a:ext cx="5994400" cy="3124200"/>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528049" y="4073792"/>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683749" y="3029484"/>
            <a:ext cx="1155701" cy="1044308"/>
          </a:xfrm>
          <a:prstGeom prst="rect">
            <a:avLst/>
          </a:prstGeom>
          <a:solidFill>
            <a:srgbClr val="0288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540747" y="1985176"/>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321544" y="940868"/>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48" y="4073792"/>
            <a:ext cx="1155701" cy="1044308"/>
          </a:xfrm>
          <a:prstGeom prst="rect">
            <a:avLst/>
          </a:prstGeom>
          <a:solidFill>
            <a:srgbClr val="02884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77947" y="3029484"/>
            <a:ext cx="1155701" cy="1044308"/>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3818" y="1993900"/>
            <a:ext cx="2861681" cy="2123658"/>
          </a:xfrm>
          <a:prstGeom prst="rect">
            <a:avLst/>
          </a:prstGeom>
        </p:spPr>
        <p:txBody>
          <a:bodyPr wrap="none">
            <a:spAutoFit/>
          </a:bodyPr>
          <a:lstStyle/>
          <a:p>
            <a:pPr algn="ctr"/>
            <a:r>
              <a:rPr kumimoji="1" lang="en-US" altLang="zh-CN" sz="6600" b="1" dirty="0">
                <a:solidFill>
                  <a:schemeClr val="bg1"/>
                </a:solidFill>
              </a:rPr>
              <a:t>THANK</a:t>
            </a:r>
            <a:r>
              <a:rPr kumimoji="1" lang="zh-CN" altLang="en-US" sz="6600" b="1" dirty="0">
                <a:solidFill>
                  <a:schemeClr val="bg1"/>
                </a:solidFill>
              </a:rPr>
              <a:t> </a:t>
            </a:r>
            <a:endParaRPr kumimoji="1" lang="en-US" altLang="zh-CN" sz="6600" b="1" dirty="0">
              <a:solidFill>
                <a:schemeClr val="bg1"/>
              </a:solidFill>
            </a:endParaRPr>
          </a:p>
          <a:p>
            <a:pPr algn="ctr"/>
            <a:r>
              <a:rPr kumimoji="1" lang="en-US" altLang="zh-CN" sz="6600" b="1" dirty="0">
                <a:solidFill>
                  <a:schemeClr val="bg1"/>
                </a:solidFill>
              </a:rPr>
              <a:t>YOU!</a:t>
            </a:r>
            <a:endParaRPr kumimoji="1" lang="zh-CN" altLang="en-US" sz="6600" b="1" dirty="0">
              <a:solidFill>
                <a:schemeClr val="bg1"/>
              </a:solidFil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34200" y="1347222"/>
            <a:ext cx="3295650" cy="830997"/>
          </a:xfrm>
          <a:prstGeom prst="rect">
            <a:avLst/>
          </a:prstGeom>
          <a:noFill/>
        </p:spPr>
        <p:txBody>
          <a:bodyPr wrap="square" rtlCol="0">
            <a:spAutoFit/>
          </a:bodyPr>
          <a:lstStyle/>
          <a:p>
            <a:r>
              <a:rPr lang="en-US" altLang="zh-CN" sz="4800" b="1" dirty="0">
                <a:solidFill>
                  <a:schemeClr val="bg1"/>
                </a:solidFill>
              </a:rPr>
              <a:t>CONTENTS</a:t>
            </a:r>
            <a:endParaRPr lang="zh-CN" altLang="en-US" sz="4800" b="1" dirty="0">
              <a:solidFill>
                <a:schemeClr val="bg1"/>
              </a:solidFill>
            </a:endParaRPr>
          </a:p>
        </p:txBody>
      </p:sp>
      <p:sp>
        <p:nvSpPr>
          <p:cNvPr id="3" name="文本框 2"/>
          <p:cNvSpPr txBox="1"/>
          <p:nvPr/>
        </p:nvSpPr>
        <p:spPr>
          <a:xfrm>
            <a:off x="6934200" y="2636102"/>
            <a:ext cx="5791200" cy="584775"/>
          </a:xfrm>
          <a:prstGeom prst="rect">
            <a:avLst/>
          </a:prstGeom>
          <a:noFill/>
        </p:spPr>
        <p:txBody>
          <a:bodyPr wrap="square" rtlCol="0">
            <a:spAutoFit/>
          </a:bodyPr>
          <a:lstStyle/>
          <a:p>
            <a:r>
              <a:rPr lang="en-US" altLang="zh-CN" sz="3200" dirty="0">
                <a:solidFill>
                  <a:schemeClr val="bg1"/>
                </a:solidFill>
                <a:latin typeface="微软雅黑" panose="020B0503020204020204" charset="-122"/>
                <a:ea typeface="微软雅黑" panose="020B0503020204020204" charset="-122"/>
              </a:rPr>
              <a:t>+</a:t>
            </a:r>
            <a:r>
              <a:rPr lang="zh-CN" altLang="en-US" sz="3200" dirty="0">
                <a:solidFill>
                  <a:schemeClr val="bg1"/>
                </a:solidFill>
                <a:latin typeface="微软雅黑" panose="020B0503020204020204" charset="-122"/>
                <a:ea typeface="微软雅黑" panose="020B0503020204020204" charset="-122"/>
              </a:rPr>
              <a:t>关键技术及难点</a:t>
            </a:r>
            <a:endParaRPr lang="zh-CN" altLang="en-US" sz="3200"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6934200" y="3467903"/>
            <a:ext cx="5791200" cy="584775"/>
          </a:xfrm>
          <a:prstGeom prst="rect">
            <a:avLst/>
          </a:prstGeom>
          <a:noFill/>
        </p:spPr>
        <p:txBody>
          <a:bodyPr wrap="square" rtlCol="0">
            <a:spAutoFit/>
          </a:bodyPr>
          <a:lstStyle/>
          <a:p>
            <a:r>
              <a:rPr lang="en-US" altLang="zh-CN" sz="3200" dirty="0">
                <a:solidFill>
                  <a:schemeClr val="bg1"/>
                </a:solidFill>
                <a:latin typeface="微软雅黑" panose="020B0503020204020204" charset="-122"/>
                <a:ea typeface="微软雅黑" panose="020B0503020204020204" charset="-122"/>
              </a:rPr>
              <a:t>+</a:t>
            </a:r>
            <a:r>
              <a:rPr lang="zh-CN" altLang="en-US" sz="3200" dirty="0">
                <a:solidFill>
                  <a:schemeClr val="bg1"/>
                </a:solidFill>
                <a:latin typeface="微软雅黑" panose="020B0503020204020204" charset="-122"/>
                <a:ea typeface="微软雅黑" panose="020B0503020204020204" charset="-122"/>
              </a:rPr>
              <a:t>主要功能展示</a:t>
            </a:r>
            <a:endParaRPr lang="zh-CN" altLang="en-US" sz="320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6934200" y="4299704"/>
            <a:ext cx="5529649" cy="584775"/>
          </a:xfrm>
          <a:prstGeom prst="rect">
            <a:avLst/>
          </a:prstGeom>
          <a:noFill/>
        </p:spPr>
        <p:txBody>
          <a:bodyPr wrap="square" rtlCol="0">
            <a:spAutoFit/>
          </a:bodyPr>
          <a:lstStyle/>
          <a:p>
            <a:r>
              <a:rPr lang="en-US" altLang="zh-CN" sz="3200" dirty="0">
                <a:solidFill>
                  <a:schemeClr val="bg1"/>
                </a:solidFill>
                <a:latin typeface="微软雅黑" panose="020B0503020204020204" charset="-122"/>
                <a:ea typeface="微软雅黑" panose="020B0503020204020204" charset="-122"/>
              </a:rPr>
              <a:t>+</a:t>
            </a:r>
            <a:r>
              <a:rPr lang="zh-CN" altLang="en-US" sz="3200" dirty="0">
                <a:solidFill>
                  <a:schemeClr val="bg1"/>
                </a:solidFill>
                <a:latin typeface="微软雅黑" panose="020B0503020204020204" charset="-122"/>
                <a:ea typeface="微软雅黑" panose="020B0503020204020204" charset="-122"/>
              </a:rPr>
              <a:t>用户体验的分析和改进</a:t>
            </a:r>
            <a:endParaRPr lang="zh-CN" altLang="en-US" sz="3200" dirty="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6934200" y="5047114"/>
            <a:ext cx="5791200" cy="584775"/>
          </a:xfrm>
          <a:prstGeom prst="rect">
            <a:avLst/>
          </a:prstGeom>
          <a:noFill/>
        </p:spPr>
        <p:txBody>
          <a:bodyPr wrap="square" rtlCol="0">
            <a:spAutoFit/>
          </a:bodyPr>
          <a:lstStyle/>
          <a:p>
            <a:r>
              <a:rPr lang="en-US" altLang="zh-CN" sz="3200" dirty="0">
                <a:solidFill>
                  <a:schemeClr val="bg1"/>
                </a:solidFill>
                <a:latin typeface="微软雅黑" panose="020B0503020204020204" charset="-122"/>
                <a:ea typeface="微软雅黑" panose="020B0503020204020204" charset="-122"/>
              </a:rPr>
              <a:t>+</a:t>
            </a:r>
            <a:r>
              <a:rPr lang="zh-CN" altLang="en-US" sz="3200" dirty="0">
                <a:solidFill>
                  <a:schemeClr val="bg1"/>
                </a:solidFill>
                <a:latin typeface="微软雅黑" panose="020B0503020204020204" charset="-122"/>
                <a:ea typeface="微软雅黑" panose="020B0503020204020204" charset="-122"/>
              </a:rPr>
              <a:t>项目分工合作情况</a:t>
            </a:r>
            <a:endParaRPr lang="zh-CN" altLang="en-US" sz="3200" dirty="0">
              <a:solidFill>
                <a:schemeClr val="bg1"/>
              </a:solidFill>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52998" y="3001515"/>
            <a:ext cx="4709986" cy="546100"/>
          </a:xfrm>
        </p:spPr>
        <p:txBody>
          <a:bodyPr/>
          <a:lstStyle/>
          <a:p>
            <a:r>
              <a:rPr lang="zh-CN" altLang="en-US" dirty="0">
                <a:latin typeface="微软雅黑" panose="020B0503020204020204" charset="-122"/>
                <a:ea typeface="微软雅黑" panose="020B0503020204020204" charset="-122"/>
              </a:rPr>
              <a:t>关键技术及难点</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2647950" y="2720567"/>
            <a:ext cx="590550" cy="1107996"/>
          </a:xfrm>
          <a:prstGeom prst="rect">
            <a:avLst/>
          </a:prstGeom>
          <a:noFill/>
        </p:spPr>
        <p:txBody>
          <a:bodyPr wrap="square" rtlCol="0">
            <a:spAutoFit/>
          </a:bodyPr>
          <a:lstStyle/>
          <a:p>
            <a:r>
              <a:rPr lang="en-US" altLang="zh-CN" sz="6600" b="1" dirty="0">
                <a:solidFill>
                  <a:schemeClr val="bg1"/>
                </a:solidFill>
              </a:rPr>
              <a:t>1</a:t>
            </a:r>
            <a:endParaRPr lang="zh-CN" altLang="en-US" sz="6600" b="1" dirty="0">
              <a:solidFill>
                <a:schemeClr val="bg1"/>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73400" y="753745"/>
            <a:ext cx="8085455" cy="546100"/>
          </a:xfrm>
        </p:spPr>
        <p:txBody>
          <a:bodyPr/>
          <a:lstStyle/>
          <a:p>
            <a:r>
              <a:rPr lang="zh-CN" altLang="en-US" dirty="0">
                <a:latin typeface="微软雅黑" panose="020B0503020204020204" charset="-122"/>
                <a:ea typeface="微软雅黑" panose="020B0503020204020204" charset="-122"/>
              </a:rPr>
              <a:t>自动识别运动状态</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可在后台</a:t>
            </a:r>
            <a:r>
              <a:rPr lang="en-US" altLang="zh-CN" dirty="0">
                <a:latin typeface="微软雅黑" panose="020B0503020204020204" charset="-122"/>
                <a:ea typeface="微软雅黑" panose="020B0503020204020204" charset="-122"/>
              </a:rPr>
              <a:t>Service</a:t>
            </a:r>
            <a:r>
              <a:rPr lang="zh-CN" altLang="en-US" dirty="0">
                <a:latin typeface="微软雅黑" panose="020B0503020204020204" charset="-122"/>
                <a:ea typeface="微软雅黑" panose="020B0503020204020204" charset="-122"/>
              </a:rPr>
              <a:t>保活</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
        <p:nvSpPr>
          <p:cNvPr id="3" name="矩形 2"/>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1</a:t>
            </a:r>
            <a:endParaRPr lang="zh-CN" altLang="en-US" sz="4400" b="1" dirty="0"/>
          </a:p>
        </p:txBody>
      </p:sp>
      <p:sp>
        <p:nvSpPr>
          <p:cNvPr id="11" name="文本框 10"/>
          <p:cNvSpPr txBox="1"/>
          <p:nvPr/>
        </p:nvSpPr>
        <p:spPr>
          <a:xfrm>
            <a:off x="1851977" y="2760027"/>
            <a:ext cx="8488045" cy="1337945"/>
          </a:xfrm>
          <a:prstGeom prst="rect">
            <a:avLst/>
          </a:prstGeom>
          <a:noFill/>
        </p:spPr>
        <p:txBody>
          <a:bodyPr wrap="square" rtlCol="0">
            <a:spAutoFit/>
          </a:bodyPr>
          <a:lstStyle/>
          <a:p>
            <a:pPr indent="457200" fontAlgn="auto">
              <a:lnSpc>
                <a:spcPct val="150000"/>
              </a:lnSpc>
            </a:pPr>
            <a:r>
              <a:rPr lang="zh-CN" altLang="en-US" dirty="0"/>
              <a:t>计步点的功能是学习了相关开源代码之后写出来的，而网上的关于识别运动状态的论文通过实践发现并不适用，于是只好尝试着自己记录加速度的数据，通过发现健走、跑步、骑行相关数据的差别，写出了一个识别准确率较高的算法。</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rcRect t="14416"/>
          <a:stretch>
            <a:fillRect/>
          </a:stretch>
        </p:blipFill>
        <p:spPr>
          <a:xfrm>
            <a:off x="24130" y="-1"/>
            <a:ext cx="9276080" cy="2220595"/>
          </a:xfrm>
          <a:prstGeom prst="rect">
            <a:avLst/>
          </a:prstGeom>
        </p:spPr>
      </p:pic>
      <p:pic>
        <p:nvPicPr>
          <p:cNvPr id="10" name="图片 9"/>
          <p:cNvPicPr>
            <a:picLocks noChangeAspect="1"/>
          </p:cNvPicPr>
          <p:nvPr/>
        </p:nvPicPr>
        <p:blipFill>
          <a:blip r:embed="rId2"/>
          <a:srcRect t="14156" r="22207"/>
          <a:stretch>
            <a:fillRect/>
          </a:stretch>
        </p:blipFill>
        <p:spPr>
          <a:xfrm>
            <a:off x="24130" y="2231390"/>
            <a:ext cx="8068310" cy="2395220"/>
          </a:xfrm>
          <a:prstGeom prst="rect">
            <a:avLst/>
          </a:prstGeom>
        </p:spPr>
      </p:pic>
      <p:sp>
        <p:nvSpPr>
          <p:cNvPr id="9" name="文本框 8"/>
          <p:cNvSpPr txBox="1"/>
          <p:nvPr/>
        </p:nvSpPr>
        <p:spPr>
          <a:xfrm>
            <a:off x="9300210" y="352425"/>
            <a:ext cx="2873375" cy="1198880"/>
          </a:xfrm>
          <a:prstGeom prst="rect">
            <a:avLst/>
          </a:prstGeom>
          <a:noFill/>
        </p:spPr>
        <p:txBody>
          <a:bodyPr wrap="none" rtlCol="0">
            <a:spAutoFit/>
          </a:bodyPr>
          <a:lstStyle/>
          <a:p>
            <a:r>
              <a:rPr lang="zh-CN" altLang="en-US"/>
              <a:t>健走的数据</a:t>
            </a:r>
            <a:endParaRPr lang="zh-CN" altLang="en-US"/>
          </a:p>
          <a:p>
            <a:r>
              <a:rPr lang="zh-CN" altLang="en-US"/>
              <a:t>方差：</a:t>
            </a:r>
            <a:r>
              <a:rPr lang="en-US" altLang="zh-CN"/>
              <a:t>3.7</a:t>
            </a:r>
            <a:endParaRPr lang="en-US" altLang="zh-CN"/>
          </a:p>
          <a:p>
            <a:r>
              <a:rPr lang="zh-CN" altLang="en-US"/>
              <a:t>波峰取值：</a:t>
            </a:r>
            <a:r>
              <a:rPr lang="en-US" altLang="zh-CN"/>
              <a:t>16—25</a:t>
            </a:r>
            <a:endParaRPr lang="en-US" altLang="zh-CN"/>
          </a:p>
          <a:p>
            <a:r>
              <a:rPr lang="zh-CN" altLang="en-US"/>
              <a:t>波峰波谷时间间隙：</a:t>
            </a:r>
            <a:r>
              <a:rPr lang="en-US" altLang="zh-CN"/>
              <a:t>0.25</a:t>
            </a:r>
            <a:r>
              <a:rPr lang="zh-CN" altLang="en-US"/>
              <a:t>秒</a:t>
            </a:r>
            <a:endParaRPr lang="zh-CN" altLang="en-US"/>
          </a:p>
        </p:txBody>
      </p:sp>
      <p:sp>
        <p:nvSpPr>
          <p:cNvPr id="2" name="文本框 1"/>
          <p:cNvSpPr txBox="1"/>
          <p:nvPr/>
        </p:nvSpPr>
        <p:spPr>
          <a:xfrm>
            <a:off x="9160510" y="2563495"/>
            <a:ext cx="2873375" cy="1198880"/>
          </a:xfrm>
          <a:prstGeom prst="rect">
            <a:avLst/>
          </a:prstGeom>
          <a:noFill/>
        </p:spPr>
        <p:txBody>
          <a:bodyPr wrap="none" rtlCol="0">
            <a:spAutoFit/>
          </a:bodyPr>
          <a:lstStyle/>
          <a:p>
            <a:pPr algn="l"/>
            <a:r>
              <a:rPr lang="zh-CN" altLang="en-US"/>
              <a:t>跑步的数据</a:t>
            </a:r>
            <a:endParaRPr lang="zh-CN" altLang="en-US"/>
          </a:p>
          <a:p>
            <a:pPr algn="l"/>
            <a:r>
              <a:rPr lang="zh-CN" altLang="en-US"/>
              <a:t>方差：</a:t>
            </a:r>
            <a:r>
              <a:rPr lang="en-US" altLang="zh-CN"/>
              <a:t>11.3</a:t>
            </a:r>
            <a:endParaRPr lang="en-US" altLang="zh-CN"/>
          </a:p>
          <a:p>
            <a:pPr algn="l"/>
            <a:r>
              <a:rPr lang="zh-CN" altLang="en-US">
                <a:sym typeface="+mn-ea"/>
              </a:rPr>
              <a:t>波峰取值：</a:t>
            </a:r>
            <a:r>
              <a:rPr lang="en-US" altLang="zh-CN">
                <a:sym typeface="+mn-ea"/>
              </a:rPr>
              <a:t>30—55</a:t>
            </a:r>
            <a:endParaRPr lang="en-US" altLang="zh-CN">
              <a:sym typeface="+mn-ea"/>
            </a:endParaRPr>
          </a:p>
          <a:p>
            <a:pPr algn="l"/>
            <a:r>
              <a:rPr lang="zh-CN" altLang="en-US">
                <a:sym typeface="+mn-ea"/>
              </a:rPr>
              <a:t>波峰波谷时间间隙：</a:t>
            </a:r>
            <a:r>
              <a:rPr lang="en-US" altLang="zh-CN">
                <a:sym typeface="+mn-ea"/>
              </a:rPr>
              <a:t>0.25</a:t>
            </a:r>
            <a:r>
              <a:rPr lang="zh-CN" altLang="en-US">
                <a:sym typeface="+mn-ea"/>
              </a:rPr>
              <a:t>秒</a:t>
            </a:r>
            <a:endParaRPr lang="en-US" altLang="zh-CN"/>
          </a:p>
        </p:txBody>
      </p:sp>
      <p:sp>
        <p:nvSpPr>
          <p:cNvPr id="4" name="文本框 3"/>
          <p:cNvSpPr txBox="1"/>
          <p:nvPr/>
        </p:nvSpPr>
        <p:spPr>
          <a:xfrm>
            <a:off x="7834630" y="5008245"/>
            <a:ext cx="4072255" cy="1753235"/>
          </a:xfrm>
          <a:prstGeom prst="rect">
            <a:avLst/>
          </a:prstGeom>
          <a:noFill/>
        </p:spPr>
        <p:txBody>
          <a:bodyPr wrap="square" rtlCol="0">
            <a:spAutoFit/>
          </a:bodyPr>
          <a:lstStyle/>
          <a:p>
            <a:pPr algn="l"/>
            <a:r>
              <a:rPr lang="zh-CN" altLang="en-US"/>
              <a:t>骑行的数据</a:t>
            </a:r>
            <a:endParaRPr lang="zh-CN" altLang="en-US"/>
          </a:p>
          <a:p>
            <a:pPr algn="l"/>
            <a:r>
              <a:rPr lang="zh-CN" altLang="en-US"/>
              <a:t>方差：</a:t>
            </a:r>
            <a:r>
              <a:rPr lang="en-US" altLang="zh-CN"/>
              <a:t>1.9</a:t>
            </a:r>
            <a:endParaRPr lang="en-US" altLang="zh-CN"/>
          </a:p>
          <a:p>
            <a:pPr algn="l"/>
            <a:r>
              <a:rPr lang="zh-CN" altLang="en-US">
                <a:sym typeface="+mn-ea"/>
              </a:rPr>
              <a:t>波峰取值：</a:t>
            </a:r>
            <a:r>
              <a:rPr lang="en-US" altLang="zh-CN">
                <a:sym typeface="+mn-ea"/>
              </a:rPr>
              <a:t>13—16</a:t>
            </a:r>
            <a:endParaRPr lang="en-US" altLang="zh-CN">
              <a:sym typeface="+mn-ea"/>
            </a:endParaRPr>
          </a:p>
          <a:p>
            <a:pPr algn="l"/>
            <a:r>
              <a:rPr lang="zh-CN" altLang="en-US">
                <a:sym typeface="+mn-ea"/>
              </a:rPr>
              <a:t>波峰波谷时间间隙：</a:t>
            </a:r>
            <a:r>
              <a:rPr lang="en-US" altLang="zh-CN">
                <a:sym typeface="+mn-ea"/>
              </a:rPr>
              <a:t>0.45</a:t>
            </a:r>
            <a:r>
              <a:rPr lang="zh-CN" altLang="en-US">
                <a:sym typeface="+mn-ea"/>
              </a:rPr>
              <a:t>秒</a:t>
            </a:r>
            <a:endParaRPr lang="zh-CN" altLang="en-US">
              <a:sym typeface="+mn-ea"/>
            </a:endParaRPr>
          </a:p>
          <a:p>
            <a:pPr algn="l"/>
            <a:r>
              <a:rPr lang="zh-CN" altLang="en-US">
                <a:sym typeface="+mn-ea"/>
              </a:rPr>
              <a:t>（识别骑行的方法通过与百度地图定位相结合计算出速度以提高准确率）</a:t>
            </a:r>
            <a:endParaRPr lang="zh-CN" altLang="en-US">
              <a:sym typeface="+mn-ea"/>
            </a:endParaRPr>
          </a:p>
        </p:txBody>
      </p:sp>
      <p:pic>
        <p:nvPicPr>
          <p:cNvPr id="5" name="图片 4"/>
          <p:cNvPicPr>
            <a:picLocks noChangeAspect="1"/>
          </p:cNvPicPr>
          <p:nvPr/>
        </p:nvPicPr>
        <p:blipFill>
          <a:blip r:embed="rId3"/>
          <a:srcRect t="19530"/>
          <a:stretch>
            <a:fillRect/>
          </a:stretch>
        </p:blipFill>
        <p:spPr>
          <a:xfrm>
            <a:off x="285115" y="4637407"/>
            <a:ext cx="6419215" cy="2220593"/>
          </a:xfrm>
          <a:prstGeom prst="rect">
            <a:avLst/>
          </a:prstGeom>
        </p:spPr>
      </p:pic>
      <p:sp>
        <p:nvSpPr>
          <p:cNvPr id="6" name="文本框 5"/>
          <p:cNvSpPr txBox="1"/>
          <p:nvPr/>
        </p:nvSpPr>
        <p:spPr>
          <a:xfrm>
            <a:off x="9638030" y="4086225"/>
            <a:ext cx="2268855" cy="9220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olidFill>
                  <a:srgbClr val="FF0000"/>
                </a:solidFill>
              </a:rPr>
              <a:t>这是</a:t>
            </a:r>
            <a:r>
              <a:rPr lang="en-US" altLang="zh-CN">
                <a:solidFill>
                  <a:srgbClr val="FF0000"/>
                </a:solidFill>
              </a:rPr>
              <a:t>xyz</a:t>
            </a:r>
            <a:r>
              <a:rPr lang="zh-CN" altLang="en-US">
                <a:solidFill>
                  <a:srgbClr val="FF0000"/>
                </a:solidFill>
              </a:rPr>
              <a:t>轴的加速度的平方和随着时间的变化的表格</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rPr>
              <a:t>绘制运动轨迹</a:t>
            </a:r>
            <a:endParaRPr lang="zh-CN" altLang="en-US" dirty="0">
              <a:latin typeface="微软雅黑" panose="020B0503020204020204" charset="-122"/>
              <a:ea typeface="微软雅黑" panose="020B0503020204020204" charset="-122"/>
            </a:endParaRPr>
          </a:p>
        </p:txBody>
      </p:sp>
      <p:sp>
        <p:nvSpPr>
          <p:cNvPr id="3" name="矩形 2"/>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2</a:t>
            </a:r>
            <a:endParaRPr lang="zh-CN" altLang="en-US" sz="4400" b="1" dirty="0"/>
          </a:p>
        </p:txBody>
      </p:sp>
      <p:sp>
        <p:nvSpPr>
          <p:cNvPr id="7" name="文本框 6"/>
          <p:cNvSpPr txBox="1"/>
          <p:nvPr/>
        </p:nvSpPr>
        <p:spPr>
          <a:xfrm>
            <a:off x="849630" y="1947545"/>
            <a:ext cx="8371840" cy="922020"/>
          </a:xfrm>
          <a:prstGeom prst="rect">
            <a:avLst/>
          </a:prstGeom>
          <a:noFill/>
        </p:spPr>
        <p:txBody>
          <a:bodyPr wrap="square" rtlCol="0">
            <a:spAutoFit/>
          </a:bodyPr>
          <a:lstStyle/>
          <a:p>
            <a:r>
              <a:rPr lang="zh-CN" altLang="en-US"/>
              <a:t>通过调用百度地图</a:t>
            </a:r>
            <a:r>
              <a:rPr lang="en-US" altLang="zh-CN"/>
              <a:t>api</a:t>
            </a:r>
            <a:r>
              <a:rPr lang="zh-CN" altLang="en-US"/>
              <a:t>实现，从</a:t>
            </a:r>
            <a:r>
              <a:rPr lang="en-US" altLang="zh-CN"/>
              <a:t>BDLocationListener</a:t>
            </a:r>
            <a:r>
              <a:rPr lang="zh-CN" altLang="en-US"/>
              <a:t>的</a:t>
            </a:r>
            <a:r>
              <a:rPr lang="en-US" altLang="zh-CN"/>
              <a:t>onReceivelocation</a:t>
            </a:r>
            <a:r>
              <a:rPr lang="zh-CN" altLang="en-US"/>
              <a:t>获取当前位置的经纬度，频率是1秒1个，选取</a:t>
            </a:r>
            <a:r>
              <a:rPr lang="zh-CN" altLang="en-US">
                <a:sym typeface="+mn-ea"/>
              </a:rPr>
              <a:t>距离大于</a:t>
            </a:r>
            <a:r>
              <a:rPr lang="en-US" altLang="zh-CN">
                <a:sym typeface="+mn-ea"/>
              </a:rPr>
              <a:t>5</a:t>
            </a:r>
            <a:r>
              <a:rPr lang="zh-CN" altLang="en-US">
                <a:sym typeface="+mn-ea"/>
              </a:rPr>
              <a:t>米小于</a:t>
            </a:r>
            <a:r>
              <a:rPr lang="en-US" altLang="zh-CN">
                <a:sym typeface="+mn-ea"/>
              </a:rPr>
              <a:t>400</a:t>
            </a:r>
            <a:r>
              <a:rPr lang="zh-CN" altLang="en-US">
                <a:sym typeface="+mn-ea"/>
              </a:rPr>
              <a:t>米的</a:t>
            </a:r>
            <a:r>
              <a:rPr lang="zh-CN" altLang="en-US"/>
              <a:t>位置点记录下来然后通过将记录下来的位置点绘制轨迹线条图层，显示在地图上。</a:t>
            </a:r>
            <a:endParaRPr lang="zh-CN" altLang="en-US"/>
          </a:p>
        </p:txBody>
      </p:sp>
      <p:pic>
        <p:nvPicPr>
          <p:cNvPr id="8" name="图片 7"/>
          <p:cNvPicPr>
            <a:picLocks noChangeAspect="1"/>
          </p:cNvPicPr>
          <p:nvPr/>
        </p:nvPicPr>
        <p:blipFill>
          <a:blip r:embed="rId1"/>
          <a:stretch>
            <a:fillRect/>
          </a:stretch>
        </p:blipFill>
        <p:spPr>
          <a:xfrm>
            <a:off x="849630" y="3094990"/>
            <a:ext cx="5962015" cy="876300"/>
          </a:xfrm>
          <a:prstGeom prst="rect">
            <a:avLst/>
          </a:prstGeom>
        </p:spPr>
      </p:pic>
      <p:sp>
        <p:nvSpPr>
          <p:cNvPr id="9" name="文本框 8"/>
          <p:cNvSpPr txBox="1"/>
          <p:nvPr/>
        </p:nvSpPr>
        <p:spPr>
          <a:xfrm>
            <a:off x="955040" y="4580255"/>
            <a:ext cx="8227060" cy="368300"/>
          </a:xfrm>
          <a:prstGeom prst="rect">
            <a:avLst/>
          </a:prstGeom>
          <a:noFill/>
        </p:spPr>
        <p:txBody>
          <a:bodyPr wrap="square" rtlCol="0">
            <a:spAutoFit/>
          </a:bodyPr>
          <a:lstStyle/>
          <a:p>
            <a:r>
              <a:rPr lang="zh-CN" altLang="en-US" dirty="0"/>
              <a:t>由于百度地图</a:t>
            </a:r>
            <a:r>
              <a:rPr lang="en-US" altLang="zh-CN" dirty="0" err="1"/>
              <a:t>api</a:t>
            </a:r>
            <a:r>
              <a:rPr lang="zh-CN" altLang="en-US" dirty="0"/>
              <a:t>的学习成本很高，在看懂怎么用这个</a:t>
            </a:r>
            <a:r>
              <a:rPr lang="en-US" altLang="zh-CN" dirty="0" err="1"/>
              <a:t>api</a:t>
            </a:r>
            <a:r>
              <a:rPr lang="zh-CN" altLang="en-US" dirty="0"/>
              <a:t>上花了不少时间。</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63943" y="590550"/>
            <a:ext cx="5145420" cy="546100"/>
          </a:xfrm>
        </p:spPr>
        <p:txBody>
          <a:bodyPr/>
          <a:lstStyle/>
          <a:p>
            <a:pPr algn="ctr"/>
            <a:r>
              <a:rPr kumimoji="1" lang="zh-CN" altLang="en-US" dirty="0">
                <a:latin typeface="微软雅黑" panose="020B0503020204020204" charset="-122"/>
                <a:ea typeface="微软雅黑" panose="020B0503020204020204" charset="-122"/>
                <a:cs typeface="Segoe UI Light" panose="020B0502040204020203"/>
              </a:rPr>
              <a:t>利用</a:t>
            </a:r>
            <a:r>
              <a:rPr kumimoji="1" lang="en-US" altLang="zh-CN" dirty="0" err="1">
                <a:latin typeface="微软雅黑" panose="020B0503020204020204" charset="-122"/>
                <a:ea typeface="微软雅黑" panose="020B0503020204020204" charset="-122"/>
                <a:cs typeface="Segoe UI Light" panose="020B0502040204020203"/>
              </a:rPr>
              <a:t>Bmob</a:t>
            </a:r>
            <a:r>
              <a:rPr kumimoji="1" lang="zh-CN" altLang="en-US" dirty="0">
                <a:latin typeface="微软雅黑" panose="020B0503020204020204" charset="-122"/>
                <a:ea typeface="微软雅黑" panose="020B0503020204020204" charset="-122"/>
                <a:cs typeface="Segoe UI Light" panose="020B0502040204020203"/>
              </a:rPr>
              <a:t>建立云端数据库</a:t>
            </a:r>
            <a:endParaRPr kumimoji="1" lang="zh-CN" altLang="en-US" dirty="0">
              <a:latin typeface="微软雅黑" panose="020B0503020204020204" charset="-122"/>
              <a:ea typeface="微软雅黑" panose="020B0503020204020204" charset="-122"/>
              <a:cs typeface="Segoe UI Light" panose="020B0502040204020203"/>
            </a:endParaRPr>
          </a:p>
        </p:txBody>
      </p:sp>
      <p:sp>
        <p:nvSpPr>
          <p:cNvPr id="3" name="矩形 2"/>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3</a:t>
            </a:r>
            <a:endParaRPr lang="zh-CN" altLang="en-US" sz="4400" b="1" dirty="0"/>
          </a:p>
        </p:txBody>
      </p:sp>
      <p:grpSp>
        <p:nvGrpSpPr>
          <p:cNvPr id="12" name="组合 11"/>
          <p:cNvGrpSpPr/>
          <p:nvPr/>
        </p:nvGrpSpPr>
        <p:grpSpPr>
          <a:xfrm>
            <a:off x="1000125" y="4465546"/>
            <a:ext cx="7476217" cy="709072"/>
            <a:chOff x="1000125" y="5082165"/>
            <a:chExt cx="7476217" cy="709072"/>
          </a:xfrm>
        </p:grpSpPr>
        <p:sp>
          <p:nvSpPr>
            <p:cNvPr id="5" name="文本框 4"/>
            <p:cNvSpPr txBox="1"/>
            <p:nvPr/>
          </p:nvSpPr>
          <p:spPr>
            <a:xfrm>
              <a:off x="1000125" y="5082165"/>
              <a:ext cx="3527637" cy="400093"/>
            </a:xfrm>
            <a:prstGeom prst="rect">
              <a:avLst/>
            </a:prstGeom>
            <a:noFill/>
          </p:spPr>
          <p:txBody>
            <a:bodyPr wrap="square" lIns="91424" tIns="45712" rIns="91424" bIns="45712" rtlCol="0">
              <a:spAutoFit/>
            </a:bodyPr>
            <a:lstStyle/>
            <a:p>
              <a:pPr algn="ctr"/>
              <a:r>
                <a:rPr kumimoji="1" lang="zh-CN" altLang="en-US" sz="2000" b="1" dirty="0">
                  <a:latin typeface="微软雅黑" panose="020B0503020204020204" charset="-122"/>
                  <a:ea typeface="微软雅黑" panose="020B0503020204020204" charset="-122"/>
                  <a:cs typeface="Segoe UI Light" panose="020B0502040204020203"/>
                </a:rPr>
                <a:t>利用</a:t>
              </a:r>
              <a:r>
                <a:rPr kumimoji="1" lang="en-US" altLang="zh-CN" sz="2000" b="1" dirty="0" err="1">
                  <a:latin typeface="微软雅黑" panose="020B0503020204020204" charset="-122"/>
                  <a:ea typeface="微软雅黑" panose="020B0503020204020204" charset="-122"/>
                  <a:cs typeface="Segoe UI Light" panose="020B0502040204020203"/>
                </a:rPr>
                <a:t>Bmob</a:t>
              </a:r>
              <a:r>
                <a:rPr kumimoji="1" lang="zh-CN" altLang="en-US" sz="2000" b="1" dirty="0">
                  <a:latin typeface="微软雅黑" panose="020B0503020204020204" charset="-122"/>
                  <a:ea typeface="微软雅黑" panose="020B0503020204020204" charset="-122"/>
                  <a:cs typeface="Segoe UI Light" panose="020B0502040204020203"/>
                </a:rPr>
                <a:t>建立云端数据库</a:t>
              </a:r>
              <a:endParaRPr kumimoji="1" lang="zh-CN" altLang="en-US" sz="2000" b="1" dirty="0">
                <a:latin typeface="微软雅黑" panose="020B0503020204020204" charset="-122"/>
                <a:ea typeface="微软雅黑" panose="020B0503020204020204" charset="-122"/>
                <a:cs typeface="Segoe UI Light" panose="020B0502040204020203"/>
              </a:endParaRPr>
            </a:p>
          </p:txBody>
        </p:sp>
        <p:sp>
          <p:nvSpPr>
            <p:cNvPr id="6" name="文本框 5"/>
            <p:cNvSpPr txBox="1"/>
            <p:nvPr/>
          </p:nvSpPr>
          <p:spPr>
            <a:xfrm>
              <a:off x="1137487" y="5482258"/>
              <a:ext cx="7338855" cy="308979"/>
            </a:xfrm>
            <a:prstGeom prst="rect">
              <a:avLst/>
            </a:prstGeom>
            <a:noFill/>
          </p:spPr>
          <p:txBody>
            <a:bodyPr wrap="square" lIns="91424" tIns="45712" rIns="91424" bIns="45712" rtlCol="0">
              <a:spAutoFit/>
            </a:bodyPr>
            <a:lstStyle/>
            <a:p>
              <a:pPr defTabSz="685165">
                <a:lnSpc>
                  <a:spcPct val="130000"/>
                </a:lnSpc>
              </a:pPr>
              <a:r>
                <a:rPr lang="zh-CN" altLang="en-US" sz="1200" dirty="0">
                  <a:solidFill>
                    <a:schemeClr val="tx1">
                      <a:lumMod val="65000"/>
                      <a:lumOff val="35000"/>
                    </a:schemeClr>
                  </a:solidFill>
                  <a:latin typeface="微软雅黑" panose="020B0503020204020204" charset="-122"/>
                  <a:ea typeface="微软雅黑" panose="020B0503020204020204" charset="-122"/>
                </a:rPr>
                <a:t>云端数据库总共有</a:t>
              </a:r>
              <a:r>
                <a:rPr lang="en-US" altLang="zh-CN" sz="1200" dirty="0">
                  <a:solidFill>
                    <a:schemeClr val="tx1">
                      <a:lumMod val="65000"/>
                      <a:lumOff val="35000"/>
                    </a:schemeClr>
                  </a:solidFill>
                  <a:latin typeface="微软雅黑" panose="020B0503020204020204" charset="-122"/>
                  <a:ea typeface="微软雅黑" panose="020B0503020204020204" charset="-122"/>
                </a:rPr>
                <a:t>3</a:t>
              </a:r>
              <a:r>
                <a:rPr lang="zh-CN" altLang="en-US" sz="1200" dirty="0">
                  <a:solidFill>
                    <a:schemeClr val="tx1">
                      <a:lumMod val="65000"/>
                      <a:lumOff val="35000"/>
                    </a:schemeClr>
                  </a:solidFill>
                  <a:latin typeface="微软雅黑" panose="020B0503020204020204" charset="-122"/>
                  <a:ea typeface="微软雅黑" panose="020B0503020204020204" charset="-122"/>
                </a:rPr>
                <a:t>个表，一个用户个人数据表，一个简略历史运动信息表以及一个详细历史运动信息表</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pic>
        <p:nvPicPr>
          <p:cNvPr id="7" name="图片 6"/>
          <p:cNvPicPr>
            <a:picLocks noChangeAspect="1"/>
          </p:cNvPicPr>
          <p:nvPr/>
        </p:nvPicPr>
        <p:blipFill>
          <a:blip r:embed="rId1"/>
          <a:stretch>
            <a:fillRect/>
          </a:stretch>
        </p:blipFill>
        <p:spPr>
          <a:xfrm>
            <a:off x="172323" y="1673916"/>
            <a:ext cx="11847353" cy="2671206"/>
          </a:xfrm>
          <a:prstGeom prst="rect">
            <a:avLst/>
          </a:prstGeom>
        </p:spPr>
      </p:pic>
      <p:grpSp>
        <p:nvGrpSpPr>
          <p:cNvPr id="9" name="组合 8"/>
          <p:cNvGrpSpPr/>
          <p:nvPr/>
        </p:nvGrpSpPr>
        <p:grpSpPr>
          <a:xfrm>
            <a:off x="1137487" y="5228550"/>
            <a:ext cx="8143876" cy="1266539"/>
            <a:chOff x="1137487" y="5090655"/>
            <a:chExt cx="7338855" cy="1266539"/>
          </a:xfrm>
        </p:grpSpPr>
        <p:sp>
          <p:nvSpPr>
            <p:cNvPr id="10" name="文本框 9"/>
            <p:cNvSpPr txBox="1"/>
            <p:nvPr/>
          </p:nvSpPr>
          <p:spPr>
            <a:xfrm>
              <a:off x="1141465" y="5090655"/>
              <a:ext cx="5989821" cy="400093"/>
            </a:xfrm>
            <a:prstGeom prst="rect">
              <a:avLst/>
            </a:prstGeom>
            <a:noFill/>
          </p:spPr>
          <p:txBody>
            <a:bodyPr wrap="square" lIns="91424" tIns="45712" rIns="91424" bIns="45712" rtlCol="0">
              <a:spAutoFit/>
            </a:bodyPr>
            <a:lstStyle/>
            <a:p>
              <a:r>
                <a:rPr kumimoji="1" lang="zh-CN" altLang="en-US" sz="2000" b="1" dirty="0">
                  <a:latin typeface="微软雅黑" panose="020B0503020204020204" charset="-122"/>
                  <a:ea typeface="微软雅黑" panose="020B0503020204020204" charset="-122"/>
                  <a:cs typeface="Segoe UI Light" panose="020B0502040204020203"/>
                </a:rPr>
                <a:t>难点：</a:t>
              </a:r>
              <a:r>
                <a:rPr kumimoji="1" lang="en-US" altLang="zh-CN" sz="2000" b="1" dirty="0" err="1">
                  <a:latin typeface="微软雅黑" panose="020B0503020204020204" charset="-122"/>
                  <a:ea typeface="微软雅黑" panose="020B0503020204020204" charset="-122"/>
                  <a:cs typeface="Segoe UI Light" panose="020B0502040204020203"/>
                </a:rPr>
                <a:t>Bmob</a:t>
              </a:r>
              <a:r>
                <a:rPr kumimoji="1" lang="zh-CN" altLang="en-US" sz="2000" b="1" dirty="0">
                  <a:latin typeface="微软雅黑" panose="020B0503020204020204" charset="-122"/>
                  <a:ea typeface="微软雅黑" panose="020B0503020204020204" charset="-122"/>
                  <a:cs typeface="Segoe UI Light" panose="020B0502040204020203"/>
                </a:rPr>
                <a:t>的使用人数不多，开发文档不够详细</a:t>
              </a:r>
              <a:endParaRPr kumimoji="1" lang="zh-CN" altLang="en-US" sz="2000" b="1" dirty="0">
                <a:latin typeface="微软雅黑" panose="020B0503020204020204" charset="-122"/>
                <a:ea typeface="微软雅黑" panose="020B0503020204020204" charset="-122"/>
                <a:cs typeface="Segoe UI Light" panose="020B0502040204020203"/>
              </a:endParaRPr>
            </a:p>
          </p:txBody>
        </p:sp>
        <p:sp>
          <p:nvSpPr>
            <p:cNvPr id="11" name="文本框 10"/>
            <p:cNvSpPr txBox="1"/>
            <p:nvPr/>
          </p:nvSpPr>
          <p:spPr>
            <a:xfrm>
              <a:off x="1137487" y="5544680"/>
              <a:ext cx="7338855" cy="812514"/>
            </a:xfrm>
            <a:prstGeom prst="rect">
              <a:avLst/>
            </a:prstGeom>
            <a:noFill/>
          </p:spPr>
          <p:txBody>
            <a:bodyPr wrap="square" lIns="91424" tIns="45712" rIns="91424" bIns="45712" rtlCol="0">
              <a:spAutoFit/>
            </a:bodyPr>
            <a:lstStyle/>
            <a:p>
              <a:pPr defTabSz="685165">
                <a:lnSpc>
                  <a:spcPct val="130000"/>
                </a:lnSpc>
              </a:pPr>
              <a:r>
                <a:rPr lang="en-US" altLang="zh-CN" sz="1200" dirty="0" err="1">
                  <a:solidFill>
                    <a:schemeClr val="tx1">
                      <a:lumMod val="65000"/>
                      <a:lumOff val="35000"/>
                    </a:schemeClr>
                  </a:solidFill>
                  <a:latin typeface="微软雅黑" panose="020B0503020204020204" charset="-122"/>
                  <a:ea typeface="微软雅黑" panose="020B0503020204020204" charset="-122"/>
                </a:rPr>
                <a:t>Bmob</a:t>
              </a:r>
              <a:r>
                <a:rPr lang="zh-CN" altLang="en-US" sz="1200" dirty="0">
                  <a:solidFill>
                    <a:schemeClr val="tx1">
                      <a:lumMod val="65000"/>
                      <a:lumOff val="35000"/>
                    </a:schemeClr>
                  </a:solidFill>
                  <a:latin typeface="微软雅黑" panose="020B0503020204020204" charset="-122"/>
                  <a:ea typeface="微软雅黑" panose="020B0503020204020204" charset="-122"/>
                </a:rPr>
                <a:t>上手很容易，但是由于使用者不是特别多，然后官方文档有些问题又没有说明，导致如果出了意料之外的问题，只能自己尝试解决。比如</a:t>
              </a:r>
              <a:r>
                <a:rPr lang="en-US" altLang="zh-CN" sz="1200" dirty="0" err="1">
                  <a:solidFill>
                    <a:schemeClr val="tx1">
                      <a:lumMod val="65000"/>
                      <a:lumOff val="35000"/>
                    </a:schemeClr>
                  </a:solidFill>
                  <a:latin typeface="微软雅黑" panose="020B0503020204020204" charset="-122"/>
                  <a:ea typeface="微软雅黑" panose="020B0503020204020204" charset="-122"/>
                </a:rPr>
                <a:t>Bmob</a:t>
              </a:r>
              <a:r>
                <a:rPr lang="zh-CN" altLang="en-US" sz="1200" dirty="0">
                  <a:solidFill>
                    <a:schemeClr val="tx1">
                      <a:lumMod val="65000"/>
                      <a:lumOff val="35000"/>
                    </a:schemeClr>
                  </a:solidFill>
                  <a:latin typeface="微软雅黑" panose="020B0503020204020204" charset="-122"/>
                  <a:ea typeface="微软雅黑" panose="020B0503020204020204" charset="-122"/>
                </a:rPr>
                <a:t>自动导入的</a:t>
              </a:r>
              <a:r>
                <a:rPr lang="en-US" altLang="zh-CN" sz="1200" dirty="0">
                  <a:solidFill>
                    <a:schemeClr val="tx1">
                      <a:lumMod val="65000"/>
                      <a:lumOff val="35000"/>
                    </a:schemeClr>
                  </a:solidFill>
                  <a:latin typeface="微软雅黑" panose="020B0503020204020204" charset="-122"/>
                  <a:ea typeface="微软雅黑" panose="020B0503020204020204" charset="-122"/>
                </a:rPr>
                <a:t>SDK</a:t>
              </a:r>
              <a:r>
                <a:rPr lang="zh-CN" altLang="en-US" sz="1200" dirty="0">
                  <a:solidFill>
                    <a:schemeClr val="tx1">
                      <a:lumMod val="65000"/>
                      <a:lumOff val="35000"/>
                    </a:schemeClr>
                  </a:solidFill>
                  <a:latin typeface="微软雅黑" panose="020B0503020204020204" charset="-122"/>
                  <a:ea typeface="微软雅黑" panose="020B0503020204020204" charset="-122"/>
                </a:rPr>
                <a:t>和百度地图的</a:t>
              </a:r>
              <a:r>
                <a:rPr lang="en-US" altLang="zh-CN" sz="1200" dirty="0">
                  <a:solidFill>
                    <a:schemeClr val="tx1">
                      <a:lumMod val="65000"/>
                      <a:lumOff val="35000"/>
                    </a:schemeClr>
                  </a:solidFill>
                  <a:latin typeface="微软雅黑" panose="020B0503020204020204" charset="-122"/>
                  <a:ea typeface="微软雅黑" panose="020B0503020204020204" charset="-122"/>
                </a:rPr>
                <a:t>SDK</a:t>
              </a:r>
              <a:r>
                <a:rPr lang="zh-CN" altLang="en-US" sz="1200" dirty="0">
                  <a:solidFill>
                    <a:schemeClr val="tx1">
                      <a:lumMod val="65000"/>
                      <a:lumOff val="35000"/>
                    </a:schemeClr>
                  </a:solidFill>
                  <a:latin typeface="微软雅黑" panose="020B0503020204020204" charset="-122"/>
                  <a:ea typeface="微软雅黑" panose="020B0503020204020204" charset="-122"/>
                </a:rPr>
                <a:t>有冲突，而且官方没有提供解决方案。还有，它的查询提供的是异步的回调方法，但是官方开发文档并没有说明这一点，等等。</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59903" y="590550"/>
            <a:ext cx="4345445" cy="546100"/>
          </a:xfrm>
        </p:spPr>
        <p:txBody>
          <a:bodyPr/>
          <a:lstStyle/>
          <a:p>
            <a:r>
              <a:rPr lang="zh-CN" altLang="en-US" dirty="0">
                <a:latin typeface="微软雅黑" panose="020B0503020204020204" charset="-122"/>
                <a:ea typeface="微软雅黑" panose="020B0503020204020204" charset="-122"/>
              </a:rPr>
              <a:t>绘制历史数据图表</a:t>
            </a:r>
            <a:endParaRPr lang="zh-CN" altLang="en-US" dirty="0">
              <a:latin typeface="微软雅黑" panose="020B0503020204020204" charset="-122"/>
              <a:ea typeface="微软雅黑" panose="020B0503020204020204" charset="-122"/>
            </a:endParaRPr>
          </a:p>
        </p:txBody>
      </p:sp>
      <p:sp>
        <p:nvSpPr>
          <p:cNvPr id="3" name="矩形 2"/>
          <p:cNvSpPr/>
          <p:nvPr/>
        </p:nvSpPr>
        <p:spPr>
          <a:xfrm>
            <a:off x="0" y="590550"/>
            <a:ext cx="1000125" cy="1000125"/>
          </a:xfrm>
          <a:prstGeom prst="rect">
            <a:avLst/>
          </a:prstGeom>
          <a:solidFill>
            <a:srgbClr val="02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4</a:t>
            </a:r>
            <a:endParaRPr lang="zh-CN" altLang="en-US" sz="4400" b="1" dirty="0"/>
          </a:p>
        </p:txBody>
      </p:sp>
      <p:cxnSp>
        <p:nvCxnSpPr>
          <p:cNvPr id="6" name="直接连接符 5"/>
          <p:cNvCxnSpPr/>
          <p:nvPr/>
        </p:nvCxnSpPr>
        <p:spPr>
          <a:xfrm flipV="1">
            <a:off x="5722998" y="4977604"/>
            <a:ext cx="0" cy="2692400"/>
          </a:xfrm>
          <a:prstGeom prst="line">
            <a:avLst/>
          </a:prstGeom>
          <a:ln>
            <a:solidFill>
              <a:srgbClr val="02884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509741" y="3858699"/>
            <a:ext cx="0" cy="2999301"/>
          </a:xfrm>
          <a:prstGeom prst="line">
            <a:avLst/>
          </a:prstGeom>
          <a:ln>
            <a:solidFill>
              <a:srgbClr val="028842"/>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756585" y="3907594"/>
            <a:ext cx="1426512" cy="369332"/>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rPr>
              <a:t>目标用户群</a:t>
            </a:r>
            <a:endParaRPr lang="zh-CN" altLang="en-US" dirty="0"/>
          </a:p>
        </p:txBody>
      </p:sp>
      <p:sp>
        <p:nvSpPr>
          <p:cNvPr id="18" name="文本框 17"/>
          <p:cNvSpPr txBox="1"/>
          <p:nvPr/>
        </p:nvSpPr>
        <p:spPr>
          <a:xfrm>
            <a:off x="477893" y="2495367"/>
            <a:ext cx="5139047" cy="707886"/>
          </a:xfrm>
          <a:prstGeom prst="rect">
            <a:avLst/>
          </a:prstGeom>
          <a:noFill/>
        </p:spPr>
        <p:txBody>
          <a:bodyPr wrap="square" rtlCol="0">
            <a:spAutoFit/>
          </a:bodyPr>
          <a:lstStyle/>
          <a:p>
            <a:r>
              <a:rPr lang="en-US" altLang="zh-CN" sz="2000" b="1" dirty="0">
                <a:solidFill>
                  <a:srgbClr val="028842"/>
                </a:solidFill>
              </a:rPr>
              <a:t>-- </a:t>
            </a:r>
            <a:r>
              <a:rPr lang="zh-CN" altLang="en-US" sz="2000" b="1" dirty="0">
                <a:solidFill>
                  <a:srgbClr val="028842"/>
                </a:solidFill>
              </a:rPr>
              <a:t>根据时间戳和关键字获取本地</a:t>
            </a:r>
            <a:r>
              <a:rPr lang="en-US" altLang="zh-CN" sz="2000" b="1" dirty="0">
                <a:solidFill>
                  <a:srgbClr val="028842"/>
                </a:solidFill>
              </a:rPr>
              <a:t>preference</a:t>
            </a:r>
            <a:r>
              <a:rPr lang="zh-CN" altLang="en-US" sz="2000" b="1" dirty="0">
                <a:solidFill>
                  <a:srgbClr val="028842"/>
                </a:solidFill>
              </a:rPr>
              <a:t>的历史一周的健走</a:t>
            </a:r>
            <a:r>
              <a:rPr lang="en-US" altLang="zh-CN" sz="2000" b="1" dirty="0">
                <a:solidFill>
                  <a:srgbClr val="028842"/>
                </a:solidFill>
              </a:rPr>
              <a:t>/</a:t>
            </a:r>
            <a:r>
              <a:rPr lang="zh-CN" altLang="en-US" sz="2000" b="1" dirty="0">
                <a:solidFill>
                  <a:srgbClr val="028842"/>
                </a:solidFill>
              </a:rPr>
              <a:t>跑步</a:t>
            </a:r>
            <a:r>
              <a:rPr lang="en-US" altLang="zh-CN" sz="2000" b="1" dirty="0">
                <a:solidFill>
                  <a:srgbClr val="028842"/>
                </a:solidFill>
              </a:rPr>
              <a:t>/</a:t>
            </a:r>
            <a:r>
              <a:rPr lang="zh-CN" altLang="en-US" sz="2000" b="1" dirty="0">
                <a:solidFill>
                  <a:srgbClr val="028842"/>
                </a:solidFill>
              </a:rPr>
              <a:t>骑行数据</a:t>
            </a:r>
            <a:endParaRPr lang="en-US" altLang="zh-CN" sz="2000" b="1" dirty="0">
              <a:solidFill>
                <a:srgbClr val="028842"/>
              </a:solidFill>
            </a:endParaRPr>
          </a:p>
        </p:txBody>
      </p:sp>
      <p:sp>
        <p:nvSpPr>
          <p:cNvPr id="19" name="文本框 18"/>
          <p:cNvSpPr txBox="1"/>
          <p:nvPr/>
        </p:nvSpPr>
        <p:spPr>
          <a:xfrm>
            <a:off x="477893" y="3739319"/>
            <a:ext cx="5410408" cy="954107"/>
          </a:xfrm>
          <a:prstGeom prst="rect">
            <a:avLst/>
          </a:prstGeom>
          <a:noFill/>
        </p:spPr>
        <p:txBody>
          <a:bodyPr wrap="square" rtlCol="0">
            <a:spAutoFit/>
          </a:bodyPr>
          <a:lstStyle/>
          <a:p>
            <a:endParaRPr lang="en-US" altLang="zh-CN" dirty="0">
              <a:solidFill>
                <a:schemeClr val="accent1"/>
              </a:solidFill>
            </a:endParaRPr>
          </a:p>
          <a:p>
            <a:r>
              <a:rPr lang="en-US" altLang="zh-CN" b="1" dirty="0">
                <a:solidFill>
                  <a:srgbClr val="028842"/>
                </a:solidFill>
              </a:rPr>
              <a:t>-- </a:t>
            </a:r>
            <a:r>
              <a:rPr lang="zh-CN" altLang="en-US" b="1" dirty="0">
                <a:solidFill>
                  <a:srgbClr val="028842"/>
                </a:solidFill>
              </a:rPr>
              <a:t>基于自定义</a:t>
            </a:r>
            <a:r>
              <a:rPr lang="en-US" altLang="zh-CN" b="1" dirty="0">
                <a:solidFill>
                  <a:srgbClr val="028842"/>
                </a:solidFill>
              </a:rPr>
              <a:t>view</a:t>
            </a:r>
            <a:r>
              <a:rPr lang="zh-CN" altLang="en-US" b="1" dirty="0">
                <a:solidFill>
                  <a:srgbClr val="028842"/>
                </a:solidFill>
              </a:rPr>
              <a:t>计算并绘制柱形统计图</a:t>
            </a:r>
            <a:endParaRPr lang="zh-CN" altLang="en-US" b="1" dirty="0">
              <a:solidFill>
                <a:srgbClr val="028842"/>
              </a:solidFill>
            </a:endParaRPr>
          </a:p>
          <a:p>
            <a:r>
              <a:rPr lang="en-US" altLang="zh-CN" dirty="0"/>
              <a:t>   </a:t>
            </a:r>
            <a:endParaRPr lang="zh-CN" altLang="en-US" dirty="0"/>
          </a:p>
        </p:txBody>
      </p:sp>
      <p:pic>
        <p:nvPicPr>
          <p:cNvPr id="20" name="图片 19"/>
          <p:cNvPicPr>
            <a:picLocks noChangeAspect="1"/>
          </p:cNvPicPr>
          <p:nvPr/>
        </p:nvPicPr>
        <p:blipFill>
          <a:blip r:embed="rId1"/>
          <a:stretch>
            <a:fillRect/>
          </a:stretch>
        </p:blipFill>
        <p:spPr>
          <a:xfrm>
            <a:off x="5712492" y="1369897"/>
            <a:ext cx="2861077" cy="4977604"/>
          </a:xfrm>
          <a:prstGeom prst="rect">
            <a:avLst/>
          </a:prstGeom>
        </p:spPr>
      </p:pic>
      <p:pic>
        <p:nvPicPr>
          <p:cNvPr id="21" name="图片 20"/>
          <p:cNvPicPr>
            <a:picLocks noChangeAspect="1"/>
          </p:cNvPicPr>
          <p:nvPr/>
        </p:nvPicPr>
        <p:blipFill>
          <a:blip r:embed="rId2"/>
          <a:stretch>
            <a:fillRect/>
          </a:stretch>
        </p:blipFill>
        <p:spPr>
          <a:xfrm>
            <a:off x="8918578" y="1369897"/>
            <a:ext cx="3033673" cy="5260141"/>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52998" y="3001515"/>
            <a:ext cx="4709986" cy="546100"/>
          </a:xfrm>
        </p:spPr>
        <p:txBody>
          <a:bodyPr/>
          <a:lstStyle/>
          <a:p>
            <a:r>
              <a:rPr lang="en-US" altLang="zh-CN" dirty="0">
                <a:latin typeface="微软雅黑" panose="020B0503020204020204" charset="-122"/>
                <a:ea typeface="微软雅黑" panose="020B0503020204020204" charset="-122"/>
              </a:rPr>
              <a:t>APP</a:t>
            </a:r>
            <a:r>
              <a:rPr lang="zh-CN" altLang="en-US" dirty="0">
                <a:latin typeface="微软雅黑" panose="020B0503020204020204" charset="-122"/>
                <a:ea typeface="微软雅黑" panose="020B0503020204020204" charset="-122"/>
              </a:rPr>
              <a:t>功能展示</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2647950" y="2720567"/>
            <a:ext cx="590550" cy="1107996"/>
          </a:xfrm>
          <a:prstGeom prst="rect">
            <a:avLst/>
          </a:prstGeom>
          <a:noFill/>
        </p:spPr>
        <p:txBody>
          <a:bodyPr wrap="square" rtlCol="0">
            <a:spAutoFit/>
          </a:bodyPr>
          <a:lstStyle/>
          <a:p>
            <a:r>
              <a:rPr lang="en-US" altLang="zh-CN" sz="6600" b="1" dirty="0">
                <a:solidFill>
                  <a:schemeClr val="bg1"/>
                </a:solidFill>
              </a:rPr>
              <a:t>2</a:t>
            </a:r>
            <a:endParaRPr lang="zh-CN" altLang="en-US" sz="6600" b="1" dirty="0">
              <a:solidFill>
                <a:schemeClr val="bg1"/>
              </a:solidFill>
            </a:endParaRPr>
          </a:p>
        </p:txBody>
      </p:sp>
    </p:spTree>
  </p:cSld>
  <p:clrMapOvr>
    <a:masterClrMapping/>
  </p:clrMapOvr>
  <p:transition spd="slow">
    <p:push dir="u"/>
  </p:transition>
</p:sld>
</file>

<file path=ppt/tags/tag1.xml><?xml version="1.0" encoding="utf-8"?>
<p:tagLst xmlns:p="http://schemas.openxmlformats.org/presentationml/2006/main">
  <p:tag name="KSO_WM_TEMPLATE_TOPIC_ID" val="28060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Office 主题">
  <a:themeElements>
    <a:clrScheme name="自定义 19">
      <a:dk1>
        <a:sysClr val="windowText" lastClr="000000"/>
      </a:dk1>
      <a:lt1>
        <a:sysClr val="window" lastClr="FFFFFF"/>
      </a:lt1>
      <a:dk2>
        <a:srgbClr val="44546A"/>
      </a:dk2>
      <a:lt2>
        <a:srgbClr val="E7E6E6"/>
      </a:lt2>
      <a:accent1>
        <a:srgbClr val="059F5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1482</Words>
  <Application>WPS 演示</Application>
  <PresentationFormat>宽屏</PresentationFormat>
  <Paragraphs>144</Paragraphs>
  <Slides>15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Arial</vt:lpstr>
      <vt:lpstr>微软雅黑</vt:lpstr>
      <vt:lpstr>Segoe UI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Al</cp:lastModifiedBy>
  <cp:revision>44</cp:revision>
  <dcterms:created xsi:type="dcterms:W3CDTF">2015-08-04T01:49:00Z</dcterms:created>
  <dcterms:modified xsi:type="dcterms:W3CDTF">2018-01-09T12:42:27Z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2052-10.1.0.7106</vt:lpwstr>
  </property>
</Properties>
</file>