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76" r:id="rId6"/>
    <p:sldId id="264" r:id="rId7"/>
    <p:sldId id="266" r:id="rId8"/>
    <p:sldId id="259" r:id="rId9"/>
    <p:sldId id="267" r:id="rId10"/>
    <p:sldId id="277" r:id="rId11"/>
    <p:sldId id="270" r:id="rId12"/>
    <p:sldId id="278" r:id="rId13"/>
    <p:sldId id="279" r:id="rId14"/>
    <p:sldId id="280" r:id="rId15"/>
    <p:sldId id="281" r:id="rId16"/>
    <p:sldId id="282" r:id="rId17"/>
    <p:sldId id="283" r:id="rId18"/>
    <p:sldId id="260" r:id="rId19"/>
    <p:sldId id="284" r:id="rId20"/>
    <p:sldId id="271" r:id="rId21"/>
    <p:sldId id="261" r:id="rId22"/>
    <p:sldId id="285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688"/>
    <a:srgbClr val="996303"/>
    <a:srgbClr val="7BC25C"/>
    <a:srgbClr val="BDED68"/>
    <a:srgbClr val="2F812D"/>
    <a:srgbClr val="277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0628-E83F-4E0F-B0CE-E182FA44EEF8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DD22D-4A2A-4163-9583-2898D47D6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A27ED-71C2-4374-9DD5-1618B5BD47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8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A27ED-71C2-4374-9DD5-1618B5BD47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6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54866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62344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25836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473937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277700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20545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64786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48774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67082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64969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61009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11535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01535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03109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6F59-AE1C-475B-8133-5465035C9A0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B02B-98E8-4ACF-8A18-9B66E5C8C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e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eg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364641" y="1589174"/>
            <a:ext cx="4897677" cy="98955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6476" y="1724724"/>
            <a:ext cx="4334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喵呜</a:t>
            </a:r>
            <a:endParaRPr lang="zh-CN" altLang="en-US" sz="4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27381" y="2908748"/>
            <a:ext cx="6043709" cy="6384"/>
          </a:xfrm>
          <a:prstGeom prst="line">
            <a:avLst/>
          </a:prstGeom>
          <a:ln w="28575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88" y="2083952"/>
            <a:ext cx="5162212" cy="461304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615569" y="3137500"/>
            <a:ext cx="2325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小组成员：</a:t>
            </a:r>
            <a:endParaRPr lang="en-US" altLang="zh-CN" sz="2000" dirty="0" smtClean="0"/>
          </a:p>
          <a:p>
            <a:r>
              <a:rPr lang="zh-CN" altLang="en-US" sz="2000" dirty="0" smtClean="0"/>
              <a:t>詹萍        李洁莹</a:t>
            </a:r>
            <a:endParaRPr lang="en-US" altLang="zh-CN" sz="2000" dirty="0" smtClean="0"/>
          </a:p>
          <a:p>
            <a:r>
              <a:rPr lang="zh-CN" altLang="en-US" sz="2000" dirty="0"/>
              <a:t>陈玉</a:t>
            </a:r>
            <a:r>
              <a:rPr lang="zh-CN" altLang="en-US" sz="2000" dirty="0" smtClean="0"/>
              <a:t>淋    庞倩婷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479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245204" y="975921"/>
            <a:ext cx="2623806" cy="830996"/>
            <a:chOff x="388192" y="423306"/>
            <a:chExt cx="2623806" cy="830996"/>
          </a:xfrm>
        </p:grpSpPr>
        <p:sp>
          <p:nvSpPr>
            <p:cNvPr id="7" name="圆角矩形 6"/>
            <p:cNvSpPr/>
            <p:nvPr/>
          </p:nvSpPr>
          <p:spPr>
            <a:xfrm>
              <a:off x="388192" y="423306"/>
              <a:ext cx="2623806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564" y="479722"/>
              <a:ext cx="21530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</a:t>
              </a:r>
              <a:r>
                <a:rPr lang="en-US" altLang="zh-CN" sz="4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</a:t>
              </a:r>
              <a:endPara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91069" y="1714628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61853" y="4302008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33637" y="3163191"/>
            <a:ext cx="4926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en-US" sz="4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原型设计及展示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333"/>
            <a:ext cx="5741249" cy="51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08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00735" y="2031927"/>
            <a:ext cx="10661661" cy="3557739"/>
            <a:chOff x="778093" y="2087516"/>
            <a:chExt cx="10661661" cy="3557739"/>
          </a:xfrm>
        </p:grpSpPr>
        <p:sp>
          <p:nvSpPr>
            <p:cNvPr id="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147691" y="2094351"/>
              <a:ext cx="1349942" cy="1221783"/>
            </a:xfrm>
            <a:custGeom>
              <a:avLst/>
              <a:gdLst>
                <a:gd name="T0" fmla="*/ 517 w 995"/>
                <a:gd name="T1" fmla="*/ 834 h 900"/>
                <a:gd name="T2" fmla="*/ 905 w 995"/>
                <a:gd name="T3" fmla="*/ 604 h 900"/>
                <a:gd name="T4" fmla="*/ 831 w 995"/>
                <a:gd name="T5" fmla="*/ 395 h 900"/>
                <a:gd name="T6" fmla="*/ 147 w 995"/>
                <a:gd name="T7" fmla="*/ 26 h 900"/>
                <a:gd name="T8" fmla="*/ 3 w 995"/>
                <a:gd name="T9" fmla="*/ 96 h 900"/>
                <a:gd name="T10" fmla="*/ 9 w 995"/>
                <a:gd name="T11" fmla="*/ 576 h 900"/>
                <a:gd name="T12" fmla="*/ 68 w 995"/>
                <a:gd name="T13" fmla="*/ 670 h 900"/>
                <a:gd name="T14" fmla="*/ 328 w 995"/>
                <a:gd name="T15" fmla="*/ 804 h 900"/>
                <a:gd name="T16" fmla="*/ 517 w 995"/>
                <a:gd name="T17" fmla="*/ 83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5" h="900">
                  <a:moveTo>
                    <a:pt x="517" y="834"/>
                  </a:moveTo>
                  <a:cubicBezTo>
                    <a:pt x="579" y="796"/>
                    <a:pt x="905" y="604"/>
                    <a:pt x="905" y="604"/>
                  </a:cubicBezTo>
                  <a:cubicBezTo>
                    <a:pt x="905" y="604"/>
                    <a:pt x="995" y="568"/>
                    <a:pt x="831" y="395"/>
                  </a:cubicBezTo>
                  <a:cubicBezTo>
                    <a:pt x="669" y="223"/>
                    <a:pt x="442" y="70"/>
                    <a:pt x="147" y="26"/>
                  </a:cubicBezTo>
                  <a:cubicBezTo>
                    <a:pt x="108" y="21"/>
                    <a:pt x="0" y="0"/>
                    <a:pt x="3" y="96"/>
                  </a:cubicBezTo>
                  <a:cubicBezTo>
                    <a:pt x="6" y="192"/>
                    <a:pt x="9" y="576"/>
                    <a:pt x="9" y="576"/>
                  </a:cubicBezTo>
                  <a:cubicBezTo>
                    <a:pt x="9" y="576"/>
                    <a:pt x="8" y="649"/>
                    <a:pt x="68" y="670"/>
                  </a:cubicBezTo>
                  <a:cubicBezTo>
                    <a:pt x="128" y="692"/>
                    <a:pt x="253" y="737"/>
                    <a:pt x="328" y="804"/>
                  </a:cubicBezTo>
                  <a:cubicBezTo>
                    <a:pt x="396" y="865"/>
                    <a:pt x="411" y="900"/>
                    <a:pt x="517" y="834"/>
                  </a:cubicBez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138293" y="4140624"/>
              <a:ext cx="1339689" cy="1228618"/>
            </a:xfrm>
            <a:custGeom>
              <a:avLst/>
              <a:gdLst>
                <a:gd name="T0" fmla="*/ 7 w 987"/>
                <a:gd name="T1" fmla="*/ 357 h 905"/>
                <a:gd name="T2" fmla="*/ 23 w 987"/>
                <a:gd name="T3" fmla="*/ 808 h 905"/>
                <a:gd name="T4" fmla="*/ 242 w 987"/>
                <a:gd name="T5" fmla="*/ 844 h 905"/>
                <a:gd name="T6" fmla="*/ 894 w 987"/>
                <a:gd name="T7" fmla="*/ 420 h 905"/>
                <a:gd name="T8" fmla="*/ 901 w 987"/>
                <a:gd name="T9" fmla="*/ 261 h 905"/>
                <a:gd name="T10" fmla="*/ 477 w 987"/>
                <a:gd name="T11" fmla="*/ 36 h 905"/>
                <a:gd name="T12" fmla="*/ 366 w 987"/>
                <a:gd name="T13" fmla="*/ 43 h 905"/>
                <a:gd name="T14" fmla="*/ 124 w 987"/>
                <a:gd name="T15" fmla="*/ 206 h 905"/>
                <a:gd name="T16" fmla="*/ 7 w 987"/>
                <a:gd name="T17" fmla="*/ 357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7" h="905">
                  <a:moveTo>
                    <a:pt x="7" y="357"/>
                  </a:moveTo>
                  <a:cubicBezTo>
                    <a:pt x="11" y="430"/>
                    <a:pt x="23" y="808"/>
                    <a:pt x="23" y="808"/>
                  </a:cubicBezTo>
                  <a:cubicBezTo>
                    <a:pt x="23" y="808"/>
                    <a:pt x="11" y="905"/>
                    <a:pt x="242" y="844"/>
                  </a:cubicBezTo>
                  <a:cubicBezTo>
                    <a:pt x="470" y="783"/>
                    <a:pt x="714" y="658"/>
                    <a:pt x="894" y="420"/>
                  </a:cubicBezTo>
                  <a:cubicBezTo>
                    <a:pt x="917" y="389"/>
                    <a:pt x="987" y="304"/>
                    <a:pt x="901" y="261"/>
                  </a:cubicBezTo>
                  <a:cubicBezTo>
                    <a:pt x="815" y="217"/>
                    <a:pt x="477" y="36"/>
                    <a:pt x="477" y="36"/>
                  </a:cubicBezTo>
                  <a:cubicBezTo>
                    <a:pt x="477" y="36"/>
                    <a:pt x="413" y="0"/>
                    <a:pt x="366" y="43"/>
                  </a:cubicBezTo>
                  <a:cubicBezTo>
                    <a:pt x="318" y="85"/>
                    <a:pt x="219" y="173"/>
                    <a:pt x="124" y="206"/>
                  </a:cubicBezTo>
                  <a:cubicBezTo>
                    <a:pt x="38" y="237"/>
                    <a:pt x="0" y="232"/>
                    <a:pt x="7" y="357"/>
                  </a:cubicBez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742349" y="2934220"/>
              <a:ext cx="991951" cy="1555851"/>
            </a:xfrm>
            <a:custGeom>
              <a:avLst/>
              <a:gdLst>
                <a:gd name="T0" fmla="*/ 111 w 731"/>
                <a:gd name="T1" fmla="*/ 870 h 1146"/>
                <a:gd name="T2" fmla="*/ 507 w 731"/>
                <a:gd name="T3" fmla="*/ 1086 h 1146"/>
                <a:gd name="T4" fmla="*/ 649 w 731"/>
                <a:gd name="T5" fmla="*/ 917 h 1146"/>
                <a:gd name="T6" fmla="*/ 617 w 731"/>
                <a:gd name="T7" fmla="*/ 140 h 1146"/>
                <a:gd name="T8" fmla="*/ 484 w 731"/>
                <a:gd name="T9" fmla="*/ 52 h 1146"/>
                <a:gd name="T10" fmla="*/ 75 w 731"/>
                <a:gd name="T11" fmla="*/ 302 h 1146"/>
                <a:gd name="T12" fmla="*/ 23 w 731"/>
                <a:gd name="T13" fmla="*/ 401 h 1146"/>
                <a:gd name="T14" fmla="*/ 41 w 731"/>
                <a:gd name="T15" fmla="*/ 692 h 1146"/>
                <a:gd name="T16" fmla="*/ 111 w 731"/>
                <a:gd name="T17" fmla="*/ 87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1" h="1146">
                  <a:moveTo>
                    <a:pt x="111" y="870"/>
                  </a:moveTo>
                  <a:cubicBezTo>
                    <a:pt x="176" y="904"/>
                    <a:pt x="507" y="1086"/>
                    <a:pt x="507" y="1086"/>
                  </a:cubicBezTo>
                  <a:cubicBezTo>
                    <a:pt x="507" y="1086"/>
                    <a:pt x="584" y="1146"/>
                    <a:pt x="649" y="917"/>
                  </a:cubicBezTo>
                  <a:cubicBezTo>
                    <a:pt x="714" y="689"/>
                    <a:pt x="731" y="416"/>
                    <a:pt x="617" y="140"/>
                  </a:cubicBezTo>
                  <a:cubicBezTo>
                    <a:pt x="602" y="104"/>
                    <a:pt x="565" y="0"/>
                    <a:pt x="484" y="52"/>
                  </a:cubicBezTo>
                  <a:cubicBezTo>
                    <a:pt x="403" y="103"/>
                    <a:pt x="75" y="302"/>
                    <a:pt x="75" y="302"/>
                  </a:cubicBezTo>
                  <a:cubicBezTo>
                    <a:pt x="75" y="302"/>
                    <a:pt x="11" y="338"/>
                    <a:pt x="23" y="401"/>
                  </a:cubicBezTo>
                  <a:cubicBezTo>
                    <a:pt x="36" y="463"/>
                    <a:pt x="60" y="594"/>
                    <a:pt x="41" y="692"/>
                  </a:cubicBezTo>
                  <a:cubicBezTo>
                    <a:pt x="23" y="782"/>
                    <a:pt x="0" y="813"/>
                    <a:pt x="111" y="870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347572" y="3831251"/>
              <a:ext cx="24272" cy="236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457700" y="2938492"/>
              <a:ext cx="991951" cy="1554997"/>
            </a:xfrm>
            <a:custGeom>
              <a:avLst/>
              <a:gdLst>
                <a:gd name="T0" fmla="*/ 620 w 731"/>
                <a:gd name="T1" fmla="*/ 276 h 1146"/>
                <a:gd name="T2" fmla="*/ 224 w 731"/>
                <a:gd name="T3" fmla="*/ 59 h 1146"/>
                <a:gd name="T4" fmla="*/ 81 w 731"/>
                <a:gd name="T5" fmla="*/ 229 h 1146"/>
                <a:gd name="T6" fmla="*/ 113 w 731"/>
                <a:gd name="T7" fmla="*/ 1006 h 1146"/>
                <a:gd name="T8" fmla="*/ 246 w 731"/>
                <a:gd name="T9" fmla="*/ 1094 h 1146"/>
                <a:gd name="T10" fmla="*/ 656 w 731"/>
                <a:gd name="T11" fmla="*/ 844 h 1146"/>
                <a:gd name="T12" fmla="*/ 707 w 731"/>
                <a:gd name="T13" fmla="*/ 745 h 1146"/>
                <a:gd name="T14" fmla="*/ 690 w 731"/>
                <a:gd name="T15" fmla="*/ 453 h 1146"/>
                <a:gd name="T16" fmla="*/ 620 w 731"/>
                <a:gd name="T17" fmla="*/ 27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1" h="1146">
                  <a:moveTo>
                    <a:pt x="620" y="276"/>
                  </a:moveTo>
                  <a:cubicBezTo>
                    <a:pt x="555" y="242"/>
                    <a:pt x="224" y="59"/>
                    <a:pt x="224" y="59"/>
                  </a:cubicBezTo>
                  <a:cubicBezTo>
                    <a:pt x="224" y="59"/>
                    <a:pt x="147" y="0"/>
                    <a:pt x="81" y="229"/>
                  </a:cubicBezTo>
                  <a:cubicBezTo>
                    <a:pt x="17" y="456"/>
                    <a:pt x="0" y="730"/>
                    <a:pt x="113" y="1006"/>
                  </a:cubicBezTo>
                  <a:cubicBezTo>
                    <a:pt x="128" y="1042"/>
                    <a:pt x="166" y="1146"/>
                    <a:pt x="246" y="1094"/>
                  </a:cubicBezTo>
                  <a:cubicBezTo>
                    <a:pt x="327" y="1042"/>
                    <a:pt x="656" y="844"/>
                    <a:pt x="656" y="844"/>
                  </a:cubicBezTo>
                  <a:cubicBezTo>
                    <a:pt x="656" y="844"/>
                    <a:pt x="719" y="807"/>
                    <a:pt x="707" y="745"/>
                  </a:cubicBezTo>
                  <a:cubicBezTo>
                    <a:pt x="695" y="682"/>
                    <a:pt x="670" y="552"/>
                    <a:pt x="690" y="453"/>
                  </a:cubicBezTo>
                  <a:cubicBezTo>
                    <a:pt x="708" y="363"/>
                    <a:pt x="731" y="333"/>
                    <a:pt x="620" y="276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30出自【趣你的PPT】(微信:qunideppt)：最优质的PPT资源库"/>
            <p:cNvGrpSpPr/>
            <p:nvPr/>
          </p:nvGrpSpPr>
          <p:grpSpPr>
            <a:xfrm>
              <a:off x="4893857" y="3634110"/>
              <a:ext cx="119392" cy="265014"/>
              <a:chOff x="8375650" y="2649538"/>
              <a:chExt cx="144463" cy="320670"/>
            </a:xfrm>
            <a:solidFill>
              <a:schemeClr val="bg1"/>
            </a:solidFill>
          </p:grpSpPr>
          <p:sp>
            <p:nvSpPr>
              <p:cNvPr id="2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8375650" y="2896389"/>
                <a:ext cx="70644" cy="73819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8448675" y="2649538"/>
                <a:ext cx="71438" cy="74613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2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696930" y="4123536"/>
              <a:ext cx="1354214" cy="1218365"/>
            </a:xfrm>
            <a:custGeom>
              <a:avLst/>
              <a:gdLst>
                <a:gd name="T0" fmla="*/ 477 w 998"/>
                <a:gd name="T1" fmla="*/ 67 h 898"/>
                <a:gd name="T2" fmla="*/ 90 w 998"/>
                <a:gd name="T3" fmla="*/ 299 h 898"/>
                <a:gd name="T4" fmla="*/ 165 w 998"/>
                <a:gd name="T5" fmla="*/ 508 h 898"/>
                <a:gd name="T6" fmla="*/ 851 w 998"/>
                <a:gd name="T7" fmla="*/ 873 h 898"/>
                <a:gd name="T8" fmla="*/ 995 w 998"/>
                <a:gd name="T9" fmla="*/ 802 h 898"/>
                <a:gd name="T10" fmla="*/ 986 w 998"/>
                <a:gd name="T11" fmla="*/ 323 h 898"/>
                <a:gd name="T12" fmla="*/ 926 w 998"/>
                <a:gd name="T13" fmla="*/ 229 h 898"/>
                <a:gd name="T14" fmla="*/ 666 w 998"/>
                <a:gd name="T15" fmla="*/ 96 h 898"/>
                <a:gd name="T16" fmla="*/ 477 w 998"/>
                <a:gd name="T17" fmla="*/ 6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8" h="898">
                  <a:moveTo>
                    <a:pt x="477" y="67"/>
                  </a:moveTo>
                  <a:cubicBezTo>
                    <a:pt x="415" y="106"/>
                    <a:pt x="90" y="299"/>
                    <a:pt x="90" y="299"/>
                  </a:cubicBezTo>
                  <a:cubicBezTo>
                    <a:pt x="90" y="299"/>
                    <a:pt x="0" y="336"/>
                    <a:pt x="165" y="508"/>
                  </a:cubicBezTo>
                  <a:cubicBezTo>
                    <a:pt x="328" y="679"/>
                    <a:pt x="556" y="831"/>
                    <a:pt x="851" y="873"/>
                  </a:cubicBezTo>
                  <a:cubicBezTo>
                    <a:pt x="890" y="878"/>
                    <a:pt x="998" y="898"/>
                    <a:pt x="995" y="802"/>
                  </a:cubicBezTo>
                  <a:cubicBezTo>
                    <a:pt x="991" y="706"/>
                    <a:pt x="986" y="323"/>
                    <a:pt x="986" y="323"/>
                  </a:cubicBezTo>
                  <a:cubicBezTo>
                    <a:pt x="986" y="323"/>
                    <a:pt x="986" y="250"/>
                    <a:pt x="926" y="229"/>
                  </a:cubicBezTo>
                  <a:cubicBezTo>
                    <a:pt x="866" y="208"/>
                    <a:pt x="741" y="163"/>
                    <a:pt x="666" y="96"/>
                  </a:cubicBezTo>
                  <a:cubicBezTo>
                    <a:pt x="597" y="36"/>
                    <a:pt x="582" y="0"/>
                    <a:pt x="477" y="67"/>
                  </a:cubicBez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708037" y="2087516"/>
              <a:ext cx="1351651" cy="1208113"/>
            </a:xfrm>
            <a:custGeom>
              <a:avLst/>
              <a:gdLst>
                <a:gd name="T0" fmla="*/ 982 w 996"/>
                <a:gd name="T1" fmla="*/ 547 h 890"/>
                <a:gd name="T2" fmla="*/ 982 w 996"/>
                <a:gd name="T3" fmla="*/ 96 h 890"/>
                <a:gd name="T4" fmla="*/ 764 w 996"/>
                <a:gd name="T5" fmla="*/ 53 h 890"/>
                <a:gd name="T6" fmla="*/ 98 w 996"/>
                <a:gd name="T7" fmla="*/ 453 h 890"/>
                <a:gd name="T8" fmla="*/ 85 w 996"/>
                <a:gd name="T9" fmla="*/ 613 h 890"/>
                <a:gd name="T10" fmla="*/ 501 w 996"/>
                <a:gd name="T11" fmla="*/ 852 h 890"/>
                <a:gd name="T12" fmla="*/ 612 w 996"/>
                <a:gd name="T13" fmla="*/ 849 h 890"/>
                <a:gd name="T14" fmla="*/ 859 w 996"/>
                <a:gd name="T15" fmla="*/ 694 h 890"/>
                <a:gd name="T16" fmla="*/ 982 w 996"/>
                <a:gd name="T17" fmla="*/ 547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6" h="890">
                  <a:moveTo>
                    <a:pt x="982" y="547"/>
                  </a:moveTo>
                  <a:cubicBezTo>
                    <a:pt x="980" y="474"/>
                    <a:pt x="982" y="96"/>
                    <a:pt x="982" y="96"/>
                  </a:cubicBezTo>
                  <a:cubicBezTo>
                    <a:pt x="982" y="96"/>
                    <a:pt x="996" y="0"/>
                    <a:pt x="764" y="53"/>
                  </a:cubicBezTo>
                  <a:cubicBezTo>
                    <a:pt x="534" y="105"/>
                    <a:pt x="286" y="222"/>
                    <a:pt x="98" y="453"/>
                  </a:cubicBezTo>
                  <a:cubicBezTo>
                    <a:pt x="73" y="484"/>
                    <a:pt x="0" y="567"/>
                    <a:pt x="85" y="613"/>
                  </a:cubicBezTo>
                  <a:cubicBezTo>
                    <a:pt x="169" y="659"/>
                    <a:pt x="501" y="852"/>
                    <a:pt x="501" y="852"/>
                  </a:cubicBezTo>
                  <a:cubicBezTo>
                    <a:pt x="501" y="852"/>
                    <a:pt x="563" y="890"/>
                    <a:pt x="612" y="849"/>
                  </a:cubicBezTo>
                  <a:cubicBezTo>
                    <a:pt x="661" y="808"/>
                    <a:pt x="764" y="724"/>
                    <a:pt x="859" y="694"/>
                  </a:cubicBezTo>
                  <a:cubicBezTo>
                    <a:pt x="947" y="667"/>
                    <a:pt x="984" y="672"/>
                    <a:pt x="982" y="547"/>
                  </a:cubicBez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80248" y="2663748"/>
              <a:ext cx="53792" cy="537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5482973" y="3111080"/>
              <a:ext cx="1216657" cy="12175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5" name="Group 39出自【趣你的PPT】(微信:qunideppt)：最优质的PPT资源库"/>
            <p:cNvGrpSpPr/>
            <p:nvPr/>
          </p:nvGrpSpPr>
          <p:grpSpPr>
            <a:xfrm>
              <a:off x="8311520" y="2338409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46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8" name="Group 54出自【趣你的PPT】(微信:qunideppt)：最优质的PPT资源库"/>
            <p:cNvGrpSpPr/>
            <p:nvPr/>
          </p:nvGrpSpPr>
          <p:grpSpPr>
            <a:xfrm>
              <a:off x="8311520" y="3554023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49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出自【趣你的PPT】(微信:qunideppt)：最优质的PPT资源库"/>
            <p:cNvSpPr txBox="1"/>
            <p:nvPr/>
          </p:nvSpPr>
          <p:spPr>
            <a:xfrm>
              <a:off x="8659646" y="2244755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领养猫咪</a:t>
              </a:r>
              <a:endParaRPr lang="id-ID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52" name="出自【趣你的PPT】(微信:qunideppt)：最优质的PPT资源库"/>
            <p:cNvSpPr txBox="1"/>
            <p:nvPr/>
          </p:nvSpPr>
          <p:spPr>
            <a:xfrm>
              <a:off x="8659646" y="2513943"/>
              <a:ext cx="2780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普通用户可以在</a:t>
              </a:r>
              <a:r>
                <a:rPr lang="en-US" altLang="zh-CN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上完成领养认证，进而申报领养流浪猫。</a:t>
              </a:r>
              <a:endParaRPr lang="en-GB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出自【趣你的PPT】(微信:qunideppt)：最优质的PPT资源库"/>
            <p:cNvSpPr txBox="1"/>
            <p:nvPr/>
          </p:nvSpPr>
          <p:spPr>
            <a:xfrm>
              <a:off x="8588027" y="343519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上报流浪猫</a:t>
              </a:r>
              <a:endParaRPr lang="id-ID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54" name="出自【趣你的PPT】(微信:qunideppt)：最优质的PPT资源库"/>
            <p:cNvSpPr txBox="1"/>
            <p:nvPr/>
          </p:nvSpPr>
          <p:spPr>
            <a:xfrm>
              <a:off x="8659646" y="3741431"/>
              <a:ext cx="2780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普通用户如若发现流浪猫，可以在平台上向所属组织上报流浪猫。</a:t>
              </a:r>
              <a:endParaRPr lang="en-GB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Group 61出自【趣你的PPT】(微信:qunideppt)：最优质的PPT资源库"/>
            <p:cNvGrpSpPr/>
            <p:nvPr/>
          </p:nvGrpSpPr>
          <p:grpSpPr>
            <a:xfrm flipH="1">
              <a:off x="3558200" y="2338409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56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8" name="Group 64出自【趣你的PPT】(微信:qunideppt)：最优质的PPT资源库"/>
            <p:cNvGrpSpPr/>
            <p:nvPr/>
          </p:nvGrpSpPr>
          <p:grpSpPr>
            <a:xfrm flipH="1">
              <a:off x="3558200" y="3554023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59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出自【趣你的PPT】(微信:qunideppt)：最优质的PPT资源库"/>
            <p:cNvSpPr txBox="1"/>
            <p:nvPr/>
          </p:nvSpPr>
          <p:spPr>
            <a:xfrm flipH="1">
              <a:off x="1937243" y="2244755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扫流浪猫二维码</a:t>
              </a:r>
              <a:endParaRPr lang="id-ID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62" name="出自【趣你的PPT】(微信:qunideppt)：最优质的PPT资源库"/>
            <p:cNvSpPr txBox="1"/>
            <p:nvPr/>
          </p:nvSpPr>
          <p:spPr>
            <a:xfrm flipH="1">
              <a:off x="778093" y="2513943"/>
              <a:ext cx="27801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普通用户可以使用</a:t>
              </a:r>
              <a:r>
                <a:rPr lang="en-US" altLang="zh-CN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App</a:t>
              </a:r>
              <a:r>
                <a:rPr lang="zh-CN" alt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扫流浪猫二维码，看到流浪猫的基本信息，喂养日志及评论。</a:t>
              </a:r>
              <a:endParaRPr lang="en-GB" altLang="zh-CN" sz="1400" dirty="0">
                <a:solidFill>
                  <a:prstClr val="white"/>
                </a:solidFill>
              </a:endParaRPr>
            </a:p>
          </p:txBody>
        </p:sp>
        <p:sp>
          <p:nvSpPr>
            <p:cNvPr id="63" name="出自【趣你的PPT】(微信:qunideppt)：最优质的PPT资源库"/>
            <p:cNvSpPr txBox="1"/>
            <p:nvPr/>
          </p:nvSpPr>
          <p:spPr>
            <a:xfrm flipH="1">
              <a:off x="2963164" y="3472243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猫圈</a:t>
              </a:r>
              <a:endParaRPr lang="id-ID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64" name="出自【趣你的PPT】(微信:qunideppt)：最优质的PPT资源库"/>
            <p:cNvSpPr txBox="1"/>
            <p:nvPr/>
          </p:nvSpPr>
          <p:spPr>
            <a:xfrm flipH="1">
              <a:off x="778093" y="3741431"/>
              <a:ext cx="27801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普通用户可以在平台上看到大家发布的有关猫咪的动态，也可以在平台上发布动态。</a:t>
              </a:r>
              <a:endParaRPr lang="en-GB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Group 71出自【趣你的PPT】(微信:qunideppt)：最优质的PPT资源库"/>
            <p:cNvGrpSpPr/>
            <p:nvPr/>
          </p:nvGrpSpPr>
          <p:grpSpPr>
            <a:xfrm>
              <a:off x="8311520" y="4719183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66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8" name="出自【趣你的PPT】(微信:qunideppt)：最优质的PPT资源库"/>
            <p:cNvSpPr txBox="1"/>
            <p:nvPr/>
          </p:nvSpPr>
          <p:spPr>
            <a:xfrm>
              <a:off x="8631236" y="4625637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响应组织活动</a:t>
              </a:r>
              <a:endParaRPr lang="id-ID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69" name="出自【趣你的PPT】(微信:qunideppt)：最优质的PPT资源库"/>
            <p:cNvSpPr txBox="1"/>
            <p:nvPr/>
          </p:nvSpPr>
          <p:spPr>
            <a:xfrm>
              <a:off x="8659646" y="4906591"/>
              <a:ext cx="27801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流浪猫管理组织会在平台上发布消息，普通用户可以在</a:t>
              </a:r>
              <a:r>
                <a:rPr lang="en-US" altLang="zh-CN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响应组织活动</a:t>
              </a:r>
              <a:endParaRPr lang="en-GB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Group 76出自【趣你的PPT】(微信:qunideppt)：最优质的PPT资源库"/>
            <p:cNvGrpSpPr/>
            <p:nvPr/>
          </p:nvGrpSpPr>
          <p:grpSpPr>
            <a:xfrm flipH="1">
              <a:off x="3558200" y="4719183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71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出自【趣你的PPT】(微信:qunideppt)：最优质的PPT资源库"/>
            <p:cNvSpPr txBox="1"/>
            <p:nvPr/>
          </p:nvSpPr>
          <p:spPr>
            <a:xfrm flipH="1">
              <a:off x="1526874" y="4637403"/>
              <a:ext cx="2031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寻猫启示及失猫认领</a:t>
              </a:r>
              <a:endParaRPr lang="id-ID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74" name="出自【趣你的PPT】(微信:qunideppt)：最优质的PPT资源库"/>
            <p:cNvSpPr txBox="1"/>
            <p:nvPr/>
          </p:nvSpPr>
          <p:spPr>
            <a:xfrm flipH="1">
              <a:off x="778093" y="4906591"/>
              <a:ext cx="27801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普通用户可以在</a:t>
              </a:r>
              <a:r>
                <a:rPr lang="en-US" altLang="zh-CN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App</a:t>
              </a:r>
              <a:r>
                <a:rPr lang="zh-CN" altLang="en-US" sz="14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上发布丢失猫咪对的信息，以及看到流浪猫信息。</a:t>
              </a:r>
              <a:endParaRPr lang="en-GB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1240077" y="450937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en-US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功能点概述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05719" y="3472243"/>
            <a:ext cx="85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喵呜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3179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240077" y="450937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en-US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原型设计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7" y="1085541"/>
            <a:ext cx="3478083" cy="50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79" y="1085541"/>
            <a:ext cx="350495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10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240077" y="450937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en-US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原型设计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39" y="1220347"/>
            <a:ext cx="3539142" cy="50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74" y="1220347"/>
            <a:ext cx="349371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240077" y="450937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en-US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原型设计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40" y="1220347"/>
            <a:ext cx="3536842" cy="50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97" y="1220347"/>
            <a:ext cx="3600000" cy="504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6858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240077" y="450937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en-US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原型设计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01" y="1220347"/>
            <a:ext cx="3502703" cy="50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32" y="1220347"/>
            <a:ext cx="349595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240077" y="450937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en-US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原型设计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37" y="1209822"/>
            <a:ext cx="346039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240077" y="450937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en-US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原型设计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cxnSp>
        <p:nvCxnSpPr>
          <p:cNvPr id="4" name="直接连接符 3"/>
          <p:cNvCxnSpPr>
            <a:endCxn id="5" idx="1"/>
          </p:cNvCxnSpPr>
          <p:nvPr/>
        </p:nvCxnSpPr>
        <p:spPr>
          <a:xfrm>
            <a:off x="0" y="3319975"/>
            <a:ext cx="3502855" cy="140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02855" y="2980100"/>
            <a:ext cx="4642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App</a:t>
            </a:r>
            <a:r>
              <a:rPr lang="zh-CN" altLang="en-US" sz="4000" dirty="0"/>
              <a:t>原型</a:t>
            </a:r>
            <a:r>
              <a:rPr lang="zh-CN" altLang="en-US" sz="4000" dirty="0" smtClean="0"/>
              <a:t>图动态展示</a:t>
            </a:r>
            <a:endParaRPr lang="zh-CN" altLang="en-US" sz="4000" dirty="0"/>
          </a:p>
        </p:txBody>
      </p:sp>
      <p:cxnSp>
        <p:nvCxnSpPr>
          <p:cNvPr id="9" name="直接连接符 8"/>
          <p:cNvCxnSpPr>
            <a:stCxn id="5" idx="3"/>
          </p:cNvCxnSpPr>
          <p:nvPr/>
        </p:nvCxnSpPr>
        <p:spPr>
          <a:xfrm>
            <a:off x="8145194" y="3334043"/>
            <a:ext cx="4046806" cy="4220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245204" y="975921"/>
            <a:ext cx="2623806" cy="830996"/>
            <a:chOff x="388192" y="423306"/>
            <a:chExt cx="2623806" cy="830996"/>
          </a:xfrm>
        </p:grpSpPr>
        <p:sp>
          <p:nvSpPr>
            <p:cNvPr id="7" name="圆角矩形 6"/>
            <p:cNvSpPr/>
            <p:nvPr/>
          </p:nvSpPr>
          <p:spPr>
            <a:xfrm>
              <a:off x="388192" y="423306"/>
              <a:ext cx="2623806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564" y="479722"/>
              <a:ext cx="21530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5</a:t>
              </a:r>
              <a:endPara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91069" y="1714628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61853" y="4302008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86315" y="3077476"/>
            <a:ext cx="4185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推广与运营方案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" y="1962569"/>
            <a:ext cx="5514017" cy="49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60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40077" y="476989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平台推广方案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60249" y="1772529"/>
            <a:ext cx="3632548" cy="3632548"/>
          </a:xfrm>
          <a:prstGeom prst="ellipse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56858" y="1830341"/>
            <a:ext cx="3632548" cy="3632548"/>
          </a:xfrm>
          <a:prstGeom prst="ellipse">
            <a:avLst/>
          </a:prstGeom>
          <a:blipFill dpi="0"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653467" y="1772529"/>
            <a:ext cx="3632548" cy="3632548"/>
          </a:xfrm>
          <a:prstGeom prst="ellipse">
            <a:avLst/>
          </a:prstGeom>
          <a:blipFill dpi="0" rotWithShape="1"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15373" y="2801218"/>
            <a:ext cx="2857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和</a:t>
            </a:r>
            <a:r>
              <a:rPr lang="zh-CN" altLang="zh-CN" sz="2000" dirty="0"/>
              <a:t>各高校流浪猫保护组织合作，平台为协会提供科学的线上平台管理模式（</a:t>
            </a:r>
            <a:r>
              <a:rPr lang="en-US" altLang="zh-CN" sz="2000" dirty="0"/>
              <a:t>app</a:t>
            </a:r>
            <a:r>
              <a:rPr lang="zh-CN" altLang="zh-CN" sz="2000" dirty="0"/>
              <a:t>），协会为平台在校园学生群体中做免费推广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772415" y="2810987"/>
            <a:ext cx="26911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和</a:t>
            </a:r>
            <a:r>
              <a:rPr lang="zh-CN" altLang="zh-CN" sz="2000" dirty="0"/>
              <a:t>网络宠物达人合作，获得微博大</a:t>
            </a:r>
            <a:r>
              <a:rPr lang="en-US" altLang="zh-CN" sz="2000" dirty="0"/>
              <a:t>V</a:t>
            </a:r>
            <a:r>
              <a:rPr lang="zh-CN" altLang="zh-CN" sz="2000" dirty="0"/>
              <a:t>、知名微信公众号主支持与认可，在他们原有的粉丝基础上，吸引平台更多用户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458" y="2834237"/>
            <a:ext cx="2438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打造</a:t>
            </a:r>
            <a:r>
              <a:rPr lang="zh-CN" altLang="zh-CN" sz="2000" dirty="0"/>
              <a:t>平台专属的网红猫系列，为校园流浪猫打造专属的推广，制造网络热点，累积固定粉丝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2323941" y="2033503"/>
            <a:ext cx="743129" cy="738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08661" y="1941191"/>
            <a:ext cx="5736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767304" y="2033503"/>
            <a:ext cx="743129" cy="738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098175" y="2033503"/>
            <a:ext cx="743129" cy="738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52023" y="1910907"/>
            <a:ext cx="5736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182894" y="1941191"/>
            <a:ext cx="5736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428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32" grpId="0" animBg="1"/>
      <p:bldP spid="8" grpId="0"/>
      <p:bldP spid="9" grpId="0"/>
      <p:bldP spid="10" grpId="0"/>
      <p:bldP spid="11" grpId="0" animBg="1"/>
      <p:bldP spid="13" grpId="0"/>
      <p:bldP spid="36" grpId="0" animBg="1"/>
      <p:bldP spid="37" grpId="0" animBg="1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70123" y="438411"/>
            <a:ext cx="1634250" cy="8309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3566" y="499966"/>
            <a:ext cx="1283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1895" y="1898524"/>
            <a:ext cx="3612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平台创意与用户群体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70123" y="1555025"/>
            <a:ext cx="5257577" cy="68128"/>
          </a:xfrm>
          <a:prstGeom prst="line">
            <a:avLst/>
          </a:prstGeom>
          <a:ln w="28575">
            <a:solidFill>
              <a:srgbClr val="7BC25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030325" y="1946224"/>
            <a:ext cx="576471" cy="392095"/>
            <a:chOff x="864022" y="2404997"/>
            <a:chExt cx="576471" cy="39209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" name="圆角矩形 10"/>
            <p:cNvSpPr/>
            <p:nvPr/>
          </p:nvSpPr>
          <p:spPr>
            <a:xfrm>
              <a:off x="864022" y="2404997"/>
              <a:ext cx="576471" cy="39209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26651" y="2416378"/>
              <a:ext cx="51384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01</a:t>
              </a:r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749658" y="2641708"/>
            <a:ext cx="522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市场分析与相似产品的对比分析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11519" y="2707271"/>
            <a:ext cx="576471" cy="392095"/>
            <a:chOff x="864022" y="2404997"/>
            <a:chExt cx="576471" cy="39209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圆角矩形 16"/>
            <p:cNvSpPr/>
            <p:nvPr/>
          </p:nvSpPr>
          <p:spPr>
            <a:xfrm>
              <a:off x="864022" y="2404997"/>
              <a:ext cx="576471" cy="39209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6651" y="2416378"/>
              <a:ext cx="51384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02</a:t>
              </a:r>
              <a:endParaRPr lang="zh-CN" altLang="en-US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771895" y="4771507"/>
            <a:ext cx="277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推广与运营方案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030324" y="3410554"/>
            <a:ext cx="576471" cy="392095"/>
            <a:chOff x="864022" y="2404997"/>
            <a:chExt cx="576471" cy="39209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圆角矩形 20"/>
            <p:cNvSpPr/>
            <p:nvPr/>
          </p:nvSpPr>
          <p:spPr>
            <a:xfrm>
              <a:off x="864022" y="2404997"/>
              <a:ext cx="576471" cy="39209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26651" y="2416378"/>
              <a:ext cx="51384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03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30324" y="4103671"/>
            <a:ext cx="576471" cy="392095"/>
            <a:chOff x="864022" y="2404997"/>
            <a:chExt cx="576471" cy="39209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5" name="圆角矩形 24"/>
            <p:cNvSpPr/>
            <p:nvPr/>
          </p:nvSpPr>
          <p:spPr>
            <a:xfrm>
              <a:off x="864022" y="2404997"/>
              <a:ext cx="576471" cy="39209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26651" y="2416378"/>
              <a:ext cx="51384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04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749658" y="3384892"/>
            <a:ext cx="2381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产品方案设计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30324" y="4837070"/>
            <a:ext cx="576471" cy="392095"/>
            <a:chOff x="864022" y="2404997"/>
            <a:chExt cx="576471" cy="39209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8" name="圆角矩形 27"/>
            <p:cNvSpPr/>
            <p:nvPr/>
          </p:nvSpPr>
          <p:spPr>
            <a:xfrm>
              <a:off x="864022" y="2404997"/>
              <a:ext cx="576471" cy="39209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26651" y="2416378"/>
              <a:ext cx="51384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05</a:t>
              </a:r>
              <a:endParaRPr lang="zh-CN" altLang="en-US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771895" y="4055222"/>
            <a:ext cx="332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en-US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原型设计及展示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11519" y="5560021"/>
            <a:ext cx="576471" cy="392095"/>
            <a:chOff x="864022" y="2404997"/>
            <a:chExt cx="576471" cy="39209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2" name="圆角矩形 31"/>
            <p:cNvSpPr/>
            <p:nvPr/>
          </p:nvSpPr>
          <p:spPr>
            <a:xfrm>
              <a:off x="864022" y="2404997"/>
              <a:ext cx="576471" cy="39209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26651" y="2416378"/>
              <a:ext cx="51384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06</a:t>
              </a:r>
              <a:endParaRPr lang="zh-CN" altLang="en-US" dirty="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749658" y="5518972"/>
            <a:ext cx="277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小组有话说</a:t>
            </a:r>
            <a:endParaRPr lang="en-US" altLang="zh-CN" sz="2800" dirty="0" smtClean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72" y="0"/>
            <a:ext cx="5553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711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9" grpId="0"/>
      <p:bldP spid="23" grpId="0"/>
      <p:bldP spid="30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40077" y="476989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平台运营方案</a:t>
            </a:r>
            <a:endParaRPr lang="zh-CN" altLang="en-US" sz="2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60249" y="1772529"/>
            <a:ext cx="3632548" cy="3632548"/>
          </a:xfrm>
          <a:prstGeom prst="ellipse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56858" y="1830341"/>
            <a:ext cx="3632548" cy="3632548"/>
          </a:xfrm>
          <a:prstGeom prst="ellipse">
            <a:avLst/>
          </a:prstGeom>
          <a:blipFill dpi="0"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653467" y="1772529"/>
            <a:ext cx="3632548" cy="3632548"/>
          </a:xfrm>
          <a:prstGeom prst="ellipse">
            <a:avLst/>
          </a:prstGeom>
          <a:blipFill dpi="0" rotWithShape="1"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38566" y="2846189"/>
            <a:ext cx="2475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和</a:t>
            </a:r>
            <a:r>
              <a:rPr lang="zh-CN" altLang="zh-CN" dirty="0"/>
              <a:t>广州市区的各高校流浪猫保护组织达成初步合作，了解各高校流浪猫保护组织在管理上存在的弊端，平台结合这些弊端制定更科学的管理模式，为平台的后续发展奠定基础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881914" y="2976467"/>
            <a:ext cx="2470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完成</a:t>
            </a:r>
            <a:r>
              <a:rPr lang="zh-CN" altLang="zh-CN" dirty="0"/>
              <a:t>平台的初步开发，并和协会协商使平台能够在各协会得到运行，将各高校协会的原有受众转移到平台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8323221" y="2979464"/>
            <a:ext cx="2293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打造平台专属的网红猫系列，为校园流浪猫打造专属的推广，制造网络热点，累积固定粉丝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2323941" y="2033503"/>
            <a:ext cx="743129" cy="738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55562" y="2110468"/>
            <a:ext cx="1052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前期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767304" y="2033503"/>
            <a:ext cx="743129" cy="738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098175" y="2033503"/>
            <a:ext cx="743129" cy="7387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97663" y="2126865"/>
            <a:ext cx="1052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中期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943366" y="2110467"/>
            <a:ext cx="1052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后期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674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32" grpId="0" animBg="1"/>
      <p:bldP spid="8" grpId="0"/>
      <p:bldP spid="9" grpId="0"/>
      <p:bldP spid="10" grpId="0"/>
      <p:bldP spid="11" grpId="0" animBg="1"/>
      <p:bldP spid="13" grpId="0"/>
      <p:bldP spid="36" grpId="0" animBg="1"/>
      <p:bldP spid="37" grpId="0" animBg="1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245204" y="975921"/>
            <a:ext cx="2623806" cy="830996"/>
            <a:chOff x="388192" y="423306"/>
            <a:chExt cx="2623806" cy="830996"/>
          </a:xfrm>
        </p:grpSpPr>
        <p:sp>
          <p:nvSpPr>
            <p:cNvPr id="7" name="圆角矩形 6"/>
            <p:cNvSpPr/>
            <p:nvPr/>
          </p:nvSpPr>
          <p:spPr>
            <a:xfrm>
              <a:off x="388192" y="423306"/>
              <a:ext cx="2623806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564" y="479722"/>
              <a:ext cx="21530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</a:t>
              </a:r>
              <a:r>
                <a:rPr lang="en-US" altLang="zh-CN" sz="4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6</a:t>
              </a:r>
              <a:endPara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91069" y="1714628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61853" y="4302008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560815" y="3254144"/>
            <a:ext cx="3110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小组有话说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1" y="1988728"/>
            <a:ext cx="544316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10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22363" y="464234"/>
            <a:ext cx="227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小组分工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22363" y="1333500"/>
            <a:ext cx="8801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市场调查：</a:t>
            </a:r>
            <a:r>
              <a:rPr lang="zh-CN" altLang="en-US" dirty="0"/>
              <a:t>詹萍、李洁莹、庞倩婷、陈玉淋</a:t>
            </a:r>
          </a:p>
          <a:p>
            <a:r>
              <a:rPr lang="zh-CN" altLang="en-US" dirty="0"/>
              <a:t>同类产品比较</a:t>
            </a:r>
          </a:p>
          <a:p>
            <a:r>
              <a:rPr lang="zh-CN" altLang="en-US" dirty="0"/>
              <a:t>问卷调查</a:t>
            </a:r>
          </a:p>
          <a:p>
            <a:endParaRPr lang="zh-CN" altLang="en-US" dirty="0"/>
          </a:p>
          <a:p>
            <a:r>
              <a:rPr lang="zh-CN" altLang="en-US" b="1" dirty="0"/>
              <a:t>产品方案设计：</a:t>
            </a:r>
          </a:p>
          <a:p>
            <a:r>
              <a:rPr lang="zh-CN" altLang="en-US" dirty="0"/>
              <a:t>可行性分析：庞倩婷、陈玉淋</a:t>
            </a:r>
          </a:p>
          <a:p>
            <a:r>
              <a:rPr lang="zh-CN" altLang="en-US" dirty="0"/>
              <a:t>需求分析：詹萍、李洁莹</a:t>
            </a:r>
          </a:p>
          <a:p>
            <a:endParaRPr lang="zh-CN" altLang="en-US" dirty="0"/>
          </a:p>
          <a:p>
            <a:r>
              <a:rPr lang="zh-CN" altLang="en-US" b="1" dirty="0"/>
              <a:t>原型图设计：</a:t>
            </a:r>
            <a:r>
              <a:rPr lang="zh-CN" altLang="en-US" dirty="0"/>
              <a:t>詹萍、李洁莹、庞倩婷、陈玉淋</a:t>
            </a:r>
          </a:p>
          <a:p>
            <a:endParaRPr lang="zh-CN" altLang="en-US" dirty="0"/>
          </a:p>
          <a:p>
            <a:r>
              <a:rPr lang="en-US" altLang="zh-CN" b="1" dirty="0" err="1"/>
              <a:t>xiaopiu</a:t>
            </a:r>
            <a:r>
              <a:rPr lang="zh-CN" altLang="en-US" b="1" dirty="0"/>
              <a:t>原型制作</a:t>
            </a:r>
            <a:r>
              <a:rPr lang="en-US" altLang="zh-CN" b="1" dirty="0"/>
              <a:t>:</a:t>
            </a:r>
          </a:p>
          <a:p>
            <a:r>
              <a:rPr lang="zh-CN" altLang="en-US" dirty="0"/>
              <a:t>页面制作：詹萍、</a:t>
            </a:r>
            <a:r>
              <a:rPr lang="zh-CN" altLang="en-US" dirty="0" smtClean="0"/>
              <a:t>李洁莹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ICON</a:t>
            </a:r>
            <a:r>
              <a:rPr lang="zh-CN" altLang="en-US" b="1" dirty="0"/>
              <a:t>设计：</a:t>
            </a:r>
            <a:r>
              <a:rPr lang="zh-CN" altLang="en-US" dirty="0"/>
              <a:t>陈玉淋</a:t>
            </a:r>
          </a:p>
          <a:p>
            <a:endParaRPr lang="zh-CN" altLang="en-US" dirty="0"/>
          </a:p>
          <a:p>
            <a:r>
              <a:rPr lang="en-US" altLang="zh-CN" b="1" dirty="0"/>
              <a:t>PPT</a:t>
            </a:r>
            <a:r>
              <a:rPr lang="zh-CN" altLang="en-US" b="1" dirty="0"/>
              <a:t>制作：</a:t>
            </a:r>
            <a:r>
              <a:rPr lang="zh-CN" altLang="en-US" dirty="0"/>
              <a:t>庞倩婷</a:t>
            </a:r>
          </a:p>
          <a:p>
            <a:endParaRPr lang="zh-CN" altLang="en-US" i="1" dirty="0"/>
          </a:p>
          <a:p>
            <a:r>
              <a:rPr lang="zh-CN" altLang="en-US" i="1" dirty="0"/>
              <a:t>推广及运营咨询了数科金融专业的同学</a:t>
            </a:r>
          </a:p>
        </p:txBody>
      </p:sp>
    </p:spTree>
    <p:extLst>
      <p:ext uri="{BB962C8B-B14F-4D97-AF65-F5344CB8AC3E}">
        <p14:creationId xmlns:p14="http://schemas.microsoft.com/office/powerpoint/2010/main" val="37435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87946" y="3848515"/>
            <a:ext cx="547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 YOU FOR YOUR LISTENING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57106" y="3425187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087946" y="2187036"/>
            <a:ext cx="5349733" cy="830996"/>
            <a:chOff x="5804115" y="2624102"/>
            <a:chExt cx="5349733" cy="830996"/>
          </a:xfrm>
        </p:grpSpPr>
        <p:sp>
          <p:nvSpPr>
            <p:cNvPr id="7" name="圆角矩形 6"/>
            <p:cNvSpPr/>
            <p:nvPr/>
          </p:nvSpPr>
          <p:spPr>
            <a:xfrm>
              <a:off x="5804115" y="2624102"/>
              <a:ext cx="5349733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385998" y="2669742"/>
              <a:ext cx="4185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 smtClean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感谢您的聆听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9" y="1860210"/>
            <a:ext cx="5592765" cy="49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7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245204" y="975921"/>
            <a:ext cx="2623806" cy="830996"/>
            <a:chOff x="388192" y="423306"/>
            <a:chExt cx="2623806" cy="830996"/>
          </a:xfrm>
        </p:grpSpPr>
        <p:sp>
          <p:nvSpPr>
            <p:cNvPr id="7" name="圆角矩形 6"/>
            <p:cNvSpPr/>
            <p:nvPr/>
          </p:nvSpPr>
          <p:spPr>
            <a:xfrm>
              <a:off x="388192" y="423306"/>
              <a:ext cx="2623806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564" y="479722"/>
              <a:ext cx="21530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1</a:t>
              </a:r>
              <a:endPara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91069" y="1714628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61853" y="4302008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255351" y="3096497"/>
            <a:ext cx="5247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平台创意与用户群体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460"/>
            <a:ext cx="5684762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7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240077" y="450937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平台创意与用户群体</a:t>
            </a:r>
            <a:endParaRPr lang="zh-CN" altLang="en-US"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5" y="102203"/>
            <a:ext cx="809133" cy="8998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0" y="1382541"/>
            <a:ext cx="1626948" cy="17428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52" y="3089556"/>
            <a:ext cx="1728548" cy="16844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7" y="4774008"/>
            <a:ext cx="1998075" cy="171542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8698" y="1453742"/>
            <a:ext cx="7810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平台创意来源</a:t>
            </a:r>
            <a:endParaRPr lang="en-US" altLang="zh-CN" b="1" dirty="0" smtClean="0"/>
          </a:p>
          <a:p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现在校园流浪猫数量日益增加，几乎每个高校校都设有校园流浪猫管理组织。但是校园流浪猫管理组织都或多或少存在人手不足，资金不够，没有宣传平台等不足。基于这一出发点，小组决定设计一个平台，一方面帮助校园流浪猫管理组织管理流浪猫，另一方面，爱猫人士可以通过平台协助校园流浪猫管理组织管理流浪猫，并且可以形成一个吸猫圈，进行云吸猫。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768600" y="5234437"/>
            <a:ext cx="607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平台用户群体</a:t>
            </a:r>
            <a:endParaRPr lang="en-US" altLang="zh-CN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、校园流浪猫管理组织。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、社会上各位爱猫人士及爱心人士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68929" y="3435798"/>
            <a:ext cx="70784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产品定位</a:t>
            </a:r>
            <a:endParaRPr lang="en-US" altLang="zh-CN" b="1" dirty="0" smtClean="0"/>
          </a:p>
          <a:p>
            <a:r>
              <a:rPr lang="zh-CN" altLang="en-US" sz="1600" dirty="0" smtClean="0"/>
              <a:t>         本产品设计由校园流浪猫管理组织的管理需求出发，再从普通用户的吸猫需求出发，旨在设计出一款可以为</a:t>
            </a:r>
            <a:r>
              <a:rPr lang="zh-CN" altLang="en-US" sz="1600" dirty="0"/>
              <a:t>高校流浪猫保护组织打造合理管理流浪猫的平台，以及为普通爱猫人士提供云吸猫</a:t>
            </a:r>
            <a:r>
              <a:rPr lang="zh-CN" altLang="en-US" sz="1600" dirty="0" smtClean="0"/>
              <a:t>平台。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56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245204" y="975921"/>
            <a:ext cx="2623806" cy="830996"/>
            <a:chOff x="388192" y="423306"/>
            <a:chExt cx="2623806" cy="830996"/>
          </a:xfrm>
        </p:grpSpPr>
        <p:sp>
          <p:nvSpPr>
            <p:cNvPr id="7" name="圆角矩形 6"/>
            <p:cNvSpPr/>
            <p:nvPr/>
          </p:nvSpPr>
          <p:spPr>
            <a:xfrm>
              <a:off x="388192" y="423306"/>
              <a:ext cx="2623806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564" y="479722"/>
              <a:ext cx="21530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2</a:t>
              </a:r>
              <a:endPara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91069" y="1714628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61853" y="4302008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651500" y="3163191"/>
            <a:ext cx="6540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市场分析与相似产品分析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460"/>
            <a:ext cx="5684762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89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334067" y="414497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市场分析</a:t>
            </a:r>
            <a:endParaRPr lang="zh-CN" altLang="en-US"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8" y="195390"/>
            <a:ext cx="809133" cy="899877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445000" y="2108200"/>
            <a:ext cx="3175000" cy="3175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8" idx="1"/>
          </p:cNvCxnSpPr>
          <p:nvPr/>
        </p:nvCxnSpPr>
        <p:spPr>
          <a:xfrm flipH="1" flipV="1">
            <a:off x="4457135" y="1981200"/>
            <a:ext cx="452833" cy="591968"/>
          </a:xfrm>
          <a:prstGeom prst="line">
            <a:avLst/>
          </a:prstGeom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961444" y="1981200"/>
            <a:ext cx="495691" cy="0"/>
          </a:xfrm>
          <a:prstGeom prst="line">
            <a:avLst/>
          </a:prstGeom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5301" y="4061921"/>
            <a:ext cx="3228391" cy="230832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 smtClean="0"/>
              <a:t>、咨询流浪猫管理组织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经过</a:t>
            </a:r>
            <a:r>
              <a:rPr lang="zh-CN" altLang="zh-CN" dirty="0"/>
              <a:t>调查研究发现，广州绝大多数高校都有流浪猫保护组织，每个流浪猫保护组织都会有一定的人手来处理流浪</a:t>
            </a:r>
            <a:r>
              <a:rPr lang="zh-CN" altLang="zh-CN" dirty="0" smtClean="0"/>
              <a:t>猫</a:t>
            </a:r>
            <a:r>
              <a:rPr lang="zh-CN" altLang="en-US" dirty="0" smtClean="0"/>
              <a:t>。而且，</a:t>
            </a:r>
            <a:r>
              <a:rPr lang="zh-CN" altLang="zh-CN" dirty="0" smtClean="0"/>
              <a:t>小组</a:t>
            </a:r>
            <a:r>
              <a:rPr lang="zh-CN" altLang="zh-CN" dirty="0"/>
              <a:t>目前已多次</a:t>
            </a:r>
            <a:r>
              <a:rPr lang="zh-CN" altLang="zh-CN" dirty="0" smtClean="0"/>
              <a:t>询问</a:t>
            </a:r>
            <a:r>
              <a:rPr lang="zh-CN" altLang="en-US" dirty="0" smtClean="0"/>
              <a:t>华师</a:t>
            </a:r>
            <a:r>
              <a:rPr lang="zh-CN" altLang="zh-CN" dirty="0" smtClean="0"/>
              <a:t>流浪</a:t>
            </a:r>
            <a:r>
              <a:rPr lang="zh-CN" altLang="zh-CN" dirty="0"/>
              <a:t>猫保护组织，获得了他们的支持与</a:t>
            </a:r>
            <a:r>
              <a:rPr lang="zh-CN" altLang="zh-CN" dirty="0" smtClean="0"/>
              <a:t>认可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7155032" y="4818232"/>
            <a:ext cx="464968" cy="636124"/>
          </a:xfrm>
          <a:prstGeom prst="line">
            <a:avLst/>
          </a:prstGeom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7620000" y="5478204"/>
            <a:ext cx="660791" cy="23849"/>
          </a:xfrm>
          <a:prstGeom prst="line">
            <a:avLst/>
          </a:prstGeom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457135" y="4818232"/>
            <a:ext cx="511215" cy="618909"/>
          </a:xfrm>
          <a:prstGeom prst="line">
            <a:avLst/>
          </a:prstGeom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994800" y="5411717"/>
            <a:ext cx="508720" cy="47697"/>
          </a:xfrm>
          <a:prstGeom prst="line">
            <a:avLst/>
          </a:prstGeom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08955" y="1223949"/>
            <a:ext cx="3245975" cy="230832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、市场同类产品数量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经过</a:t>
            </a:r>
            <a:r>
              <a:rPr lang="zh-CN" altLang="zh-CN" dirty="0"/>
              <a:t>本小组成员在腾讯应用宝、逍遥安卓模拟器、腾讯手机管家、华为应用市场、</a:t>
            </a:r>
            <a:r>
              <a:rPr lang="en-US" altLang="zh-CN" dirty="0" err="1"/>
              <a:t>appstore</a:t>
            </a:r>
            <a:r>
              <a:rPr lang="zh-CN" altLang="zh-CN" dirty="0"/>
              <a:t>和豌豆荚平台上搜同类型的</a:t>
            </a:r>
            <a:r>
              <a:rPr lang="en-US" altLang="zh-CN" dirty="0"/>
              <a:t>app</a:t>
            </a:r>
            <a:r>
              <a:rPr lang="zh-CN" altLang="zh-CN" dirty="0"/>
              <a:t>，并</a:t>
            </a:r>
            <a:r>
              <a:rPr lang="zh-CN" altLang="zh-CN" b="1" dirty="0"/>
              <a:t>没有</a:t>
            </a:r>
            <a:r>
              <a:rPr lang="zh-CN" altLang="zh-CN" dirty="0"/>
              <a:t>发现用于校园流浪猫管理保护管理流浪猫的</a:t>
            </a:r>
            <a:r>
              <a:rPr lang="en-US" altLang="zh-CN" dirty="0"/>
              <a:t>app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92926" y="1341515"/>
            <a:ext cx="3245975" cy="20313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 smtClean="0"/>
              <a:t>、问卷调查</a:t>
            </a:r>
            <a:r>
              <a:rPr lang="en-US" altLang="zh-CN" dirty="0" smtClean="0"/>
              <a:t>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目前</a:t>
            </a:r>
            <a:r>
              <a:rPr lang="zh-CN" altLang="zh-CN" dirty="0"/>
              <a:t>已经发放关于流浪猫的调研问卷，问卷结果显示很多人热爱猫咪并且热切关注流浪猫问题，参与者表示支持并期待这样一个平台进行运转，奠定了平台的可行性</a:t>
            </a:r>
            <a:r>
              <a:rPr lang="zh-CN" altLang="zh-CN" dirty="0" smtClean="0"/>
              <a:t>基础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7191572" y="2032782"/>
            <a:ext cx="580500" cy="648793"/>
          </a:xfrm>
          <a:prstGeom prst="line">
            <a:avLst/>
          </a:prstGeom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7785100" y="2032782"/>
            <a:ext cx="495691" cy="0"/>
          </a:xfrm>
          <a:prstGeom prst="line">
            <a:avLst/>
          </a:prstGeom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292926" y="4559978"/>
            <a:ext cx="3245975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、市场热潮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近些年</a:t>
            </a:r>
            <a:r>
              <a:rPr lang="zh-CN" altLang="zh-CN" dirty="0"/>
              <a:t>来网络上和生活中形成一股很大的吸猫热潮，大家纷纷表示很热爱猫咪，关注和收养流浪猫。平台的出现时机恰好迎合这股热潮。</a:t>
            </a:r>
            <a:endParaRPr lang="zh-CN" altLang="en-US" dirty="0"/>
          </a:p>
        </p:txBody>
      </p:sp>
      <p:sp>
        <p:nvSpPr>
          <p:cNvPr id="53" name="椭圆形标注 52"/>
          <p:cNvSpPr/>
          <p:nvPr/>
        </p:nvSpPr>
        <p:spPr>
          <a:xfrm>
            <a:off x="6203852" y="2681575"/>
            <a:ext cx="759656" cy="385182"/>
          </a:xfrm>
          <a:prstGeom prst="wedgeEllipseCallout">
            <a:avLst/>
          </a:prstGeom>
          <a:noFill/>
          <a:ln>
            <a:solidFill>
              <a:srgbClr val="996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304175" y="2697425"/>
            <a:ext cx="5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喵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653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42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41560" y="1305840"/>
            <a:ext cx="8403327" cy="3497945"/>
            <a:chOff x="1269094" y="1710051"/>
            <a:chExt cx="9653812" cy="4018468"/>
          </a:xfrm>
        </p:grpSpPr>
        <p:sp>
          <p:nvSpPr>
            <p:cNvPr id="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269094" y="1710051"/>
              <a:ext cx="2754629" cy="2730896"/>
            </a:xfrm>
            <a:custGeom>
              <a:avLst/>
              <a:gdLst>
                <a:gd name="T0" fmla="*/ 2147483646 w 197"/>
                <a:gd name="T1" fmla="*/ 2147483646 h 195"/>
                <a:gd name="T2" fmla="*/ 2147483646 w 197"/>
                <a:gd name="T3" fmla="*/ 2147483646 h 195"/>
                <a:gd name="T4" fmla="*/ 2147483646 w 197"/>
                <a:gd name="T5" fmla="*/ 2147483646 h 195"/>
                <a:gd name="T6" fmla="*/ 2147483646 w 197"/>
                <a:gd name="T7" fmla="*/ 2147483646 h 195"/>
                <a:gd name="T8" fmla="*/ 2147483646 w 197"/>
                <a:gd name="T9" fmla="*/ 2147483646 h 195"/>
                <a:gd name="T10" fmla="*/ 2147483646 w 197"/>
                <a:gd name="T11" fmla="*/ 2147483646 h 195"/>
                <a:gd name="T12" fmla="*/ 2147483646 w 197"/>
                <a:gd name="T13" fmla="*/ 2147483646 h 195"/>
                <a:gd name="T14" fmla="*/ 2147483646 w 197"/>
                <a:gd name="T15" fmla="*/ 2147483646 h 195"/>
                <a:gd name="T16" fmla="*/ 2147483646 w 197"/>
                <a:gd name="T17" fmla="*/ 2147483646 h 195"/>
                <a:gd name="T18" fmla="*/ 2147483646 w 197"/>
                <a:gd name="T19" fmla="*/ 2147483646 h 195"/>
                <a:gd name="T20" fmla="*/ 2147483646 w 197"/>
                <a:gd name="T21" fmla="*/ 2147483646 h 195"/>
                <a:gd name="T22" fmla="*/ 2147483646 w 197"/>
                <a:gd name="T23" fmla="*/ 0 h 195"/>
                <a:gd name="T24" fmla="*/ 2147483646 w 197"/>
                <a:gd name="T25" fmla="*/ 2147483646 h 195"/>
                <a:gd name="T26" fmla="*/ 2147483646 w 197"/>
                <a:gd name="T27" fmla="*/ 0 h 195"/>
                <a:gd name="T28" fmla="*/ 2147483646 w 197"/>
                <a:gd name="T29" fmla="*/ 2147483646 h 195"/>
                <a:gd name="T30" fmla="*/ 2147483646 w 197"/>
                <a:gd name="T31" fmla="*/ 2147483646 h 195"/>
                <a:gd name="T32" fmla="*/ 2147483646 w 197"/>
                <a:gd name="T33" fmla="*/ 2147483646 h 195"/>
                <a:gd name="T34" fmla="*/ 2147483646 w 197"/>
                <a:gd name="T35" fmla="*/ 2147483646 h 195"/>
                <a:gd name="T36" fmla="*/ 2147483646 w 197"/>
                <a:gd name="T37" fmla="*/ 2147483646 h 195"/>
                <a:gd name="T38" fmla="*/ 2147483646 w 197"/>
                <a:gd name="T39" fmla="*/ 2147483646 h 195"/>
                <a:gd name="T40" fmla="*/ 2147483646 w 197"/>
                <a:gd name="T41" fmla="*/ 2147483646 h 195"/>
                <a:gd name="T42" fmla="*/ 2147483646 w 197"/>
                <a:gd name="T43" fmla="*/ 2147483646 h 195"/>
                <a:gd name="T44" fmla="*/ 2147483646 w 197"/>
                <a:gd name="T45" fmla="*/ 2147483646 h 195"/>
                <a:gd name="T46" fmla="*/ 0 w 197"/>
                <a:gd name="T47" fmla="*/ 2147483646 h 195"/>
                <a:gd name="T48" fmla="*/ 2147483646 w 197"/>
                <a:gd name="T49" fmla="*/ 2147483646 h 195"/>
                <a:gd name="T50" fmla="*/ 0 w 197"/>
                <a:gd name="T51" fmla="*/ 2147483646 h 195"/>
                <a:gd name="T52" fmla="*/ 2147483646 w 197"/>
                <a:gd name="T53" fmla="*/ 2147483646 h 195"/>
                <a:gd name="T54" fmla="*/ 2147483646 w 197"/>
                <a:gd name="T55" fmla="*/ 2147483646 h 195"/>
                <a:gd name="T56" fmla="*/ 2147483646 w 197"/>
                <a:gd name="T57" fmla="*/ 2147483646 h 195"/>
                <a:gd name="T58" fmla="*/ 2147483646 w 197"/>
                <a:gd name="T59" fmla="*/ 2147483646 h 195"/>
                <a:gd name="T60" fmla="*/ 2147483646 w 197"/>
                <a:gd name="T61" fmla="*/ 2147483646 h 195"/>
                <a:gd name="T62" fmla="*/ 2147483646 w 197"/>
                <a:gd name="T63" fmla="*/ 2147483646 h 195"/>
                <a:gd name="T64" fmla="*/ 2147483646 w 197"/>
                <a:gd name="T65" fmla="*/ 2147483646 h 195"/>
                <a:gd name="T66" fmla="*/ 2147483646 w 197"/>
                <a:gd name="T67" fmla="*/ 2147483646 h 195"/>
                <a:gd name="T68" fmla="*/ 2147483646 w 197"/>
                <a:gd name="T69" fmla="*/ 2147483646 h 195"/>
                <a:gd name="T70" fmla="*/ 2147483646 w 197"/>
                <a:gd name="T71" fmla="*/ 2147483646 h 195"/>
                <a:gd name="T72" fmla="*/ 2147483646 w 197"/>
                <a:gd name="T73" fmla="*/ 2147483646 h 195"/>
                <a:gd name="T74" fmla="*/ 2147483646 w 197"/>
                <a:gd name="T75" fmla="*/ 2147483646 h 195"/>
                <a:gd name="T76" fmla="*/ 2147483646 w 197"/>
                <a:gd name="T77" fmla="*/ 2147483646 h 195"/>
                <a:gd name="T78" fmla="*/ 2147483646 w 197"/>
                <a:gd name="T79" fmla="*/ 2147483646 h 195"/>
                <a:gd name="T80" fmla="*/ 2147483646 w 197"/>
                <a:gd name="T81" fmla="*/ 2147483646 h 195"/>
                <a:gd name="T82" fmla="*/ 2147483646 w 197"/>
                <a:gd name="T83" fmla="*/ 2147483646 h 195"/>
                <a:gd name="T84" fmla="*/ 2147483646 w 197"/>
                <a:gd name="T85" fmla="*/ 2147483646 h 195"/>
                <a:gd name="T86" fmla="*/ 2147483646 w 197"/>
                <a:gd name="T87" fmla="*/ 2147483646 h 195"/>
                <a:gd name="T88" fmla="*/ 2147483646 w 197"/>
                <a:gd name="T89" fmla="*/ 2147483646 h 195"/>
                <a:gd name="T90" fmla="*/ 2147483646 w 197"/>
                <a:gd name="T91" fmla="*/ 2147483646 h 195"/>
                <a:gd name="T92" fmla="*/ 2147483646 w 197"/>
                <a:gd name="T93" fmla="*/ 2147483646 h 195"/>
                <a:gd name="T94" fmla="*/ 2147483646 w 197"/>
                <a:gd name="T95" fmla="*/ 2147483646 h 19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050"/>
              </a:solidFill>
            </a:ln>
            <a:extLst/>
          </p:spPr>
          <p:txBody>
            <a:bodyPr/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016103" y="2365704"/>
              <a:ext cx="2756113" cy="2744246"/>
            </a:xfrm>
            <a:custGeom>
              <a:avLst/>
              <a:gdLst>
                <a:gd name="T0" fmla="*/ 2147483646 w 197"/>
                <a:gd name="T1" fmla="*/ 2147483646 h 196"/>
                <a:gd name="T2" fmla="*/ 2147483646 w 197"/>
                <a:gd name="T3" fmla="*/ 2147483646 h 196"/>
                <a:gd name="T4" fmla="*/ 2147483646 w 197"/>
                <a:gd name="T5" fmla="*/ 2147483646 h 196"/>
                <a:gd name="T6" fmla="*/ 2147483646 w 197"/>
                <a:gd name="T7" fmla="*/ 2147483646 h 196"/>
                <a:gd name="T8" fmla="*/ 2147483646 w 197"/>
                <a:gd name="T9" fmla="*/ 2147483646 h 196"/>
                <a:gd name="T10" fmla="*/ 2147483646 w 197"/>
                <a:gd name="T11" fmla="*/ 2147483646 h 196"/>
                <a:gd name="T12" fmla="*/ 2147483646 w 197"/>
                <a:gd name="T13" fmla="*/ 2147483646 h 196"/>
                <a:gd name="T14" fmla="*/ 2147483646 w 197"/>
                <a:gd name="T15" fmla="*/ 2147483646 h 196"/>
                <a:gd name="T16" fmla="*/ 2147483646 w 197"/>
                <a:gd name="T17" fmla="*/ 2147483646 h 196"/>
                <a:gd name="T18" fmla="*/ 2147483646 w 197"/>
                <a:gd name="T19" fmla="*/ 2147483646 h 196"/>
                <a:gd name="T20" fmla="*/ 2147483646 w 197"/>
                <a:gd name="T21" fmla="*/ 2147483646 h 196"/>
                <a:gd name="T22" fmla="*/ 2147483646 w 197"/>
                <a:gd name="T23" fmla="*/ 0 h 196"/>
                <a:gd name="T24" fmla="*/ 2147483646 w 197"/>
                <a:gd name="T25" fmla="*/ 2147483646 h 196"/>
                <a:gd name="T26" fmla="*/ 2147483646 w 197"/>
                <a:gd name="T27" fmla="*/ 2147483646 h 196"/>
                <a:gd name="T28" fmla="*/ 2147483646 w 197"/>
                <a:gd name="T29" fmla="*/ 2147483646 h 196"/>
                <a:gd name="T30" fmla="*/ 2147483646 w 197"/>
                <a:gd name="T31" fmla="*/ 2147483646 h 196"/>
                <a:gd name="T32" fmla="*/ 2147483646 w 197"/>
                <a:gd name="T33" fmla="*/ 2147483646 h 196"/>
                <a:gd name="T34" fmla="*/ 2147483646 w 197"/>
                <a:gd name="T35" fmla="*/ 2147483646 h 196"/>
                <a:gd name="T36" fmla="*/ 2147483646 w 197"/>
                <a:gd name="T37" fmla="*/ 2147483646 h 196"/>
                <a:gd name="T38" fmla="*/ 2147483646 w 197"/>
                <a:gd name="T39" fmla="*/ 2147483646 h 196"/>
                <a:gd name="T40" fmla="*/ 2147483646 w 197"/>
                <a:gd name="T41" fmla="*/ 2147483646 h 196"/>
                <a:gd name="T42" fmla="*/ 2147483646 w 197"/>
                <a:gd name="T43" fmla="*/ 2147483646 h 196"/>
                <a:gd name="T44" fmla="*/ 2147483646 w 197"/>
                <a:gd name="T45" fmla="*/ 2147483646 h 196"/>
                <a:gd name="T46" fmla="*/ 2147483646 w 197"/>
                <a:gd name="T47" fmla="*/ 2147483646 h 196"/>
                <a:gd name="T48" fmla="*/ 2147483646 w 197"/>
                <a:gd name="T49" fmla="*/ 2147483646 h 196"/>
                <a:gd name="T50" fmla="*/ 2147483646 w 197"/>
                <a:gd name="T51" fmla="*/ 2147483646 h 196"/>
                <a:gd name="T52" fmla="*/ 2147483646 w 197"/>
                <a:gd name="T53" fmla="*/ 2147483646 h 196"/>
                <a:gd name="T54" fmla="*/ 2147483646 w 197"/>
                <a:gd name="T55" fmla="*/ 2147483646 h 196"/>
                <a:gd name="T56" fmla="*/ 2147483646 w 197"/>
                <a:gd name="T57" fmla="*/ 2147483646 h 196"/>
                <a:gd name="T58" fmla="*/ 2147483646 w 197"/>
                <a:gd name="T59" fmla="*/ 2147483646 h 196"/>
                <a:gd name="T60" fmla="*/ 2147483646 w 197"/>
                <a:gd name="T61" fmla="*/ 2147483646 h 196"/>
                <a:gd name="T62" fmla="*/ 2147483646 w 197"/>
                <a:gd name="T63" fmla="*/ 2147483646 h 196"/>
                <a:gd name="T64" fmla="*/ 2147483646 w 197"/>
                <a:gd name="T65" fmla="*/ 2147483646 h 196"/>
                <a:gd name="T66" fmla="*/ 2147483646 w 197"/>
                <a:gd name="T67" fmla="*/ 2147483646 h 196"/>
                <a:gd name="T68" fmla="*/ 2147483646 w 197"/>
                <a:gd name="T69" fmla="*/ 2147483646 h 196"/>
                <a:gd name="T70" fmla="*/ 2147483646 w 197"/>
                <a:gd name="T71" fmla="*/ 2147483646 h 196"/>
                <a:gd name="T72" fmla="*/ 2147483646 w 197"/>
                <a:gd name="T73" fmla="*/ 2147483646 h 196"/>
                <a:gd name="T74" fmla="*/ 2147483646 w 197"/>
                <a:gd name="T75" fmla="*/ 2147483646 h 196"/>
                <a:gd name="T76" fmla="*/ 2147483646 w 197"/>
                <a:gd name="T77" fmla="*/ 2147483646 h 196"/>
                <a:gd name="T78" fmla="*/ 2147483646 w 197"/>
                <a:gd name="T79" fmla="*/ 2147483646 h 196"/>
                <a:gd name="T80" fmla="*/ 2147483646 w 197"/>
                <a:gd name="T81" fmla="*/ 2147483646 h 196"/>
                <a:gd name="T82" fmla="*/ 2147483646 w 197"/>
                <a:gd name="T83" fmla="*/ 2147483646 h 196"/>
                <a:gd name="T84" fmla="*/ 2147483646 w 197"/>
                <a:gd name="T85" fmla="*/ 2147483646 h 196"/>
                <a:gd name="T86" fmla="*/ 2147483646 w 197"/>
                <a:gd name="T87" fmla="*/ 2147483646 h 196"/>
                <a:gd name="T88" fmla="*/ 2147483646 w 197"/>
                <a:gd name="T89" fmla="*/ 2147483646 h 196"/>
                <a:gd name="T90" fmla="*/ 2147483646 w 197"/>
                <a:gd name="T91" fmla="*/ 2147483646 h 196"/>
                <a:gd name="T92" fmla="*/ 2147483646 w 197"/>
                <a:gd name="T93" fmla="*/ 2147483646 h 196"/>
                <a:gd name="T94" fmla="*/ 2147483646 w 197"/>
                <a:gd name="T95" fmla="*/ 2147483646 h 196"/>
                <a:gd name="T96" fmla="*/ 2147483646 w 197"/>
                <a:gd name="T97" fmla="*/ 2147483646 h 196"/>
                <a:gd name="T98" fmla="*/ 2147483646 w 197"/>
                <a:gd name="T99" fmla="*/ 2147483646 h 19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97" h="196">
                  <a:moveTo>
                    <a:pt x="195" y="108"/>
                  </a:moveTo>
                  <a:cubicBezTo>
                    <a:pt x="189" y="107"/>
                    <a:pt x="189" y="107"/>
                    <a:pt x="189" y="107"/>
                  </a:cubicBezTo>
                  <a:cubicBezTo>
                    <a:pt x="190" y="102"/>
                    <a:pt x="190" y="97"/>
                    <a:pt x="189" y="92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7" y="90"/>
                    <a:pt x="197" y="89"/>
                    <a:pt x="197" y="88"/>
                  </a:cubicBezTo>
                  <a:cubicBezTo>
                    <a:pt x="197" y="85"/>
                    <a:pt x="197" y="83"/>
                    <a:pt x="196" y="80"/>
                  </a:cubicBezTo>
                  <a:cubicBezTo>
                    <a:pt x="196" y="79"/>
                    <a:pt x="195" y="78"/>
                    <a:pt x="194" y="78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4"/>
                    <a:pt x="185" y="69"/>
                    <a:pt x="183" y="64"/>
                  </a:cubicBezTo>
                  <a:cubicBezTo>
                    <a:pt x="188" y="61"/>
                    <a:pt x="188" y="61"/>
                    <a:pt x="188" y="61"/>
                  </a:cubicBezTo>
                  <a:cubicBezTo>
                    <a:pt x="189" y="61"/>
                    <a:pt x="190" y="59"/>
                    <a:pt x="189" y="58"/>
                  </a:cubicBezTo>
                  <a:cubicBezTo>
                    <a:pt x="188" y="56"/>
                    <a:pt x="187" y="53"/>
                    <a:pt x="186" y="51"/>
                  </a:cubicBezTo>
                  <a:cubicBezTo>
                    <a:pt x="185" y="50"/>
                    <a:pt x="184" y="49"/>
                    <a:pt x="184" y="49"/>
                  </a:cubicBezTo>
                  <a:cubicBezTo>
                    <a:pt x="183" y="49"/>
                    <a:pt x="183" y="50"/>
                    <a:pt x="183" y="50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74" y="48"/>
                    <a:pt x="171" y="44"/>
                    <a:pt x="168" y="40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3" y="35"/>
                    <a:pt x="173" y="33"/>
                    <a:pt x="173" y="32"/>
                  </a:cubicBezTo>
                  <a:cubicBezTo>
                    <a:pt x="171" y="30"/>
                    <a:pt x="169" y="28"/>
                    <a:pt x="167" y="26"/>
                  </a:cubicBezTo>
                  <a:cubicBezTo>
                    <a:pt x="166" y="26"/>
                    <a:pt x="166" y="26"/>
                    <a:pt x="165" y="26"/>
                  </a:cubicBezTo>
                  <a:cubicBezTo>
                    <a:pt x="164" y="26"/>
                    <a:pt x="164" y="26"/>
                    <a:pt x="163" y="26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5" y="27"/>
                    <a:pt x="151" y="24"/>
                    <a:pt x="147" y="21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50" y="15"/>
                    <a:pt x="150" y="13"/>
                    <a:pt x="149" y="13"/>
                  </a:cubicBezTo>
                  <a:cubicBezTo>
                    <a:pt x="146" y="12"/>
                    <a:pt x="144" y="10"/>
                    <a:pt x="141" y="9"/>
                  </a:cubicBezTo>
                  <a:cubicBezTo>
                    <a:pt x="141" y="9"/>
                    <a:pt x="140" y="9"/>
                    <a:pt x="140" y="9"/>
                  </a:cubicBezTo>
                  <a:cubicBezTo>
                    <a:pt x="139" y="9"/>
                    <a:pt x="139" y="9"/>
                    <a:pt x="138" y="10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3" y="14"/>
                    <a:pt x="130" y="13"/>
                    <a:pt x="128" y="13"/>
                  </a:cubicBezTo>
                  <a:cubicBezTo>
                    <a:pt x="126" y="12"/>
                    <a:pt x="123" y="11"/>
                    <a:pt x="121" y="1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3"/>
                    <a:pt x="121" y="2"/>
                    <a:pt x="120" y="2"/>
                  </a:cubicBezTo>
                  <a:cubicBezTo>
                    <a:pt x="117" y="1"/>
                    <a:pt x="114" y="1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9" y="1"/>
                    <a:pt x="109" y="2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5" y="8"/>
                    <a:pt x="102" y="8"/>
                    <a:pt x="98" y="8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6" y="8"/>
                    <a:pt x="95" y="8"/>
                    <a:pt x="93" y="8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0"/>
                    <a:pt x="81" y="1"/>
                  </a:cubicBezTo>
                  <a:cubicBezTo>
                    <a:pt x="79" y="1"/>
                    <a:pt x="79" y="2"/>
                    <a:pt x="79" y="3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5" y="11"/>
                    <a:pt x="70" y="12"/>
                    <a:pt x="65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1" y="7"/>
                    <a:pt x="60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7" y="8"/>
                    <a:pt x="54" y="10"/>
                    <a:pt x="52" y="11"/>
                  </a:cubicBezTo>
                  <a:cubicBezTo>
                    <a:pt x="50" y="12"/>
                    <a:pt x="50" y="13"/>
                    <a:pt x="51" y="1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9" y="22"/>
                    <a:pt x="45" y="25"/>
                    <a:pt x="41" y="2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5" y="23"/>
                    <a:pt x="35" y="23"/>
                  </a:cubicBezTo>
                  <a:cubicBezTo>
                    <a:pt x="34" y="23"/>
                    <a:pt x="33" y="24"/>
                    <a:pt x="33" y="24"/>
                  </a:cubicBezTo>
                  <a:cubicBezTo>
                    <a:pt x="31" y="26"/>
                    <a:pt x="29" y="28"/>
                    <a:pt x="27" y="30"/>
                  </a:cubicBezTo>
                  <a:cubicBezTo>
                    <a:pt x="26" y="31"/>
                    <a:pt x="26" y="32"/>
                    <a:pt x="27" y="33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28" y="41"/>
                    <a:pt x="25" y="45"/>
                    <a:pt x="22" y="50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4" y="47"/>
                    <a:pt x="14" y="47"/>
                    <a:pt x="13" y="48"/>
                  </a:cubicBezTo>
                  <a:cubicBezTo>
                    <a:pt x="12" y="50"/>
                    <a:pt x="11" y="53"/>
                    <a:pt x="9" y="55"/>
                  </a:cubicBezTo>
                  <a:cubicBezTo>
                    <a:pt x="9" y="56"/>
                    <a:pt x="9" y="58"/>
                    <a:pt x="10" y="5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4"/>
                    <a:pt x="14" y="66"/>
                    <a:pt x="13" y="69"/>
                  </a:cubicBezTo>
                  <a:cubicBezTo>
                    <a:pt x="12" y="71"/>
                    <a:pt x="11" y="73"/>
                    <a:pt x="11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2" y="76"/>
                    <a:pt x="2" y="77"/>
                  </a:cubicBezTo>
                  <a:cubicBezTo>
                    <a:pt x="1" y="80"/>
                    <a:pt x="1" y="82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4"/>
                    <a:pt x="8" y="99"/>
                    <a:pt x="8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1" y="110"/>
                    <a:pt x="1" y="113"/>
                    <a:pt x="1" y="116"/>
                  </a:cubicBezTo>
                  <a:cubicBezTo>
                    <a:pt x="2" y="117"/>
                    <a:pt x="3" y="118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22"/>
                    <a:pt x="13" y="127"/>
                    <a:pt x="15" y="132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9" y="140"/>
                    <a:pt x="11" y="143"/>
                    <a:pt x="12" y="145"/>
                  </a:cubicBezTo>
                  <a:cubicBezTo>
                    <a:pt x="12" y="146"/>
                    <a:pt x="13" y="146"/>
                    <a:pt x="14" y="146"/>
                  </a:cubicBezTo>
                  <a:cubicBezTo>
                    <a:pt x="14" y="146"/>
                    <a:pt x="15" y="146"/>
                    <a:pt x="15" y="146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3" y="148"/>
                    <a:pt x="26" y="152"/>
                    <a:pt x="29" y="15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4" y="161"/>
                    <a:pt x="24" y="163"/>
                    <a:pt x="25" y="163"/>
                  </a:cubicBezTo>
                  <a:cubicBezTo>
                    <a:pt x="27" y="166"/>
                    <a:pt x="29" y="168"/>
                    <a:pt x="31" y="170"/>
                  </a:cubicBezTo>
                  <a:cubicBezTo>
                    <a:pt x="31" y="170"/>
                    <a:pt x="32" y="170"/>
                    <a:pt x="33" y="170"/>
                  </a:cubicBezTo>
                  <a:cubicBezTo>
                    <a:pt x="33" y="170"/>
                    <a:pt x="34" y="170"/>
                    <a:pt x="34" y="170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42" y="169"/>
                    <a:pt x="47" y="172"/>
                    <a:pt x="51" y="174"/>
                  </a:cubicBezTo>
                  <a:cubicBezTo>
                    <a:pt x="48" y="180"/>
                    <a:pt x="48" y="180"/>
                    <a:pt x="48" y="180"/>
                  </a:cubicBezTo>
                  <a:cubicBezTo>
                    <a:pt x="48" y="181"/>
                    <a:pt x="48" y="182"/>
                    <a:pt x="49" y="183"/>
                  </a:cubicBezTo>
                  <a:cubicBezTo>
                    <a:pt x="51" y="184"/>
                    <a:pt x="54" y="186"/>
                    <a:pt x="57" y="187"/>
                  </a:cubicBezTo>
                  <a:cubicBezTo>
                    <a:pt x="57" y="187"/>
                    <a:pt x="57" y="187"/>
                    <a:pt x="58" y="187"/>
                  </a:cubicBezTo>
                  <a:cubicBezTo>
                    <a:pt x="58" y="187"/>
                    <a:pt x="59" y="187"/>
                    <a:pt x="59" y="186"/>
                  </a:cubicBezTo>
                  <a:cubicBezTo>
                    <a:pt x="63" y="181"/>
                    <a:pt x="63" y="181"/>
                    <a:pt x="63" y="181"/>
                  </a:cubicBezTo>
                  <a:cubicBezTo>
                    <a:pt x="65" y="182"/>
                    <a:pt x="67" y="182"/>
                    <a:pt x="70" y="183"/>
                  </a:cubicBezTo>
                  <a:cubicBezTo>
                    <a:pt x="72" y="184"/>
                    <a:pt x="74" y="185"/>
                    <a:pt x="77" y="185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193"/>
                    <a:pt x="76" y="194"/>
                    <a:pt x="78" y="194"/>
                  </a:cubicBezTo>
                  <a:cubicBezTo>
                    <a:pt x="81" y="195"/>
                    <a:pt x="83" y="195"/>
                    <a:pt x="86" y="196"/>
                  </a:cubicBezTo>
                  <a:cubicBezTo>
                    <a:pt x="86" y="196"/>
                    <a:pt x="86" y="196"/>
                    <a:pt x="86" y="196"/>
                  </a:cubicBezTo>
                  <a:cubicBezTo>
                    <a:pt x="87" y="196"/>
                    <a:pt x="88" y="195"/>
                    <a:pt x="89" y="194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3" y="188"/>
                    <a:pt x="96" y="188"/>
                    <a:pt x="99" y="188"/>
                  </a:cubicBezTo>
                  <a:cubicBezTo>
                    <a:pt x="101" y="188"/>
                    <a:pt x="103" y="188"/>
                    <a:pt x="105" y="188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06" y="195"/>
                    <a:pt x="107" y="196"/>
                    <a:pt x="108" y="196"/>
                  </a:cubicBezTo>
                  <a:cubicBezTo>
                    <a:pt x="108" y="196"/>
                    <a:pt x="108" y="196"/>
                    <a:pt x="108" y="196"/>
                  </a:cubicBezTo>
                  <a:cubicBezTo>
                    <a:pt x="111" y="196"/>
                    <a:pt x="114" y="195"/>
                    <a:pt x="117" y="195"/>
                  </a:cubicBezTo>
                  <a:cubicBezTo>
                    <a:pt x="118" y="195"/>
                    <a:pt x="119" y="194"/>
                    <a:pt x="119" y="192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23" y="185"/>
                    <a:pt x="128" y="184"/>
                    <a:pt x="133" y="182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6" y="188"/>
                    <a:pt x="137" y="189"/>
                    <a:pt x="137" y="189"/>
                  </a:cubicBezTo>
                  <a:cubicBezTo>
                    <a:pt x="138" y="189"/>
                    <a:pt x="138" y="189"/>
                    <a:pt x="138" y="188"/>
                  </a:cubicBezTo>
                  <a:cubicBezTo>
                    <a:pt x="141" y="187"/>
                    <a:pt x="143" y="186"/>
                    <a:pt x="146" y="185"/>
                  </a:cubicBezTo>
                  <a:cubicBezTo>
                    <a:pt x="147" y="184"/>
                    <a:pt x="148" y="183"/>
                    <a:pt x="147" y="182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49" y="174"/>
                    <a:pt x="153" y="171"/>
                    <a:pt x="157" y="167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2" y="172"/>
                    <a:pt x="162" y="172"/>
                    <a:pt x="163" y="172"/>
                  </a:cubicBezTo>
                  <a:cubicBezTo>
                    <a:pt x="164" y="172"/>
                    <a:pt x="164" y="172"/>
                    <a:pt x="165" y="172"/>
                  </a:cubicBezTo>
                  <a:cubicBezTo>
                    <a:pt x="167" y="170"/>
                    <a:pt x="169" y="168"/>
                    <a:pt x="171" y="166"/>
                  </a:cubicBezTo>
                  <a:cubicBezTo>
                    <a:pt x="172" y="165"/>
                    <a:pt x="172" y="164"/>
                    <a:pt x="171" y="163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70" y="155"/>
                    <a:pt x="173" y="150"/>
                    <a:pt x="176" y="146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49"/>
                    <a:pt x="184" y="149"/>
                    <a:pt x="184" y="148"/>
                  </a:cubicBezTo>
                  <a:cubicBezTo>
                    <a:pt x="186" y="146"/>
                    <a:pt x="187" y="143"/>
                    <a:pt x="188" y="140"/>
                  </a:cubicBezTo>
                  <a:cubicBezTo>
                    <a:pt x="189" y="139"/>
                    <a:pt x="188" y="138"/>
                    <a:pt x="187" y="138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3" y="132"/>
                    <a:pt x="184" y="130"/>
                    <a:pt x="185" y="127"/>
                  </a:cubicBezTo>
                  <a:cubicBezTo>
                    <a:pt x="186" y="125"/>
                    <a:pt x="186" y="122"/>
                    <a:pt x="187" y="120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4" y="121"/>
                    <a:pt x="195" y="120"/>
                    <a:pt x="196" y="119"/>
                  </a:cubicBezTo>
                  <a:cubicBezTo>
                    <a:pt x="196" y="116"/>
                    <a:pt x="197" y="113"/>
                    <a:pt x="197" y="111"/>
                  </a:cubicBezTo>
                  <a:cubicBezTo>
                    <a:pt x="197" y="110"/>
                    <a:pt x="196" y="108"/>
                    <a:pt x="195" y="108"/>
                  </a:cubicBez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050"/>
              </a:solidFill>
            </a:ln>
            <a:extLst/>
          </p:spPr>
          <p:txBody>
            <a:bodyPr/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279068" y="3712610"/>
              <a:ext cx="2027776" cy="2015909"/>
            </a:xfrm>
            <a:custGeom>
              <a:avLst/>
              <a:gdLst>
                <a:gd name="T0" fmla="*/ 2147483646 w 145"/>
                <a:gd name="T1" fmla="*/ 2147483646 h 144"/>
                <a:gd name="T2" fmla="*/ 2147483646 w 145"/>
                <a:gd name="T3" fmla="*/ 2147483646 h 144"/>
                <a:gd name="T4" fmla="*/ 2147483646 w 145"/>
                <a:gd name="T5" fmla="*/ 2147483646 h 144"/>
                <a:gd name="T6" fmla="*/ 2147483646 w 145"/>
                <a:gd name="T7" fmla="*/ 2147483646 h 144"/>
                <a:gd name="T8" fmla="*/ 2147483646 w 145"/>
                <a:gd name="T9" fmla="*/ 2147483646 h 144"/>
                <a:gd name="T10" fmla="*/ 2147483646 w 145"/>
                <a:gd name="T11" fmla="*/ 2147483646 h 144"/>
                <a:gd name="T12" fmla="*/ 2147483646 w 145"/>
                <a:gd name="T13" fmla="*/ 2147483646 h 144"/>
                <a:gd name="T14" fmla="*/ 2147483646 w 145"/>
                <a:gd name="T15" fmla="*/ 2147483646 h 144"/>
                <a:gd name="T16" fmla="*/ 2147483646 w 145"/>
                <a:gd name="T17" fmla="*/ 2147483646 h 144"/>
                <a:gd name="T18" fmla="*/ 2147483646 w 145"/>
                <a:gd name="T19" fmla="*/ 2147483646 h 144"/>
                <a:gd name="T20" fmla="*/ 2147483646 w 145"/>
                <a:gd name="T21" fmla="*/ 2147483646 h 144"/>
                <a:gd name="T22" fmla="*/ 2147483646 w 145"/>
                <a:gd name="T23" fmla="*/ 2147483646 h 144"/>
                <a:gd name="T24" fmla="*/ 2147483646 w 145"/>
                <a:gd name="T25" fmla="*/ 2147483646 h 144"/>
                <a:gd name="T26" fmla="*/ 2147483646 w 145"/>
                <a:gd name="T27" fmla="*/ 2147483646 h 144"/>
                <a:gd name="T28" fmla="*/ 2147483646 w 145"/>
                <a:gd name="T29" fmla="*/ 0 h 144"/>
                <a:gd name="T30" fmla="*/ 2147483646 w 145"/>
                <a:gd name="T31" fmla="*/ 2147483646 h 144"/>
                <a:gd name="T32" fmla="*/ 2147483646 w 145"/>
                <a:gd name="T33" fmla="*/ 2147483646 h 144"/>
                <a:gd name="T34" fmla="*/ 2147483646 w 145"/>
                <a:gd name="T35" fmla="*/ 2147483646 h 144"/>
                <a:gd name="T36" fmla="*/ 2147483646 w 145"/>
                <a:gd name="T37" fmla="*/ 0 h 144"/>
                <a:gd name="T38" fmla="*/ 2147483646 w 145"/>
                <a:gd name="T39" fmla="*/ 2147483646 h 144"/>
                <a:gd name="T40" fmla="*/ 2147483646 w 145"/>
                <a:gd name="T41" fmla="*/ 2147483646 h 144"/>
                <a:gd name="T42" fmla="*/ 2147483646 w 145"/>
                <a:gd name="T43" fmla="*/ 2147483646 h 144"/>
                <a:gd name="T44" fmla="*/ 2147483646 w 145"/>
                <a:gd name="T45" fmla="*/ 2147483646 h 144"/>
                <a:gd name="T46" fmla="*/ 2147483646 w 145"/>
                <a:gd name="T47" fmla="*/ 2147483646 h 144"/>
                <a:gd name="T48" fmla="*/ 2147483646 w 145"/>
                <a:gd name="T49" fmla="*/ 2147483646 h 144"/>
                <a:gd name="T50" fmla="*/ 2147483646 w 145"/>
                <a:gd name="T51" fmla="*/ 2147483646 h 144"/>
                <a:gd name="T52" fmla="*/ 2147483646 w 145"/>
                <a:gd name="T53" fmla="*/ 2147483646 h 144"/>
                <a:gd name="T54" fmla="*/ 2147483646 w 145"/>
                <a:gd name="T55" fmla="*/ 2147483646 h 144"/>
                <a:gd name="T56" fmla="*/ 2147483646 w 145"/>
                <a:gd name="T57" fmla="*/ 2147483646 h 144"/>
                <a:gd name="T58" fmla="*/ 2147483646 w 145"/>
                <a:gd name="T59" fmla="*/ 2147483646 h 144"/>
                <a:gd name="T60" fmla="*/ 2147483646 w 145"/>
                <a:gd name="T61" fmla="*/ 2147483646 h 144"/>
                <a:gd name="T62" fmla="*/ 2147483646 w 145"/>
                <a:gd name="T63" fmla="*/ 2147483646 h 144"/>
                <a:gd name="T64" fmla="*/ 0 w 145"/>
                <a:gd name="T65" fmla="*/ 2147483646 h 144"/>
                <a:gd name="T66" fmla="*/ 2147483646 w 145"/>
                <a:gd name="T67" fmla="*/ 2147483646 h 144"/>
                <a:gd name="T68" fmla="*/ 2147483646 w 145"/>
                <a:gd name="T69" fmla="*/ 2147483646 h 144"/>
                <a:gd name="T70" fmla="*/ 2147483646 w 145"/>
                <a:gd name="T71" fmla="*/ 2147483646 h 144"/>
                <a:gd name="T72" fmla="*/ 2147483646 w 145"/>
                <a:gd name="T73" fmla="*/ 2147483646 h 144"/>
                <a:gd name="T74" fmla="*/ 2147483646 w 145"/>
                <a:gd name="T75" fmla="*/ 2147483646 h 144"/>
                <a:gd name="T76" fmla="*/ 2147483646 w 145"/>
                <a:gd name="T77" fmla="*/ 2147483646 h 144"/>
                <a:gd name="T78" fmla="*/ 2147483646 w 145"/>
                <a:gd name="T79" fmla="*/ 2147483646 h 144"/>
                <a:gd name="T80" fmla="*/ 2147483646 w 145"/>
                <a:gd name="T81" fmla="*/ 2147483646 h 144"/>
                <a:gd name="T82" fmla="*/ 2147483646 w 145"/>
                <a:gd name="T83" fmla="*/ 2147483646 h 144"/>
                <a:gd name="T84" fmla="*/ 2147483646 w 145"/>
                <a:gd name="T85" fmla="*/ 2147483646 h 144"/>
                <a:gd name="T86" fmla="*/ 2147483646 w 145"/>
                <a:gd name="T87" fmla="*/ 2147483646 h 144"/>
                <a:gd name="T88" fmla="*/ 2147483646 w 145"/>
                <a:gd name="T89" fmla="*/ 2147483646 h 144"/>
                <a:gd name="T90" fmla="*/ 2147483646 w 145"/>
                <a:gd name="T91" fmla="*/ 2147483646 h 144"/>
                <a:gd name="T92" fmla="*/ 2147483646 w 145"/>
                <a:gd name="T93" fmla="*/ 2147483646 h 144"/>
                <a:gd name="T94" fmla="*/ 2147483646 w 145"/>
                <a:gd name="T95" fmla="*/ 2147483646 h 144"/>
                <a:gd name="T96" fmla="*/ 2147483646 w 145"/>
                <a:gd name="T97" fmla="*/ 2147483646 h 144"/>
                <a:gd name="T98" fmla="*/ 2147483646 w 145"/>
                <a:gd name="T99" fmla="*/ 2147483646 h 144"/>
                <a:gd name="T100" fmla="*/ 2147483646 w 145"/>
                <a:gd name="T101" fmla="*/ 2147483646 h 144"/>
                <a:gd name="T102" fmla="*/ 2147483646 w 145"/>
                <a:gd name="T103" fmla="*/ 2147483646 h 144"/>
                <a:gd name="T104" fmla="*/ 2147483646 w 145"/>
                <a:gd name="T105" fmla="*/ 2147483646 h 144"/>
                <a:gd name="T106" fmla="*/ 2147483646 w 145"/>
                <a:gd name="T107" fmla="*/ 2147483646 h 144"/>
                <a:gd name="T108" fmla="*/ 2147483646 w 145"/>
                <a:gd name="T109" fmla="*/ 2147483646 h 144"/>
                <a:gd name="T110" fmla="*/ 2147483646 w 145"/>
                <a:gd name="T111" fmla="*/ 2147483646 h 144"/>
                <a:gd name="T112" fmla="*/ 2147483646 w 145"/>
                <a:gd name="T113" fmla="*/ 2147483646 h 144"/>
                <a:gd name="T114" fmla="*/ 2147483646 w 145"/>
                <a:gd name="T115" fmla="*/ 2147483646 h 144"/>
                <a:gd name="T116" fmla="*/ 2147483646 w 145"/>
                <a:gd name="T117" fmla="*/ 2147483646 h 144"/>
                <a:gd name="T118" fmla="*/ 2147483646 w 145"/>
                <a:gd name="T119" fmla="*/ 2147483646 h 144"/>
                <a:gd name="T120" fmla="*/ 2147483646 w 145"/>
                <a:gd name="T121" fmla="*/ 2147483646 h 1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5" h="144">
                  <a:moveTo>
                    <a:pt x="143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4"/>
                    <a:pt x="135" y="70"/>
                    <a:pt x="135" y="67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4" y="65"/>
                    <a:pt x="145" y="64"/>
                    <a:pt x="145" y="63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8"/>
                    <a:pt x="129" y="45"/>
                  </a:cubicBezTo>
                  <a:cubicBezTo>
                    <a:pt x="128" y="45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6" y="37"/>
                    <a:pt x="136" y="36"/>
                  </a:cubicBezTo>
                  <a:cubicBezTo>
                    <a:pt x="134" y="33"/>
                    <a:pt x="132" y="30"/>
                    <a:pt x="130" y="28"/>
                  </a:cubicBezTo>
                  <a:cubicBezTo>
                    <a:pt x="130" y="27"/>
                    <a:pt x="129" y="27"/>
                    <a:pt x="129" y="27"/>
                  </a:cubicBezTo>
                  <a:cubicBezTo>
                    <a:pt x="128" y="27"/>
                    <a:pt x="128" y="27"/>
                    <a:pt x="127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5" y="27"/>
                    <a:pt x="113" y="25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7"/>
                    <a:pt x="118" y="15"/>
                    <a:pt x="117" y="15"/>
                  </a:cubicBezTo>
                  <a:cubicBezTo>
                    <a:pt x="114" y="13"/>
                    <a:pt x="112" y="11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6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8" y="16"/>
                    <a:pt x="96" y="15"/>
                    <a:pt x="93" y="14"/>
                  </a:cubicBezTo>
                  <a:cubicBezTo>
                    <a:pt x="92" y="14"/>
                    <a:pt x="92" y="13"/>
                    <a:pt x="92" y="13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4"/>
                    <a:pt x="93" y="2"/>
                    <a:pt x="92" y="2"/>
                  </a:cubicBezTo>
                  <a:cubicBezTo>
                    <a:pt x="88" y="1"/>
                    <a:pt x="85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4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1" y="10"/>
                    <a:pt x="69" y="10"/>
                    <a:pt x="68" y="10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1"/>
                    <a:pt x="65" y="0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4"/>
                    <a:pt x="47" y="15"/>
                    <a:pt x="45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8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4" y="11"/>
                    <a:pt x="31" y="12"/>
                    <a:pt x="28" y="14"/>
                  </a:cubicBezTo>
                  <a:cubicBezTo>
                    <a:pt x="27" y="15"/>
                    <a:pt x="27" y="16"/>
                    <a:pt x="28" y="1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7"/>
                    <a:pt x="28" y="29"/>
                    <a:pt x="25" y="3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5" y="27"/>
                    <a:pt x="15" y="28"/>
                  </a:cubicBezTo>
                  <a:cubicBezTo>
                    <a:pt x="13" y="30"/>
                    <a:pt x="11" y="33"/>
                    <a:pt x="9" y="36"/>
                  </a:cubicBezTo>
                  <a:cubicBezTo>
                    <a:pt x="9" y="37"/>
                    <a:pt x="9" y="38"/>
                    <a:pt x="10" y="3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4" y="51"/>
                  </a:cubicBezTo>
                  <a:cubicBezTo>
                    <a:pt x="3" y="51"/>
                    <a:pt x="3" y="52"/>
                    <a:pt x="2" y="53"/>
                  </a:cubicBezTo>
                  <a:cubicBezTo>
                    <a:pt x="1" y="56"/>
                    <a:pt x="1" y="60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70"/>
                    <a:pt x="10" y="74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80"/>
                    <a:pt x="0" y="82"/>
                  </a:cubicBezTo>
                  <a:cubicBezTo>
                    <a:pt x="1" y="85"/>
                    <a:pt x="2" y="88"/>
                    <a:pt x="2" y="91"/>
                  </a:cubicBezTo>
                  <a:cubicBezTo>
                    <a:pt x="3" y="92"/>
                    <a:pt x="4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7"/>
                    <a:pt x="17" y="99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9" y="106"/>
                    <a:pt x="9" y="107"/>
                    <a:pt x="10" y="108"/>
                  </a:cubicBezTo>
                  <a:cubicBezTo>
                    <a:pt x="11" y="111"/>
                    <a:pt x="13" y="114"/>
                    <a:pt x="15" y="117"/>
                  </a:cubicBezTo>
                  <a:cubicBezTo>
                    <a:pt x="16" y="117"/>
                    <a:pt x="16" y="117"/>
                    <a:pt x="17" y="117"/>
                  </a:cubicBezTo>
                  <a:cubicBezTo>
                    <a:pt x="17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5"/>
                    <a:pt x="30" y="117"/>
                    <a:pt x="33" y="119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7" y="128"/>
                    <a:pt x="27" y="129"/>
                    <a:pt x="28" y="130"/>
                  </a:cubicBezTo>
                  <a:cubicBezTo>
                    <a:pt x="31" y="132"/>
                    <a:pt x="34" y="133"/>
                    <a:pt x="37" y="135"/>
                  </a:cubicBezTo>
                  <a:cubicBezTo>
                    <a:pt x="37" y="135"/>
                    <a:pt x="37" y="135"/>
                    <a:pt x="38" y="135"/>
                  </a:cubicBezTo>
                  <a:cubicBezTo>
                    <a:pt x="38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7" y="129"/>
                    <a:pt x="50" y="130"/>
                    <a:pt x="53" y="131"/>
                  </a:cubicBezTo>
                  <a:cubicBezTo>
                    <a:pt x="53" y="131"/>
                    <a:pt x="53" y="131"/>
                    <a:pt x="54" y="131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2" y="141"/>
                    <a:pt x="53" y="142"/>
                    <a:pt x="54" y="142"/>
                  </a:cubicBezTo>
                  <a:cubicBezTo>
                    <a:pt x="57" y="143"/>
                    <a:pt x="60" y="144"/>
                    <a:pt x="63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70" y="134"/>
                    <a:pt x="71" y="134"/>
                    <a:pt x="73" y="134"/>
                  </a:cubicBezTo>
                  <a:cubicBezTo>
                    <a:pt x="75" y="134"/>
                    <a:pt x="76" y="134"/>
                    <a:pt x="78" y="13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5" y="144"/>
                    <a:pt x="89" y="143"/>
                    <a:pt x="92" y="142"/>
                  </a:cubicBezTo>
                  <a:cubicBezTo>
                    <a:pt x="93" y="142"/>
                    <a:pt x="94" y="141"/>
                    <a:pt x="93" y="140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5"/>
                    <a:pt x="106" y="135"/>
                    <a:pt x="106" y="135"/>
                  </a:cubicBezTo>
                  <a:cubicBezTo>
                    <a:pt x="106" y="135"/>
                    <a:pt x="107" y="136"/>
                    <a:pt x="108" y="136"/>
                  </a:cubicBezTo>
                  <a:cubicBezTo>
                    <a:pt x="108" y="136"/>
                    <a:pt x="109" y="135"/>
                    <a:pt x="109" y="135"/>
                  </a:cubicBezTo>
                  <a:cubicBezTo>
                    <a:pt x="112" y="134"/>
                    <a:pt x="115" y="132"/>
                    <a:pt x="117" y="130"/>
                  </a:cubicBezTo>
                  <a:cubicBezTo>
                    <a:pt x="118" y="129"/>
                    <a:pt x="118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8" y="118"/>
                    <a:pt x="129" y="118"/>
                  </a:cubicBezTo>
                  <a:cubicBezTo>
                    <a:pt x="129" y="118"/>
                    <a:pt x="130" y="117"/>
                    <a:pt x="131" y="117"/>
                  </a:cubicBezTo>
                  <a:cubicBezTo>
                    <a:pt x="133" y="114"/>
                    <a:pt x="134" y="111"/>
                    <a:pt x="136" y="109"/>
                  </a:cubicBezTo>
                  <a:cubicBezTo>
                    <a:pt x="137" y="108"/>
                    <a:pt x="136" y="106"/>
                    <a:pt x="135" y="106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9" y="98"/>
                    <a:pt x="131" y="95"/>
                    <a:pt x="132" y="92"/>
                  </a:cubicBezTo>
                  <a:cubicBezTo>
                    <a:pt x="132" y="92"/>
                    <a:pt x="132" y="92"/>
                    <a:pt x="132" y="91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2" y="93"/>
                    <a:pt x="143" y="92"/>
                    <a:pt x="143" y="91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80"/>
                    <a:pt x="145" y="79"/>
                    <a:pt x="143" y="79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92D050"/>
              </a:solidFill>
            </a:ln>
            <a:extLst/>
          </p:spPr>
          <p:txBody>
            <a:bodyPr/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629812" y="3371433"/>
              <a:ext cx="2042609" cy="2015909"/>
            </a:xfrm>
            <a:custGeom>
              <a:avLst/>
              <a:gdLst>
                <a:gd name="T0" fmla="*/ 2147483646 w 146"/>
                <a:gd name="T1" fmla="*/ 2147483646 h 144"/>
                <a:gd name="T2" fmla="*/ 2147483646 w 146"/>
                <a:gd name="T3" fmla="*/ 2147483646 h 144"/>
                <a:gd name="T4" fmla="*/ 2147483646 w 146"/>
                <a:gd name="T5" fmla="*/ 2147483646 h 144"/>
                <a:gd name="T6" fmla="*/ 2147483646 w 146"/>
                <a:gd name="T7" fmla="*/ 2147483646 h 144"/>
                <a:gd name="T8" fmla="*/ 2147483646 w 146"/>
                <a:gd name="T9" fmla="*/ 2147483646 h 144"/>
                <a:gd name="T10" fmla="*/ 2147483646 w 146"/>
                <a:gd name="T11" fmla="*/ 2147483646 h 144"/>
                <a:gd name="T12" fmla="*/ 2147483646 w 146"/>
                <a:gd name="T13" fmla="*/ 2147483646 h 144"/>
                <a:gd name="T14" fmla="*/ 2147483646 w 146"/>
                <a:gd name="T15" fmla="*/ 2147483646 h 144"/>
                <a:gd name="T16" fmla="*/ 2147483646 w 146"/>
                <a:gd name="T17" fmla="*/ 2147483646 h 144"/>
                <a:gd name="T18" fmla="*/ 2147483646 w 146"/>
                <a:gd name="T19" fmla="*/ 2147483646 h 144"/>
                <a:gd name="T20" fmla="*/ 2147483646 w 146"/>
                <a:gd name="T21" fmla="*/ 2147483646 h 144"/>
                <a:gd name="T22" fmla="*/ 2147483646 w 146"/>
                <a:gd name="T23" fmla="*/ 2147483646 h 144"/>
                <a:gd name="T24" fmla="*/ 2147483646 w 146"/>
                <a:gd name="T25" fmla="*/ 2147483646 h 144"/>
                <a:gd name="T26" fmla="*/ 2147483646 w 146"/>
                <a:gd name="T27" fmla="*/ 2147483646 h 144"/>
                <a:gd name="T28" fmla="*/ 2147483646 w 146"/>
                <a:gd name="T29" fmla="*/ 0 h 144"/>
                <a:gd name="T30" fmla="*/ 2147483646 w 146"/>
                <a:gd name="T31" fmla="*/ 2147483646 h 144"/>
                <a:gd name="T32" fmla="*/ 2147483646 w 146"/>
                <a:gd name="T33" fmla="*/ 2147483646 h 144"/>
                <a:gd name="T34" fmla="*/ 2147483646 w 146"/>
                <a:gd name="T35" fmla="*/ 2147483646 h 144"/>
                <a:gd name="T36" fmla="*/ 2147483646 w 146"/>
                <a:gd name="T37" fmla="*/ 0 h 144"/>
                <a:gd name="T38" fmla="*/ 2147483646 w 146"/>
                <a:gd name="T39" fmla="*/ 2147483646 h 144"/>
                <a:gd name="T40" fmla="*/ 2147483646 w 146"/>
                <a:gd name="T41" fmla="*/ 2147483646 h 144"/>
                <a:gd name="T42" fmla="*/ 2147483646 w 146"/>
                <a:gd name="T43" fmla="*/ 2147483646 h 144"/>
                <a:gd name="T44" fmla="*/ 2147483646 w 146"/>
                <a:gd name="T45" fmla="*/ 2147483646 h 144"/>
                <a:gd name="T46" fmla="*/ 2147483646 w 146"/>
                <a:gd name="T47" fmla="*/ 2147483646 h 144"/>
                <a:gd name="T48" fmla="*/ 2147483646 w 146"/>
                <a:gd name="T49" fmla="*/ 2147483646 h 144"/>
                <a:gd name="T50" fmla="*/ 2147483646 w 146"/>
                <a:gd name="T51" fmla="*/ 2147483646 h 144"/>
                <a:gd name="T52" fmla="*/ 2147483646 w 146"/>
                <a:gd name="T53" fmla="*/ 2147483646 h 144"/>
                <a:gd name="T54" fmla="*/ 2147483646 w 146"/>
                <a:gd name="T55" fmla="*/ 2147483646 h 144"/>
                <a:gd name="T56" fmla="*/ 2147483646 w 146"/>
                <a:gd name="T57" fmla="*/ 2147483646 h 144"/>
                <a:gd name="T58" fmla="*/ 2147483646 w 146"/>
                <a:gd name="T59" fmla="*/ 2147483646 h 144"/>
                <a:gd name="T60" fmla="*/ 2147483646 w 146"/>
                <a:gd name="T61" fmla="*/ 2147483646 h 144"/>
                <a:gd name="T62" fmla="*/ 2147483646 w 146"/>
                <a:gd name="T63" fmla="*/ 2147483646 h 144"/>
                <a:gd name="T64" fmla="*/ 2147483646 w 146"/>
                <a:gd name="T65" fmla="*/ 2147483646 h 144"/>
                <a:gd name="T66" fmla="*/ 2147483646 w 146"/>
                <a:gd name="T67" fmla="*/ 2147483646 h 144"/>
                <a:gd name="T68" fmla="*/ 2147483646 w 146"/>
                <a:gd name="T69" fmla="*/ 2147483646 h 144"/>
                <a:gd name="T70" fmla="*/ 2147483646 w 146"/>
                <a:gd name="T71" fmla="*/ 2147483646 h 144"/>
                <a:gd name="T72" fmla="*/ 2147483646 w 146"/>
                <a:gd name="T73" fmla="*/ 2147483646 h 144"/>
                <a:gd name="T74" fmla="*/ 2147483646 w 146"/>
                <a:gd name="T75" fmla="*/ 2147483646 h 144"/>
                <a:gd name="T76" fmla="*/ 2147483646 w 146"/>
                <a:gd name="T77" fmla="*/ 2147483646 h 144"/>
                <a:gd name="T78" fmla="*/ 2147483646 w 146"/>
                <a:gd name="T79" fmla="*/ 2147483646 h 144"/>
                <a:gd name="T80" fmla="*/ 2147483646 w 146"/>
                <a:gd name="T81" fmla="*/ 2147483646 h 144"/>
                <a:gd name="T82" fmla="*/ 2147483646 w 146"/>
                <a:gd name="T83" fmla="*/ 2147483646 h 144"/>
                <a:gd name="T84" fmla="*/ 2147483646 w 146"/>
                <a:gd name="T85" fmla="*/ 2147483646 h 144"/>
                <a:gd name="T86" fmla="*/ 2147483646 w 146"/>
                <a:gd name="T87" fmla="*/ 2147483646 h 144"/>
                <a:gd name="T88" fmla="*/ 2147483646 w 146"/>
                <a:gd name="T89" fmla="*/ 2147483646 h 144"/>
                <a:gd name="T90" fmla="*/ 2147483646 w 146"/>
                <a:gd name="T91" fmla="*/ 2147483646 h 144"/>
                <a:gd name="T92" fmla="*/ 2147483646 w 146"/>
                <a:gd name="T93" fmla="*/ 2147483646 h 144"/>
                <a:gd name="T94" fmla="*/ 2147483646 w 146"/>
                <a:gd name="T95" fmla="*/ 2147483646 h 144"/>
                <a:gd name="T96" fmla="*/ 2147483646 w 146"/>
                <a:gd name="T97" fmla="*/ 2147483646 h 144"/>
                <a:gd name="T98" fmla="*/ 2147483646 w 146"/>
                <a:gd name="T99" fmla="*/ 2147483646 h 144"/>
                <a:gd name="T100" fmla="*/ 2147483646 w 146"/>
                <a:gd name="T101" fmla="*/ 2147483646 h 144"/>
                <a:gd name="T102" fmla="*/ 2147483646 w 146"/>
                <a:gd name="T103" fmla="*/ 2147483646 h 144"/>
                <a:gd name="T104" fmla="*/ 2147483646 w 146"/>
                <a:gd name="T105" fmla="*/ 2147483646 h 144"/>
                <a:gd name="T106" fmla="*/ 2147483646 w 146"/>
                <a:gd name="T107" fmla="*/ 2147483646 h 144"/>
                <a:gd name="T108" fmla="*/ 2147483646 w 146"/>
                <a:gd name="T109" fmla="*/ 2147483646 h 144"/>
                <a:gd name="T110" fmla="*/ 2147483646 w 146"/>
                <a:gd name="T111" fmla="*/ 2147483646 h 144"/>
                <a:gd name="T112" fmla="*/ 2147483646 w 146"/>
                <a:gd name="T113" fmla="*/ 2147483646 h 144"/>
                <a:gd name="T114" fmla="*/ 2147483646 w 146"/>
                <a:gd name="T115" fmla="*/ 2147483646 h 144"/>
                <a:gd name="T116" fmla="*/ 2147483646 w 146"/>
                <a:gd name="T117" fmla="*/ 2147483646 h 144"/>
                <a:gd name="T118" fmla="*/ 2147483646 w 146"/>
                <a:gd name="T119" fmla="*/ 2147483646 h 144"/>
                <a:gd name="T120" fmla="*/ 2147483646 w 146"/>
                <a:gd name="T121" fmla="*/ 2147483646 h 1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92D050"/>
              </a:solidFill>
            </a:ln>
            <a:extLst/>
          </p:spPr>
          <p:txBody>
            <a:bodyPr/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881780" y="1859872"/>
              <a:ext cx="2041126" cy="2015908"/>
            </a:xfrm>
            <a:custGeom>
              <a:avLst/>
              <a:gdLst>
                <a:gd name="T0" fmla="*/ 2147483646 w 146"/>
                <a:gd name="T1" fmla="*/ 2147483646 h 144"/>
                <a:gd name="T2" fmla="*/ 2147483646 w 146"/>
                <a:gd name="T3" fmla="*/ 2147483646 h 144"/>
                <a:gd name="T4" fmla="*/ 2147483646 w 146"/>
                <a:gd name="T5" fmla="*/ 2147483646 h 144"/>
                <a:gd name="T6" fmla="*/ 2147483646 w 146"/>
                <a:gd name="T7" fmla="*/ 2147483646 h 144"/>
                <a:gd name="T8" fmla="*/ 2147483646 w 146"/>
                <a:gd name="T9" fmla="*/ 2147483646 h 144"/>
                <a:gd name="T10" fmla="*/ 2147483646 w 146"/>
                <a:gd name="T11" fmla="*/ 2147483646 h 144"/>
                <a:gd name="T12" fmla="*/ 2147483646 w 146"/>
                <a:gd name="T13" fmla="*/ 2147483646 h 144"/>
                <a:gd name="T14" fmla="*/ 2147483646 w 146"/>
                <a:gd name="T15" fmla="*/ 2147483646 h 144"/>
                <a:gd name="T16" fmla="*/ 2147483646 w 146"/>
                <a:gd name="T17" fmla="*/ 2147483646 h 144"/>
                <a:gd name="T18" fmla="*/ 2147483646 w 146"/>
                <a:gd name="T19" fmla="*/ 2147483646 h 144"/>
                <a:gd name="T20" fmla="*/ 2147483646 w 146"/>
                <a:gd name="T21" fmla="*/ 2147483646 h 144"/>
                <a:gd name="T22" fmla="*/ 2147483646 w 146"/>
                <a:gd name="T23" fmla="*/ 2147483646 h 144"/>
                <a:gd name="T24" fmla="*/ 2147483646 w 146"/>
                <a:gd name="T25" fmla="*/ 2147483646 h 144"/>
                <a:gd name="T26" fmla="*/ 2147483646 w 146"/>
                <a:gd name="T27" fmla="*/ 2147483646 h 144"/>
                <a:gd name="T28" fmla="*/ 2147483646 w 146"/>
                <a:gd name="T29" fmla="*/ 0 h 144"/>
                <a:gd name="T30" fmla="*/ 2147483646 w 146"/>
                <a:gd name="T31" fmla="*/ 2147483646 h 144"/>
                <a:gd name="T32" fmla="*/ 2147483646 w 146"/>
                <a:gd name="T33" fmla="*/ 2147483646 h 144"/>
                <a:gd name="T34" fmla="*/ 2147483646 w 146"/>
                <a:gd name="T35" fmla="*/ 2147483646 h 144"/>
                <a:gd name="T36" fmla="*/ 2147483646 w 146"/>
                <a:gd name="T37" fmla="*/ 0 h 144"/>
                <a:gd name="T38" fmla="*/ 2147483646 w 146"/>
                <a:gd name="T39" fmla="*/ 2147483646 h 144"/>
                <a:gd name="T40" fmla="*/ 2147483646 w 146"/>
                <a:gd name="T41" fmla="*/ 2147483646 h 144"/>
                <a:gd name="T42" fmla="*/ 2147483646 w 146"/>
                <a:gd name="T43" fmla="*/ 2147483646 h 144"/>
                <a:gd name="T44" fmla="*/ 2147483646 w 146"/>
                <a:gd name="T45" fmla="*/ 2147483646 h 144"/>
                <a:gd name="T46" fmla="*/ 2147483646 w 146"/>
                <a:gd name="T47" fmla="*/ 2147483646 h 144"/>
                <a:gd name="T48" fmla="*/ 2147483646 w 146"/>
                <a:gd name="T49" fmla="*/ 2147483646 h 144"/>
                <a:gd name="T50" fmla="*/ 2147483646 w 146"/>
                <a:gd name="T51" fmla="*/ 2147483646 h 144"/>
                <a:gd name="T52" fmla="*/ 2147483646 w 146"/>
                <a:gd name="T53" fmla="*/ 2147483646 h 144"/>
                <a:gd name="T54" fmla="*/ 2147483646 w 146"/>
                <a:gd name="T55" fmla="*/ 2147483646 h 144"/>
                <a:gd name="T56" fmla="*/ 2147483646 w 146"/>
                <a:gd name="T57" fmla="*/ 2147483646 h 144"/>
                <a:gd name="T58" fmla="*/ 2147483646 w 146"/>
                <a:gd name="T59" fmla="*/ 2147483646 h 144"/>
                <a:gd name="T60" fmla="*/ 2147483646 w 146"/>
                <a:gd name="T61" fmla="*/ 2147483646 h 144"/>
                <a:gd name="T62" fmla="*/ 2147483646 w 146"/>
                <a:gd name="T63" fmla="*/ 2147483646 h 144"/>
                <a:gd name="T64" fmla="*/ 2147483646 w 146"/>
                <a:gd name="T65" fmla="*/ 2147483646 h 144"/>
                <a:gd name="T66" fmla="*/ 2147483646 w 146"/>
                <a:gd name="T67" fmla="*/ 2147483646 h 144"/>
                <a:gd name="T68" fmla="*/ 2147483646 w 146"/>
                <a:gd name="T69" fmla="*/ 2147483646 h 144"/>
                <a:gd name="T70" fmla="*/ 2147483646 w 146"/>
                <a:gd name="T71" fmla="*/ 2147483646 h 144"/>
                <a:gd name="T72" fmla="*/ 2147483646 w 146"/>
                <a:gd name="T73" fmla="*/ 2147483646 h 144"/>
                <a:gd name="T74" fmla="*/ 2147483646 w 146"/>
                <a:gd name="T75" fmla="*/ 2147483646 h 144"/>
                <a:gd name="T76" fmla="*/ 2147483646 w 146"/>
                <a:gd name="T77" fmla="*/ 2147483646 h 144"/>
                <a:gd name="T78" fmla="*/ 2147483646 w 146"/>
                <a:gd name="T79" fmla="*/ 2147483646 h 144"/>
                <a:gd name="T80" fmla="*/ 2147483646 w 146"/>
                <a:gd name="T81" fmla="*/ 2147483646 h 144"/>
                <a:gd name="T82" fmla="*/ 2147483646 w 146"/>
                <a:gd name="T83" fmla="*/ 2147483646 h 144"/>
                <a:gd name="T84" fmla="*/ 2147483646 w 146"/>
                <a:gd name="T85" fmla="*/ 2147483646 h 144"/>
                <a:gd name="T86" fmla="*/ 2147483646 w 146"/>
                <a:gd name="T87" fmla="*/ 2147483646 h 144"/>
                <a:gd name="T88" fmla="*/ 2147483646 w 146"/>
                <a:gd name="T89" fmla="*/ 2147483646 h 144"/>
                <a:gd name="T90" fmla="*/ 2147483646 w 146"/>
                <a:gd name="T91" fmla="*/ 2147483646 h 144"/>
                <a:gd name="T92" fmla="*/ 2147483646 w 146"/>
                <a:gd name="T93" fmla="*/ 2147483646 h 144"/>
                <a:gd name="T94" fmla="*/ 2147483646 w 146"/>
                <a:gd name="T95" fmla="*/ 2147483646 h 144"/>
                <a:gd name="T96" fmla="*/ 2147483646 w 146"/>
                <a:gd name="T97" fmla="*/ 2147483646 h 144"/>
                <a:gd name="T98" fmla="*/ 2147483646 w 146"/>
                <a:gd name="T99" fmla="*/ 2147483646 h 144"/>
                <a:gd name="T100" fmla="*/ 2147483646 w 146"/>
                <a:gd name="T101" fmla="*/ 2147483646 h 144"/>
                <a:gd name="T102" fmla="*/ 2147483646 w 146"/>
                <a:gd name="T103" fmla="*/ 2147483646 h 144"/>
                <a:gd name="T104" fmla="*/ 2147483646 w 146"/>
                <a:gd name="T105" fmla="*/ 2147483646 h 144"/>
                <a:gd name="T106" fmla="*/ 2147483646 w 146"/>
                <a:gd name="T107" fmla="*/ 2147483646 h 144"/>
                <a:gd name="T108" fmla="*/ 2147483646 w 146"/>
                <a:gd name="T109" fmla="*/ 2147483646 h 144"/>
                <a:gd name="T110" fmla="*/ 2147483646 w 146"/>
                <a:gd name="T111" fmla="*/ 2147483646 h 144"/>
                <a:gd name="T112" fmla="*/ 2147483646 w 146"/>
                <a:gd name="T113" fmla="*/ 2147483646 h 144"/>
                <a:gd name="T114" fmla="*/ 2147483646 w 146"/>
                <a:gd name="T115" fmla="*/ 2147483646 h 144"/>
                <a:gd name="T116" fmla="*/ 2147483646 w 146"/>
                <a:gd name="T117" fmla="*/ 2147483646 h 144"/>
                <a:gd name="T118" fmla="*/ 2147483646 w 146"/>
                <a:gd name="T119" fmla="*/ 2147483646 h 144"/>
                <a:gd name="T120" fmla="*/ 2147483646 w 146"/>
                <a:gd name="T121" fmla="*/ 2147483646 h 1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050"/>
              </a:solidFill>
            </a:ln>
            <a:extLst/>
          </p:spPr>
          <p:txBody>
            <a:bodyPr/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Lato Light"/>
                <a:ea typeface="MS PGothic" panose="020B0600070205080204" pitchFamily="34" charset="-128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585" b="98092" l="7813" r="728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9635" r="27419"/>
          <a:stretch/>
        </p:blipFill>
        <p:spPr>
          <a:xfrm flipH="1">
            <a:off x="313151" y="225468"/>
            <a:ext cx="685899" cy="795402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5" y="102203"/>
            <a:ext cx="809133" cy="89987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269094" y="424133"/>
            <a:ext cx="36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相似产品分析</a:t>
            </a:r>
            <a:endParaRPr lang="zh-CN" altLang="en-US"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84136" y="3741727"/>
            <a:ext cx="102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领狗狗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783440" y="4803785"/>
            <a:ext cx="9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一日猫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5655351" y="4322136"/>
            <a:ext cx="101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汪汪狗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7188302" y="4525653"/>
            <a:ext cx="185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闻闻窝宠物社区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8956381" y="3196077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爱</a:t>
            </a:r>
            <a:r>
              <a:rPr lang="zh-CN" altLang="en-US" b="1" dirty="0" smtClean="0"/>
              <a:t>宠物猫猫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999050" y="5369949"/>
            <a:ext cx="10336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总而言之，小组成员在</a:t>
            </a:r>
            <a:r>
              <a:rPr lang="zh-CN" altLang="zh-CN" dirty="0"/>
              <a:t>腾讯应用宝、逍遥安卓模拟器、腾讯手机管家、华为应用市场、</a:t>
            </a:r>
            <a:r>
              <a:rPr lang="en-US" altLang="zh-CN" dirty="0" err="1"/>
              <a:t>appstore</a:t>
            </a:r>
            <a:r>
              <a:rPr lang="zh-CN" altLang="zh-CN" dirty="0"/>
              <a:t>和豌豆荚平台</a:t>
            </a:r>
            <a:r>
              <a:rPr lang="zh-CN" altLang="zh-CN" dirty="0" smtClean="0"/>
              <a:t>上</a:t>
            </a:r>
            <a:r>
              <a:rPr lang="zh-CN" altLang="en-US" dirty="0" smtClean="0"/>
              <a:t>并没有搜到同类型的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。小组成员下载使用了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款相似的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，发现他们共同点都只是形成一个宠物圈，没有在形成宠物圈的同时对流浪猫进行管理。</a:t>
            </a:r>
            <a:r>
              <a:rPr lang="zh-CN" altLang="en-US" b="1" dirty="0" smtClean="0"/>
              <a:t>具有很大的市场！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55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245204" y="975921"/>
            <a:ext cx="2623806" cy="830996"/>
            <a:chOff x="388192" y="423306"/>
            <a:chExt cx="2623806" cy="830996"/>
          </a:xfrm>
        </p:grpSpPr>
        <p:sp>
          <p:nvSpPr>
            <p:cNvPr id="7" name="圆角矩形 6"/>
            <p:cNvSpPr/>
            <p:nvPr/>
          </p:nvSpPr>
          <p:spPr>
            <a:xfrm>
              <a:off x="388192" y="423306"/>
              <a:ext cx="2623806" cy="830996"/>
            </a:xfrm>
            <a:prstGeom prst="roundRect">
              <a:avLst/>
            </a:prstGeom>
            <a:solidFill>
              <a:srgbClr val="7BC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564" y="479722"/>
              <a:ext cx="21530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3</a:t>
              </a:r>
              <a:endPara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991069" y="1714628"/>
            <a:ext cx="13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2400" dirty="0" smtClean="0">
              <a:solidFill>
                <a:srgbClr val="376092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561853" y="4302008"/>
            <a:ext cx="6634894" cy="1617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075185" y="3129387"/>
            <a:ext cx="3608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产品方案设计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333"/>
            <a:ext cx="5741249" cy="51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0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139868" y="1002080"/>
            <a:ext cx="373275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0" y="185664"/>
            <a:ext cx="809133" cy="8998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22363" y="464234"/>
            <a:ext cx="227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产品方案设计</a:t>
            </a:r>
            <a:endParaRPr lang="zh-CN" altLang="en-US" sz="2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1139868" y="1536700"/>
            <a:ext cx="97313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、整体设计</a:t>
            </a:r>
            <a:endParaRPr lang="en-US" altLang="zh-CN" sz="2000" b="1" dirty="0" smtClean="0"/>
          </a:p>
          <a:p>
            <a:r>
              <a:rPr lang="zh-CN" altLang="en-US" dirty="0" smtClean="0"/>
              <a:t>        整体来讲，平台由两个端组成。普通用户端是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，普通用户可以在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上进行云吸猫，并且将合理信息上报组织，进行云吸猫，看组织发布的一些消息等。流浪管理组织端采用网页版，在网页版上处理信息，并且可以发布一些动态。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端和网页端形成良性循环，组成一个高效的管理平台和云吸猫平台。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、主要功能点概述</a:t>
            </a:r>
            <a:endParaRPr lang="en-US" altLang="zh-CN" sz="20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发现新流浪猫，将该流浪猫加入救助计划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对收养者的情况进行记录比对，为流浪猫寻找合格的收养者，并定期回访。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为猫咪寻找失主，为失主寻找走失猫咪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为流浪猫或者活动募捐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让爱猫人士更亲近猫咪并且了解猫咪的正确喂养方法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集中的发布平台。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5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964C"/>
      </a:accent1>
      <a:accent2>
        <a:srgbClr val="80C688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1223</Words>
  <Application>Microsoft Office PowerPoint</Application>
  <PresentationFormat>宽屏</PresentationFormat>
  <Paragraphs>123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Gill Sans</vt:lpstr>
      <vt:lpstr>Lato Light</vt:lpstr>
      <vt:lpstr>Lato Regular</vt:lpstr>
      <vt:lpstr>MS PGothic</vt:lpstr>
      <vt:lpstr>方正兰亭超细黑简体</vt:lpstr>
      <vt:lpstr>方正清刻本悦宋简体</vt:lpstr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pangqianqian</cp:lastModifiedBy>
  <cp:revision>77</cp:revision>
  <dcterms:created xsi:type="dcterms:W3CDTF">2017-06-26T13:27:12Z</dcterms:created>
  <dcterms:modified xsi:type="dcterms:W3CDTF">2017-10-18T00:42:54Z</dcterms:modified>
</cp:coreProperties>
</file>