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o jin chen" initials="gjc" lastIdx="0" clrIdx="0">
    <p:extLst>
      <p:ext uri="{19B8F6BF-5375-455C-9EA6-DF929625EA0E}">
        <p15:presenceInfo xmlns:p15="http://schemas.microsoft.com/office/powerpoint/2012/main" userId="a2a70410743f54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7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22030-ADB8-41EC-961A-75C40E1A0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3C41F4-CA42-4BAC-95DF-91FAB7902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D784A2-2FBA-4F27-9572-680660CDA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2880-C465-4DC1-8307-89BA3E1DDBD5}" type="datetimeFigureOut">
              <a:rPr lang="zh-CN" altLang="en-US" smtClean="0"/>
              <a:t>2017\10\18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38ED7-062F-4682-ADCE-BC29785A3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E8EB0E-5A65-4D35-9EF9-90E757CF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8F5F-6637-4EA3-B987-7591C4387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31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492D8-D2A3-4D7F-81B8-DBD5DF8F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FE353E-0F02-4333-BBDB-62EA99A8E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D083B-0BC9-43EF-BBEC-DC327EF0A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2880-C465-4DC1-8307-89BA3E1DDBD5}" type="datetimeFigureOut">
              <a:rPr lang="zh-CN" altLang="en-US" smtClean="0"/>
              <a:t>2017\10\18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03BCA-7B56-4EC8-9ECD-CB986E282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E96FEF-632F-4AC8-AE40-7E1F5163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8F5F-6637-4EA3-B987-7591C4387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04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24ABD2-5A27-461E-8C82-22778EF4C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6C07EF-E88A-4056-A387-AE22DA63C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1B97D9-1BA0-438F-A9CF-69B1F755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2880-C465-4DC1-8307-89BA3E1DDBD5}" type="datetimeFigureOut">
              <a:rPr lang="zh-CN" altLang="en-US" smtClean="0"/>
              <a:t>2017\10\18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BDE644-1DCA-4A8E-BEB8-AC05E4BFF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50C6AE-8CA7-40E4-B989-8D966A9E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8F5F-6637-4EA3-B987-7591C4387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50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71649-2855-40CF-96EF-57F3F389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C9C29A-FAD5-471C-9053-336DAA588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7BE6F2-17D6-457B-B83B-36B96440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2880-C465-4DC1-8307-89BA3E1DDBD5}" type="datetimeFigureOut">
              <a:rPr lang="zh-CN" altLang="en-US" smtClean="0"/>
              <a:t>2017\10\18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E5D3FB-4C68-4E1F-807C-BD2461F7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5A83F-B78E-4CA8-B43F-EA23F76F9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8F5F-6637-4EA3-B987-7591C4387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67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54D26-7F85-431B-B503-BCA5FBB31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04653F-60C7-42E5-B5F6-FAF3D9271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44CBB-F4CB-4B06-82D4-0B195B4F4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2880-C465-4DC1-8307-89BA3E1DDBD5}" type="datetimeFigureOut">
              <a:rPr lang="zh-CN" altLang="en-US" smtClean="0"/>
              <a:t>2017\10\18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923BD4-BCF1-4BEC-92DE-B521FEE8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9898C5-6094-443D-9297-4975F91F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8F5F-6637-4EA3-B987-7591C4387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13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846C3-FEAF-495E-8EC9-7F974A774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BDB662-F860-4BEA-96D1-E692732F7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FBABBB-2B44-4CBC-9B53-18D263E90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F9C63D-D483-4E30-BBA3-F2F310D9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2880-C465-4DC1-8307-89BA3E1DDBD5}" type="datetimeFigureOut">
              <a:rPr lang="zh-CN" altLang="en-US" smtClean="0"/>
              <a:t>2017\10\18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7A5D6C-2E66-43E8-AA05-B4A467AA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7490A0-29C1-409F-A504-D2497F7A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8F5F-6637-4EA3-B987-7591C4387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53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37D36-00F9-4FA4-88E6-D9F328424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69F7F8-3947-4CE3-9D46-DC1829B9E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F947F6-BF7B-4528-94F0-520E8A0BB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B57DE3-7D98-4365-BE34-3612F5C3F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0CBED-E18C-4B08-BF71-B6ECF94AB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B92CF8-98B4-4E56-AAAC-E012F375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2880-C465-4DC1-8307-89BA3E1DDBD5}" type="datetimeFigureOut">
              <a:rPr lang="zh-CN" altLang="en-US" smtClean="0"/>
              <a:t>2017\10\18 Wednesday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CB43F1-A4A7-44DF-9F4F-982D9CA45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67F8B3-6C92-4D49-966D-4DEBFADC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8F5F-6637-4EA3-B987-7591C4387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14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65BF0-292F-4140-9D5B-77C73A17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5F4342-C50D-471C-805B-C8E8B31C6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2880-C465-4DC1-8307-89BA3E1DDBD5}" type="datetimeFigureOut">
              <a:rPr lang="zh-CN" altLang="en-US" smtClean="0"/>
              <a:t>2017\10\18 Wednesday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ACAE1D-A0E2-42C7-93A9-13AB5CCA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FDFE73-EBA3-4ECE-82E8-8A1E33C3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8F5F-6637-4EA3-B987-7591C4387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267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8E9E71-6B00-467B-A456-65B819C0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2880-C465-4DC1-8307-89BA3E1DDBD5}" type="datetimeFigureOut">
              <a:rPr lang="zh-CN" altLang="en-US" smtClean="0"/>
              <a:t>2017\10\18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2D0BAB-4D8F-41D8-85D9-1D02969EE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F5C7B6-B80E-45B3-96E6-8E8E043B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8F5F-6637-4EA3-B987-7591C4387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57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6FCDD-24A5-4A2A-8E01-A5EF55F50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B47D26-C7F7-43C6-90A1-A1050194F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445753-7BD8-4E30-B09F-418044D2E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D79115-010A-4AA6-8645-2EB734395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2880-C465-4DC1-8307-89BA3E1DDBD5}" type="datetimeFigureOut">
              <a:rPr lang="zh-CN" altLang="en-US" smtClean="0"/>
              <a:t>2017\10\18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47F1D7-0DD4-4210-AAB0-45B56169C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9F0106-3CAF-42EE-8186-FE3CA548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8F5F-6637-4EA3-B987-7591C4387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20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F0EF4-62EC-4B71-9F4A-92C0FD42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4EC078-7525-4965-B54E-119C40268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E56130-50AA-4D97-89FD-84FD6FCBE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313EF1-271A-4CC4-93C4-7A91259E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2880-C465-4DC1-8307-89BA3E1DDBD5}" type="datetimeFigureOut">
              <a:rPr lang="zh-CN" altLang="en-US" smtClean="0"/>
              <a:t>2017\10\18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63DBAB-8310-4CB4-ABBA-9967B1356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92649A-BC36-4371-AA44-CEADFE9F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8F5F-6637-4EA3-B987-7591C4387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70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1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F1EB42-0DEA-4A1C-B447-55F681F34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2DE97F-B452-46D0-80F6-2E8B23BD9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4B0797-1025-4032-BD9E-0DADCA3BA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2880-C465-4DC1-8307-89BA3E1DDBD5}" type="datetimeFigureOut">
              <a:rPr lang="zh-CN" altLang="en-US" smtClean="0"/>
              <a:t>2017\10\18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95F99D-D09D-45E9-8049-79C042539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C6D5C8-EF7B-4D5B-BF19-2CC362C59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F8F5F-6637-4EA3-B987-7591C43875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8FBAC89-844B-49BA-99BA-32EE3AD6DD3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aintStrokes/>
                    </a14:imgEffect>
                    <a14:imgEffect>
                      <a14:colorTemperature colorTemp="72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0134" y="-1229386"/>
            <a:ext cx="16455159" cy="925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44570-D437-47A0-90CA-034312BD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安卓课程</a:t>
            </a:r>
            <a:r>
              <a:rPr lang="en-US" altLang="zh-CN" dirty="0"/>
              <a:t>-</a:t>
            </a:r>
            <a:r>
              <a:rPr lang="zh-CN" altLang="en-US" dirty="0"/>
              <a:t>第七组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9C05E5-5877-405C-8461-A677B9ABE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AR</a:t>
            </a:r>
            <a:r>
              <a:rPr lang="zh-CN" altLang="en-US" dirty="0"/>
              <a:t>技术和网络爬虫的音乐聚合服务平台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我们取名为</a:t>
            </a:r>
            <a:r>
              <a:rPr lang="en-US" altLang="zh-CN" dirty="0"/>
              <a:t>:</a:t>
            </a:r>
          </a:p>
          <a:p>
            <a:pPr algn="ctr"/>
            <a:r>
              <a:rPr lang="en-US" altLang="zh-CN" sz="4500" b="1" dirty="0" err="1"/>
              <a:t>Musi</a:t>
            </a:r>
            <a:r>
              <a:rPr lang="en-US" altLang="zh-CN" sz="4500" b="1" dirty="0" err="1">
                <a:solidFill>
                  <a:schemeClr val="accent4"/>
                </a:solidFill>
              </a:rPr>
              <a:t>c</a:t>
            </a:r>
            <a:r>
              <a:rPr lang="en-US" altLang="zh-CN" sz="4500" b="1" dirty="0" err="1"/>
              <a:t>St</a:t>
            </a:r>
            <a:r>
              <a:rPr lang="en-US" altLang="zh-CN" sz="4500" b="1" dirty="0" err="1">
                <a:solidFill>
                  <a:srgbClr val="FF0000"/>
                </a:solidFill>
              </a:rPr>
              <a:t>o</a:t>
            </a:r>
            <a:r>
              <a:rPr lang="en-US" altLang="zh-CN" sz="4500" b="1" dirty="0" err="1"/>
              <a:t>rm</a:t>
            </a:r>
            <a:endParaRPr lang="en-US" altLang="zh-CN" sz="4500" b="1" dirty="0"/>
          </a:p>
          <a:p>
            <a:r>
              <a:rPr lang="zh-CN" altLang="en-US" sz="2400" b="1" dirty="0"/>
              <a:t>                                                </a:t>
            </a:r>
            <a:r>
              <a:rPr lang="en-US" altLang="zh-CN" sz="2400" b="1" dirty="0"/>
              <a:t>     </a:t>
            </a:r>
            <a:r>
              <a:rPr lang="zh-CN" altLang="en-US" b="1" dirty="0"/>
              <a:t>组长</a:t>
            </a:r>
            <a:r>
              <a:rPr lang="en-US" altLang="zh-CN" b="1" dirty="0"/>
              <a:t>:</a:t>
            </a:r>
            <a:r>
              <a:rPr lang="zh-CN" altLang="en-US" b="1" dirty="0"/>
              <a:t>陈国津  </a:t>
            </a:r>
            <a:endParaRPr lang="en-US" altLang="zh-CN" b="1" dirty="0"/>
          </a:p>
          <a:p>
            <a:pPr algn="r"/>
            <a:r>
              <a:rPr lang="zh-CN" altLang="en-US" b="1" dirty="0"/>
              <a:t>组员</a:t>
            </a:r>
            <a:r>
              <a:rPr lang="en-US" altLang="zh-CN" b="1" dirty="0"/>
              <a:t>:</a:t>
            </a:r>
            <a:r>
              <a:rPr lang="zh-CN" altLang="en-US" b="1" dirty="0"/>
              <a:t>王子彦 钟昌宏 蔡百灵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038417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B5480-36F9-4CDE-82E2-5122C74CB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1173956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产品方案设计的合理性和完整性</a:t>
            </a:r>
            <a:r>
              <a:rPr lang="en-US" altLang="zh-CN" b="1" dirty="0"/>
              <a:t>:</a:t>
            </a:r>
            <a:br>
              <a:rPr lang="en-US" altLang="zh-CN" b="1" dirty="0"/>
            </a:br>
            <a:r>
              <a:rPr lang="zh-CN" altLang="en-US" b="1" dirty="0"/>
              <a:t>内容较多</a:t>
            </a:r>
            <a:r>
              <a:rPr lang="en-US" altLang="zh-CN" b="1" dirty="0"/>
              <a:t>,</a:t>
            </a:r>
            <a:r>
              <a:rPr lang="zh-CN" altLang="en-US" b="1" dirty="0"/>
              <a:t>时间不足</a:t>
            </a:r>
            <a:r>
              <a:rPr lang="en-US" altLang="zh-CN" b="1" dirty="0"/>
              <a:t>,</a:t>
            </a:r>
            <a:r>
              <a:rPr lang="zh-CN" altLang="en-US" b="1" dirty="0"/>
              <a:t>建议看需求文档的设计内容</a:t>
            </a:r>
            <a:r>
              <a:rPr lang="en-US" altLang="zh-CN" b="1" dirty="0"/>
              <a:t>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BD542A-0101-4598-9BF9-398A80B40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2512219"/>
            <a:ext cx="7886700" cy="3263504"/>
          </a:xfrm>
        </p:spPr>
        <p:txBody>
          <a:bodyPr/>
          <a:lstStyle/>
          <a:p>
            <a:r>
              <a:rPr lang="zh-CN" altLang="en-US" b="1" dirty="0"/>
              <a:t>原型系统的展示效果</a:t>
            </a:r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06A5184-CF47-4770-B48A-BE46B7A54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2999616"/>
            <a:ext cx="6507069" cy="320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67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F6E06-AF9E-42A0-B20F-7A0F017F7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设计、制作</a:t>
            </a:r>
            <a:r>
              <a:rPr lang="en-US" altLang="zh-CN" b="1" dirty="0"/>
              <a:t>App</a:t>
            </a:r>
            <a:r>
              <a:rPr lang="zh-CN" altLang="en-US" b="1" dirty="0"/>
              <a:t>原型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9C2B5C-48E4-4552-986C-036D8F8EF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 descr="IMG_256">
            <a:extLst>
              <a:ext uri="{FF2B5EF4-FFF2-40B4-BE49-F238E27FC236}">
                <a16:creationId xmlns:a16="http://schemas.microsoft.com/office/drawing/2014/main" id="{F3E932A7-F22D-4AA2-B067-976400B9D3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9668" y="262550"/>
            <a:ext cx="7441256" cy="6496534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288830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C5ADE-0A18-4B15-9020-698B1F23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</a:t>
            </a:r>
            <a:r>
              <a:rPr lang="zh-CN" altLang="en-US" dirty="0"/>
              <a:t>与</a:t>
            </a:r>
            <a:r>
              <a:rPr lang="en-US" altLang="zh-CN" dirty="0"/>
              <a:t>Android </a:t>
            </a:r>
            <a:r>
              <a:rPr lang="en-US" altLang="zh-CN" dirty="0">
                <a:solidFill>
                  <a:srgbClr val="FF0000"/>
                </a:solidFill>
              </a:rPr>
              <a:t>DEMO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dirty="0">
                <a:solidFill>
                  <a:srgbClr val="FF0000"/>
                </a:solidFill>
              </a:rPr>
              <a:t>更多</a:t>
            </a:r>
            <a:r>
              <a:rPr lang="en-US" altLang="zh-CN" dirty="0">
                <a:solidFill>
                  <a:srgbClr val="FF0000"/>
                </a:solidFill>
              </a:rPr>
              <a:t>demo</a:t>
            </a:r>
            <a:r>
              <a:rPr lang="zh-CN" altLang="en-US" dirty="0">
                <a:solidFill>
                  <a:srgbClr val="FF0000"/>
                </a:solidFill>
              </a:rPr>
              <a:t>详情可以登录我们的网站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C0E0174-3F9C-4BE9-834C-FDB87CD1C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893" y="1801641"/>
            <a:ext cx="7414336" cy="437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6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DA25A-16CB-4793-8A38-A0140BD7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DB4EF3A-BD6B-4923-AF97-B96C0816F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095" y="365126"/>
            <a:ext cx="2447627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6409EC-503D-4B32-A2D1-0BC7F1233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722" y="365126"/>
            <a:ext cx="2447628" cy="435133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EBC7773-7C9F-4FEE-9885-79C64EC77214}"/>
              </a:ext>
            </a:extLst>
          </p:cNvPr>
          <p:cNvSpPr txBox="1"/>
          <p:nvPr/>
        </p:nvSpPr>
        <p:spPr>
          <a:xfrm>
            <a:off x="628650" y="1690689"/>
            <a:ext cx="2991445" cy="3724096"/>
          </a:xfrm>
          <a:prstGeom prst="rect">
            <a:avLst/>
          </a:prstGeom>
          <a:blipFill dpi="0" rotWithShape="1">
            <a:blip r:embed="rId4">
              <a:alphaModFix amt="8000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CN" altLang="en-US" dirty="0"/>
              <a:t>这里特别感谢王子彦同学</a:t>
            </a:r>
            <a:r>
              <a:rPr lang="en-US" altLang="zh-CN" dirty="0"/>
              <a:t>,</a:t>
            </a:r>
          </a:p>
          <a:p>
            <a:r>
              <a:rPr lang="zh-CN" altLang="en-US" dirty="0"/>
              <a:t>本来在我们的需求文档已经写过了相应的</a:t>
            </a:r>
            <a:r>
              <a:rPr lang="en-US" altLang="zh-CN" dirty="0"/>
              <a:t>demo</a:t>
            </a:r>
            <a:r>
              <a:rPr lang="zh-CN" altLang="en-US" dirty="0"/>
              <a:t>了</a:t>
            </a:r>
            <a:r>
              <a:rPr lang="en-US" altLang="zh-CN" dirty="0"/>
              <a:t>,</a:t>
            </a:r>
            <a:r>
              <a:rPr lang="zh-CN" altLang="en-US" dirty="0"/>
              <a:t>就在上面的图片里面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然后特意为了今天的展示</a:t>
            </a:r>
            <a:r>
              <a:rPr lang="en-US" altLang="zh-CN" dirty="0"/>
              <a:t>,</a:t>
            </a:r>
          </a:p>
          <a:p>
            <a:r>
              <a:rPr lang="zh-CN" altLang="en-US" dirty="0"/>
              <a:t>花时间用</a:t>
            </a:r>
            <a:r>
              <a:rPr lang="en-US" altLang="zh-CN" dirty="0" err="1"/>
              <a:t>modao</a:t>
            </a:r>
            <a:r>
              <a:rPr lang="zh-CN" altLang="en-US" dirty="0"/>
              <a:t>这个工具制作了布局</a:t>
            </a:r>
            <a:r>
              <a:rPr lang="en-US" altLang="zh-CN" dirty="0"/>
              <a:t>,</a:t>
            </a:r>
          </a:p>
          <a:p>
            <a:r>
              <a:rPr lang="zh-CN" altLang="en-US" dirty="0"/>
              <a:t>我的意思很明显</a:t>
            </a:r>
            <a:r>
              <a:rPr lang="en-US" altLang="zh-CN" dirty="0"/>
              <a:t>:</a:t>
            </a:r>
          </a:p>
          <a:p>
            <a:r>
              <a:rPr lang="zh-CN" altLang="en-US" sz="2800" b="1" dirty="0"/>
              <a:t>老师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记得这里是我们的</a:t>
            </a:r>
            <a:r>
              <a:rPr lang="zh-CN" altLang="en-US" sz="3600" b="1" dirty="0">
                <a:solidFill>
                  <a:srgbClr val="FF0000"/>
                </a:solidFill>
              </a:rPr>
              <a:t>加分点</a:t>
            </a:r>
            <a:r>
              <a:rPr lang="en-US" altLang="zh-CN" sz="3600" b="1" dirty="0"/>
              <a:t>,</a:t>
            </a:r>
            <a:endParaRPr lang="en-US" altLang="zh-CN" sz="2800" b="1" dirty="0"/>
          </a:p>
          <a:p>
            <a:r>
              <a:rPr lang="zh-CN" altLang="en-US" sz="2800" b="1" dirty="0"/>
              <a:t>谢谢</a:t>
            </a:r>
            <a:r>
              <a:rPr lang="en-US" altLang="zh-CN" sz="2800" b="1" dirty="0"/>
              <a:t>QAQ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66553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C2952-DB30-4066-90FE-DC53E72E3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7A7673C-2C8D-4162-9627-2DAEB5B50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3375" y="-551854"/>
            <a:ext cx="9594652" cy="9594652"/>
          </a:xfrm>
        </p:spPr>
      </p:pic>
    </p:spTree>
    <p:extLst>
      <p:ext uri="{BB962C8B-B14F-4D97-AF65-F5344CB8AC3E}">
        <p14:creationId xmlns:p14="http://schemas.microsoft.com/office/powerpoint/2010/main" val="270846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7F471-D46E-4B1F-84C0-1E38B3D8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我该说什么呢</a:t>
            </a:r>
            <a:r>
              <a:rPr lang="en-US" altLang="zh-CN" dirty="0"/>
              <a:t>?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83F13-D8FF-4BED-BE83-4C015A4FB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我有个小小的不情之请</a:t>
            </a:r>
            <a:r>
              <a:rPr lang="en-US" altLang="zh-CN" dirty="0"/>
              <a:t>?</a:t>
            </a:r>
          </a:p>
          <a:p>
            <a:pPr algn="ctr"/>
            <a:r>
              <a:rPr lang="zh-CN" altLang="en-US" sz="3600" b="1" dirty="0"/>
              <a:t>我先发个</a:t>
            </a:r>
            <a:r>
              <a:rPr lang="zh-CN" altLang="en-US" sz="3600" b="1" dirty="0">
                <a:solidFill>
                  <a:srgbClr val="FF0000"/>
                </a:solidFill>
              </a:rPr>
              <a:t>红包</a:t>
            </a:r>
            <a:r>
              <a:rPr lang="zh-CN" altLang="en-US" sz="3600" b="1" dirty="0"/>
              <a:t>吧</a:t>
            </a:r>
          </a:p>
        </p:txBody>
      </p:sp>
    </p:spTree>
    <p:extLst>
      <p:ext uri="{BB962C8B-B14F-4D97-AF65-F5344CB8AC3E}">
        <p14:creationId xmlns:p14="http://schemas.microsoft.com/office/powerpoint/2010/main" val="251481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696C1-C604-4A93-B3FC-11057A43C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B3B4B0-28FF-47C0-9856-99CCCA65C8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52162A-129D-4C19-8733-63C0DFD52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437" y="0"/>
            <a:ext cx="4123182" cy="733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8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FFA66-BFC7-4E93-87A2-168190BC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网址</a:t>
            </a:r>
            <a:r>
              <a:rPr lang="en-US" altLang="zh-CN" dirty="0"/>
              <a:t>:musicstorm.cc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8467463-BB44-44F0-BF86-0DAD04FA9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644" y="1900238"/>
            <a:ext cx="8138225" cy="401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2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F18CF-746D-4C97-BBA9-CF2E1A4D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第一次汇报要求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41A07-720F-413F-9C99-E42790204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333626"/>
            <a:ext cx="8477250" cy="3584972"/>
          </a:xfrm>
          <a:blipFill>
            <a:blip r:embed="rId2">
              <a:alphaModFix amt="50000"/>
            </a:blip>
            <a:tile tx="0" ty="0" sx="100000" sy="100000" flip="none" algn="tl"/>
          </a:blipFill>
        </p:spPr>
        <p:txBody>
          <a:bodyPr>
            <a:normAutofit fontScale="32500" lnSpcReduction="20000"/>
          </a:bodyPr>
          <a:lstStyle/>
          <a:p>
            <a:r>
              <a:rPr lang="zh-CN" altLang="en-US" sz="5250" b="1" dirty="0"/>
              <a:t>（</a:t>
            </a:r>
            <a:r>
              <a:rPr lang="en-US" altLang="zh-CN" sz="5250" b="1" dirty="0"/>
              <a:t>1</a:t>
            </a:r>
            <a:r>
              <a:rPr lang="zh-CN" altLang="en-US" sz="5250" b="1" dirty="0"/>
              <a:t>）项目设计的创意和创新 </a:t>
            </a:r>
            <a:r>
              <a:rPr lang="zh-CN" altLang="en-US" sz="9000" b="1" dirty="0">
                <a:solidFill>
                  <a:srgbClr val="FF0000"/>
                </a:solidFill>
              </a:rPr>
              <a:t>√</a:t>
            </a:r>
            <a:endParaRPr lang="zh-CN" altLang="en-US" sz="5250" b="1" dirty="0">
              <a:solidFill>
                <a:srgbClr val="FF0000"/>
              </a:solidFill>
            </a:endParaRPr>
          </a:p>
          <a:p>
            <a:r>
              <a:rPr lang="zh-CN" altLang="en-US" sz="5250" b="1" dirty="0"/>
              <a:t>（</a:t>
            </a:r>
            <a:r>
              <a:rPr lang="en-US" altLang="zh-CN" sz="5250" b="1" dirty="0"/>
              <a:t>2</a:t>
            </a:r>
            <a:r>
              <a:rPr lang="zh-CN" altLang="en-US" sz="5250" b="1" dirty="0"/>
              <a:t>）市场分析的详尽程度</a:t>
            </a:r>
            <a:r>
              <a:rPr lang="zh-CN" altLang="en-US" sz="7200" b="1" dirty="0">
                <a:solidFill>
                  <a:srgbClr val="FF0000"/>
                </a:solidFill>
              </a:rPr>
              <a:t>√</a:t>
            </a:r>
            <a:endParaRPr lang="zh-CN" altLang="en-US" sz="5250" b="1" dirty="0"/>
          </a:p>
          <a:p>
            <a:r>
              <a:rPr lang="zh-CN" altLang="en-US" sz="5250" b="1" dirty="0"/>
              <a:t>（</a:t>
            </a:r>
            <a:r>
              <a:rPr lang="en-US" altLang="zh-CN" sz="5250" b="1" dirty="0"/>
              <a:t>3</a:t>
            </a:r>
            <a:r>
              <a:rPr lang="zh-CN" altLang="en-US" sz="5250" b="1" dirty="0"/>
              <a:t>）竞争对手或同类产品的对比分析</a:t>
            </a:r>
            <a:r>
              <a:rPr lang="zh-CN" altLang="en-US" sz="7200" b="1" dirty="0">
                <a:solidFill>
                  <a:srgbClr val="FF0000"/>
                </a:solidFill>
              </a:rPr>
              <a:t>√</a:t>
            </a:r>
            <a:endParaRPr lang="zh-CN" altLang="en-US" sz="5250" b="1" dirty="0"/>
          </a:p>
          <a:p>
            <a:r>
              <a:rPr lang="zh-CN" altLang="en-US" sz="5250" b="1" dirty="0"/>
              <a:t>（</a:t>
            </a:r>
            <a:r>
              <a:rPr lang="en-US" altLang="zh-CN" sz="5250" b="1" dirty="0"/>
              <a:t>4</a:t>
            </a:r>
            <a:r>
              <a:rPr lang="zh-CN" altLang="en-US" sz="5250" b="1" dirty="0"/>
              <a:t>）产品定位、用户群分析的准确性</a:t>
            </a:r>
            <a:r>
              <a:rPr lang="zh-CN" altLang="en-US" sz="7200" b="1" dirty="0">
                <a:solidFill>
                  <a:srgbClr val="FF0000"/>
                </a:solidFill>
              </a:rPr>
              <a:t>√</a:t>
            </a:r>
            <a:endParaRPr lang="zh-CN" altLang="en-US" sz="5250" b="1" dirty="0"/>
          </a:p>
          <a:p>
            <a:r>
              <a:rPr lang="zh-CN" altLang="en-US" sz="5250" b="1" dirty="0"/>
              <a:t>（</a:t>
            </a:r>
            <a:r>
              <a:rPr lang="en-US" altLang="zh-CN" sz="5250" b="1" dirty="0"/>
              <a:t>5</a:t>
            </a:r>
            <a:r>
              <a:rPr lang="zh-CN" altLang="en-US" sz="5250" b="1" dirty="0"/>
              <a:t>）产品方案设计的合理性和完整性</a:t>
            </a:r>
            <a:r>
              <a:rPr lang="zh-CN" altLang="en-US" sz="7200" b="1" dirty="0">
                <a:solidFill>
                  <a:srgbClr val="FF0000"/>
                </a:solidFill>
              </a:rPr>
              <a:t>√</a:t>
            </a:r>
            <a:endParaRPr lang="zh-CN" altLang="en-US" sz="5250" b="1" dirty="0"/>
          </a:p>
          <a:p>
            <a:r>
              <a:rPr lang="zh-CN" altLang="en-US" sz="5250" b="1" dirty="0"/>
              <a:t>（</a:t>
            </a:r>
            <a:r>
              <a:rPr lang="en-US" altLang="zh-CN" sz="5250" b="1" dirty="0"/>
              <a:t>6</a:t>
            </a:r>
            <a:r>
              <a:rPr lang="zh-CN" altLang="en-US" sz="5250" b="1" dirty="0"/>
              <a:t>）推广和运营方案的可行性</a:t>
            </a:r>
            <a:r>
              <a:rPr lang="zh-CN" altLang="en-US" sz="7200" b="1" dirty="0">
                <a:solidFill>
                  <a:srgbClr val="FF0000"/>
                </a:solidFill>
              </a:rPr>
              <a:t>√</a:t>
            </a:r>
            <a:endParaRPr lang="en-US" altLang="zh-CN" sz="5250" b="1" dirty="0"/>
          </a:p>
          <a:p>
            <a:r>
              <a:rPr lang="zh-CN" altLang="en-US" sz="5250" b="1" dirty="0"/>
              <a:t>（</a:t>
            </a:r>
            <a:r>
              <a:rPr lang="en-US" altLang="zh-CN" sz="5250" b="1" dirty="0"/>
              <a:t>7</a:t>
            </a:r>
            <a:r>
              <a:rPr lang="zh-CN" altLang="en-US" sz="5250" b="1" dirty="0"/>
              <a:t>）原型系统设计的工作量</a:t>
            </a:r>
            <a:r>
              <a:rPr lang="zh-CN" altLang="en-US" sz="7200" b="1" dirty="0">
                <a:solidFill>
                  <a:srgbClr val="FF0000"/>
                </a:solidFill>
              </a:rPr>
              <a:t>√</a:t>
            </a:r>
            <a:endParaRPr lang="zh-CN" altLang="en-US" sz="5250" b="1" dirty="0"/>
          </a:p>
          <a:p>
            <a:r>
              <a:rPr lang="zh-CN" altLang="en-US" sz="5250" b="1" dirty="0"/>
              <a:t>（</a:t>
            </a:r>
            <a:r>
              <a:rPr lang="en-US" altLang="zh-CN" sz="5250" b="1" dirty="0"/>
              <a:t>8</a:t>
            </a:r>
            <a:r>
              <a:rPr lang="zh-CN" altLang="en-US" sz="5250" b="1" dirty="0"/>
              <a:t>）原型系统的展示效果</a:t>
            </a:r>
            <a:r>
              <a:rPr lang="zh-CN" altLang="en-US" sz="7200" b="1" dirty="0">
                <a:solidFill>
                  <a:srgbClr val="FF0000"/>
                </a:solidFill>
              </a:rPr>
              <a:t>√</a:t>
            </a:r>
            <a:endParaRPr lang="zh-CN" altLang="en-US" sz="5250" b="1" dirty="0"/>
          </a:p>
          <a:p>
            <a:r>
              <a:rPr lang="zh-CN" altLang="en-US" sz="5250" b="1" dirty="0"/>
              <a:t>（</a:t>
            </a:r>
            <a:r>
              <a:rPr lang="en-US" altLang="zh-CN" sz="5250" b="1" dirty="0"/>
              <a:t>9</a:t>
            </a:r>
            <a:r>
              <a:rPr lang="zh-CN" altLang="en-US" sz="5250" b="1" dirty="0"/>
              <a:t>）项目报告陈述的清晰和流利程度</a:t>
            </a:r>
            <a:r>
              <a:rPr lang="zh-CN" altLang="en-US" sz="7200" b="1" dirty="0">
                <a:solidFill>
                  <a:srgbClr val="FF0000"/>
                </a:solidFill>
              </a:rPr>
              <a:t>√</a:t>
            </a:r>
            <a:endParaRPr lang="zh-CN" altLang="en-US" sz="5250" b="1" dirty="0"/>
          </a:p>
          <a:p>
            <a:r>
              <a:rPr lang="zh-CN" altLang="en-US" sz="5250" b="1" dirty="0"/>
              <a:t>（</a:t>
            </a:r>
            <a:r>
              <a:rPr lang="en-US" altLang="zh-CN" sz="5250" b="1" dirty="0"/>
              <a:t>10</a:t>
            </a:r>
            <a:r>
              <a:rPr lang="zh-CN" altLang="en-US" sz="5250" b="1" dirty="0"/>
              <a:t>）本阶段任务团队分工的合理性</a:t>
            </a:r>
            <a:r>
              <a:rPr lang="zh-CN" altLang="en-US" sz="7200" b="1" dirty="0">
                <a:solidFill>
                  <a:srgbClr val="FF0000"/>
                </a:solidFill>
              </a:rPr>
              <a:t>√</a:t>
            </a:r>
            <a:endParaRPr lang="zh-CN" altLang="en-US" sz="525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035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626A7-B1FB-4D89-914C-F330DB2E3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项目设计的创意和创新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CA915C-8FDA-496B-A7E1-7E469665A793}"/>
              </a:ext>
            </a:extLst>
          </p:cNvPr>
          <p:cNvSpPr>
            <a:spLocks noGrp="1"/>
          </p:cNvSpPr>
          <p:nvPr>
            <p:ph idx="1"/>
          </p:nvPr>
        </p:nvSpPr>
        <p:spPr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zh-CN" altLang="zh-CN" b="1" dirty="0"/>
              <a:t>项目背景</a:t>
            </a:r>
          </a:p>
          <a:p>
            <a:r>
              <a:rPr lang="zh-CN" altLang="zh-CN" dirty="0"/>
              <a:t>随着版权意识的增强，音乐版权问题成为了目前各大音乐播放平台关注的焦点，近几年来网络音乐平台都为了音乐版权花钱花力，版权之争纷纷扰扰。而作为用户的我们，一般来说手机里只会安装一款音乐播放软件，在版权之争下，有时候会为了听某一首独家授权的歌而去下载另一款播放软件，最坏的情况是，不知道要听的歌曲在哪一家音乐平台上有，把所有播放软件都下载不现实，而上网去查找又十分麻烦，这让用户的听歌体验下降很多。如果有一款软件能够方便查找各家音乐播放平台的歌曲版权情况，提供给用户很好的参考，并集合分享歌曲功能和十分受欢迎的</a:t>
            </a:r>
            <a:r>
              <a:rPr lang="en-US" altLang="zh-CN" dirty="0"/>
              <a:t>AR</a:t>
            </a:r>
            <a:r>
              <a:rPr lang="zh-CN" altLang="zh-CN" dirty="0"/>
              <a:t>技术，相信此软件会有一定的市场。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0693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2CB31-0625-4409-A47E-B955E6CC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市场分析的详尽程度</a:t>
            </a:r>
            <a:r>
              <a:rPr lang="en-US" altLang="zh-CN" b="1" dirty="0"/>
              <a:t>:</a:t>
            </a:r>
            <a:endParaRPr lang="zh-CN" altLang="en-US" dirty="0"/>
          </a:p>
        </p:txBody>
      </p:sp>
      <p:pic>
        <p:nvPicPr>
          <p:cNvPr id="4" name="内容占位符 3" descr="blob.png">
            <a:extLst>
              <a:ext uri="{FF2B5EF4-FFF2-40B4-BE49-F238E27FC236}">
                <a16:creationId xmlns:a16="http://schemas.microsoft.com/office/drawing/2014/main" id="{4C640E3D-3853-4228-9C69-B4B2CA0B145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5234"/>
            <a:ext cx="8858250" cy="42207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0909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A68A8-4C7E-4688-9B7B-1ED1CDD2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竞争对手或同类产品的对比分析</a:t>
            </a:r>
            <a:r>
              <a:rPr lang="en-US" altLang="zh-CN" b="1" dirty="0"/>
              <a:t>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165C33-200D-4B98-85D5-BD880EEC7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000" b="1" dirty="0"/>
              <a:t>新颖的音乐聚合平台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B7A3BF3-2381-41DF-8CED-FEDDF0CA7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19603"/>
              </p:ext>
            </p:extLst>
          </p:nvPr>
        </p:nvGraphicFramePr>
        <p:xfrm>
          <a:off x="-1527659" y="1616232"/>
          <a:ext cx="5623560" cy="29962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4520">
                  <a:extLst>
                    <a:ext uri="{9D8B030D-6E8A-4147-A177-3AD203B41FA5}">
                      <a16:colId xmlns:a16="http://schemas.microsoft.com/office/drawing/2014/main" val="4079718860"/>
                    </a:ext>
                  </a:extLst>
                </a:gridCol>
                <a:gridCol w="1874520">
                  <a:extLst>
                    <a:ext uri="{9D8B030D-6E8A-4147-A177-3AD203B41FA5}">
                      <a16:colId xmlns:a16="http://schemas.microsoft.com/office/drawing/2014/main" val="421975814"/>
                    </a:ext>
                  </a:extLst>
                </a:gridCol>
                <a:gridCol w="1874520">
                  <a:extLst>
                    <a:ext uri="{9D8B030D-6E8A-4147-A177-3AD203B41FA5}">
                      <a16:colId xmlns:a16="http://schemas.microsoft.com/office/drawing/2014/main" val="9606490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100">
                          <a:effectLst/>
                        </a:rPr>
                        <a:t>项目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100">
                          <a:effectLst/>
                        </a:rPr>
                        <a:t>搜网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100">
                          <a:effectLst/>
                        </a:rPr>
                        <a:t>聚音乐平台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3289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100">
                          <a:effectLst/>
                        </a:rPr>
                        <a:t>界面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100" dirty="0">
                          <a:effectLst/>
                        </a:rPr>
                        <a:t>界面比较老土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100">
                          <a:effectLst/>
                        </a:rPr>
                        <a:t>界面美观、精致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4282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100">
                          <a:effectLst/>
                        </a:rPr>
                        <a:t>搜索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100">
                          <a:effectLst/>
                        </a:rPr>
                        <a:t>输入歌名后，点击相应的音乐网站搜索，无法实现多平台聚合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100">
                          <a:effectLst/>
                        </a:rPr>
                        <a:t>输入歌名后，点击搜索即将所有平台的搜索结果聚合，美观地呈现出来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2409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100" dirty="0">
                          <a:effectLst/>
                        </a:rPr>
                        <a:t>歌曲分类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100">
                          <a:effectLst/>
                        </a:rPr>
                        <a:t>有一定的歌曲分类，但分类结果太落后、太杂乱，不能迎合当代音乐爱好者需求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100">
                          <a:effectLst/>
                        </a:rPr>
                        <a:t>暂无音乐分类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6294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100">
                          <a:effectLst/>
                        </a:rPr>
                        <a:t>歌曲排行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100">
                          <a:effectLst/>
                        </a:rPr>
                        <a:t>有各大音乐平台排行榜的链接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100">
                          <a:effectLst/>
                        </a:rPr>
                        <a:t>有平台内热歌榜、新歌榜、附近的人搜歌榜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2103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100">
                          <a:effectLst/>
                        </a:rPr>
                        <a:t>社交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100">
                          <a:effectLst/>
                        </a:rPr>
                        <a:t>无社交功能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100">
                          <a:effectLst/>
                        </a:rPr>
                        <a:t>可以注册账号，有头像、签名、等级、积分机制。还可以关注其他用户，查看别人的动态，也能自己分享动态。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0675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100">
                          <a:effectLst/>
                        </a:rPr>
                        <a:t>分享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100">
                          <a:effectLst/>
                        </a:rPr>
                        <a:t>无音乐分享功能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100" dirty="0">
                          <a:effectLst/>
                        </a:rPr>
                        <a:t>可直接在平台内分享到第三方平台（如</a:t>
                      </a:r>
                      <a:r>
                        <a:rPr lang="en-US" sz="1100" dirty="0">
                          <a:effectLst/>
                        </a:rPr>
                        <a:t>QQ</a:t>
                      </a:r>
                      <a:r>
                        <a:rPr lang="zh-CN" sz="1100" dirty="0">
                          <a:effectLst/>
                        </a:rPr>
                        <a:t>、微信、微博）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9374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57C7F4B-7854-4340-89A9-952F90527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721040"/>
              </p:ext>
            </p:extLst>
          </p:nvPr>
        </p:nvGraphicFramePr>
        <p:xfrm>
          <a:off x="3339807" y="2323782"/>
          <a:ext cx="5623560" cy="33550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4520">
                  <a:extLst>
                    <a:ext uri="{9D8B030D-6E8A-4147-A177-3AD203B41FA5}">
                      <a16:colId xmlns:a16="http://schemas.microsoft.com/office/drawing/2014/main" val="1436189335"/>
                    </a:ext>
                  </a:extLst>
                </a:gridCol>
                <a:gridCol w="1874520">
                  <a:extLst>
                    <a:ext uri="{9D8B030D-6E8A-4147-A177-3AD203B41FA5}">
                      <a16:colId xmlns:a16="http://schemas.microsoft.com/office/drawing/2014/main" val="737025572"/>
                    </a:ext>
                  </a:extLst>
                </a:gridCol>
                <a:gridCol w="1874520">
                  <a:extLst>
                    <a:ext uri="{9D8B030D-6E8A-4147-A177-3AD203B41FA5}">
                      <a16:colId xmlns:a16="http://schemas.microsoft.com/office/drawing/2014/main" val="26822279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100">
                          <a:effectLst/>
                        </a:rPr>
                        <a:t>项目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100">
                          <a:effectLst/>
                        </a:rPr>
                        <a:t>音乐间谍平台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100">
                          <a:effectLst/>
                        </a:rPr>
                        <a:t>聚音乐平台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3848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100">
                          <a:effectLst/>
                        </a:rPr>
                        <a:t>界面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100">
                          <a:effectLst/>
                        </a:rPr>
                        <a:t>界面类似目前各大音乐软件的界面，美观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100">
                          <a:effectLst/>
                        </a:rPr>
                        <a:t>界面美观、精致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1864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100" dirty="0">
                          <a:effectLst/>
                        </a:rPr>
                        <a:t>搜索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100">
                          <a:effectLst/>
                        </a:rPr>
                        <a:t>分平台搜索，搜索结果能够很好地呈现在一个表格里，但无法实现多平台搜索结果聚合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100">
                          <a:effectLst/>
                        </a:rPr>
                        <a:t>能够将多平台的搜索结果聚合，并美观地呈现给用户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933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100">
                          <a:effectLst/>
                        </a:rPr>
                        <a:t>音乐电台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1154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100">
                          <a:effectLst/>
                        </a:rPr>
                        <a:t>音乐下载和播放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100">
                          <a:effectLst/>
                        </a:rPr>
                        <a:t>资源丰富、下载速度快，可以播放和下载无损、</a:t>
                      </a:r>
                      <a:r>
                        <a:rPr lang="en-US" sz="1100">
                          <a:effectLst/>
                        </a:rPr>
                        <a:t>320K</a:t>
                      </a:r>
                      <a:r>
                        <a:rPr lang="zh-CN" sz="1100">
                          <a:effectLst/>
                        </a:rPr>
                        <a:t>、</a:t>
                      </a:r>
                      <a:r>
                        <a:rPr lang="en-US" sz="1100">
                          <a:effectLst/>
                        </a:rPr>
                        <a:t>193K</a:t>
                      </a:r>
                      <a:r>
                        <a:rPr lang="zh-CN" sz="1100">
                          <a:effectLst/>
                        </a:rPr>
                        <a:t>、</a:t>
                      </a:r>
                      <a:r>
                        <a:rPr lang="en-US" sz="1100">
                          <a:effectLst/>
                        </a:rPr>
                        <a:t>128K</a:t>
                      </a:r>
                      <a:r>
                        <a:rPr lang="zh-CN" sz="1100">
                          <a:effectLst/>
                        </a:rPr>
                        <a:t>等不同音质的音乐。还可以下载</a:t>
                      </a:r>
                      <a:r>
                        <a:rPr lang="en-US" sz="1100">
                          <a:effectLst/>
                        </a:rPr>
                        <a:t>MV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100">
                          <a:effectLst/>
                        </a:rPr>
                        <a:t>无法下载音乐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7422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100">
                          <a:effectLst/>
                        </a:rPr>
                        <a:t>社交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100">
                          <a:effectLst/>
                        </a:rPr>
                        <a:t>无社交功能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100">
                          <a:effectLst/>
                        </a:rPr>
                        <a:t>可以注册账号，有头像、签名、等级、积分机制。还可以关注其他用户，查看别人的动态，也能自己分享动态。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750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100">
                          <a:effectLst/>
                        </a:rPr>
                        <a:t>分享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100">
                          <a:effectLst/>
                        </a:rPr>
                        <a:t>无音乐分享功能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100" dirty="0">
                          <a:effectLst/>
                        </a:rPr>
                        <a:t>可直接在平台内分享到第三方平台（如</a:t>
                      </a:r>
                      <a:r>
                        <a:rPr lang="en-US" sz="1100" dirty="0">
                          <a:effectLst/>
                        </a:rPr>
                        <a:t>QQ</a:t>
                      </a:r>
                      <a:r>
                        <a:rPr lang="zh-CN" sz="1100" dirty="0">
                          <a:effectLst/>
                        </a:rPr>
                        <a:t>、微信、微博）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293559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709A9EDB-DA7E-4851-9E6B-079AE9E7C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29474" y="4515202"/>
            <a:ext cx="6032421" cy="1938992"/>
          </a:xfrm>
          <a:prstGeom prst="rect">
            <a:avLst/>
          </a:prstGeom>
          <a:blipFill>
            <a:blip r:embed="rId2">
              <a:alphaModFix amt="70000"/>
            </a:blip>
            <a:tile tx="0" ty="0" sx="100000" sy="100000" flip="none" algn="tl"/>
          </a:blip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分析：两款产品界面不相上下。在音乐搜索方面，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聚音乐平台的多平台搜索结果聚合功能更胜一筹，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音乐搜索聚合是聚音乐平台的核心。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社交功能和分享功能音乐间谍都不具备。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而两款产品最大的不同在于，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音乐间谍能够随心所欲播放和下载各个平台上的音乐和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MV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但聚音乐平台不能。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考虑到法律可行性，随意播放其他平台的音乐是涉及侵权的，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更何况是下载，在版权意识逐渐增强的今天，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音乐间谍的播放、下载音乐功能已经越过法律的界限，完全不具备社会可行性。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930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73488-F4B0-4A2A-AA19-225A87D8C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产品定位、用户群分析的准确性</a:t>
            </a:r>
            <a:r>
              <a:rPr lang="en-US" altLang="zh-CN" b="1" dirty="0"/>
              <a:t>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63D0F-8F03-47C2-AC21-C17542FCFEAF}"/>
              </a:ext>
            </a:extLst>
          </p:cNvPr>
          <p:cNvSpPr>
            <a:spLocks noGrp="1"/>
          </p:cNvSpPr>
          <p:nvPr>
            <p:ph idx="1"/>
          </p:nvPr>
        </p:nvSpPr>
        <p:spPr>
          <a:blipFill>
            <a:blip r:embed="rId2">
              <a:alphaModFix amt="70000"/>
            </a:blip>
            <a:tile tx="0" ty="0" sx="100000" sy="100000" flip="none" algn="tl"/>
          </a:blipFill>
        </p:spPr>
        <p:txBody>
          <a:bodyPr/>
          <a:lstStyle/>
          <a:p>
            <a:r>
              <a:rPr lang="zh-CN" altLang="en-US" dirty="0"/>
              <a:t>什么是值得我们平台留住的用户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什么是高质量用户</a:t>
            </a:r>
            <a:r>
              <a:rPr lang="en-US" altLang="zh-CN" dirty="0"/>
              <a:t>?</a:t>
            </a:r>
          </a:p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zh-CN" dirty="0"/>
              <a:t>了解市场分布</a:t>
            </a:r>
          </a:p>
          <a:p>
            <a:r>
              <a:rPr lang="en-US" altLang="zh-CN" dirty="0"/>
              <a:t>2. </a:t>
            </a:r>
            <a:r>
              <a:rPr lang="zh-CN" altLang="zh-CN" dirty="0"/>
              <a:t>明确用户需求</a:t>
            </a:r>
          </a:p>
          <a:p>
            <a:r>
              <a:rPr lang="en-US" altLang="zh-CN" dirty="0"/>
              <a:t>3. </a:t>
            </a:r>
            <a:r>
              <a:rPr lang="zh-CN" altLang="zh-CN" dirty="0"/>
              <a:t>确立市场定位</a:t>
            </a:r>
          </a:p>
          <a:p>
            <a:r>
              <a:rPr lang="en-US" altLang="zh-CN" dirty="0"/>
              <a:t>4. </a:t>
            </a:r>
            <a:r>
              <a:rPr lang="zh-CN" altLang="zh-CN" dirty="0"/>
              <a:t>设计产品功能与特性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504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944</Words>
  <Application>Microsoft Office PowerPoint</Application>
  <PresentationFormat>全屏显示(4:3)</PresentationFormat>
  <Paragraphs>99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Arial</vt:lpstr>
      <vt:lpstr>Calibri</vt:lpstr>
      <vt:lpstr>Times New Roman</vt:lpstr>
      <vt:lpstr>Office 主题​​</vt:lpstr>
      <vt:lpstr>安卓课程-第七组:</vt:lpstr>
      <vt:lpstr>我该说什么呢? </vt:lpstr>
      <vt:lpstr>PowerPoint 演示文稿</vt:lpstr>
      <vt:lpstr>网址:musicstorm.cc</vt:lpstr>
      <vt:lpstr>第一次汇报要求:</vt:lpstr>
      <vt:lpstr>项目设计的创意和创新</vt:lpstr>
      <vt:lpstr>市场分析的详尽程度:</vt:lpstr>
      <vt:lpstr>竞争对手或同类产品的对比分析:</vt:lpstr>
      <vt:lpstr>产品定位、用户群分析的准确性:</vt:lpstr>
      <vt:lpstr>产品方案设计的合理性和完整性: 内容较多,时间不足,建议看需求文档的设计内容.</vt:lpstr>
      <vt:lpstr>设计、制作App原型</vt:lpstr>
      <vt:lpstr>PC与Android DEMO 更多demo详情可以登录我们的网站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安卓课程-第七组:</dc:title>
  <dc:creator>guo jin chen</dc:creator>
  <cp:lastModifiedBy>guo jin chen</cp:lastModifiedBy>
  <cp:revision>16</cp:revision>
  <dcterms:created xsi:type="dcterms:W3CDTF">2017-10-17T14:27:24Z</dcterms:created>
  <dcterms:modified xsi:type="dcterms:W3CDTF">2017-10-17T16:41:05Z</dcterms:modified>
</cp:coreProperties>
</file>