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37"/>
  </p:notesMasterIdLst>
  <p:handoutMasterIdLst>
    <p:handoutMasterId r:id="rId38"/>
  </p:handoutMasterIdLst>
  <p:sldIdLst>
    <p:sldId id="257" r:id="rId3"/>
    <p:sldId id="292" r:id="rId4"/>
    <p:sldId id="295" r:id="rId5"/>
    <p:sldId id="263" r:id="rId6"/>
    <p:sldId id="282" r:id="rId7"/>
    <p:sldId id="280" r:id="rId8"/>
    <p:sldId id="296" r:id="rId9"/>
    <p:sldId id="281" r:id="rId10"/>
    <p:sldId id="286" r:id="rId11"/>
    <p:sldId id="283" r:id="rId12"/>
    <p:sldId id="284" r:id="rId13"/>
    <p:sldId id="287" r:id="rId14"/>
    <p:sldId id="288" r:id="rId15"/>
    <p:sldId id="289" r:id="rId16"/>
    <p:sldId id="290" r:id="rId17"/>
    <p:sldId id="291" r:id="rId18"/>
    <p:sldId id="294" r:id="rId19"/>
    <p:sldId id="293" r:id="rId20"/>
    <p:sldId id="297" r:id="rId21"/>
    <p:sldId id="300" r:id="rId22"/>
    <p:sldId id="301" r:id="rId23"/>
    <p:sldId id="302" r:id="rId24"/>
    <p:sldId id="298" r:id="rId25"/>
    <p:sldId id="305" r:id="rId26"/>
    <p:sldId id="299" r:id="rId27"/>
    <p:sldId id="303" r:id="rId28"/>
    <p:sldId id="269" r:id="rId29"/>
    <p:sldId id="261" r:id="rId30"/>
    <p:sldId id="273" r:id="rId31"/>
    <p:sldId id="274" r:id="rId32"/>
    <p:sldId id="275" r:id="rId33"/>
    <p:sldId id="276" r:id="rId34"/>
    <p:sldId id="277" r:id="rId35"/>
    <p:sldId id="278" r:id="rId3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72" d="100"/>
          <a:sy n="72" d="100"/>
        </p:scale>
        <p:origin x="660" y="60"/>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10/17/2017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2017/10/17</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28</a:t>
            </a:fld>
            <a:endParaRPr lang="zh-CN"/>
          </a:p>
        </p:txBody>
      </p:sp>
    </p:spTree>
    <p:extLst>
      <p:ext uri="{BB962C8B-B14F-4D97-AF65-F5344CB8AC3E}">
        <p14:creationId xmlns:p14="http://schemas.microsoft.com/office/powerpoint/2010/main" val="393728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2017/10/17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10/17/2017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10/17/2017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10/17/2017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2017/10/17</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2017/10/17</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2017/10/17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2017/10/17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2017/10/17</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2017/10/17</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2017/10/17</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2017/10/17</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2017/10/17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10/17/2017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a:xfrm>
            <a:off x="874644" y="2150150"/>
            <a:ext cx="10347932" cy="3932583"/>
          </a:xfrm>
        </p:spPr>
        <p:txBody>
          <a:bodyPr/>
          <a:lstStyle/>
          <a:p>
            <a:r>
              <a:rPr lang="zh-CN" altLang="en-US" dirty="0"/>
              <a:t>独影</a:t>
            </a:r>
            <a:br>
              <a:rPr lang="en-US" altLang="zh-CN" dirty="0"/>
            </a:br>
            <a:br>
              <a:rPr lang="en-US" altLang="zh-CN" dirty="0"/>
            </a:br>
            <a:endParaRPr lang="zh-CN" sz="3200" dirty="0">
              <a:latin typeface="Microsoft YaHei UI" panose="020B0503020204020204" pitchFamily="34" charset="-122"/>
              <a:ea typeface="Microsoft YaHei UI" panose="020B0503020204020204" pitchFamily="34" charset="-122"/>
            </a:endParaRPr>
          </a:p>
        </p:txBody>
      </p:sp>
      <p:sp>
        <p:nvSpPr>
          <p:cNvPr id="2" name="副标题 1">
            <a:extLst>
              <a:ext uri="{FF2B5EF4-FFF2-40B4-BE49-F238E27FC236}">
                <a16:creationId xmlns:a16="http://schemas.microsoft.com/office/drawing/2014/main" id="{6A7D2FB3-F3CD-4ED1-87AF-DA229598EC70}"/>
              </a:ext>
            </a:extLst>
          </p:cNvPr>
          <p:cNvSpPr>
            <a:spLocks noGrp="1"/>
          </p:cNvSpPr>
          <p:nvPr>
            <p:ph type="subTitle" idx="1"/>
          </p:nvPr>
        </p:nvSpPr>
        <p:spPr>
          <a:xfrm>
            <a:off x="874644" y="4684599"/>
            <a:ext cx="9172230" cy="1292117"/>
          </a:xfrm>
        </p:spPr>
        <p:txBody>
          <a:bodyPr>
            <a:normAutofit/>
          </a:bodyPr>
          <a:lstStyle/>
          <a:p>
            <a:r>
              <a:rPr lang="zh-CN" altLang="en-US" dirty="0"/>
              <a:t>小组项目：影讯查询</a:t>
            </a:r>
            <a:r>
              <a:rPr lang="en-US" altLang="zh-CN" dirty="0"/>
              <a:t>app</a:t>
            </a:r>
          </a:p>
          <a:p>
            <a:r>
              <a:rPr lang="zh-CN" altLang="en-US" dirty="0"/>
              <a:t>小组成员：林燕芝、何洁莹、罗楷韵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EE9A84-0E65-41B6-B727-1CCBE42C49E7}"/>
              </a:ext>
            </a:extLst>
          </p:cNvPr>
          <p:cNvSpPr>
            <a:spLocks noGrp="1"/>
          </p:cNvSpPr>
          <p:nvPr>
            <p:ph idx="1"/>
          </p:nvPr>
        </p:nvSpPr>
        <p:spPr>
          <a:xfrm>
            <a:off x="486070" y="1215539"/>
            <a:ext cx="4422844" cy="6123673"/>
          </a:xfrm>
        </p:spPr>
        <p:txBody>
          <a:bodyPr/>
          <a:lstStyle/>
          <a:p>
            <a:r>
              <a:rPr lang="zh-CN" altLang="zh-CN" dirty="0"/>
              <a:t>登录界面</a:t>
            </a:r>
            <a:endParaRPr lang="en-US" altLang="zh-CN" dirty="0"/>
          </a:p>
          <a:p>
            <a:endParaRPr lang="zh-CN" altLang="zh-CN" dirty="0"/>
          </a:p>
          <a:p>
            <a:endParaRPr lang="zh-CN" altLang="en-US" dirty="0"/>
          </a:p>
        </p:txBody>
      </p:sp>
      <p:pic>
        <p:nvPicPr>
          <p:cNvPr id="4" name="Picture 4" descr="1-5_登录界面">
            <a:extLst>
              <a:ext uri="{FF2B5EF4-FFF2-40B4-BE49-F238E27FC236}">
                <a16:creationId xmlns:a16="http://schemas.microsoft.com/office/drawing/2014/main" id="{E11064B8-D820-48BC-8400-3324ED1FB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36801" y="1215540"/>
            <a:ext cx="2672113" cy="4750422"/>
          </a:xfrm>
          <a:prstGeom prst="rect">
            <a:avLst/>
          </a:prstGeom>
          <a:noFill/>
          <a:ln/>
        </p:spPr>
      </p:pic>
      <p:sp>
        <p:nvSpPr>
          <p:cNvPr id="6" name="内容占位符 2">
            <a:extLst>
              <a:ext uri="{FF2B5EF4-FFF2-40B4-BE49-F238E27FC236}">
                <a16:creationId xmlns:a16="http://schemas.microsoft.com/office/drawing/2014/main" id="{FA1FA0B3-31C9-4E18-9409-7D5ED8644F6C}"/>
              </a:ext>
            </a:extLst>
          </p:cNvPr>
          <p:cNvSpPr txBox="1">
            <a:spLocks/>
          </p:cNvSpPr>
          <p:nvPr/>
        </p:nvSpPr>
        <p:spPr>
          <a:xfrm>
            <a:off x="5848697" y="1215540"/>
            <a:ext cx="4422844" cy="6123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zh-CN" dirty="0"/>
              <a:t>主界面</a:t>
            </a:r>
            <a:endParaRPr lang="zh-CN" altLang="en-US" dirty="0"/>
          </a:p>
          <a:p>
            <a:endParaRPr lang="zh-CN" altLang="en-US" dirty="0"/>
          </a:p>
        </p:txBody>
      </p:sp>
      <p:pic>
        <p:nvPicPr>
          <p:cNvPr id="7" name="Picture 3" descr="1-0_主页">
            <a:extLst>
              <a:ext uri="{FF2B5EF4-FFF2-40B4-BE49-F238E27FC236}">
                <a16:creationId xmlns:a16="http://schemas.microsoft.com/office/drawing/2014/main" id="{3EEFE012-EC17-40E6-B337-D76DEC2AC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72437" y="1215541"/>
            <a:ext cx="2672695" cy="4750421"/>
          </a:xfrm>
          <a:prstGeom prst="rect">
            <a:avLst/>
          </a:prstGeom>
          <a:noFill/>
          <a:ln/>
        </p:spPr>
      </p:pic>
    </p:spTree>
    <p:extLst>
      <p:ext uri="{BB962C8B-B14F-4D97-AF65-F5344CB8AC3E}">
        <p14:creationId xmlns:p14="http://schemas.microsoft.com/office/powerpoint/2010/main" val="233730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C0D679-1F27-41C2-9352-2649877E3BF8}"/>
              </a:ext>
            </a:extLst>
          </p:cNvPr>
          <p:cNvSpPr>
            <a:spLocks noGrp="1"/>
          </p:cNvSpPr>
          <p:nvPr>
            <p:ph idx="1"/>
          </p:nvPr>
        </p:nvSpPr>
        <p:spPr>
          <a:xfrm>
            <a:off x="758755" y="1138517"/>
            <a:ext cx="2302497" cy="4003325"/>
          </a:xfrm>
        </p:spPr>
        <p:txBody>
          <a:bodyPr/>
          <a:lstStyle/>
          <a:p>
            <a:r>
              <a:rPr lang="zh-CN" altLang="en-US" dirty="0"/>
              <a:t>搜索界面</a:t>
            </a:r>
          </a:p>
        </p:txBody>
      </p:sp>
      <p:sp>
        <p:nvSpPr>
          <p:cNvPr id="4" name="内容占位符 2">
            <a:extLst>
              <a:ext uri="{FF2B5EF4-FFF2-40B4-BE49-F238E27FC236}">
                <a16:creationId xmlns:a16="http://schemas.microsoft.com/office/drawing/2014/main" id="{EBFD7884-82E5-4FE4-AFB0-8F227DE9EE1F}"/>
              </a:ext>
            </a:extLst>
          </p:cNvPr>
          <p:cNvSpPr txBox="1">
            <a:spLocks/>
          </p:cNvSpPr>
          <p:nvPr/>
        </p:nvSpPr>
        <p:spPr>
          <a:xfrm>
            <a:off x="5522913" y="1138517"/>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en-US" dirty="0"/>
              <a:t>搜索结果</a:t>
            </a:r>
          </a:p>
        </p:txBody>
      </p:sp>
      <p:pic>
        <p:nvPicPr>
          <p:cNvPr id="5" name="Picture 3" descr="3">
            <a:extLst>
              <a:ext uri="{FF2B5EF4-FFF2-40B4-BE49-F238E27FC236}">
                <a16:creationId xmlns:a16="http://schemas.microsoft.com/office/drawing/2014/main" id="{37470A7C-FFE7-4F0C-B8AC-40D016E95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54746" y="1138517"/>
            <a:ext cx="2581865" cy="4590981"/>
          </a:xfrm>
          <a:prstGeom prst="rect">
            <a:avLst/>
          </a:prstGeom>
          <a:noFill/>
          <a:ln/>
        </p:spPr>
      </p:pic>
      <p:pic>
        <p:nvPicPr>
          <p:cNvPr id="6" name="Picture 3" descr="4">
            <a:extLst>
              <a:ext uri="{FF2B5EF4-FFF2-40B4-BE49-F238E27FC236}">
                <a16:creationId xmlns:a16="http://schemas.microsoft.com/office/drawing/2014/main" id="{F1B4C2FE-3AF9-4A28-90B6-27E437806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01891" y="1138517"/>
            <a:ext cx="2581865" cy="4590981"/>
          </a:xfrm>
          <a:prstGeom prst="rect">
            <a:avLst/>
          </a:prstGeom>
          <a:noFill/>
          <a:ln/>
        </p:spPr>
      </p:pic>
    </p:spTree>
    <p:extLst>
      <p:ext uri="{BB962C8B-B14F-4D97-AF65-F5344CB8AC3E}">
        <p14:creationId xmlns:p14="http://schemas.microsoft.com/office/powerpoint/2010/main" val="306562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C0D679-1F27-41C2-9352-2649877E3BF8}"/>
              </a:ext>
            </a:extLst>
          </p:cNvPr>
          <p:cNvSpPr>
            <a:spLocks noGrp="1"/>
          </p:cNvSpPr>
          <p:nvPr>
            <p:ph idx="1"/>
          </p:nvPr>
        </p:nvSpPr>
        <p:spPr>
          <a:xfrm>
            <a:off x="320969" y="1138517"/>
            <a:ext cx="2730982" cy="4044252"/>
          </a:xfrm>
        </p:spPr>
        <p:txBody>
          <a:bodyPr/>
          <a:lstStyle/>
          <a:p>
            <a:r>
              <a:rPr lang="zh-CN" altLang="zh-CN" dirty="0"/>
              <a:t>按评分搜索结果</a:t>
            </a:r>
            <a:endParaRPr lang="zh-CN" altLang="en-US" dirty="0"/>
          </a:p>
        </p:txBody>
      </p:sp>
      <p:sp>
        <p:nvSpPr>
          <p:cNvPr id="4" name="内容占位符 2">
            <a:extLst>
              <a:ext uri="{FF2B5EF4-FFF2-40B4-BE49-F238E27FC236}">
                <a16:creationId xmlns:a16="http://schemas.microsoft.com/office/drawing/2014/main" id="{EBFD7884-82E5-4FE4-AFB0-8F227DE9EE1F}"/>
              </a:ext>
            </a:extLst>
          </p:cNvPr>
          <p:cNvSpPr txBox="1">
            <a:spLocks/>
          </p:cNvSpPr>
          <p:nvPr/>
        </p:nvSpPr>
        <p:spPr>
          <a:xfrm>
            <a:off x="5522913" y="1138517"/>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zh-CN" dirty="0"/>
              <a:t>查看电影详情(未评分)</a:t>
            </a:r>
            <a:endParaRPr lang="zh-CN" altLang="en-US" dirty="0"/>
          </a:p>
        </p:txBody>
      </p:sp>
      <p:pic>
        <p:nvPicPr>
          <p:cNvPr id="7" name="Picture 3" descr="5">
            <a:extLst>
              <a:ext uri="{FF2B5EF4-FFF2-40B4-BE49-F238E27FC236}">
                <a16:creationId xmlns:a16="http://schemas.microsoft.com/office/drawing/2014/main" id="{39E72BE4-1141-48A1-89B8-700107772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85533" y="1138517"/>
            <a:ext cx="2582915" cy="4590981"/>
          </a:xfrm>
          <a:prstGeom prst="rect">
            <a:avLst/>
          </a:prstGeom>
          <a:noFill/>
          <a:ln/>
        </p:spPr>
      </p:pic>
      <p:pic>
        <p:nvPicPr>
          <p:cNvPr id="8" name="Picture 3" descr="1-4_电影搜索结果">
            <a:extLst>
              <a:ext uri="{FF2B5EF4-FFF2-40B4-BE49-F238E27FC236}">
                <a16:creationId xmlns:a16="http://schemas.microsoft.com/office/drawing/2014/main" id="{B85E2976-A492-4D69-979A-517960876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012" y="521842"/>
            <a:ext cx="2505001" cy="582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57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C0D679-1F27-41C2-9352-2649877E3BF8}"/>
              </a:ext>
            </a:extLst>
          </p:cNvPr>
          <p:cNvSpPr>
            <a:spLocks noGrp="1"/>
          </p:cNvSpPr>
          <p:nvPr>
            <p:ph idx="1"/>
          </p:nvPr>
        </p:nvSpPr>
        <p:spPr>
          <a:xfrm>
            <a:off x="798047" y="1118053"/>
            <a:ext cx="2730982" cy="4044252"/>
          </a:xfrm>
        </p:spPr>
        <p:txBody>
          <a:bodyPr/>
          <a:lstStyle/>
          <a:p>
            <a:r>
              <a:rPr lang="zh-CN" altLang="zh-CN" dirty="0"/>
              <a:t>选择城市</a:t>
            </a:r>
            <a:endParaRPr lang="zh-CN" altLang="en-US" dirty="0"/>
          </a:p>
        </p:txBody>
      </p:sp>
      <p:sp>
        <p:nvSpPr>
          <p:cNvPr id="4" name="内容占位符 2">
            <a:extLst>
              <a:ext uri="{FF2B5EF4-FFF2-40B4-BE49-F238E27FC236}">
                <a16:creationId xmlns:a16="http://schemas.microsoft.com/office/drawing/2014/main" id="{EBFD7884-82E5-4FE4-AFB0-8F227DE9EE1F}"/>
              </a:ext>
            </a:extLst>
          </p:cNvPr>
          <p:cNvSpPr txBox="1">
            <a:spLocks/>
          </p:cNvSpPr>
          <p:nvPr/>
        </p:nvSpPr>
        <p:spPr>
          <a:xfrm>
            <a:off x="5522913" y="1138517"/>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zh-CN" dirty="0"/>
              <a:t>选择影院</a:t>
            </a:r>
            <a:endParaRPr lang="zh-CN" altLang="en-US" dirty="0"/>
          </a:p>
        </p:txBody>
      </p:sp>
      <p:pic>
        <p:nvPicPr>
          <p:cNvPr id="6" name="Picture 3" descr="8">
            <a:extLst>
              <a:ext uri="{FF2B5EF4-FFF2-40B4-BE49-F238E27FC236}">
                <a16:creationId xmlns:a16="http://schemas.microsoft.com/office/drawing/2014/main" id="{BC12AC05-AE0A-41C5-9730-23EA0DC4F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00922" y="1138517"/>
            <a:ext cx="2714620" cy="4824961"/>
          </a:xfrm>
          <a:prstGeom prst="rect">
            <a:avLst/>
          </a:prstGeom>
          <a:noFill/>
          <a:ln/>
        </p:spPr>
      </p:pic>
      <p:pic>
        <p:nvPicPr>
          <p:cNvPr id="9" name="Picture 3" descr="9">
            <a:extLst>
              <a:ext uri="{FF2B5EF4-FFF2-40B4-BE49-F238E27FC236}">
                <a16:creationId xmlns:a16="http://schemas.microsoft.com/office/drawing/2014/main" id="{410EC7E5-4D79-4DBA-8C10-23D763A1C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98026" y="1118052"/>
            <a:ext cx="2725410" cy="4845425"/>
          </a:xfrm>
          <a:prstGeom prst="rect">
            <a:avLst/>
          </a:prstGeom>
          <a:noFill/>
          <a:ln/>
        </p:spPr>
      </p:pic>
    </p:spTree>
    <p:extLst>
      <p:ext uri="{BB962C8B-B14F-4D97-AF65-F5344CB8AC3E}">
        <p14:creationId xmlns:p14="http://schemas.microsoft.com/office/powerpoint/2010/main" val="172265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C0D679-1F27-41C2-9352-2649877E3BF8}"/>
              </a:ext>
            </a:extLst>
          </p:cNvPr>
          <p:cNvSpPr>
            <a:spLocks noGrp="1"/>
          </p:cNvSpPr>
          <p:nvPr>
            <p:ph idx="1"/>
          </p:nvPr>
        </p:nvSpPr>
        <p:spPr>
          <a:xfrm>
            <a:off x="320969" y="1138517"/>
            <a:ext cx="1971657" cy="4003325"/>
          </a:xfrm>
        </p:spPr>
        <p:txBody>
          <a:bodyPr/>
          <a:lstStyle/>
          <a:p>
            <a:r>
              <a:rPr lang="zh-CN" altLang="zh-CN" dirty="0"/>
              <a:t>影院某电影上映详情</a:t>
            </a:r>
            <a:endParaRPr lang="zh-CN" altLang="en-US" dirty="0"/>
          </a:p>
        </p:txBody>
      </p:sp>
      <p:sp>
        <p:nvSpPr>
          <p:cNvPr id="4" name="内容占位符 2">
            <a:extLst>
              <a:ext uri="{FF2B5EF4-FFF2-40B4-BE49-F238E27FC236}">
                <a16:creationId xmlns:a16="http://schemas.microsoft.com/office/drawing/2014/main" id="{EBFD7884-82E5-4FE4-AFB0-8F227DE9EE1F}"/>
              </a:ext>
            </a:extLst>
          </p:cNvPr>
          <p:cNvSpPr txBox="1">
            <a:spLocks/>
          </p:cNvSpPr>
          <p:nvPr/>
        </p:nvSpPr>
        <p:spPr>
          <a:xfrm>
            <a:off x="5522913" y="1138517"/>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zh-CN" dirty="0"/>
              <a:t>排行榜界面</a:t>
            </a:r>
            <a:endParaRPr lang="zh-CN" altLang="en-US" dirty="0"/>
          </a:p>
        </p:txBody>
      </p:sp>
      <p:pic>
        <p:nvPicPr>
          <p:cNvPr id="6" name="Picture 3" descr="10">
            <a:extLst>
              <a:ext uri="{FF2B5EF4-FFF2-40B4-BE49-F238E27FC236}">
                <a16:creationId xmlns:a16="http://schemas.microsoft.com/office/drawing/2014/main" id="{7DF90F3A-62FD-46B5-A10D-0CE19912F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183366" y="1032500"/>
            <a:ext cx="2930062" cy="5209274"/>
          </a:xfrm>
          <a:prstGeom prst="rect">
            <a:avLst/>
          </a:prstGeom>
          <a:noFill/>
          <a:ln/>
        </p:spPr>
      </p:pic>
      <p:pic>
        <p:nvPicPr>
          <p:cNvPr id="9" name="Picture 3" descr="1-7_排行榜">
            <a:extLst>
              <a:ext uri="{FF2B5EF4-FFF2-40B4-BE49-F238E27FC236}">
                <a16:creationId xmlns:a16="http://schemas.microsoft.com/office/drawing/2014/main" id="{B4D4B532-FAEF-47B3-98FD-29A489957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39495" y="1032500"/>
            <a:ext cx="2929490" cy="5209274"/>
          </a:xfrm>
          <a:prstGeom prst="rect">
            <a:avLst/>
          </a:prstGeom>
          <a:noFill/>
          <a:ln/>
        </p:spPr>
      </p:pic>
    </p:spTree>
    <p:extLst>
      <p:ext uri="{BB962C8B-B14F-4D97-AF65-F5344CB8AC3E}">
        <p14:creationId xmlns:p14="http://schemas.microsoft.com/office/powerpoint/2010/main" val="26747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C0D679-1F27-41C2-9352-2649877E3BF8}"/>
              </a:ext>
            </a:extLst>
          </p:cNvPr>
          <p:cNvSpPr>
            <a:spLocks noGrp="1"/>
          </p:cNvSpPr>
          <p:nvPr>
            <p:ph idx="1"/>
          </p:nvPr>
        </p:nvSpPr>
        <p:spPr>
          <a:xfrm>
            <a:off x="138261" y="1118053"/>
            <a:ext cx="2730982" cy="4044252"/>
          </a:xfrm>
        </p:spPr>
        <p:txBody>
          <a:bodyPr/>
          <a:lstStyle/>
          <a:p>
            <a:r>
              <a:rPr lang="zh-CN" altLang="zh-CN" dirty="0"/>
              <a:t>个人信息界面</a:t>
            </a:r>
            <a:endParaRPr lang="zh-CN" altLang="en-US" dirty="0"/>
          </a:p>
        </p:txBody>
      </p:sp>
      <p:sp>
        <p:nvSpPr>
          <p:cNvPr id="4" name="内容占位符 2">
            <a:extLst>
              <a:ext uri="{FF2B5EF4-FFF2-40B4-BE49-F238E27FC236}">
                <a16:creationId xmlns:a16="http://schemas.microsoft.com/office/drawing/2014/main" id="{EBFD7884-82E5-4FE4-AFB0-8F227DE9EE1F}"/>
              </a:ext>
            </a:extLst>
          </p:cNvPr>
          <p:cNvSpPr txBox="1">
            <a:spLocks/>
          </p:cNvSpPr>
          <p:nvPr/>
        </p:nvSpPr>
        <p:spPr>
          <a:xfrm>
            <a:off x="5289783" y="1138516"/>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zh-CN" dirty="0"/>
              <a:t>已评分的电影</a:t>
            </a:r>
            <a:endParaRPr lang="zh-CN" altLang="en-US" dirty="0"/>
          </a:p>
        </p:txBody>
      </p:sp>
      <p:pic>
        <p:nvPicPr>
          <p:cNvPr id="6" name="Picture 3" descr="1-6_个人相关界面">
            <a:extLst>
              <a:ext uri="{FF2B5EF4-FFF2-40B4-BE49-F238E27FC236}">
                <a16:creationId xmlns:a16="http://schemas.microsoft.com/office/drawing/2014/main" id="{FE2EFD86-268D-481C-A855-5AE10B32E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70695" y="912781"/>
            <a:ext cx="2836379" cy="5042452"/>
          </a:xfrm>
          <a:prstGeom prst="rect">
            <a:avLst/>
          </a:prstGeom>
          <a:noFill/>
          <a:ln/>
        </p:spPr>
      </p:pic>
      <p:pic>
        <p:nvPicPr>
          <p:cNvPr id="9" name="Picture 3" descr="13">
            <a:extLst>
              <a:ext uri="{FF2B5EF4-FFF2-40B4-BE49-F238E27FC236}">
                <a16:creationId xmlns:a16="http://schemas.microsoft.com/office/drawing/2014/main" id="{D5A2ADB6-8C2C-4316-A38B-D194E58E9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81840" y="912781"/>
            <a:ext cx="2835690" cy="5042452"/>
          </a:xfrm>
          <a:prstGeom prst="rect">
            <a:avLst/>
          </a:prstGeom>
          <a:noFill/>
          <a:ln/>
        </p:spPr>
      </p:pic>
    </p:spTree>
    <p:extLst>
      <p:ext uri="{BB962C8B-B14F-4D97-AF65-F5344CB8AC3E}">
        <p14:creationId xmlns:p14="http://schemas.microsoft.com/office/powerpoint/2010/main" val="318241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C0D679-1F27-41C2-9352-2649877E3BF8}"/>
              </a:ext>
            </a:extLst>
          </p:cNvPr>
          <p:cNvSpPr>
            <a:spLocks noGrp="1"/>
          </p:cNvSpPr>
          <p:nvPr>
            <p:ph idx="1"/>
          </p:nvPr>
        </p:nvSpPr>
        <p:spPr>
          <a:xfrm>
            <a:off x="433545" y="634034"/>
            <a:ext cx="2730982" cy="4044252"/>
          </a:xfrm>
        </p:spPr>
        <p:txBody>
          <a:bodyPr/>
          <a:lstStyle/>
          <a:p>
            <a:r>
              <a:rPr lang="zh-CN" altLang="zh-CN" dirty="0"/>
              <a:t>我的收藏</a:t>
            </a:r>
            <a:endParaRPr lang="zh-CN" altLang="en-US" dirty="0"/>
          </a:p>
        </p:txBody>
      </p:sp>
      <p:sp>
        <p:nvSpPr>
          <p:cNvPr id="4" name="内容占位符 2">
            <a:extLst>
              <a:ext uri="{FF2B5EF4-FFF2-40B4-BE49-F238E27FC236}">
                <a16:creationId xmlns:a16="http://schemas.microsoft.com/office/drawing/2014/main" id="{EBFD7884-82E5-4FE4-AFB0-8F227DE9EE1F}"/>
              </a:ext>
            </a:extLst>
          </p:cNvPr>
          <p:cNvSpPr txBox="1">
            <a:spLocks/>
          </p:cNvSpPr>
          <p:nvPr/>
        </p:nvSpPr>
        <p:spPr>
          <a:xfrm>
            <a:off x="3681807" y="634034"/>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zh-CN" dirty="0"/>
              <a:t>个性推荐</a:t>
            </a:r>
            <a:endParaRPr lang="zh-CN" altLang="en-US" dirty="0"/>
          </a:p>
        </p:txBody>
      </p:sp>
      <p:pic>
        <p:nvPicPr>
          <p:cNvPr id="7" name="Picture 3" descr="14">
            <a:extLst>
              <a:ext uri="{FF2B5EF4-FFF2-40B4-BE49-F238E27FC236}">
                <a16:creationId xmlns:a16="http://schemas.microsoft.com/office/drawing/2014/main" id="{1DB7B0EF-0908-44AA-A4CE-FF427419C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37674" y="1348473"/>
            <a:ext cx="2640004" cy="4693340"/>
          </a:xfrm>
          <a:prstGeom prst="rect">
            <a:avLst/>
          </a:prstGeom>
          <a:noFill/>
          <a:ln/>
        </p:spPr>
      </p:pic>
      <p:pic>
        <p:nvPicPr>
          <p:cNvPr id="8" name="Picture 3" descr="15">
            <a:extLst>
              <a:ext uri="{FF2B5EF4-FFF2-40B4-BE49-F238E27FC236}">
                <a16:creationId xmlns:a16="http://schemas.microsoft.com/office/drawing/2014/main" id="{5DABCF69-C3E4-4532-86AC-D3600F0C8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23943" y="1348473"/>
            <a:ext cx="2640288" cy="4694966"/>
          </a:xfrm>
          <a:prstGeom prst="rect">
            <a:avLst/>
          </a:prstGeom>
          <a:noFill/>
          <a:ln/>
        </p:spPr>
      </p:pic>
      <p:sp>
        <p:nvSpPr>
          <p:cNvPr id="10" name="内容占位符 2">
            <a:extLst>
              <a:ext uri="{FF2B5EF4-FFF2-40B4-BE49-F238E27FC236}">
                <a16:creationId xmlns:a16="http://schemas.microsoft.com/office/drawing/2014/main" id="{A58C86DD-7077-4F7C-ABB0-D4F57DB95F67}"/>
              </a:ext>
            </a:extLst>
          </p:cNvPr>
          <p:cNvSpPr txBox="1">
            <a:spLocks/>
          </p:cNvSpPr>
          <p:nvPr/>
        </p:nvSpPr>
        <p:spPr>
          <a:xfrm>
            <a:off x="7406367" y="634033"/>
            <a:ext cx="2302497" cy="4003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a:lstStyle>
          <a:p>
            <a:r>
              <a:rPr lang="zh-CN" altLang="en-US" dirty="0"/>
              <a:t>设置</a:t>
            </a:r>
          </a:p>
        </p:txBody>
      </p:sp>
      <p:pic>
        <p:nvPicPr>
          <p:cNvPr id="11" name="Picture 3" descr="16">
            <a:extLst>
              <a:ext uri="{FF2B5EF4-FFF2-40B4-BE49-F238E27FC236}">
                <a16:creationId xmlns:a16="http://schemas.microsoft.com/office/drawing/2014/main" id="{FFCB3BA1-C434-41CB-B840-05BD50742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66198" y="1348473"/>
            <a:ext cx="2640276" cy="4694966"/>
          </a:xfrm>
          <a:prstGeom prst="rect">
            <a:avLst/>
          </a:prstGeom>
          <a:noFill/>
          <a:ln/>
        </p:spPr>
      </p:pic>
    </p:spTree>
    <p:extLst>
      <p:ext uri="{BB962C8B-B14F-4D97-AF65-F5344CB8AC3E}">
        <p14:creationId xmlns:p14="http://schemas.microsoft.com/office/powerpoint/2010/main" val="422628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8870" y="2060489"/>
            <a:ext cx="7999315" cy="2690416"/>
          </a:xfrm>
        </p:spPr>
        <p:txBody>
          <a:bodyPr/>
          <a:lstStyle/>
          <a:p>
            <a:r>
              <a:rPr lang="en-US" altLang="zh-CN" sz="6600" dirty="0"/>
              <a:t>   </a:t>
            </a:r>
            <a:r>
              <a:rPr lang="zh-CN" altLang="zh-CN" sz="6600" b="1" dirty="0"/>
              <a:t>应用流程规划</a:t>
            </a:r>
            <a:endParaRPr lang="zh-CN" sz="6600"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7945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cer\Desktop\软件流程.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67" y="876300"/>
            <a:ext cx="9750292" cy="5690562"/>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a:xfrm>
            <a:off x="2623458" y="304800"/>
            <a:ext cx="6512511" cy="11430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zh-CN" altLang="en-US" dirty="0"/>
              <a:t>软件流程</a:t>
            </a:r>
          </a:p>
        </p:txBody>
      </p:sp>
    </p:spTree>
    <p:extLst>
      <p:ext uri="{BB962C8B-B14F-4D97-AF65-F5344CB8AC3E}">
        <p14:creationId xmlns:p14="http://schemas.microsoft.com/office/powerpoint/2010/main" val="179740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148" y="2166506"/>
            <a:ext cx="7999315" cy="2690416"/>
          </a:xfrm>
        </p:spPr>
        <p:txBody>
          <a:bodyPr/>
          <a:lstStyle/>
          <a:p>
            <a:r>
              <a:rPr lang="zh-CN" altLang="zh-CN" sz="6600" b="1" dirty="0"/>
              <a:t>设计与测试规范</a:t>
            </a:r>
            <a:endParaRPr lang="zh-CN" sz="6600"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5798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AD43AF9-B5C3-4CB4-94B8-142EBC1C683F}"/>
              </a:ext>
            </a:extLst>
          </p:cNvPr>
          <p:cNvSpPr>
            <a:spLocks noChangeArrowheads="1"/>
          </p:cNvSpPr>
          <p:nvPr>
            <p:ph type="title"/>
          </p:nvPr>
        </p:nvSpPr>
        <p:spPr/>
        <p:txBody>
          <a:bodyPr/>
          <a:lstStyle/>
          <a:p>
            <a:pPr algn="l"/>
            <a:r>
              <a:rPr lang="zh-CN" altLang="zh-CN" dirty="0"/>
              <a:t>小组分工</a:t>
            </a:r>
          </a:p>
        </p:txBody>
      </p:sp>
      <p:sp>
        <p:nvSpPr>
          <p:cNvPr id="27651" name="Rectangle 3">
            <a:extLst>
              <a:ext uri="{FF2B5EF4-FFF2-40B4-BE49-F238E27FC236}">
                <a16:creationId xmlns:a16="http://schemas.microsoft.com/office/drawing/2014/main" id="{EBCA0F17-089E-4D0F-87DA-22BFA86D8E7D}"/>
              </a:ext>
            </a:extLst>
          </p:cNvPr>
          <p:cNvSpPr>
            <a:spLocks noChangeArrowheads="1"/>
          </p:cNvSpPr>
          <p:nvPr>
            <p:ph type="body" idx="1"/>
          </p:nvPr>
        </p:nvSpPr>
        <p:spPr/>
        <p:txBody>
          <a:bodyPr/>
          <a:lstStyle/>
          <a:p>
            <a:r>
              <a:rPr lang="zh-CN" altLang="zh-CN" dirty="0"/>
              <a:t>林燕芝：APP原型制作，行业市场分析和同类产品分析，产品定位和用户群分析</a:t>
            </a:r>
          </a:p>
          <a:p>
            <a:r>
              <a:rPr lang="zh-CN" altLang="zh-CN" dirty="0"/>
              <a:t>何洁莹：应用流程规划，设计与测试规范，开发日程表，技术解决方案</a:t>
            </a:r>
          </a:p>
          <a:p>
            <a:r>
              <a:rPr lang="zh-CN" altLang="zh-CN" dirty="0"/>
              <a:t>罗楷韵：推广方案，运营规划书，PPT制作</a:t>
            </a:r>
          </a:p>
        </p:txBody>
      </p:sp>
    </p:spTree>
    <p:extLst>
      <p:ext uri="{BB962C8B-B14F-4D97-AF65-F5344CB8AC3E}">
        <p14:creationId xmlns:p14="http://schemas.microsoft.com/office/powerpoint/2010/main" val="272819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4FE9F-60A1-4F04-8083-1E4ABE39EF77}"/>
              </a:ext>
            </a:extLst>
          </p:cNvPr>
          <p:cNvSpPr>
            <a:spLocks noGrp="1"/>
          </p:cNvSpPr>
          <p:nvPr>
            <p:ph type="title"/>
          </p:nvPr>
        </p:nvSpPr>
        <p:spPr/>
        <p:txBody>
          <a:bodyPr/>
          <a:lstStyle/>
          <a:p>
            <a:r>
              <a:rPr lang="zh-CN" altLang="en-US" sz="4000" b="1" dirty="0">
                <a:latin typeface="Adobe 黑体 Std R" pitchFamily="34" charset="-122"/>
                <a:ea typeface="Adobe 黑体 Std R" pitchFamily="34" charset="-122"/>
              </a:rPr>
              <a:t>功能测试设计</a:t>
            </a:r>
            <a:endParaRPr lang="zh-CN" altLang="en-US" dirty="0"/>
          </a:p>
        </p:txBody>
      </p:sp>
      <p:sp>
        <p:nvSpPr>
          <p:cNvPr id="3" name="内容占位符 2">
            <a:extLst>
              <a:ext uri="{FF2B5EF4-FFF2-40B4-BE49-F238E27FC236}">
                <a16:creationId xmlns:a16="http://schemas.microsoft.com/office/drawing/2014/main" id="{C93D3798-EFA3-42AD-99E0-9EEEED62A317}"/>
              </a:ext>
            </a:extLst>
          </p:cNvPr>
          <p:cNvSpPr>
            <a:spLocks noGrp="1"/>
          </p:cNvSpPr>
          <p:nvPr>
            <p:ph idx="1"/>
          </p:nvPr>
        </p:nvSpPr>
        <p:spPr>
          <a:xfrm>
            <a:off x="1104293" y="1416813"/>
            <a:ext cx="9139637" cy="4718944"/>
          </a:xfrm>
        </p:spPr>
        <p:txBody>
          <a:bodyPr/>
          <a:lstStyle/>
          <a:p>
            <a:pPr>
              <a:lnSpc>
                <a:spcPct val="150000"/>
              </a:lnSpc>
            </a:pPr>
            <a:r>
              <a:rPr lang="zh-CN" altLang="en-US" dirty="0">
                <a:latin typeface="Adobe 黑体 Std R" pitchFamily="34" charset="-122"/>
                <a:ea typeface="Adobe 黑体 Std R" pitchFamily="34" charset="-122"/>
              </a:rPr>
              <a:t>基本事件的设计 </a:t>
            </a:r>
            <a:endParaRPr lang="en-US" altLang="zh-CN" dirty="0">
              <a:latin typeface="Adobe 黑体 Std R" pitchFamily="34" charset="-122"/>
              <a:ea typeface="Adobe 黑体 Std R" pitchFamily="34" charset="-122"/>
            </a:endParaRPr>
          </a:p>
          <a:p>
            <a:pPr marL="0" indent="0">
              <a:lnSpc>
                <a:spcPct val="150000"/>
              </a:lnSpc>
              <a:buNone/>
            </a:pPr>
            <a:r>
              <a:rPr lang="en-US" altLang="zh-CN" dirty="0">
                <a:latin typeface="Adobe 黑体 Std R" pitchFamily="34" charset="-122"/>
                <a:ea typeface="Adobe 黑体 Std R" pitchFamily="34" charset="-122"/>
              </a:rPr>
              <a:t>	</a:t>
            </a:r>
            <a:r>
              <a:rPr lang="zh-CN" altLang="en-US" dirty="0">
                <a:latin typeface="Adobe 黑体 Std R" pitchFamily="34" charset="-122"/>
                <a:ea typeface="Adobe 黑体 Std R" pitchFamily="34" charset="-122"/>
              </a:rPr>
              <a:t>应参照相关的测试设计规约或软件产品设计规格说明书，根据关联的功能、操作按路径分析法进行设计。而对孤立的功能则直接按一般功能进行设计。基本事件所设计出的测试用例应包含所有需要实现的需求功能，覆盖率达</a:t>
            </a:r>
            <a:r>
              <a:rPr lang="en-US" altLang="zh-CN" dirty="0">
                <a:latin typeface="Adobe 黑体 Std R" pitchFamily="34" charset="-122"/>
                <a:ea typeface="Adobe 黑体 Std R" pitchFamily="34" charset="-122"/>
              </a:rPr>
              <a:t>100%</a:t>
            </a:r>
            <a:r>
              <a:rPr lang="zh-CN" altLang="en-US" dirty="0">
                <a:latin typeface="Adobe 黑体 Std R" pitchFamily="34" charset="-122"/>
                <a:ea typeface="Adobe 黑体 Std R" pitchFamily="34" charset="-122"/>
              </a:rPr>
              <a:t>。</a:t>
            </a:r>
            <a:endParaRPr lang="en-US" altLang="zh-CN" dirty="0">
              <a:latin typeface="Adobe 黑体 Std R" pitchFamily="34" charset="-122"/>
              <a:ea typeface="Adobe 黑体 Std R" pitchFamily="34" charset="-122"/>
            </a:endParaRPr>
          </a:p>
          <a:p>
            <a:pPr marL="0" indent="0">
              <a:lnSpc>
                <a:spcPct val="150000"/>
              </a:lnSpc>
              <a:buNone/>
            </a:pPr>
            <a:endParaRPr lang="en-US" altLang="zh-CN" dirty="0">
              <a:latin typeface="Adobe 黑体 Std R" pitchFamily="34" charset="-122"/>
              <a:ea typeface="Adobe 黑体 Std R" pitchFamily="34" charset="-122"/>
            </a:endParaRPr>
          </a:p>
          <a:p>
            <a:r>
              <a:rPr lang="zh-CN" altLang="en-US" dirty="0">
                <a:latin typeface="Adobe 黑体 Std R" pitchFamily="34" charset="-122"/>
                <a:ea typeface="Adobe 黑体 Std R" pitchFamily="34" charset="-122"/>
              </a:rPr>
              <a:t>备选事件和异常事件设计  </a:t>
            </a:r>
          </a:p>
          <a:p>
            <a:pPr marL="0" indent="0">
              <a:buNone/>
            </a:pPr>
            <a:r>
              <a:rPr lang="en-US" altLang="zh-CN" dirty="0">
                <a:latin typeface="Adobe 黑体 Std R" pitchFamily="34" charset="-122"/>
                <a:ea typeface="Adobe 黑体 Std R" pitchFamily="34" charset="-122"/>
              </a:rPr>
              <a:t>	</a:t>
            </a:r>
            <a:r>
              <a:rPr lang="zh-CN" altLang="en-US" dirty="0">
                <a:latin typeface="Adobe 黑体 Std R" pitchFamily="34" charset="-122"/>
                <a:ea typeface="Adobe 黑体 Std R" pitchFamily="34" charset="-122"/>
              </a:rPr>
              <a:t>备选事件和异常事件设计相对于基本事件要复杂和困难得多。此类测试设计需要对隐藏的需求和一般常规性验证进行覆盖。但往往在设计编码阶段形成的文档对备选事件和异常事件分析描述不够详尽，这就需要进一步对测试点进行分析和提取。</a:t>
            </a:r>
          </a:p>
          <a:p>
            <a:pPr>
              <a:lnSpc>
                <a:spcPct val="150000"/>
              </a:lnSpc>
            </a:pPr>
            <a:endParaRPr lang="en-US" altLang="zh-CN" dirty="0">
              <a:latin typeface="Adobe 黑体 Std R" pitchFamily="34" charset="-122"/>
              <a:ea typeface="Adobe 黑体 Std R" pitchFamily="34" charset="-122"/>
            </a:endParaRPr>
          </a:p>
          <a:p>
            <a:pPr>
              <a:lnSpc>
                <a:spcPct val="150000"/>
              </a:lnSpc>
            </a:pPr>
            <a:endParaRPr lang="zh-CN" altLang="en-US" dirty="0"/>
          </a:p>
        </p:txBody>
      </p:sp>
    </p:spTree>
    <p:extLst>
      <p:ext uri="{BB962C8B-B14F-4D97-AF65-F5344CB8AC3E}">
        <p14:creationId xmlns:p14="http://schemas.microsoft.com/office/powerpoint/2010/main" val="526362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CD8AC-13D0-4397-AB3E-CDDE2E9306B4}"/>
              </a:ext>
            </a:extLst>
          </p:cNvPr>
          <p:cNvSpPr>
            <a:spLocks noGrp="1"/>
          </p:cNvSpPr>
          <p:nvPr>
            <p:ph type="title"/>
          </p:nvPr>
        </p:nvSpPr>
        <p:spPr/>
        <p:txBody>
          <a:bodyPr/>
          <a:lstStyle/>
          <a:p>
            <a:r>
              <a:rPr lang="zh-CN" altLang="en-US" sz="4400" b="1" dirty="0">
                <a:latin typeface="Adobe 黑体 Std R" pitchFamily="34" charset="-122"/>
                <a:ea typeface="Adobe 黑体 Std R" pitchFamily="34" charset="-122"/>
              </a:rPr>
              <a:t>性能测试场景设计</a:t>
            </a:r>
            <a:br>
              <a:rPr lang="en-US" altLang="zh-CN" sz="4400" dirty="0">
                <a:latin typeface="Adobe 黑体 Std R" pitchFamily="34" charset="-122"/>
                <a:ea typeface="Adobe 黑体 Std R" pitchFamily="34" charset="-122"/>
              </a:rPr>
            </a:br>
            <a:endParaRPr lang="zh-CN" altLang="en-US" dirty="0"/>
          </a:p>
        </p:txBody>
      </p:sp>
      <p:sp>
        <p:nvSpPr>
          <p:cNvPr id="3" name="内容占位符 2">
            <a:extLst>
              <a:ext uri="{FF2B5EF4-FFF2-40B4-BE49-F238E27FC236}">
                <a16:creationId xmlns:a16="http://schemas.microsoft.com/office/drawing/2014/main" id="{FF90B155-EDD5-4F9B-93A4-A04B3792DDEC}"/>
              </a:ext>
            </a:extLst>
          </p:cNvPr>
          <p:cNvSpPr>
            <a:spLocks noGrp="1"/>
          </p:cNvSpPr>
          <p:nvPr>
            <p:ph idx="1"/>
          </p:nvPr>
        </p:nvSpPr>
        <p:spPr/>
        <p:txBody>
          <a:bodyPr/>
          <a:lstStyle/>
          <a:p>
            <a:r>
              <a:rPr lang="zh-CN" altLang="en-US" dirty="0">
                <a:latin typeface="Adobe 黑体 Std R" pitchFamily="34" charset="-122"/>
                <a:ea typeface="Adobe 黑体 Std R" pitchFamily="34" charset="-122"/>
              </a:rPr>
              <a:t>性能测试场景需要根据如下原则进行设计</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面向目标的场景设计 </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依照业务模式进行场景设计  </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遵循用户场景进行设计 </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合理的数据量设计</a:t>
            </a: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17920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562F7-DC51-4824-B56C-CDF2B2B8290F}"/>
              </a:ext>
            </a:extLst>
          </p:cNvPr>
          <p:cNvSpPr>
            <a:spLocks noGrp="1"/>
          </p:cNvSpPr>
          <p:nvPr>
            <p:ph type="title"/>
          </p:nvPr>
        </p:nvSpPr>
        <p:spPr/>
        <p:txBody>
          <a:bodyPr/>
          <a:lstStyle/>
          <a:p>
            <a:r>
              <a:rPr lang="zh-CN" altLang="en-US" sz="4400" b="1" dirty="0">
                <a:latin typeface="Adobe 黑体 Std R" pitchFamily="34" charset="-122"/>
                <a:ea typeface="Adobe 黑体 Std R" pitchFamily="34" charset="-122"/>
              </a:rPr>
              <a:t>合理的数据量设计</a:t>
            </a:r>
            <a:br>
              <a:rPr lang="en-US" altLang="zh-CN" sz="4400" dirty="0">
                <a:latin typeface="Adobe 黑体 Std R" pitchFamily="34" charset="-122"/>
                <a:ea typeface="Adobe 黑体 Std R" pitchFamily="34" charset="-122"/>
              </a:rPr>
            </a:br>
            <a:endParaRPr lang="zh-CN" altLang="en-US" dirty="0"/>
          </a:p>
        </p:txBody>
      </p:sp>
      <p:sp>
        <p:nvSpPr>
          <p:cNvPr id="3" name="内容占位符 2">
            <a:extLst>
              <a:ext uri="{FF2B5EF4-FFF2-40B4-BE49-F238E27FC236}">
                <a16:creationId xmlns:a16="http://schemas.microsoft.com/office/drawing/2014/main" id="{797A9AE9-B6D5-4853-AA6B-00C7E9601C84}"/>
              </a:ext>
            </a:extLst>
          </p:cNvPr>
          <p:cNvSpPr>
            <a:spLocks noGrp="1"/>
          </p:cNvSpPr>
          <p:nvPr>
            <p:ph idx="1"/>
          </p:nvPr>
        </p:nvSpPr>
        <p:spPr/>
        <p:txBody>
          <a:bodyPr/>
          <a:lstStyle/>
          <a:p>
            <a:pPr marL="388620"/>
            <a:r>
              <a:rPr lang="zh-CN" altLang="en-US" dirty="0">
                <a:latin typeface="Adobe 黑体 Std R" pitchFamily="34" charset="-122"/>
                <a:ea typeface="Adobe 黑体 Std R" pitchFamily="34" charset="-122"/>
              </a:rPr>
              <a:t>一般遵循以下几点</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按照各类用户同时递增的方式来设计用户数量。按照递增的顺序设计是为了按照由浅入深的方法来发现系统的瓶颈，因此系统的各类用户应该同时增加。  </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并发用户数的最大值一般不会超过前面计算的最大并发用户数量的</a:t>
            </a:r>
            <a:r>
              <a:rPr lang="en-US" altLang="zh-CN" dirty="0">
                <a:latin typeface="Adobe 黑体 Std R" pitchFamily="34" charset="-122"/>
                <a:ea typeface="Adobe 黑体 Std R" pitchFamily="34" charset="-122"/>
              </a:rPr>
              <a:t>20%</a:t>
            </a:r>
            <a:r>
              <a:rPr lang="zh-CN" altLang="en-US" dirty="0">
                <a:latin typeface="Adobe 黑体 Std R" pitchFamily="34" charset="-122"/>
                <a:ea typeface="Adobe 黑体 Std R" pitchFamily="34" charset="-122"/>
              </a:rPr>
              <a:t>，除非是为了测试系统能支持的 最大并发用户数量。  </a:t>
            </a:r>
            <a:endParaRPr lang="en-US" altLang="zh-CN" dirty="0">
              <a:latin typeface="Adobe 黑体 Std R" pitchFamily="34" charset="-122"/>
              <a:ea typeface="Adobe 黑体 Std R" pitchFamily="34" charset="-122"/>
            </a:endParaRPr>
          </a:p>
          <a:p>
            <a:pPr marL="388620">
              <a:buFont typeface="Wingdings" panose="05000000000000000000" pitchFamily="2" charset="2"/>
              <a:buChar char="l"/>
            </a:pPr>
            <a:r>
              <a:rPr lang="zh-CN" altLang="en-US" dirty="0">
                <a:latin typeface="Adobe 黑体 Std R" pitchFamily="34" charset="-122"/>
                <a:ea typeface="Adobe 黑体 Std R" pitchFamily="34" charset="-122"/>
              </a:rPr>
              <a:t>设计用户数时要考虑成本，因为每组用户数都意味着至少执行一次测试。 </a:t>
            </a:r>
            <a:endParaRPr lang="en-US" altLang="zh-CN" dirty="0">
              <a:latin typeface="Adobe 黑体 Std R" pitchFamily="34" charset="-122"/>
              <a:ea typeface="Adobe 黑体 Std R" pitchFamily="34" charset="-122"/>
            </a:endParaRPr>
          </a:p>
          <a:p>
            <a:endParaRPr lang="zh-CN" altLang="en-US" dirty="0"/>
          </a:p>
        </p:txBody>
      </p:sp>
    </p:spTree>
    <p:extLst>
      <p:ext uri="{BB962C8B-B14F-4D97-AF65-F5344CB8AC3E}">
        <p14:creationId xmlns:p14="http://schemas.microsoft.com/office/powerpoint/2010/main" val="859736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1479" y="2262584"/>
            <a:ext cx="7999315" cy="2690416"/>
          </a:xfrm>
        </p:spPr>
        <p:txBody>
          <a:bodyPr/>
          <a:lstStyle/>
          <a:p>
            <a:r>
              <a:rPr lang="zh-CN" altLang="zh-CN" sz="7200" b="1" dirty="0"/>
              <a:t>开发日程表</a:t>
            </a:r>
            <a:endParaRPr lang="zh-CN" sz="7200"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1811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27518221"/>
              </p:ext>
            </p:extLst>
          </p:nvPr>
        </p:nvGraphicFramePr>
        <p:xfrm>
          <a:off x="1802294" y="1020417"/>
          <a:ext cx="7779027" cy="5249660"/>
        </p:xfrm>
        <a:graphic>
          <a:graphicData uri="http://schemas.openxmlformats.org/drawingml/2006/table">
            <a:tbl>
              <a:tblPr firstRow="1" bandRow="1">
                <a:tableStyleId>{5C22544A-7EE6-4342-B048-85BDC9FD1C3A}</a:tableStyleId>
              </a:tblPr>
              <a:tblGrid>
                <a:gridCol w="2593009">
                  <a:extLst>
                    <a:ext uri="{9D8B030D-6E8A-4147-A177-3AD203B41FA5}">
                      <a16:colId xmlns:a16="http://schemas.microsoft.com/office/drawing/2014/main" val="20000"/>
                    </a:ext>
                  </a:extLst>
                </a:gridCol>
                <a:gridCol w="2593009">
                  <a:extLst>
                    <a:ext uri="{9D8B030D-6E8A-4147-A177-3AD203B41FA5}">
                      <a16:colId xmlns:a16="http://schemas.microsoft.com/office/drawing/2014/main" val="20001"/>
                    </a:ext>
                  </a:extLst>
                </a:gridCol>
                <a:gridCol w="2593009">
                  <a:extLst>
                    <a:ext uri="{9D8B030D-6E8A-4147-A177-3AD203B41FA5}">
                      <a16:colId xmlns:a16="http://schemas.microsoft.com/office/drawing/2014/main" val="20002"/>
                    </a:ext>
                  </a:extLst>
                </a:gridCol>
              </a:tblGrid>
              <a:tr h="474183">
                <a:tc gridSpan="3">
                  <a:txBody>
                    <a:bodyPr/>
                    <a:lstStyle/>
                    <a:p>
                      <a:pPr algn="ctr"/>
                      <a:r>
                        <a:rPr lang="zh-CN" altLang="en-US" sz="2400" dirty="0"/>
                        <a:t>开发日程表</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74183">
                <a:tc>
                  <a:txBody>
                    <a:bodyPr/>
                    <a:lstStyle/>
                    <a:p>
                      <a:pPr algn="just">
                        <a:spcAft>
                          <a:spcPts val="0"/>
                        </a:spcAft>
                      </a:pPr>
                      <a:r>
                        <a:rPr lang="zh-CN" sz="1800" kern="100" dirty="0">
                          <a:effectLst/>
                          <a:latin typeface="Adobe 黑体 Std R" pitchFamily="34" charset="-122"/>
                          <a:ea typeface="Adobe 黑体 Std R" pitchFamily="34" charset="-122"/>
                          <a:cs typeface="Arial"/>
                        </a:rPr>
                        <a:t>阶段</a:t>
                      </a:r>
                    </a:p>
                  </a:txBody>
                  <a:tcPr marL="68580" marR="68580" marT="0" marB="0"/>
                </a:tc>
                <a:tc>
                  <a:txBody>
                    <a:bodyPr/>
                    <a:lstStyle/>
                    <a:p>
                      <a:pPr algn="just">
                        <a:spcAft>
                          <a:spcPts val="0"/>
                        </a:spcAft>
                      </a:pPr>
                      <a:r>
                        <a:rPr lang="zh-CN" sz="1800" kern="100" dirty="0">
                          <a:effectLst/>
                          <a:latin typeface="Adobe 黑体 Std R" pitchFamily="34" charset="-122"/>
                          <a:ea typeface="Adobe 黑体 Std R" pitchFamily="34" charset="-122"/>
                          <a:cs typeface="Arial"/>
                        </a:rPr>
                        <a:t>主要工作</a:t>
                      </a:r>
                    </a:p>
                  </a:txBody>
                  <a:tcPr marL="68580" marR="68580" marT="0" marB="0"/>
                </a:tc>
                <a:tc>
                  <a:txBody>
                    <a:bodyPr/>
                    <a:lstStyle/>
                    <a:p>
                      <a:pPr algn="just">
                        <a:spcAft>
                          <a:spcPts val="0"/>
                        </a:spcAft>
                      </a:pPr>
                      <a:r>
                        <a:rPr lang="zh-CN" sz="1800" kern="100" dirty="0">
                          <a:effectLst/>
                          <a:latin typeface="Adobe 黑体 Std R" pitchFamily="34" charset="-122"/>
                          <a:ea typeface="Adobe 黑体 Std R" pitchFamily="34" charset="-122"/>
                          <a:cs typeface="Arial"/>
                        </a:rPr>
                        <a:t>完成情况</a:t>
                      </a:r>
                    </a:p>
                  </a:txBody>
                  <a:tcPr marL="68580" marR="68580" marT="0" marB="0"/>
                </a:tc>
                <a:extLst>
                  <a:ext uri="{0D108BD9-81ED-4DB2-BD59-A6C34878D82A}">
                    <a16:rowId xmlns:a16="http://schemas.microsoft.com/office/drawing/2014/main" val="10001"/>
                  </a:ext>
                </a:extLst>
              </a:tr>
              <a:tr h="572918">
                <a:tc rowSpan="2">
                  <a:txBody>
                    <a:bodyPr/>
                    <a:lstStyle/>
                    <a:p>
                      <a:r>
                        <a:rPr lang="zh-CN" altLang="en-US" sz="1800" dirty="0">
                          <a:latin typeface="Adobe 黑体 Std R" pitchFamily="34" charset="-122"/>
                          <a:ea typeface="Adobe 黑体 Std R" pitchFamily="34" charset="-122"/>
                        </a:rPr>
                        <a:t>第一阶段（</a:t>
                      </a:r>
                      <a:r>
                        <a:rPr lang="en-US" altLang="zh-CN" sz="1800" dirty="0">
                          <a:latin typeface="Adobe 黑体 Std R" pitchFamily="34" charset="-122"/>
                          <a:ea typeface="Adobe 黑体 Std R" pitchFamily="34" charset="-122"/>
                        </a:rPr>
                        <a:t>2</a:t>
                      </a:r>
                      <a:r>
                        <a:rPr lang="zh-CN" altLang="en-US" sz="1800" dirty="0">
                          <a:latin typeface="Adobe 黑体 Std R" pitchFamily="34" charset="-122"/>
                          <a:ea typeface="Adobe 黑体 Std R" pitchFamily="34" charset="-122"/>
                        </a:rPr>
                        <a:t>周）</a:t>
                      </a:r>
                    </a:p>
                  </a:txBody>
                  <a:tcPr/>
                </a:tc>
                <a:tc>
                  <a:txBody>
                    <a:bodyPr/>
                    <a:lstStyle/>
                    <a:p>
                      <a:r>
                        <a:rPr lang="zh-CN" altLang="zh-CN" sz="1800" kern="1200" dirty="0">
                          <a:solidFill>
                            <a:schemeClr val="dk1"/>
                          </a:solidFill>
                          <a:effectLst/>
                          <a:latin typeface="Adobe 黑体 Std R" pitchFamily="34" charset="-122"/>
                          <a:ea typeface="Adobe 黑体 Std R" pitchFamily="34" charset="-122"/>
                          <a:cs typeface="+mn-cs"/>
                        </a:rPr>
                        <a:t>了解软件开发流程制定实行方案</a:t>
                      </a:r>
                      <a:endParaRPr lang="zh-CN" altLang="en-US" sz="1800" dirty="0">
                        <a:latin typeface="Adobe 黑体 Std R" pitchFamily="34" charset="-122"/>
                        <a:ea typeface="Adobe 黑体 Std R" pitchFamily="34" charset="-122"/>
                      </a:endParaRPr>
                    </a:p>
                  </a:txBody>
                  <a:tcPr/>
                </a:tc>
                <a:tc>
                  <a:txBody>
                    <a:bodyPr/>
                    <a:lstStyle/>
                    <a:p>
                      <a:r>
                        <a:rPr lang="zh-CN" altLang="en-US" sz="1800" dirty="0">
                          <a:latin typeface="Adobe 黑体 Std R" pitchFamily="34" charset="-122"/>
                          <a:ea typeface="Adobe 黑体 Std R" pitchFamily="34" charset="-122"/>
                        </a:rPr>
                        <a:t>√</a:t>
                      </a:r>
                    </a:p>
                  </a:txBody>
                  <a:tcPr/>
                </a:tc>
                <a:extLst>
                  <a:ext uri="{0D108BD9-81ED-4DB2-BD59-A6C34878D82A}">
                    <a16:rowId xmlns:a16="http://schemas.microsoft.com/office/drawing/2014/main" val="10002"/>
                  </a:ext>
                </a:extLst>
              </a:tr>
              <a:tr h="474183">
                <a:tc vMerge="1">
                  <a:txBody>
                    <a:bodyPr/>
                    <a:lstStyle/>
                    <a:p>
                      <a:endParaRPr lang="zh-CN" altLang="en-US" dirty="0"/>
                    </a:p>
                  </a:txBody>
                  <a:tcPr/>
                </a:tc>
                <a:tc>
                  <a:txBody>
                    <a:bodyPr/>
                    <a:lstStyle/>
                    <a:p>
                      <a:r>
                        <a:rPr lang="zh-CN" altLang="zh-CN" sz="1800" kern="1200" dirty="0">
                          <a:solidFill>
                            <a:schemeClr val="dk1"/>
                          </a:solidFill>
                          <a:effectLst/>
                          <a:latin typeface="Adobe 黑体 Std R" pitchFamily="34" charset="-122"/>
                          <a:ea typeface="Adobe 黑体 Std R" pitchFamily="34" charset="-122"/>
                          <a:cs typeface="+mn-cs"/>
                        </a:rPr>
                        <a:t>确定选题及应用功能</a:t>
                      </a:r>
                      <a:endParaRPr lang="zh-CN" altLang="en-US" sz="1800" dirty="0">
                        <a:latin typeface="Adobe 黑体 Std R" pitchFamily="34" charset="-122"/>
                        <a:ea typeface="Adobe 黑体 Std R"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Adobe 黑体 Std R" pitchFamily="34" charset="-122"/>
                          <a:ea typeface="Adobe 黑体 Std R" pitchFamily="34" charset="-122"/>
                        </a:rPr>
                        <a:t>√</a:t>
                      </a:r>
                    </a:p>
                  </a:txBody>
                  <a:tcPr/>
                </a:tc>
                <a:extLst>
                  <a:ext uri="{0D108BD9-81ED-4DB2-BD59-A6C34878D82A}">
                    <a16:rowId xmlns:a16="http://schemas.microsoft.com/office/drawing/2014/main" val="10003"/>
                  </a:ext>
                </a:extLst>
              </a:tr>
              <a:tr h="474183">
                <a:tc rowSpan="3">
                  <a:txBody>
                    <a:bodyPr/>
                    <a:lstStyle/>
                    <a:p>
                      <a:r>
                        <a:rPr lang="zh-CN" altLang="zh-CN" sz="1800" kern="1200" dirty="0">
                          <a:solidFill>
                            <a:schemeClr val="dk1"/>
                          </a:solidFill>
                          <a:effectLst/>
                          <a:latin typeface="Adobe 黑体 Std R" pitchFamily="34" charset="-122"/>
                          <a:ea typeface="Adobe 黑体 Std R" pitchFamily="34" charset="-122"/>
                          <a:cs typeface="+mn-cs"/>
                        </a:rPr>
                        <a:t>第二阶段（</a:t>
                      </a:r>
                      <a:r>
                        <a:rPr lang="en-US" altLang="zh-CN" sz="1800" kern="1200" dirty="0">
                          <a:solidFill>
                            <a:schemeClr val="dk1"/>
                          </a:solidFill>
                          <a:effectLst/>
                          <a:latin typeface="Adobe 黑体 Std R" pitchFamily="34" charset="-122"/>
                          <a:ea typeface="Adobe 黑体 Std R" pitchFamily="34" charset="-122"/>
                          <a:cs typeface="+mn-cs"/>
                        </a:rPr>
                        <a:t>2</a:t>
                      </a:r>
                      <a:r>
                        <a:rPr lang="zh-CN" altLang="zh-CN" sz="1800" kern="1200" dirty="0">
                          <a:solidFill>
                            <a:schemeClr val="dk1"/>
                          </a:solidFill>
                          <a:effectLst/>
                          <a:latin typeface="Adobe 黑体 Std R" pitchFamily="34" charset="-122"/>
                          <a:ea typeface="Adobe 黑体 Std R" pitchFamily="34" charset="-122"/>
                          <a:cs typeface="+mn-cs"/>
                        </a:rPr>
                        <a:t>周）</a:t>
                      </a:r>
                      <a:endParaRPr lang="zh-CN" altLang="en-US" sz="1800" dirty="0">
                        <a:latin typeface="Adobe 黑体 Std R" pitchFamily="34" charset="-122"/>
                        <a:ea typeface="Adobe 黑体 Std R" pitchFamily="34" charset="-122"/>
                      </a:endParaRPr>
                    </a:p>
                  </a:txBody>
                  <a:tcPr/>
                </a:tc>
                <a:tc>
                  <a:txBody>
                    <a:bodyPr/>
                    <a:lstStyle/>
                    <a:p>
                      <a:pPr algn="just">
                        <a:spcAft>
                          <a:spcPts val="0"/>
                        </a:spcAft>
                      </a:pPr>
                      <a:r>
                        <a:rPr lang="zh-CN" sz="1800" kern="100" dirty="0">
                          <a:effectLst/>
                          <a:latin typeface="Adobe 黑体 Std R" pitchFamily="34" charset="-122"/>
                          <a:ea typeface="Adobe 黑体 Std R" pitchFamily="34" charset="-122"/>
                          <a:cs typeface="Arial"/>
                        </a:rPr>
                        <a:t>可行性分析</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Adobe 黑体 Std R" pitchFamily="34" charset="-122"/>
                          <a:ea typeface="Adobe 黑体 Std R" pitchFamily="34" charset="-122"/>
                        </a:rPr>
                        <a:t>√</a:t>
                      </a:r>
                    </a:p>
                  </a:txBody>
                  <a:tcPr/>
                </a:tc>
                <a:extLst>
                  <a:ext uri="{0D108BD9-81ED-4DB2-BD59-A6C34878D82A}">
                    <a16:rowId xmlns:a16="http://schemas.microsoft.com/office/drawing/2014/main" val="10004"/>
                  </a:ext>
                </a:extLst>
              </a:tr>
              <a:tr h="474183">
                <a:tc vMerge="1">
                  <a:txBody>
                    <a:bodyPr/>
                    <a:lstStyle/>
                    <a:p>
                      <a:endParaRPr lang="zh-CN" altLang="en-US" dirty="0"/>
                    </a:p>
                  </a:txBody>
                  <a:tcPr/>
                </a:tc>
                <a:tc>
                  <a:txBody>
                    <a:bodyPr/>
                    <a:lstStyle/>
                    <a:p>
                      <a:pPr algn="just">
                        <a:spcAft>
                          <a:spcPts val="0"/>
                        </a:spcAft>
                      </a:pPr>
                      <a:r>
                        <a:rPr lang="zh-CN" sz="1800" kern="100" dirty="0">
                          <a:effectLst/>
                          <a:latin typeface="Adobe 黑体 Std R" pitchFamily="34" charset="-122"/>
                          <a:ea typeface="Adobe 黑体 Std R" pitchFamily="34" charset="-122"/>
                          <a:cs typeface="Arial"/>
                        </a:rPr>
                        <a:t>需求分析</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Adobe 黑体 Std R" pitchFamily="34" charset="-122"/>
                          <a:ea typeface="Adobe 黑体 Std R" pitchFamily="34" charset="-122"/>
                        </a:rPr>
                        <a:t>√</a:t>
                      </a:r>
                    </a:p>
                  </a:txBody>
                  <a:tcPr/>
                </a:tc>
                <a:extLst>
                  <a:ext uri="{0D108BD9-81ED-4DB2-BD59-A6C34878D82A}">
                    <a16:rowId xmlns:a16="http://schemas.microsoft.com/office/drawing/2014/main" val="10005"/>
                  </a:ext>
                </a:extLst>
              </a:tr>
              <a:tr h="572918">
                <a:tc vMerge="1">
                  <a:txBody>
                    <a:bodyPr/>
                    <a:lstStyle/>
                    <a:p>
                      <a:endParaRPr lang="zh-CN" altLang="en-US" dirty="0"/>
                    </a:p>
                  </a:txBody>
                  <a:tcPr/>
                </a:tc>
                <a:tc>
                  <a:txBody>
                    <a:bodyPr/>
                    <a:lstStyle/>
                    <a:p>
                      <a:pPr algn="just">
                        <a:spcAft>
                          <a:spcPts val="0"/>
                        </a:spcAft>
                      </a:pPr>
                      <a:r>
                        <a:rPr lang="zh-CN" sz="1800" kern="100" dirty="0">
                          <a:effectLst/>
                          <a:latin typeface="Adobe 黑体 Std R" pitchFamily="34" charset="-122"/>
                          <a:ea typeface="Adobe 黑体 Std R" pitchFamily="34" charset="-122"/>
                          <a:cs typeface="Arial"/>
                        </a:rPr>
                        <a:t>开发环境搭建及测试环境</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Adobe 黑体 Std R" pitchFamily="34" charset="-122"/>
                          <a:ea typeface="Adobe 黑体 Std R" pitchFamily="34" charset="-122"/>
                        </a:rPr>
                        <a:t>√</a:t>
                      </a:r>
                    </a:p>
                    <a:p>
                      <a:endParaRPr lang="zh-CN" altLang="en-US" sz="1800" dirty="0">
                        <a:latin typeface="Adobe 黑体 Std R" pitchFamily="34" charset="-122"/>
                        <a:ea typeface="Adobe 黑体 Std R" pitchFamily="34" charset="-122"/>
                      </a:endParaRPr>
                    </a:p>
                  </a:txBody>
                  <a:tcPr/>
                </a:tc>
                <a:extLst>
                  <a:ext uri="{0D108BD9-81ED-4DB2-BD59-A6C34878D82A}">
                    <a16:rowId xmlns:a16="http://schemas.microsoft.com/office/drawing/2014/main" val="10006"/>
                  </a:ext>
                </a:extLst>
              </a:tr>
              <a:tr h="474183">
                <a:tc>
                  <a:txBody>
                    <a:bodyPr/>
                    <a:lstStyle/>
                    <a:p>
                      <a:pPr algn="just">
                        <a:spcAft>
                          <a:spcPts val="0"/>
                        </a:spcAft>
                      </a:pPr>
                      <a:r>
                        <a:rPr lang="zh-CN" sz="1800" kern="100" dirty="0">
                          <a:effectLst/>
                          <a:latin typeface="Adobe 黑体 Std R" pitchFamily="34" charset="-122"/>
                          <a:ea typeface="Adobe 黑体 Std R" pitchFamily="34" charset="-122"/>
                          <a:cs typeface="Arial"/>
                        </a:rPr>
                        <a:t>第三阶段（</a:t>
                      </a:r>
                      <a:r>
                        <a:rPr lang="en-US" sz="1800" kern="100" dirty="0">
                          <a:effectLst/>
                          <a:latin typeface="Adobe 黑体 Std R" pitchFamily="34" charset="-122"/>
                          <a:ea typeface="Adobe 黑体 Std R" pitchFamily="34" charset="-122"/>
                          <a:cs typeface="Arial"/>
                        </a:rPr>
                        <a:t>5</a:t>
                      </a:r>
                      <a:r>
                        <a:rPr lang="zh-CN" sz="1800" kern="100" dirty="0">
                          <a:effectLst/>
                          <a:latin typeface="Adobe 黑体 Std R" pitchFamily="34" charset="-122"/>
                          <a:ea typeface="Adobe 黑体 Std R" pitchFamily="34" charset="-122"/>
                          <a:cs typeface="Arial"/>
                        </a:rPr>
                        <a:t>周）</a:t>
                      </a:r>
                    </a:p>
                  </a:txBody>
                  <a:tcPr marL="68580" marR="68580" marT="0" marB="0"/>
                </a:tc>
                <a:tc>
                  <a:txBody>
                    <a:bodyPr/>
                    <a:lstStyle/>
                    <a:p>
                      <a:pPr algn="just">
                        <a:spcAft>
                          <a:spcPts val="0"/>
                        </a:spcAft>
                      </a:pPr>
                      <a:r>
                        <a:rPr lang="zh-CN" sz="1800" kern="100" dirty="0">
                          <a:effectLst/>
                          <a:latin typeface="Adobe 黑体 Std R" pitchFamily="34" charset="-122"/>
                          <a:ea typeface="Adobe 黑体 Std R" pitchFamily="34" charset="-122"/>
                          <a:cs typeface="Arial"/>
                        </a:rPr>
                        <a:t>开发实现</a:t>
                      </a:r>
                    </a:p>
                  </a:txBody>
                  <a:tcPr marL="68580" marR="68580" marT="0" marB="0"/>
                </a:tc>
                <a:tc>
                  <a:txBody>
                    <a:bodyPr/>
                    <a:lstStyle/>
                    <a:p>
                      <a:endParaRPr lang="zh-CN" altLang="en-US" sz="1800" dirty="0">
                        <a:latin typeface="Adobe 黑体 Std R" pitchFamily="34" charset="-122"/>
                        <a:ea typeface="Adobe 黑体 Std R" pitchFamily="34" charset="-122"/>
                      </a:endParaRPr>
                    </a:p>
                  </a:txBody>
                  <a:tcPr/>
                </a:tc>
                <a:extLst>
                  <a:ext uri="{0D108BD9-81ED-4DB2-BD59-A6C34878D82A}">
                    <a16:rowId xmlns:a16="http://schemas.microsoft.com/office/drawing/2014/main" val="10007"/>
                  </a:ext>
                </a:extLst>
              </a:tr>
              <a:tr h="474183">
                <a:tc>
                  <a:txBody>
                    <a:bodyPr/>
                    <a:lstStyle/>
                    <a:p>
                      <a:pPr algn="just">
                        <a:spcAft>
                          <a:spcPts val="0"/>
                        </a:spcAft>
                      </a:pPr>
                      <a:r>
                        <a:rPr lang="zh-CN" sz="1800" kern="100" dirty="0">
                          <a:effectLst/>
                          <a:latin typeface="Adobe 黑体 Std R" pitchFamily="34" charset="-122"/>
                          <a:ea typeface="Adobe 黑体 Std R" pitchFamily="34" charset="-122"/>
                          <a:cs typeface="Arial"/>
                        </a:rPr>
                        <a:t>第四阶段（</a:t>
                      </a:r>
                      <a:r>
                        <a:rPr lang="en-US" sz="1800" kern="100" dirty="0">
                          <a:effectLst/>
                          <a:latin typeface="Adobe 黑体 Std R" pitchFamily="34" charset="-122"/>
                          <a:ea typeface="Adobe 黑体 Std R" pitchFamily="34" charset="-122"/>
                          <a:cs typeface="Arial"/>
                        </a:rPr>
                        <a:t>2</a:t>
                      </a:r>
                      <a:r>
                        <a:rPr lang="zh-CN" sz="1800" kern="100" dirty="0">
                          <a:effectLst/>
                          <a:latin typeface="Adobe 黑体 Std R" pitchFamily="34" charset="-122"/>
                          <a:ea typeface="Adobe 黑体 Std R" pitchFamily="34" charset="-122"/>
                          <a:cs typeface="Arial"/>
                        </a:rPr>
                        <a:t>周）</a:t>
                      </a:r>
                    </a:p>
                  </a:txBody>
                  <a:tcPr marL="68580" marR="68580" marT="0" marB="0"/>
                </a:tc>
                <a:tc>
                  <a:txBody>
                    <a:bodyPr/>
                    <a:lstStyle/>
                    <a:p>
                      <a:pPr algn="just">
                        <a:spcAft>
                          <a:spcPts val="0"/>
                        </a:spcAft>
                      </a:pPr>
                      <a:r>
                        <a:rPr lang="zh-CN" sz="1800" kern="100" dirty="0">
                          <a:effectLst/>
                          <a:latin typeface="Adobe 黑体 Std R" pitchFamily="34" charset="-122"/>
                          <a:ea typeface="Adobe 黑体 Std R" pitchFamily="34" charset="-122"/>
                          <a:cs typeface="Arial"/>
                        </a:rPr>
                        <a:t>软件测试</a:t>
                      </a:r>
                    </a:p>
                  </a:txBody>
                  <a:tcPr marL="68580" marR="68580" marT="0" marB="0"/>
                </a:tc>
                <a:tc>
                  <a:txBody>
                    <a:bodyPr/>
                    <a:lstStyle/>
                    <a:p>
                      <a:endParaRPr lang="zh-CN" altLang="en-US" sz="1800" dirty="0">
                        <a:latin typeface="Adobe 黑体 Std R" pitchFamily="34" charset="-122"/>
                        <a:ea typeface="Adobe 黑体 Std R" pitchFamily="34" charset="-122"/>
                      </a:endParaRPr>
                    </a:p>
                  </a:txBody>
                  <a:tcPr/>
                </a:tc>
                <a:extLst>
                  <a:ext uri="{0D108BD9-81ED-4DB2-BD59-A6C34878D82A}">
                    <a16:rowId xmlns:a16="http://schemas.microsoft.com/office/drawing/2014/main" val="10008"/>
                  </a:ext>
                </a:extLst>
              </a:tr>
              <a:tr h="650219">
                <a:tc>
                  <a:txBody>
                    <a:bodyPr/>
                    <a:lstStyle/>
                    <a:p>
                      <a:pPr algn="just">
                        <a:spcAft>
                          <a:spcPts val="0"/>
                        </a:spcAft>
                      </a:pPr>
                      <a:r>
                        <a:rPr lang="zh-CN" sz="1800" kern="100" dirty="0">
                          <a:effectLst/>
                          <a:latin typeface="Adobe 黑体 Std R" pitchFamily="34" charset="-122"/>
                          <a:ea typeface="Adobe 黑体 Std R" pitchFamily="34" charset="-122"/>
                          <a:cs typeface="Arial"/>
                        </a:rPr>
                        <a:t>第五阶段</a:t>
                      </a:r>
                    </a:p>
                  </a:txBody>
                  <a:tcPr marL="68580" marR="68580" marT="0" marB="0"/>
                </a:tc>
                <a:tc>
                  <a:txBody>
                    <a:bodyPr/>
                    <a:lstStyle/>
                    <a:p>
                      <a:pPr algn="just">
                        <a:spcAft>
                          <a:spcPts val="0"/>
                        </a:spcAft>
                      </a:pPr>
                      <a:r>
                        <a:rPr lang="zh-CN" sz="1800" kern="100" dirty="0">
                          <a:effectLst/>
                          <a:latin typeface="Adobe 黑体 Std R" pitchFamily="34" charset="-122"/>
                          <a:ea typeface="Adobe 黑体 Std R" pitchFamily="34" charset="-122"/>
                          <a:cs typeface="Arial"/>
                        </a:rPr>
                        <a:t>提交程序</a:t>
                      </a:r>
                    </a:p>
                  </a:txBody>
                  <a:tcPr marL="68580" marR="68580" marT="0" marB="0"/>
                </a:tc>
                <a:tc>
                  <a:txBody>
                    <a:bodyPr/>
                    <a:lstStyle/>
                    <a:p>
                      <a:endParaRPr lang="zh-CN" altLang="en-US" sz="1800" dirty="0">
                        <a:latin typeface="Adobe 黑体 Std R" pitchFamily="34" charset="-122"/>
                        <a:ea typeface="Adobe 黑体 Std R" pitchFamily="34" charset="-122"/>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66870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1479" y="2262584"/>
            <a:ext cx="7999315" cy="2690416"/>
          </a:xfrm>
        </p:spPr>
        <p:txBody>
          <a:bodyPr/>
          <a:lstStyle/>
          <a:p>
            <a:r>
              <a:rPr lang="zh-CN" altLang="zh-CN" sz="7200" b="1" dirty="0"/>
              <a:t>技术解决方案</a:t>
            </a:r>
            <a:endParaRPr lang="zh-CN" sz="7200" b="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4578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4DA6BD-DD5F-4360-8985-3D066A77841E}"/>
              </a:ext>
            </a:extLst>
          </p:cNvPr>
          <p:cNvSpPr>
            <a:spLocks noGrp="1"/>
          </p:cNvSpPr>
          <p:nvPr>
            <p:ph idx="1"/>
          </p:nvPr>
        </p:nvSpPr>
        <p:spPr>
          <a:xfrm>
            <a:off x="579852" y="780709"/>
            <a:ext cx="9650828" cy="5169517"/>
          </a:xfrm>
        </p:spPr>
        <p:txBody>
          <a:bodyPr>
            <a:normAutofit lnSpcReduction="10000"/>
          </a:bodyPr>
          <a:lstStyle/>
          <a:p>
            <a:r>
              <a:rPr lang="zh-CN" altLang="en-US" dirty="0">
                <a:latin typeface="黑体" panose="02010609060101010101" pitchFamily="49" charset="-122"/>
                <a:ea typeface="黑体" panose="02010609060101010101" pitchFamily="49" charset="-122"/>
              </a:rPr>
              <a:t>关键技术及特点</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系统主要包括系统登陆、配置管理、任务调度、用户管理、查询、个人偏好分析、地理信息系统、网络监控、系统监控及维护、日志管理等主要功能</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单元测试</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检查每个软件单元（程序模块）能否正确地实现设计说明中的功能、性能、接口和其他设计约束等要求，发现单元内可能存在的各种差错。</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集成测试</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检验软件单元之间、软件单元和已集成的系统之间的接口关系，并验证已集成软件系统是否符合设计要求</a:t>
            </a:r>
          </a:p>
          <a:p>
            <a:r>
              <a:rPr lang="zh-CN" altLang="en-US" dirty="0">
                <a:latin typeface="黑体" panose="02010609060101010101" pitchFamily="49" charset="-122"/>
                <a:ea typeface="黑体" panose="02010609060101010101" pitchFamily="49" charset="-122"/>
              </a:rPr>
              <a:t>系统测试</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检测软件配置项与软件需求规格说明书的一致性</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验收测试</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在真实系统工作环境下检验完整的软件配置项能否和系统正确连接</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185762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8870" y="2060489"/>
            <a:ext cx="7999315" cy="2690416"/>
          </a:xfrm>
        </p:spPr>
        <p:txBody>
          <a:bodyPr/>
          <a:lstStyle/>
          <a:p>
            <a:r>
              <a:rPr lang="zh-CN" altLang="en-US" dirty="0"/>
              <a:t>      </a:t>
            </a:r>
            <a:r>
              <a:rPr lang="zh-CN" altLang="en-US" sz="7200" b="1" dirty="0"/>
              <a:t>推广方案</a:t>
            </a:r>
            <a:endParaRPr lang="zh-CN" sz="7200"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Grp="1"/>
          </p:cNvSpPr>
          <p:nvPr>
            <p:ph idx="1"/>
          </p:nvPr>
        </p:nvSpPr>
        <p:spPr>
          <a:xfrm>
            <a:off x="1103312" y="1484244"/>
            <a:ext cx="9776723" cy="4764156"/>
          </a:xfrm>
          <a:noFill/>
          <a:ln>
            <a:noFill/>
          </a:ln>
        </p:spPr>
        <p:style>
          <a:lnRef idx="0">
            <a:scrgbClr r="0" g="0" b="0"/>
          </a:lnRef>
          <a:fillRef idx="0">
            <a:scrgbClr r="0" g="0" b="0"/>
          </a:fillRef>
          <a:effectRef idx="0">
            <a:scrgbClr r="0" g="0" b="0"/>
          </a:effectRef>
          <a:fontRef idx="minor">
            <a:schemeClr val="dk1"/>
          </a:fontRef>
        </p:style>
        <p:txBody>
          <a:bodyPr/>
          <a:lstStyle/>
          <a:p>
            <a:r>
              <a:rPr lang="zh-CN" altLang="en-US" sz="3200" b="1"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推广背景和目的</a:t>
            </a:r>
            <a:endParaRPr lang="en-US" altLang="zh-CN" sz="3200" b="1" dirty="0">
              <a:ln w="0"/>
              <a:solidFill>
                <a:schemeClr val="tx1"/>
              </a:solidFill>
              <a:effectLst>
                <a:outerShdw blurRad="38100" dist="25400" dir="5400000" algn="ctr" rotWithShape="0">
                  <a:srgbClr val="6E747A">
                    <a:alpha val="43000"/>
                  </a:srgbClr>
                </a:outerShdw>
              </a:effectLst>
            </a:endParaRPr>
          </a:p>
          <a:p>
            <a:pPr lvl="1"/>
            <a:r>
              <a:rPr lang="zh-CN" altLang="en-US" b="1" dirty="0">
                <a:ln w="0"/>
                <a:solidFill>
                  <a:schemeClr val="accent2"/>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背景</a:t>
            </a:r>
            <a:r>
              <a:rPr lang="zh-CN" altLang="en-US"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：现在电影行业的需求比较大，各类电影质量参差不齐， 观众对于电影的口味也千奇百怪。观众对于电影质量和电影分类有需求，所以我们主要从这两方面入手，进行推广。除此之外，在这样一个言论比较开放的时代，大家在对于电影的讨论也有一定的市场需求，所以我们在推广时也会注意这个方面</a:t>
            </a:r>
            <a:endParaRPr lang="en-US" altLang="zh-CN"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endParaRPr>
          </a:p>
          <a:p>
            <a:pPr lvl="1"/>
            <a:r>
              <a:rPr lang="zh-CN" altLang="en-US" b="1" dirty="0">
                <a:ln w="0"/>
                <a:solidFill>
                  <a:schemeClr val="accent2"/>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目的</a:t>
            </a:r>
            <a:r>
              <a:rPr lang="zh-CN" altLang="en-US"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：给用户一种“看电影前，要先上</a:t>
            </a:r>
            <a:r>
              <a:rPr lang="en-US" altLang="zh-CN"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xx</a:t>
            </a:r>
            <a:r>
              <a:rPr lang="zh-CN" altLang="en-US"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选择；看完电影，要看</a:t>
            </a:r>
            <a:r>
              <a:rPr lang="en-US" altLang="zh-CN"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xx</a:t>
            </a:r>
            <a:r>
              <a:rPr lang="zh-CN" altLang="en-US"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的评论”的感觉，使我们的</a:t>
            </a:r>
            <a:r>
              <a:rPr lang="en-US" altLang="zh-CN"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app</a:t>
            </a:r>
            <a:r>
              <a:rPr lang="zh-CN" altLang="en-US"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rPr>
              <a:t>深入人心，主打情怀。</a:t>
            </a:r>
            <a:endParaRPr lang="en-US" altLang="zh-CN" dirty="0">
              <a:ln w="0"/>
              <a:solidFill>
                <a:schemeClr val="tx1"/>
              </a:solidFill>
              <a:effectLst>
                <a:outerShdw blurRad="38100" dist="25400" dir="5400000" algn="ctr" rotWithShape="0">
                  <a:srgbClr val="6E747A">
                    <a:alpha val="43000"/>
                  </a:srgbClr>
                </a:outerShdw>
              </a:effectLst>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F03B96-6EBE-4113-89EC-9D9289C0C297}"/>
              </a:ext>
            </a:extLst>
          </p:cNvPr>
          <p:cNvSpPr>
            <a:spLocks noGrp="1"/>
          </p:cNvSpPr>
          <p:nvPr>
            <p:ph idx="1"/>
          </p:nvPr>
        </p:nvSpPr>
        <p:spPr>
          <a:xfrm>
            <a:off x="1136779" y="618979"/>
            <a:ext cx="8991960" cy="6499215"/>
          </a:xfrm>
        </p:spPr>
        <p:txBody>
          <a:bodyPr wrap="square">
            <a:spAutoFit/>
          </a:bodyPr>
          <a:lstStyle/>
          <a:p>
            <a:r>
              <a:rPr lang="zh-CN" altLang="en-US" sz="3200" b="1" dirty="0"/>
              <a:t>第一期营销策略</a:t>
            </a:r>
            <a:endParaRPr lang="en-US" altLang="zh-CN" sz="3200" b="1" dirty="0"/>
          </a:p>
          <a:p>
            <a:r>
              <a:rPr lang="zh-CN" altLang="en-US" sz="1600" dirty="0"/>
              <a:t>我们主打情怀，先面向资深影迷开放免费注册（可通过答几道简单的题目这样的方式），</a:t>
            </a:r>
            <a:r>
              <a:rPr lang="en-US" altLang="zh-CN" sz="1600" dirty="0"/>
              <a:t>		</a:t>
            </a:r>
            <a:r>
              <a:rPr lang="zh-CN" altLang="en-US" sz="1600" dirty="0"/>
              <a:t>等有一定的用户基础之后进行“邀请注册”，增加神秘感，使我们的</a:t>
            </a:r>
            <a:r>
              <a:rPr lang="en-US" altLang="zh-CN" sz="1600" dirty="0"/>
              <a:t>app</a:t>
            </a:r>
            <a:r>
              <a:rPr lang="zh-CN" altLang="en-US" sz="1600" dirty="0"/>
              <a:t>“高冷、神秘”的形</a:t>
            </a:r>
            <a:r>
              <a:rPr lang="en-US" altLang="zh-CN" sz="1600" dirty="0"/>
              <a:t>		</a:t>
            </a:r>
            <a:r>
              <a:rPr lang="zh-CN" altLang="en-US" sz="1600" dirty="0"/>
              <a:t>象深入人心，然后在特地的节日里</a:t>
            </a:r>
            <a:r>
              <a:rPr lang="en-US" altLang="zh-CN" sz="1600" dirty="0"/>
              <a:t>	</a:t>
            </a:r>
            <a:r>
              <a:rPr lang="zh-CN" altLang="en-US" sz="1600" dirty="0"/>
              <a:t>开放免费注册。</a:t>
            </a:r>
            <a:endParaRPr lang="en-US" altLang="zh-CN" dirty="0"/>
          </a:p>
          <a:p>
            <a:pPr>
              <a:lnSpc>
                <a:spcPct val="150000"/>
              </a:lnSpc>
              <a:buFont typeface="Wingdings" panose="05000000000000000000" pitchFamily="2" charset="2"/>
              <a:buChar char="l"/>
            </a:pPr>
            <a:r>
              <a:rPr lang="zh-CN" altLang="en-US" sz="1800" b="1" dirty="0">
                <a:solidFill>
                  <a:schemeClr val="accent2"/>
                </a:solidFill>
              </a:rPr>
              <a:t>人员推广</a:t>
            </a:r>
            <a:r>
              <a:rPr lang="zh-CN" altLang="en-US" sz="1800" dirty="0"/>
              <a:t>：通过朋友圈，找身边的朋友为合作伙伴，支付一定的酬劳，帮忙转发宣传我们的</a:t>
            </a:r>
            <a:r>
              <a:rPr lang="en-US" altLang="zh-CN" sz="1800" dirty="0"/>
              <a:t>app</a:t>
            </a:r>
          </a:p>
          <a:p>
            <a:pPr>
              <a:lnSpc>
                <a:spcPct val="150000"/>
              </a:lnSpc>
              <a:buFont typeface="Wingdings" panose="05000000000000000000" pitchFamily="2" charset="2"/>
              <a:buChar char="l"/>
            </a:pPr>
            <a:r>
              <a:rPr lang="en-US" altLang="zh-CN" sz="1800" dirty="0">
                <a:solidFill>
                  <a:schemeClr val="accent2"/>
                </a:solidFill>
              </a:rPr>
              <a:t> </a:t>
            </a:r>
            <a:r>
              <a:rPr lang="zh-CN" altLang="zh-CN" sz="1800" b="1" dirty="0">
                <a:solidFill>
                  <a:schemeClr val="accent2"/>
                </a:solidFill>
              </a:rPr>
              <a:t>纸质宣传资料</a:t>
            </a:r>
            <a:r>
              <a:rPr lang="zh-CN" altLang="zh-CN" sz="1800" dirty="0"/>
              <a:t>：制作传单、海报或易拉宝等挂在宣传栏，或在人流量大的校道派发，吸引大家关注。</a:t>
            </a:r>
            <a:endParaRPr lang="en-US" altLang="zh-CN" sz="1800" dirty="0"/>
          </a:p>
          <a:p>
            <a:pPr>
              <a:lnSpc>
                <a:spcPct val="150000"/>
              </a:lnSpc>
              <a:buFont typeface="Wingdings" panose="05000000000000000000" pitchFamily="2" charset="2"/>
              <a:buChar char="l"/>
            </a:pPr>
            <a:r>
              <a:rPr lang="en-US" altLang="zh-CN" sz="1800" dirty="0">
                <a:solidFill>
                  <a:schemeClr val="accent2"/>
                </a:solidFill>
              </a:rPr>
              <a:t> </a:t>
            </a:r>
            <a:r>
              <a:rPr lang="zh-CN" altLang="zh-CN" sz="1800" b="1" dirty="0">
                <a:solidFill>
                  <a:schemeClr val="accent2"/>
                </a:solidFill>
              </a:rPr>
              <a:t>网络宣传</a:t>
            </a:r>
            <a:r>
              <a:rPr lang="zh-CN" altLang="zh-CN" sz="1800" dirty="0"/>
              <a:t>：注册有关校园网账户、微博账户、博客用户、贴吧用户等，在各大网络平台上介绍</a:t>
            </a:r>
            <a:r>
              <a:rPr lang="zh-CN" altLang="en-US" sz="1800" dirty="0"/>
              <a:t>我们的</a:t>
            </a:r>
            <a:r>
              <a:rPr lang="en-US" altLang="zh-CN" sz="1800" dirty="0"/>
              <a:t>app</a:t>
            </a:r>
            <a:r>
              <a:rPr lang="zh-CN" altLang="en-US" sz="1800" dirty="0"/>
              <a:t>。</a:t>
            </a:r>
            <a:endParaRPr lang="en-US" altLang="zh-CN" sz="1800" dirty="0"/>
          </a:p>
          <a:p>
            <a:pPr>
              <a:lnSpc>
                <a:spcPct val="150000"/>
              </a:lnSpc>
              <a:buFont typeface="Wingdings" panose="05000000000000000000" pitchFamily="2" charset="2"/>
              <a:buChar char="l"/>
            </a:pPr>
            <a:r>
              <a:rPr lang="en-US" altLang="zh-CN" sz="1800" dirty="0"/>
              <a:t> </a:t>
            </a:r>
            <a:r>
              <a:rPr lang="zh-CN" altLang="zh-CN" sz="1800" b="1" dirty="0">
                <a:solidFill>
                  <a:schemeClr val="accent2"/>
                </a:solidFill>
              </a:rPr>
              <a:t>新媒体宣传</a:t>
            </a:r>
            <a:r>
              <a:rPr lang="zh-CN" altLang="zh-CN" sz="1800" dirty="0"/>
              <a:t>：</a:t>
            </a:r>
            <a:r>
              <a:rPr lang="zh-CN" altLang="en-US" sz="1800" dirty="0"/>
              <a:t>申请一个我们</a:t>
            </a:r>
            <a:r>
              <a:rPr lang="en-US" altLang="zh-CN" sz="1800" dirty="0"/>
              <a:t>app</a:t>
            </a:r>
            <a:r>
              <a:rPr lang="zh-CN" altLang="en-US" sz="1800" dirty="0"/>
              <a:t>的官方公众号，</a:t>
            </a:r>
            <a:r>
              <a:rPr lang="zh-CN" altLang="zh-CN" sz="1800" dirty="0"/>
              <a:t>不定期发送关于</a:t>
            </a:r>
            <a:r>
              <a:rPr lang="zh-CN" altLang="en-US" sz="1800" dirty="0"/>
              <a:t>电影新闻、电影咨询、影评</a:t>
            </a:r>
            <a:r>
              <a:rPr lang="zh-CN" altLang="zh-CN" sz="1800" dirty="0"/>
              <a:t>的相关推送，从而达到推广目的。同时可以与校内校外其他公众号合作转发扩大</a:t>
            </a:r>
            <a:r>
              <a:rPr lang="zh-CN" altLang="en-US" sz="1800" dirty="0"/>
              <a:t>我们</a:t>
            </a:r>
            <a:r>
              <a:rPr lang="en-US" altLang="zh-CN" sz="1800" dirty="0"/>
              <a:t>app</a:t>
            </a:r>
            <a:r>
              <a:rPr lang="zh-CN" altLang="en-US" sz="1800" dirty="0"/>
              <a:t>的知名度。</a:t>
            </a:r>
            <a:endParaRPr lang="en-US" altLang="zh-CN" sz="1800" dirty="0"/>
          </a:p>
          <a:p>
            <a:pPr marL="0" indent="0">
              <a:lnSpc>
                <a:spcPts val="1800"/>
              </a:lnSpc>
              <a:buNone/>
            </a:pPr>
            <a:r>
              <a:rPr lang="en-US" altLang="zh-CN" sz="1800" dirty="0"/>
              <a:t>		</a:t>
            </a:r>
          </a:p>
          <a:p>
            <a:pPr marL="0" indent="0">
              <a:buNone/>
            </a:pPr>
            <a:endParaRPr lang="zh-CN" altLang="zh-CN" dirty="0"/>
          </a:p>
        </p:txBody>
      </p:sp>
    </p:spTree>
    <p:extLst>
      <p:ext uri="{BB962C8B-B14F-4D97-AF65-F5344CB8AC3E}">
        <p14:creationId xmlns:p14="http://schemas.microsoft.com/office/powerpoint/2010/main" val="63393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551" y="2312280"/>
            <a:ext cx="8271565" cy="2750050"/>
          </a:xfrm>
        </p:spPr>
        <p:txBody>
          <a:bodyPr/>
          <a:lstStyle/>
          <a:p>
            <a:r>
              <a:rPr lang="zh-CN" altLang="zh-CN" b="1" dirty="0"/>
              <a:t>行业市场分析和同类产品分析</a:t>
            </a:r>
            <a:endParaRPr lang="zh-CN"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10997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BBDD82A-28B8-4B7F-990E-2E91E1625389}"/>
              </a:ext>
            </a:extLst>
          </p:cNvPr>
          <p:cNvSpPr>
            <a:spLocks noGrp="1"/>
          </p:cNvSpPr>
          <p:nvPr>
            <p:ph idx="1"/>
          </p:nvPr>
        </p:nvSpPr>
        <p:spPr>
          <a:xfrm>
            <a:off x="1595681" y="1884106"/>
            <a:ext cx="8946541" cy="4195481"/>
          </a:xfrm>
        </p:spPr>
        <p:txBody>
          <a:bodyPr>
            <a:normAutofit/>
          </a:bodyPr>
          <a:lstStyle/>
          <a:p>
            <a:r>
              <a:rPr lang="zh-CN" altLang="en-US" sz="3200" b="1" dirty="0"/>
              <a:t>后期营销策略</a:t>
            </a:r>
            <a:endParaRPr lang="en-US" altLang="zh-CN" sz="3200" b="1" dirty="0"/>
          </a:p>
          <a:p>
            <a:r>
              <a:rPr lang="zh-CN" altLang="en-US" sz="1800" dirty="0"/>
              <a:t>开始有一定数量的用户后，可以在进入</a:t>
            </a:r>
            <a:r>
              <a:rPr lang="en-US" altLang="zh-CN" sz="1800" dirty="0"/>
              <a:t>app</a:t>
            </a:r>
            <a:r>
              <a:rPr lang="zh-CN" altLang="en-US" sz="1800" dirty="0"/>
              <a:t>时贴一些 “早上好，</a:t>
            </a:r>
            <a:r>
              <a:rPr lang="en-US" altLang="zh-CN" sz="1800" dirty="0"/>
              <a:t>xxx</a:t>
            </a:r>
            <a:r>
              <a:rPr lang="zh-CN" altLang="en-US" sz="1800" dirty="0"/>
              <a:t>（用户名）”之类的打招呼界面，抓住用户的心</a:t>
            </a:r>
            <a:endParaRPr lang="en-US" altLang="zh-CN" sz="1800" dirty="0"/>
          </a:p>
          <a:p>
            <a:r>
              <a:rPr lang="zh-CN" altLang="en-US" sz="1800" dirty="0"/>
              <a:t>可以定期</a:t>
            </a:r>
            <a:r>
              <a:rPr lang="en-US" altLang="zh-CN" sz="1800" dirty="0"/>
              <a:t>app</a:t>
            </a:r>
            <a:r>
              <a:rPr lang="zh-CN" altLang="en-US" sz="1800" dirty="0"/>
              <a:t>内推送专栏”本周电影放映室“，每周写一些推荐影片和推荐理由。</a:t>
            </a:r>
            <a:endParaRPr lang="en-US" altLang="zh-CN" sz="1800" dirty="0"/>
          </a:p>
        </p:txBody>
      </p:sp>
    </p:spTree>
    <p:extLst>
      <p:ext uri="{BB962C8B-B14F-4D97-AF65-F5344CB8AC3E}">
        <p14:creationId xmlns:p14="http://schemas.microsoft.com/office/powerpoint/2010/main" val="1991381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25D969-9FB3-4A82-B666-5692BC79EDF3}"/>
              </a:ext>
            </a:extLst>
          </p:cNvPr>
          <p:cNvSpPr>
            <a:spLocks noGrp="1"/>
          </p:cNvSpPr>
          <p:nvPr>
            <p:ph idx="1"/>
          </p:nvPr>
        </p:nvSpPr>
        <p:spPr>
          <a:xfrm>
            <a:off x="1201786" y="1405805"/>
            <a:ext cx="8946541" cy="4195481"/>
          </a:xfrm>
        </p:spPr>
        <p:txBody>
          <a:bodyPr>
            <a:normAutofit/>
          </a:bodyPr>
          <a:lstStyle/>
          <a:p>
            <a:r>
              <a:rPr lang="zh-CN" altLang="en-US" sz="3200" b="1" dirty="0"/>
              <a:t>预期效果</a:t>
            </a:r>
            <a:endParaRPr lang="en-US" altLang="zh-CN" sz="3200" b="1" dirty="0"/>
          </a:p>
          <a:p>
            <a:r>
              <a:rPr lang="zh-CN" altLang="en-US" sz="1800" dirty="0"/>
              <a:t>前期能在小范围（自己周围的亲戚朋友）获得一些用户，和通过团队的网络媒体账号吸引过来的用户形成“初始会员”用户群，然后进入邀请注册阶段，用户数量增长数量会一定数量减少（因为有门槛）。</a:t>
            </a:r>
            <a:endParaRPr lang="en-US" altLang="zh-CN" sz="1800" dirty="0"/>
          </a:p>
          <a:p>
            <a:r>
              <a:rPr lang="en-US" altLang="zh-CN" sz="1800" dirty="0"/>
              <a:t>App</a:t>
            </a:r>
            <a:r>
              <a:rPr lang="zh-CN" altLang="en-US" sz="1800" dirty="0"/>
              <a:t>内评分、影评、影片咨询够多之后，进行开放注册，此时用户数量增长速度会增加</a:t>
            </a:r>
            <a:endParaRPr lang="en-US" altLang="zh-CN" sz="1800" dirty="0"/>
          </a:p>
          <a:p>
            <a:r>
              <a:rPr lang="zh-CN" altLang="en-US" sz="1800" dirty="0"/>
              <a:t>在期间，要做好</a:t>
            </a:r>
            <a:r>
              <a:rPr lang="en-US" altLang="zh-CN" sz="1800" dirty="0"/>
              <a:t>app</a:t>
            </a:r>
            <a:r>
              <a:rPr lang="zh-CN" altLang="en-US" sz="1800" dirty="0"/>
              <a:t>的维护工作，可以适当增加一些人性化的小功能，如用户进入</a:t>
            </a:r>
            <a:r>
              <a:rPr lang="en-US" altLang="zh-CN" sz="1800" dirty="0"/>
              <a:t>app</a:t>
            </a:r>
            <a:r>
              <a:rPr lang="zh-CN" altLang="en-US" sz="1800" dirty="0"/>
              <a:t>时的打招呼界面、用户使用</a:t>
            </a:r>
            <a:r>
              <a:rPr lang="en-US" altLang="zh-CN" sz="1800" dirty="0"/>
              <a:t>app</a:t>
            </a:r>
            <a:r>
              <a:rPr lang="zh-CN" altLang="en-US" sz="1800" dirty="0"/>
              <a:t>一年来的大数据等来留住用户。</a:t>
            </a:r>
          </a:p>
        </p:txBody>
      </p:sp>
    </p:spTree>
    <p:extLst>
      <p:ext uri="{BB962C8B-B14F-4D97-AF65-F5344CB8AC3E}">
        <p14:creationId xmlns:p14="http://schemas.microsoft.com/office/powerpoint/2010/main" val="347871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8870" y="2060489"/>
            <a:ext cx="7999315" cy="2690416"/>
          </a:xfrm>
        </p:spPr>
        <p:txBody>
          <a:bodyPr/>
          <a:lstStyle/>
          <a:p>
            <a:r>
              <a:rPr lang="zh-CN" altLang="en-US" dirty="0"/>
              <a:t>      </a:t>
            </a:r>
            <a:r>
              <a:rPr lang="zh-CN" altLang="en-US" sz="7200" dirty="0"/>
              <a:t>运营规划书</a:t>
            </a:r>
            <a:endParaRPr lang="zh-CN" sz="72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09537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B2B583-0130-41CD-A758-3BAFB9CFEE59}"/>
              </a:ext>
            </a:extLst>
          </p:cNvPr>
          <p:cNvSpPr>
            <a:spLocks noGrp="1"/>
          </p:cNvSpPr>
          <p:nvPr>
            <p:ph idx="1"/>
          </p:nvPr>
        </p:nvSpPr>
        <p:spPr>
          <a:xfrm>
            <a:off x="1173651" y="1054112"/>
            <a:ext cx="9475592" cy="4924657"/>
          </a:xfrm>
        </p:spPr>
        <p:txBody>
          <a:bodyPr>
            <a:normAutofit/>
          </a:bodyPr>
          <a:lstStyle/>
          <a:p>
            <a:r>
              <a:rPr lang="zh-CN" altLang="en-US" sz="3200" b="1" dirty="0"/>
              <a:t>近期计划</a:t>
            </a:r>
            <a:endParaRPr lang="en-US" altLang="zh-CN" sz="3200" b="1" dirty="0"/>
          </a:p>
          <a:p>
            <a:r>
              <a:rPr lang="zh-CN" altLang="en-US" sz="1800" dirty="0"/>
              <a:t>推广：</a:t>
            </a:r>
            <a:endParaRPr lang="en-US" altLang="zh-CN" sz="1800" dirty="0"/>
          </a:p>
          <a:p>
            <a:pPr marL="457200" lvl="1" indent="0">
              <a:buNone/>
            </a:pPr>
            <a:r>
              <a:rPr lang="en-US" altLang="zh-CN" sz="1600" dirty="0"/>
              <a:t>	</a:t>
            </a:r>
            <a:r>
              <a:rPr lang="zh-CN" altLang="en-US" sz="1600" dirty="0"/>
              <a:t>先不做推广，先完成</a:t>
            </a:r>
            <a:r>
              <a:rPr lang="en-US" altLang="zh-CN" sz="1600" dirty="0"/>
              <a:t>app</a:t>
            </a:r>
            <a:r>
              <a:rPr lang="zh-CN" altLang="en-US" sz="1600" dirty="0"/>
              <a:t>的基本功能</a:t>
            </a:r>
            <a:endParaRPr lang="en-US" altLang="zh-CN" sz="1600" dirty="0"/>
          </a:p>
          <a:p>
            <a:r>
              <a:rPr lang="zh-CN" altLang="en-US" sz="1800" dirty="0"/>
              <a:t>产品：</a:t>
            </a:r>
            <a:endParaRPr lang="en-US" altLang="zh-CN" sz="1800" dirty="0"/>
          </a:p>
          <a:p>
            <a:pPr marL="0" indent="0">
              <a:buNone/>
            </a:pPr>
            <a:r>
              <a:rPr lang="en-US" altLang="zh-CN" sz="1800" dirty="0"/>
              <a:t>		</a:t>
            </a:r>
            <a:r>
              <a:rPr lang="zh-CN" altLang="en-US" sz="1800" dirty="0"/>
              <a:t>先用电影</a:t>
            </a:r>
            <a:r>
              <a:rPr lang="en-US" altLang="zh-CN" sz="1800" dirty="0" err="1"/>
              <a:t>api</a:t>
            </a:r>
            <a:r>
              <a:rPr lang="zh-CN" altLang="en-US" sz="1800" dirty="0"/>
              <a:t>链接电影网站的电影到数据库中，随着用户搜索的结果，增加搜索量比较高的电影</a:t>
            </a:r>
            <a:endParaRPr lang="en-US" altLang="zh-CN" sz="1800" dirty="0"/>
          </a:p>
          <a:p>
            <a:r>
              <a:rPr lang="zh-CN" altLang="en-US" sz="1800" dirty="0"/>
              <a:t>团队建设：</a:t>
            </a:r>
            <a:endParaRPr lang="en-US" altLang="zh-CN" sz="1800" dirty="0"/>
          </a:p>
          <a:p>
            <a:pPr marL="914400" lvl="2" indent="0">
              <a:buNone/>
            </a:pPr>
            <a:r>
              <a:rPr lang="zh-CN" altLang="en-US" sz="1400" dirty="0"/>
              <a:t>分配团队里每个人的工作职责，定期出来讨论、不断完善</a:t>
            </a:r>
            <a:r>
              <a:rPr lang="en-US" altLang="zh-CN" sz="1400" dirty="0"/>
              <a:t>app</a:t>
            </a:r>
            <a:r>
              <a:rPr lang="zh-CN" altLang="en-US" sz="1400" dirty="0"/>
              <a:t>的功能和界面</a:t>
            </a:r>
            <a:endParaRPr lang="en-US" altLang="zh-CN" sz="1400" dirty="0"/>
          </a:p>
          <a:p>
            <a:pPr marL="914400" lvl="2" indent="0">
              <a:buNone/>
            </a:pPr>
            <a:endParaRPr lang="en-US" altLang="zh-CN" sz="1400" dirty="0"/>
          </a:p>
          <a:p>
            <a:pPr marL="0" indent="0">
              <a:buNone/>
            </a:pPr>
            <a:endParaRPr lang="zh-CN" altLang="en-US" sz="1800" dirty="0"/>
          </a:p>
        </p:txBody>
      </p:sp>
    </p:spTree>
    <p:extLst>
      <p:ext uri="{BB962C8B-B14F-4D97-AF65-F5344CB8AC3E}">
        <p14:creationId xmlns:p14="http://schemas.microsoft.com/office/powerpoint/2010/main" val="2097056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12A505-0A38-44B0-87FD-2F8183160F22}"/>
              </a:ext>
            </a:extLst>
          </p:cNvPr>
          <p:cNvSpPr>
            <a:spLocks noGrp="1"/>
          </p:cNvSpPr>
          <p:nvPr>
            <p:ph idx="1"/>
          </p:nvPr>
        </p:nvSpPr>
        <p:spPr>
          <a:xfrm>
            <a:off x="1159583" y="1279195"/>
            <a:ext cx="8946541" cy="4195481"/>
          </a:xfrm>
        </p:spPr>
        <p:txBody>
          <a:bodyPr>
            <a:normAutofit/>
          </a:bodyPr>
          <a:lstStyle/>
          <a:p>
            <a:r>
              <a:rPr lang="zh-CN" altLang="en-US" sz="3200" b="1" dirty="0"/>
              <a:t>中期计划</a:t>
            </a:r>
            <a:endParaRPr lang="en-US" altLang="zh-CN" sz="3200" b="1" dirty="0"/>
          </a:p>
          <a:p>
            <a:r>
              <a:rPr lang="zh-CN" altLang="en-US" sz="1800" dirty="0"/>
              <a:t>推广：</a:t>
            </a:r>
            <a:endParaRPr lang="en-US" altLang="zh-CN" sz="1800" dirty="0"/>
          </a:p>
          <a:p>
            <a:pPr marL="0" indent="0">
              <a:buNone/>
            </a:pPr>
            <a:r>
              <a:rPr lang="en-US" altLang="zh-CN" sz="1800" dirty="0"/>
              <a:t>		app</a:t>
            </a:r>
            <a:r>
              <a:rPr lang="zh-CN" altLang="en-US" sz="1800" dirty="0"/>
              <a:t>上线之前，开始在亲戚朋友间进行推广，并做好社交媒体账号的开通注册</a:t>
            </a:r>
            <a:endParaRPr lang="en-US" altLang="zh-CN" sz="1800" dirty="0"/>
          </a:p>
          <a:p>
            <a:r>
              <a:rPr lang="zh-CN" altLang="en-US" sz="1800" dirty="0"/>
              <a:t>产品：</a:t>
            </a:r>
            <a:endParaRPr lang="en-US" altLang="zh-CN" sz="1800" dirty="0"/>
          </a:p>
          <a:p>
            <a:pPr marL="0" indent="0">
              <a:buNone/>
            </a:pPr>
            <a:r>
              <a:rPr lang="en-US" altLang="zh-CN" sz="1800" dirty="0"/>
              <a:t>		</a:t>
            </a:r>
            <a:r>
              <a:rPr lang="zh-CN" altLang="en-US" sz="1800" dirty="0"/>
              <a:t>可以开始进入答题注册的模式</a:t>
            </a:r>
            <a:endParaRPr lang="en-US" altLang="zh-CN" sz="1800" dirty="0"/>
          </a:p>
          <a:p>
            <a:r>
              <a:rPr lang="zh-CN" altLang="en-US" sz="1800" dirty="0"/>
              <a:t>团队建设：</a:t>
            </a:r>
            <a:endParaRPr lang="en-US" altLang="zh-CN" sz="1800" dirty="0"/>
          </a:p>
          <a:p>
            <a:pPr marL="0" indent="0">
              <a:buNone/>
            </a:pPr>
            <a:r>
              <a:rPr lang="en-US" altLang="zh-CN" sz="1800" dirty="0"/>
              <a:t>		</a:t>
            </a:r>
            <a:r>
              <a:rPr lang="zh-CN" altLang="en-US" sz="1800" dirty="0"/>
              <a:t>团队成员开始分配好维护的工作，确保</a:t>
            </a:r>
            <a:r>
              <a:rPr lang="en-US" altLang="zh-CN" sz="1800" dirty="0"/>
              <a:t>app</a:t>
            </a:r>
            <a:r>
              <a:rPr lang="zh-CN" altLang="en-US" sz="1800" dirty="0"/>
              <a:t>运营正常</a:t>
            </a:r>
            <a:endParaRPr lang="en-US" altLang="zh-CN" sz="1800" dirty="0"/>
          </a:p>
        </p:txBody>
      </p:sp>
    </p:spTree>
    <p:extLst>
      <p:ext uri="{BB962C8B-B14F-4D97-AF65-F5344CB8AC3E}">
        <p14:creationId xmlns:p14="http://schemas.microsoft.com/office/powerpoint/2010/main" val="271913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zh-CN" b="1" dirty="0"/>
              <a:t>开发的主题和内容</a:t>
            </a:r>
            <a:endParaRPr lang="zh-CN" b="1"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a:xfrm>
            <a:off x="1010546" y="1734866"/>
            <a:ext cx="8946541" cy="4195481"/>
          </a:xfrm>
        </p:spPr>
        <p:txBody>
          <a:bodyPr/>
          <a:lstStyle/>
          <a:p>
            <a:pPr>
              <a:lnSpc>
                <a:spcPct val="80000"/>
              </a:lnSpc>
            </a:pPr>
            <a:r>
              <a:rPr lang="zh-CN" altLang="zh-CN" b="1" dirty="0">
                <a:solidFill>
                  <a:schemeClr val="accent2"/>
                </a:solidFill>
              </a:rPr>
              <a:t>主题</a:t>
            </a:r>
          </a:p>
          <a:p>
            <a:pPr>
              <a:lnSpc>
                <a:spcPct val="80000"/>
              </a:lnSpc>
              <a:buFontTx/>
              <a:buNone/>
            </a:pPr>
            <a:r>
              <a:rPr lang="zh-CN" altLang="zh-CN" dirty="0"/>
              <a:t>   开发一款可查询电影相关资讯的手机APP </a:t>
            </a:r>
          </a:p>
          <a:p>
            <a:pPr>
              <a:lnSpc>
                <a:spcPct val="80000"/>
              </a:lnSpc>
            </a:pPr>
            <a:r>
              <a:rPr lang="zh-CN" altLang="zh-CN" b="1" dirty="0">
                <a:solidFill>
                  <a:schemeClr val="accent2"/>
                </a:solidFill>
              </a:rPr>
              <a:t>内容</a:t>
            </a:r>
          </a:p>
          <a:p>
            <a:pPr>
              <a:lnSpc>
                <a:spcPct val="80000"/>
              </a:lnSpc>
              <a:buFontTx/>
              <a:buNone/>
            </a:pPr>
            <a:r>
              <a:rPr lang="zh-CN" altLang="zh-CN" dirty="0"/>
              <a:t>   要实现的功能主要包括：</a:t>
            </a:r>
          </a:p>
          <a:p>
            <a:pPr>
              <a:lnSpc>
                <a:spcPct val="80000"/>
              </a:lnSpc>
              <a:buFont typeface="Wingdings" panose="05000000000000000000" pitchFamily="2" charset="2"/>
              <a:buChar char="l"/>
            </a:pPr>
            <a:r>
              <a:rPr lang="zh-CN" altLang="zh-CN" dirty="0"/>
              <a:t>按电影名称和电影评分段查找电影，并显示电影相关信息；</a:t>
            </a:r>
          </a:p>
          <a:p>
            <a:pPr>
              <a:lnSpc>
                <a:spcPct val="80000"/>
              </a:lnSpc>
              <a:buFont typeface="Wingdings" panose="05000000000000000000" pitchFamily="2" charset="2"/>
              <a:buChar char="l"/>
            </a:pPr>
            <a:r>
              <a:rPr lang="zh-CN" altLang="zh-CN" dirty="0"/>
              <a:t>查看当前城市关于该电影的上映信息;</a:t>
            </a:r>
          </a:p>
          <a:p>
            <a:pPr>
              <a:lnSpc>
                <a:spcPct val="80000"/>
              </a:lnSpc>
              <a:buFont typeface="Wingdings" panose="05000000000000000000" pitchFamily="2" charset="2"/>
              <a:buChar char="l"/>
            </a:pPr>
            <a:r>
              <a:rPr lang="zh-CN" altLang="zh-CN" dirty="0"/>
              <a:t>用户可对电影评分，可收藏电影，还可以根据用户的收藏搜索等生成用户个性推荐。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F1F67-5B83-4BD4-A326-15A05E8D4734}"/>
              </a:ext>
            </a:extLst>
          </p:cNvPr>
          <p:cNvSpPr>
            <a:spLocks noGrp="1"/>
          </p:cNvSpPr>
          <p:nvPr>
            <p:ph type="title"/>
          </p:nvPr>
        </p:nvSpPr>
        <p:spPr/>
        <p:txBody>
          <a:bodyPr/>
          <a:lstStyle/>
          <a:p>
            <a:r>
              <a:rPr lang="zh-CN" altLang="zh-CN" b="1" dirty="0"/>
              <a:t>行业市场分析</a:t>
            </a:r>
            <a:endParaRPr lang="zh-CN" altLang="en-US" b="1" dirty="0"/>
          </a:p>
        </p:txBody>
      </p:sp>
      <p:sp>
        <p:nvSpPr>
          <p:cNvPr id="3" name="内容占位符 2">
            <a:extLst>
              <a:ext uri="{FF2B5EF4-FFF2-40B4-BE49-F238E27FC236}">
                <a16:creationId xmlns:a16="http://schemas.microsoft.com/office/drawing/2014/main" id="{D4BD0EB7-4EF3-4334-A886-CBB684651A59}"/>
              </a:ext>
            </a:extLst>
          </p:cNvPr>
          <p:cNvSpPr>
            <a:spLocks noGrp="1"/>
          </p:cNvSpPr>
          <p:nvPr>
            <p:ph idx="1"/>
          </p:nvPr>
        </p:nvSpPr>
        <p:spPr>
          <a:xfrm>
            <a:off x="1606423" y="2145683"/>
            <a:ext cx="7484097" cy="4374386"/>
          </a:xfrm>
        </p:spPr>
        <p:txBody>
          <a:bodyPr/>
          <a:lstStyle/>
          <a:p>
            <a:r>
              <a:rPr lang="zh-CN" altLang="zh-CN" dirty="0"/>
              <a:t>电影行业的发展，电影产品良莠不齐，为满足人们避免看烂片的需求;</a:t>
            </a:r>
          </a:p>
          <a:p>
            <a:r>
              <a:rPr lang="zh-CN" altLang="zh-CN" dirty="0"/>
              <a:t>可以在看电影前了解该电影，看电影后做出客观评价，提高消费质量;</a:t>
            </a:r>
          </a:p>
          <a:p>
            <a:r>
              <a:rPr lang="zh-CN" altLang="zh-CN" dirty="0"/>
              <a:t>此类产品中最大众化的是豆瓣，但豆瓣也存在刷分的现象，可在豆瓣的基础上进行优化。</a:t>
            </a:r>
          </a:p>
          <a:p>
            <a:endParaRPr lang="zh-CN" altLang="en-US" dirty="0"/>
          </a:p>
        </p:txBody>
      </p:sp>
    </p:spTree>
    <p:extLst>
      <p:ext uri="{BB962C8B-B14F-4D97-AF65-F5344CB8AC3E}">
        <p14:creationId xmlns:p14="http://schemas.microsoft.com/office/powerpoint/2010/main" val="363079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38F7-0B2F-4A60-BA67-CF30EECD24CF}"/>
              </a:ext>
            </a:extLst>
          </p:cNvPr>
          <p:cNvSpPr>
            <a:spLocks noGrp="1"/>
          </p:cNvSpPr>
          <p:nvPr>
            <p:ph type="title"/>
          </p:nvPr>
        </p:nvSpPr>
        <p:spPr/>
        <p:txBody>
          <a:bodyPr/>
          <a:lstStyle/>
          <a:p>
            <a:r>
              <a:rPr lang="zh-CN" altLang="zh-CN" b="1" dirty="0"/>
              <a:t>同类产品和自身分析</a:t>
            </a:r>
            <a:endParaRPr lang="zh-CN" altLang="en-US" b="1" dirty="0"/>
          </a:p>
        </p:txBody>
      </p:sp>
      <p:sp>
        <p:nvSpPr>
          <p:cNvPr id="3" name="内容占位符 2">
            <a:extLst>
              <a:ext uri="{FF2B5EF4-FFF2-40B4-BE49-F238E27FC236}">
                <a16:creationId xmlns:a16="http://schemas.microsoft.com/office/drawing/2014/main" id="{1D8C6E01-4F05-4FA4-B917-DDB35823C6F9}"/>
              </a:ext>
            </a:extLst>
          </p:cNvPr>
          <p:cNvSpPr>
            <a:spLocks noGrp="1"/>
          </p:cNvSpPr>
          <p:nvPr>
            <p:ph idx="1"/>
          </p:nvPr>
        </p:nvSpPr>
        <p:spPr/>
        <p:txBody>
          <a:bodyPr/>
          <a:lstStyle/>
          <a:p>
            <a:r>
              <a:rPr lang="zh-CN" altLang="zh-CN" dirty="0"/>
              <a:t>同类产品中最大众的是</a:t>
            </a:r>
            <a:r>
              <a:rPr lang="zh-CN" altLang="zh-CN" b="1" dirty="0">
                <a:solidFill>
                  <a:schemeClr val="accent2"/>
                </a:solidFill>
              </a:rPr>
              <a:t>豆瓣电影</a:t>
            </a:r>
            <a:endParaRPr lang="en-US" altLang="zh-CN" b="1" dirty="0">
              <a:solidFill>
                <a:schemeClr val="accent2"/>
              </a:solidFill>
            </a:endParaRPr>
          </a:p>
          <a:p>
            <a:pPr>
              <a:buFontTx/>
              <a:buNone/>
            </a:pPr>
            <a:r>
              <a:rPr lang="en-US" altLang="zh-CN" dirty="0"/>
              <a:t>	</a:t>
            </a:r>
          </a:p>
          <a:p>
            <a:pPr>
              <a:buFont typeface="Wingdings" panose="05000000000000000000" pitchFamily="2" charset="2"/>
              <a:buChar char="l"/>
            </a:pPr>
            <a:r>
              <a:rPr lang="en-US" altLang="zh-CN" b="1" dirty="0">
                <a:solidFill>
                  <a:schemeClr val="accent2"/>
                </a:solidFill>
              </a:rPr>
              <a:t>	</a:t>
            </a:r>
            <a:r>
              <a:rPr lang="zh-CN" altLang="zh-CN" b="1" dirty="0">
                <a:solidFill>
                  <a:schemeClr val="accent2"/>
                </a:solidFill>
              </a:rPr>
              <a:t>豆瓣电影</a:t>
            </a:r>
            <a:r>
              <a:rPr lang="zh-CN" altLang="zh-CN" dirty="0"/>
              <a:t>：可查询电影和电视剧的信息，对于电影也有购票功能；找片功能中有今日推荐，豆瓣top250等；用户功能中想看，看过，在看，影评，影人等记录和收藏功能。</a:t>
            </a:r>
          </a:p>
          <a:p>
            <a:pPr>
              <a:buFont typeface="Wingdings" panose="05000000000000000000" pitchFamily="2" charset="2"/>
              <a:buChar char="l"/>
            </a:pPr>
            <a:r>
              <a:rPr lang="en-US" altLang="zh-CN" dirty="0"/>
              <a:t>	</a:t>
            </a:r>
            <a:r>
              <a:rPr lang="zh-CN" altLang="zh-CN" b="1" dirty="0">
                <a:solidFill>
                  <a:schemeClr val="accent2"/>
                </a:solidFill>
              </a:rPr>
              <a:t>自身分析</a:t>
            </a:r>
            <a:r>
              <a:rPr lang="zh-CN" altLang="zh-CN" dirty="0"/>
              <a:t>：要实现的功能与豆瓣相似，增加了用户个性推荐，按评分搜索，实时排行榜等功能，同时优化界面。</a:t>
            </a:r>
          </a:p>
          <a:p>
            <a:endParaRPr lang="zh-CN" altLang="en-US" dirty="0"/>
          </a:p>
        </p:txBody>
      </p:sp>
    </p:spTree>
    <p:extLst>
      <p:ext uri="{BB962C8B-B14F-4D97-AF65-F5344CB8AC3E}">
        <p14:creationId xmlns:p14="http://schemas.microsoft.com/office/powerpoint/2010/main" val="187729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8870" y="2060489"/>
            <a:ext cx="7999315" cy="2690416"/>
          </a:xfrm>
        </p:spPr>
        <p:txBody>
          <a:bodyPr/>
          <a:lstStyle/>
          <a:p>
            <a:r>
              <a:rPr lang="zh-CN" altLang="zh-CN" sz="5400" b="1" dirty="0"/>
              <a:t>产品定位和用户群分析</a:t>
            </a:r>
            <a:endParaRPr lang="zh-CN" sz="5400"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7400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38F85-E383-415C-9C7F-793C7F3187EC}"/>
              </a:ext>
            </a:extLst>
          </p:cNvPr>
          <p:cNvSpPr>
            <a:spLocks noGrp="1"/>
          </p:cNvSpPr>
          <p:nvPr>
            <p:ph type="title"/>
          </p:nvPr>
        </p:nvSpPr>
        <p:spPr/>
        <p:txBody>
          <a:bodyPr/>
          <a:lstStyle/>
          <a:p>
            <a:r>
              <a:rPr lang="zh-CN" altLang="zh-CN" b="1" dirty="0"/>
              <a:t>产品定位和用户群分析</a:t>
            </a:r>
            <a:endParaRPr lang="zh-CN" altLang="en-US" b="1" dirty="0"/>
          </a:p>
        </p:txBody>
      </p:sp>
      <p:sp>
        <p:nvSpPr>
          <p:cNvPr id="3" name="内容占位符 2">
            <a:extLst>
              <a:ext uri="{FF2B5EF4-FFF2-40B4-BE49-F238E27FC236}">
                <a16:creationId xmlns:a16="http://schemas.microsoft.com/office/drawing/2014/main" id="{4526F26A-A6B8-4EEF-B3B0-C81DB3378FD2}"/>
              </a:ext>
            </a:extLst>
          </p:cNvPr>
          <p:cNvSpPr>
            <a:spLocks noGrp="1"/>
          </p:cNvSpPr>
          <p:nvPr>
            <p:ph idx="1"/>
          </p:nvPr>
        </p:nvSpPr>
        <p:spPr/>
        <p:txBody>
          <a:bodyPr/>
          <a:lstStyle/>
          <a:p>
            <a:pPr>
              <a:lnSpc>
                <a:spcPct val="90000"/>
              </a:lnSpc>
            </a:pPr>
            <a:r>
              <a:rPr lang="zh-CN" altLang="zh-CN" b="1" dirty="0">
                <a:solidFill>
                  <a:schemeClr val="accent2"/>
                </a:solidFill>
              </a:rPr>
              <a:t>产品定位</a:t>
            </a:r>
          </a:p>
          <a:p>
            <a:pPr>
              <a:lnSpc>
                <a:spcPct val="90000"/>
              </a:lnSpc>
              <a:buFontTx/>
              <a:buNone/>
            </a:pPr>
            <a:r>
              <a:rPr lang="zh-CN" altLang="zh-CN" dirty="0"/>
              <a:t>   作为一款影讯查询系统，基本功能就是实现电影资讯的查询；同时，实现用户评分、收藏功能，优化界面设计，优化推荐算法。</a:t>
            </a:r>
          </a:p>
          <a:p>
            <a:pPr>
              <a:lnSpc>
                <a:spcPct val="90000"/>
              </a:lnSpc>
            </a:pPr>
            <a:r>
              <a:rPr lang="zh-CN" altLang="zh-CN" b="1" dirty="0">
                <a:solidFill>
                  <a:schemeClr val="accent2"/>
                </a:solidFill>
              </a:rPr>
              <a:t>用户群分析</a:t>
            </a:r>
          </a:p>
          <a:p>
            <a:pPr>
              <a:lnSpc>
                <a:spcPct val="90000"/>
              </a:lnSpc>
              <a:buFontTx/>
              <a:buNone/>
            </a:pPr>
            <a:r>
              <a:rPr lang="zh-CN" altLang="zh-CN" dirty="0"/>
              <a:t>   适用于拥有且熟练使用智能手机的所有年龄段人群；主要用户群是15～40周岁人群，这些年龄段的人对电影的需求量会相对较大，对电影讯息的需求量也同时较大。</a:t>
            </a:r>
          </a:p>
          <a:p>
            <a:endParaRPr lang="zh-CN" altLang="en-US" dirty="0"/>
          </a:p>
        </p:txBody>
      </p:sp>
    </p:spTree>
    <p:extLst>
      <p:ext uri="{BB962C8B-B14F-4D97-AF65-F5344CB8AC3E}">
        <p14:creationId xmlns:p14="http://schemas.microsoft.com/office/powerpoint/2010/main" val="242669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8870" y="2060489"/>
            <a:ext cx="7999315" cy="2690416"/>
          </a:xfrm>
        </p:spPr>
        <p:txBody>
          <a:bodyPr/>
          <a:lstStyle/>
          <a:p>
            <a:r>
              <a:rPr lang="zh-CN" altLang="en-US" dirty="0"/>
              <a:t>        </a:t>
            </a:r>
            <a:r>
              <a:rPr lang="zh-CN" altLang="zh-CN" sz="7200" b="1" dirty="0"/>
              <a:t>APP原型</a:t>
            </a:r>
            <a:endParaRPr lang="zh-CN" sz="7200" b="1"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85496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239</TotalTime>
  <Words>1009</Words>
  <Application>Microsoft Office PowerPoint</Application>
  <PresentationFormat>宽屏</PresentationFormat>
  <Paragraphs>140</Paragraphs>
  <Slides>34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Adobe 黑体 Std R</vt:lpstr>
      <vt:lpstr>Microsoft YaHei UI</vt:lpstr>
      <vt:lpstr>黑体</vt:lpstr>
      <vt:lpstr>宋体</vt:lpstr>
      <vt:lpstr>Arial</vt:lpstr>
      <vt:lpstr>Calibri</vt:lpstr>
      <vt:lpstr>Century Gothic</vt:lpstr>
      <vt:lpstr>Georgia</vt:lpstr>
      <vt:lpstr>Wingdings</vt:lpstr>
      <vt:lpstr>Wingdings 3</vt:lpstr>
      <vt:lpstr>离子</vt:lpstr>
      <vt:lpstr>独影  </vt:lpstr>
      <vt:lpstr>小组分工</vt:lpstr>
      <vt:lpstr>行业市场分析和同类产品分析</vt:lpstr>
      <vt:lpstr>开发的主题和内容</vt:lpstr>
      <vt:lpstr>行业市场分析</vt:lpstr>
      <vt:lpstr>同类产品和自身分析</vt:lpstr>
      <vt:lpstr>产品定位和用户群分析</vt:lpstr>
      <vt:lpstr>产品定位和用户群分析</vt:lpstr>
      <vt:lpstr>        APP原型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应用流程规划</vt:lpstr>
      <vt:lpstr>PowerPoint 演示文稿</vt:lpstr>
      <vt:lpstr>设计与测试规范</vt:lpstr>
      <vt:lpstr>功能测试设计</vt:lpstr>
      <vt:lpstr>性能测试场景设计 </vt:lpstr>
      <vt:lpstr>合理的数据量设计 </vt:lpstr>
      <vt:lpstr>开发日程表</vt:lpstr>
      <vt:lpstr>PowerPoint 演示文稿</vt:lpstr>
      <vt:lpstr>技术解决方案</vt:lpstr>
      <vt:lpstr>PowerPoint 演示文稿</vt:lpstr>
      <vt:lpstr>      推广方案</vt:lpstr>
      <vt:lpstr>PowerPoint 演示文稿</vt:lpstr>
      <vt:lpstr>PowerPoint 演示文稿</vt:lpstr>
      <vt:lpstr>PowerPoint 演示文稿</vt:lpstr>
      <vt:lpstr>PowerPoint 演示文稿</vt:lpstr>
      <vt:lpstr>      运营规划书</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公司名称</dc:title>
  <dc:creator>douhua</dc:creator>
  <cp:keywords/>
  <cp:lastModifiedBy>douhua</cp:lastModifiedBy>
  <cp:revision>16</cp:revision>
  <cp:lastPrinted>2012-08-15T21:38:02Z</cp:lastPrinted>
  <dcterms:created xsi:type="dcterms:W3CDTF">2017-10-17T10:58:29Z</dcterms:created>
  <dcterms:modified xsi:type="dcterms:W3CDTF">2017-10-17T15:33:44Z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