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7553" autoAdjust="0"/>
  </p:normalViewPr>
  <p:slideViewPr>
    <p:cSldViewPr snapToGrid="0">
      <p:cViewPr varScale="1">
        <p:scale>
          <a:sx n="57" d="100"/>
          <a:sy n="57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7298C-2CE4-4B4E-A3DB-34E06189E96C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4585768-B946-40D1-A32D-916192966455}">
      <dgm:prSet phldrT="[文本]"/>
      <dgm:spPr/>
      <dgm:t>
        <a:bodyPr/>
        <a:lstStyle/>
        <a:p>
          <a:r>
            <a:rPr lang="zh-CN" altLang="en-US" dirty="0"/>
            <a:t>应用</a:t>
          </a:r>
        </a:p>
      </dgm:t>
    </dgm:pt>
    <dgm:pt modelId="{362583BD-880D-40AD-8A4F-B79414403425}" type="parTrans" cxnId="{765E5682-5AE6-4ECE-96D5-3CA3B07931C7}">
      <dgm:prSet/>
      <dgm:spPr/>
      <dgm:t>
        <a:bodyPr/>
        <a:lstStyle/>
        <a:p>
          <a:endParaRPr lang="zh-CN" altLang="en-US"/>
        </a:p>
      </dgm:t>
    </dgm:pt>
    <dgm:pt modelId="{48D0FA39-393C-4744-9F24-2ADD82CD3789}" type="sibTrans" cxnId="{765E5682-5AE6-4ECE-96D5-3CA3B07931C7}">
      <dgm:prSet/>
      <dgm:spPr/>
      <dgm:t>
        <a:bodyPr/>
        <a:lstStyle/>
        <a:p>
          <a:endParaRPr lang="zh-CN" altLang="en-US"/>
        </a:p>
      </dgm:t>
    </dgm:pt>
    <dgm:pt modelId="{17A69FE8-4782-43A2-AE1D-2AB2EBD0FC45}">
      <dgm:prSet phldrT="[文本]"/>
      <dgm:spPr/>
      <dgm:t>
        <a:bodyPr/>
        <a:lstStyle/>
        <a:p>
          <a:r>
            <a:rPr lang="zh-CN" altLang="en-US" dirty="0"/>
            <a:t>学生</a:t>
          </a:r>
        </a:p>
      </dgm:t>
    </dgm:pt>
    <dgm:pt modelId="{9D21531E-AB51-4159-9469-AB7E3960AB40}" type="parTrans" cxnId="{A06A6A5A-D04B-471D-858A-F17B62F87F2A}">
      <dgm:prSet/>
      <dgm:spPr/>
      <dgm:t>
        <a:bodyPr/>
        <a:lstStyle/>
        <a:p>
          <a:endParaRPr lang="zh-CN" altLang="en-US"/>
        </a:p>
      </dgm:t>
    </dgm:pt>
    <dgm:pt modelId="{E343A651-1CC0-4635-B26C-DCC1E74EBD3B}" type="sibTrans" cxnId="{A06A6A5A-D04B-471D-858A-F17B62F87F2A}">
      <dgm:prSet/>
      <dgm:spPr/>
      <dgm:t>
        <a:bodyPr/>
        <a:lstStyle/>
        <a:p>
          <a:endParaRPr lang="zh-CN" altLang="en-US"/>
        </a:p>
      </dgm:t>
    </dgm:pt>
    <dgm:pt modelId="{2E38101D-AEF4-4251-A5F4-4F48DBBEED31}">
      <dgm:prSet phldrT="[文本]"/>
      <dgm:spPr/>
      <dgm:t>
        <a:bodyPr/>
        <a:lstStyle/>
        <a:p>
          <a:r>
            <a:rPr lang="zh-CN" altLang="en-US" dirty="0"/>
            <a:t>老师</a:t>
          </a:r>
        </a:p>
      </dgm:t>
    </dgm:pt>
    <dgm:pt modelId="{74091841-54AD-44AB-BCD4-97934AD899A1}" type="parTrans" cxnId="{817228FB-A473-4AD2-A57A-DCF1F34D192E}">
      <dgm:prSet/>
      <dgm:spPr/>
      <dgm:t>
        <a:bodyPr/>
        <a:lstStyle/>
        <a:p>
          <a:endParaRPr lang="zh-CN" altLang="en-US"/>
        </a:p>
      </dgm:t>
    </dgm:pt>
    <dgm:pt modelId="{AD011AFB-DE17-4117-A8D4-87C7AC726A7C}" type="sibTrans" cxnId="{817228FB-A473-4AD2-A57A-DCF1F34D192E}">
      <dgm:prSet/>
      <dgm:spPr/>
      <dgm:t>
        <a:bodyPr/>
        <a:lstStyle/>
        <a:p>
          <a:endParaRPr lang="zh-CN" altLang="en-US"/>
        </a:p>
      </dgm:t>
    </dgm:pt>
    <dgm:pt modelId="{6F9DFC40-16A4-4545-BE61-847522507FBE}" type="pres">
      <dgm:prSet presAssocID="{18E7298C-2CE4-4B4E-A3DB-34E06189E96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12AEC35-ED4E-4C67-8926-4EBB67777E01}" type="pres">
      <dgm:prSet presAssocID="{64585768-B946-40D1-A32D-916192966455}" presName="gear1" presStyleLbl="node1" presStyleIdx="0" presStyleCnt="3">
        <dgm:presLayoutVars>
          <dgm:chMax val="1"/>
          <dgm:bulletEnabled val="1"/>
        </dgm:presLayoutVars>
      </dgm:prSet>
      <dgm:spPr/>
    </dgm:pt>
    <dgm:pt modelId="{B1B496A9-5803-4990-8BDF-51031089F60A}" type="pres">
      <dgm:prSet presAssocID="{64585768-B946-40D1-A32D-916192966455}" presName="gear1srcNode" presStyleLbl="node1" presStyleIdx="0" presStyleCnt="3"/>
      <dgm:spPr/>
    </dgm:pt>
    <dgm:pt modelId="{3B80C1F1-A4FA-4923-98C6-7F32563CFAC6}" type="pres">
      <dgm:prSet presAssocID="{64585768-B946-40D1-A32D-916192966455}" presName="gear1dstNode" presStyleLbl="node1" presStyleIdx="0" presStyleCnt="3"/>
      <dgm:spPr/>
    </dgm:pt>
    <dgm:pt modelId="{3FA253EB-8262-4CE9-9B22-2A0D477F9B51}" type="pres">
      <dgm:prSet presAssocID="{17A69FE8-4782-43A2-AE1D-2AB2EBD0FC45}" presName="gear2" presStyleLbl="node1" presStyleIdx="1" presStyleCnt="3">
        <dgm:presLayoutVars>
          <dgm:chMax val="1"/>
          <dgm:bulletEnabled val="1"/>
        </dgm:presLayoutVars>
      </dgm:prSet>
      <dgm:spPr/>
    </dgm:pt>
    <dgm:pt modelId="{3EBCE61E-8BF3-4C7E-B279-624C81F5549A}" type="pres">
      <dgm:prSet presAssocID="{17A69FE8-4782-43A2-AE1D-2AB2EBD0FC45}" presName="gear2srcNode" presStyleLbl="node1" presStyleIdx="1" presStyleCnt="3"/>
      <dgm:spPr/>
    </dgm:pt>
    <dgm:pt modelId="{C6F443C2-4248-4212-A9C6-7656D3021DEA}" type="pres">
      <dgm:prSet presAssocID="{17A69FE8-4782-43A2-AE1D-2AB2EBD0FC45}" presName="gear2dstNode" presStyleLbl="node1" presStyleIdx="1" presStyleCnt="3"/>
      <dgm:spPr/>
    </dgm:pt>
    <dgm:pt modelId="{327145DC-56B8-49EF-937C-ECAF011E37A7}" type="pres">
      <dgm:prSet presAssocID="{2E38101D-AEF4-4251-A5F4-4F48DBBEED31}" presName="gear3" presStyleLbl="node1" presStyleIdx="2" presStyleCnt="3"/>
      <dgm:spPr/>
    </dgm:pt>
    <dgm:pt modelId="{BD676940-6C57-4D50-9312-399ED41F34F3}" type="pres">
      <dgm:prSet presAssocID="{2E38101D-AEF4-4251-A5F4-4F48DBBEED3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BA79152-188A-486C-8586-91EA35D6A572}" type="pres">
      <dgm:prSet presAssocID="{2E38101D-AEF4-4251-A5F4-4F48DBBEED31}" presName="gear3srcNode" presStyleLbl="node1" presStyleIdx="2" presStyleCnt="3"/>
      <dgm:spPr/>
    </dgm:pt>
    <dgm:pt modelId="{DFCE4272-D69C-4B4D-AB0F-4CEC0CFD8C4D}" type="pres">
      <dgm:prSet presAssocID="{2E38101D-AEF4-4251-A5F4-4F48DBBEED31}" presName="gear3dstNode" presStyleLbl="node1" presStyleIdx="2" presStyleCnt="3"/>
      <dgm:spPr/>
    </dgm:pt>
    <dgm:pt modelId="{BF126B32-678E-47A4-B06B-DCA428D2918A}" type="pres">
      <dgm:prSet presAssocID="{48D0FA39-393C-4744-9F24-2ADD82CD3789}" presName="connector1" presStyleLbl="sibTrans2D1" presStyleIdx="0" presStyleCnt="3"/>
      <dgm:spPr/>
    </dgm:pt>
    <dgm:pt modelId="{C7DB8C92-7CCC-4441-908E-79EB91A63F96}" type="pres">
      <dgm:prSet presAssocID="{E343A651-1CC0-4635-B26C-DCC1E74EBD3B}" presName="connector2" presStyleLbl="sibTrans2D1" presStyleIdx="1" presStyleCnt="3"/>
      <dgm:spPr/>
    </dgm:pt>
    <dgm:pt modelId="{6DDA6805-F8BF-4022-B33B-20E0F07F4595}" type="pres">
      <dgm:prSet presAssocID="{AD011AFB-DE17-4117-A8D4-87C7AC726A7C}" presName="connector3" presStyleLbl="sibTrans2D1" presStyleIdx="2" presStyleCnt="3"/>
      <dgm:spPr/>
    </dgm:pt>
  </dgm:ptLst>
  <dgm:cxnLst>
    <dgm:cxn modelId="{E1BE4E11-0ACB-4C65-8445-882403130A76}" type="presOf" srcId="{2E38101D-AEF4-4251-A5F4-4F48DBBEED31}" destId="{BBA79152-188A-486C-8586-91EA35D6A572}" srcOrd="2" destOrd="0" presId="urn:microsoft.com/office/officeart/2005/8/layout/gear1"/>
    <dgm:cxn modelId="{8E8DA735-EA64-450F-959F-D28F6E022D31}" type="presOf" srcId="{64585768-B946-40D1-A32D-916192966455}" destId="{B1B496A9-5803-4990-8BDF-51031089F60A}" srcOrd="1" destOrd="0" presId="urn:microsoft.com/office/officeart/2005/8/layout/gear1"/>
    <dgm:cxn modelId="{AE341C47-BCA5-480C-8F90-4279295BC612}" type="presOf" srcId="{2E38101D-AEF4-4251-A5F4-4F48DBBEED31}" destId="{DFCE4272-D69C-4B4D-AB0F-4CEC0CFD8C4D}" srcOrd="3" destOrd="0" presId="urn:microsoft.com/office/officeart/2005/8/layout/gear1"/>
    <dgm:cxn modelId="{76B89752-BF31-47FF-BEFF-C9813F40AA00}" type="presOf" srcId="{17A69FE8-4782-43A2-AE1D-2AB2EBD0FC45}" destId="{3FA253EB-8262-4CE9-9B22-2A0D477F9B51}" srcOrd="0" destOrd="0" presId="urn:microsoft.com/office/officeart/2005/8/layout/gear1"/>
    <dgm:cxn modelId="{A06A6A5A-D04B-471D-858A-F17B62F87F2A}" srcId="{18E7298C-2CE4-4B4E-A3DB-34E06189E96C}" destId="{17A69FE8-4782-43A2-AE1D-2AB2EBD0FC45}" srcOrd="1" destOrd="0" parTransId="{9D21531E-AB51-4159-9469-AB7E3960AB40}" sibTransId="{E343A651-1CC0-4635-B26C-DCC1E74EBD3B}"/>
    <dgm:cxn modelId="{765E5682-5AE6-4ECE-96D5-3CA3B07931C7}" srcId="{18E7298C-2CE4-4B4E-A3DB-34E06189E96C}" destId="{64585768-B946-40D1-A32D-916192966455}" srcOrd="0" destOrd="0" parTransId="{362583BD-880D-40AD-8A4F-B79414403425}" sibTransId="{48D0FA39-393C-4744-9F24-2ADD82CD3789}"/>
    <dgm:cxn modelId="{CBDBA682-FE18-43B3-AE7C-2B62B179103C}" type="presOf" srcId="{48D0FA39-393C-4744-9F24-2ADD82CD3789}" destId="{BF126B32-678E-47A4-B06B-DCA428D2918A}" srcOrd="0" destOrd="0" presId="urn:microsoft.com/office/officeart/2005/8/layout/gear1"/>
    <dgm:cxn modelId="{26C70C97-7415-49BF-8C98-49F0D41D5023}" type="presOf" srcId="{17A69FE8-4782-43A2-AE1D-2AB2EBD0FC45}" destId="{C6F443C2-4248-4212-A9C6-7656D3021DEA}" srcOrd="2" destOrd="0" presId="urn:microsoft.com/office/officeart/2005/8/layout/gear1"/>
    <dgm:cxn modelId="{A95A2198-F7B1-42CB-9AF1-DAAFFFD34A1A}" type="presOf" srcId="{E343A651-1CC0-4635-B26C-DCC1E74EBD3B}" destId="{C7DB8C92-7CCC-4441-908E-79EB91A63F96}" srcOrd="0" destOrd="0" presId="urn:microsoft.com/office/officeart/2005/8/layout/gear1"/>
    <dgm:cxn modelId="{A208FE98-AE78-42EF-803C-53A5655497FE}" type="presOf" srcId="{2E38101D-AEF4-4251-A5F4-4F48DBBEED31}" destId="{327145DC-56B8-49EF-937C-ECAF011E37A7}" srcOrd="0" destOrd="0" presId="urn:microsoft.com/office/officeart/2005/8/layout/gear1"/>
    <dgm:cxn modelId="{76D18DA3-CBC1-4859-9FAA-DB93F43B7066}" type="presOf" srcId="{64585768-B946-40D1-A32D-916192966455}" destId="{B12AEC35-ED4E-4C67-8926-4EBB67777E01}" srcOrd="0" destOrd="0" presId="urn:microsoft.com/office/officeart/2005/8/layout/gear1"/>
    <dgm:cxn modelId="{6094E0A5-3BEC-43B7-9548-15DB7922D0A4}" type="presOf" srcId="{2E38101D-AEF4-4251-A5F4-4F48DBBEED31}" destId="{BD676940-6C57-4D50-9312-399ED41F34F3}" srcOrd="1" destOrd="0" presId="urn:microsoft.com/office/officeart/2005/8/layout/gear1"/>
    <dgm:cxn modelId="{705B9ABC-F644-432C-AF43-7EC7E1A72C2A}" type="presOf" srcId="{AD011AFB-DE17-4117-A8D4-87C7AC726A7C}" destId="{6DDA6805-F8BF-4022-B33B-20E0F07F4595}" srcOrd="0" destOrd="0" presId="urn:microsoft.com/office/officeart/2005/8/layout/gear1"/>
    <dgm:cxn modelId="{2DEC68C9-29C5-4610-A571-380D17C2C3BD}" type="presOf" srcId="{17A69FE8-4782-43A2-AE1D-2AB2EBD0FC45}" destId="{3EBCE61E-8BF3-4C7E-B279-624C81F5549A}" srcOrd="1" destOrd="0" presId="urn:microsoft.com/office/officeart/2005/8/layout/gear1"/>
    <dgm:cxn modelId="{4A969AD1-5E75-48E9-9DCE-8541C5215EB5}" type="presOf" srcId="{18E7298C-2CE4-4B4E-A3DB-34E06189E96C}" destId="{6F9DFC40-16A4-4545-BE61-847522507FBE}" srcOrd="0" destOrd="0" presId="urn:microsoft.com/office/officeart/2005/8/layout/gear1"/>
    <dgm:cxn modelId="{90521FD4-9BBD-4435-8019-85CF720B1E98}" type="presOf" srcId="{64585768-B946-40D1-A32D-916192966455}" destId="{3B80C1F1-A4FA-4923-98C6-7F32563CFAC6}" srcOrd="2" destOrd="0" presId="urn:microsoft.com/office/officeart/2005/8/layout/gear1"/>
    <dgm:cxn modelId="{817228FB-A473-4AD2-A57A-DCF1F34D192E}" srcId="{18E7298C-2CE4-4B4E-A3DB-34E06189E96C}" destId="{2E38101D-AEF4-4251-A5F4-4F48DBBEED31}" srcOrd="2" destOrd="0" parTransId="{74091841-54AD-44AB-BCD4-97934AD899A1}" sibTransId="{AD011AFB-DE17-4117-A8D4-87C7AC726A7C}"/>
    <dgm:cxn modelId="{6F1210FC-B187-4355-B052-DE1A46C4DE9B}" type="presParOf" srcId="{6F9DFC40-16A4-4545-BE61-847522507FBE}" destId="{B12AEC35-ED4E-4C67-8926-4EBB67777E01}" srcOrd="0" destOrd="0" presId="urn:microsoft.com/office/officeart/2005/8/layout/gear1"/>
    <dgm:cxn modelId="{FFE475F4-224D-46AE-851C-6B0C805C6532}" type="presParOf" srcId="{6F9DFC40-16A4-4545-BE61-847522507FBE}" destId="{B1B496A9-5803-4990-8BDF-51031089F60A}" srcOrd="1" destOrd="0" presId="urn:microsoft.com/office/officeart/2005/8/layout/gear1"/>
    <dgm:cxn modelId="{F869994A-D2B1-434E-8003-4187E951C86D}" type="presParOf" srcId="{6F9DFC40-16A4-4545-BE61-847522507FBE}" destId="{3B80C1F1-A4FA-4923-98C6-7F32563CFAC6}" srcOrd="2" destOrd="0" presId="urn:microsoft.com/office/officeart/2005/8/layout/gear1"/>
    <dgm:cxn modelId="{BB2A0112-81DB-4949-B195-502B1EDE261D}" type="presParOf" srcId="{6F9DFC40-16A4-4545-BE61-847522507FBE}" destId="{3FA253EB-8262-4CE9-9B22-2A0D477F9B51}" srcOrd="3" destOrd="0" presId="urn:microsoft.com/office/officeart/2005/8/layout/gear1"/>
    <dgm:cxn modelId="{D961111D-4B70-458D-BD03-B8E8224D1BB4}" type="presParOf" srcId="{6F9DFC40-16A4-4545-BE61-847522507FBE}" destId="{3EBCE61E-8BF3-4C7E-B279-624C81F5549A}" srcOrd="4" destOrd="0" presId="urn:microsoft.com/office/officeart/2005/8/layout/gear1"/>
    <dgm:cxn modelId="{20596DDE-D427-499A-92D2-3FED7989098F}" type="presParOf" srcId="{6F9DFC40-16A4-4545-BE61-847522507FBE}" destId="{C6F443C2-4248-4212-A9C6-7656D3021DEA}" srcOrd="5" destOrd="0" presId="urn:microsoft.com/office/officeart/2005/8/layout/gear1"/>
    <dgm:cxn modelId="{08DCD986-F39B-419A-9F31-8638DD701045}" type="presParOf" srcId="{6F9DFC40-16A4-4545-BE61-847522507FBE}" destId="{327145DC-56B8-49EF-937C-ECAF011E37A7}" srcOrd="6" destOrd="0" presId="urn:microsoft.com/office/officeart/2005/8/layout/gear1"/>
    <dgm:cxn modelId="{56066129-31E8-44A4-A7D6-6ABDF6F171D0}" type="presParOf" srcId="{6F9DFC40-16A4-4545-BE61-847522507FBE}" destId="{BD676940-6C57-4D50-9312-399ED41F34F3}" srcOrd="7" destOrd="0" presId="urn:microsoft.com/office/officeart/2005/8/layout/gear1"/>
    <dgm:cxn modelId="{CEFCE0B1-1F84-4C1C-951F-3BE503673D0F}" type="presParOf" srcId="{6F9DFC40-16A4-4545-BE61-847522507FBE}" destId="{BBA79152-188A-486C-8586-91EA35D6A572}" srcOrd="8" destOrd="0" presId="urn:microsoft.com/office/officeart/2005/8/layout/gear1"/>
    <dgm:cxn modelId="{5E7475A0-5F05-45CC-94A5-DAD5D79C4869}" type="presParOf" srcId="{6F9DFC40-16A4-4545-BE61-847522507FBE}" destId="{DFCE4272-D69C-4B4D-AB0F-4CEC0CFD8C4D}" srcOrd="9" destOrd="0" presId="urn:microsoft.com/office/officeart/2005/8/layout/gear1"/>
    <dgm:cxn modelId="{BC9320B8-17E6-4F6F-8C86-417BD20418D5}" type="presParOf" srcId="{6F9DFC40-16A4-4545-BE61-847522507FBE}" destId="{BF126B32-678E-47A4-B06B-DCA428D2918A}" srcOrd="10" destOrd="0" presId="urn:microsoft.com/office/officeart/2005/8/layout/gear1"/>
    <dgm:cxn modelId="{E53C3A1F-4E40-4002-A198-278FCE533A64}" type="presParOf" srcId="{6F9DFC40-16A4-4545-BE61-847522507FBE}" destId="{C7DB8C92-7CCC-4441-908E-79EB91A63F96}" srcOrd="11" destOrd="0" presId="urn:microsoft.com/office/officeart/2005/8/layout/gear1"/>
    <dgm:cxn modelId="{77F112AD-86E8-43C1-A549-8E256E8C0DFC}" type="presParOf" srcId="{6F9DFC40-16A4-4545-BE61-847522507FBE}" destId="{6DDA6805-F8BF-4022-B33B-20E0F07F459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AEC35-ED4E-4C67-8926-4EBB67777E01}">
      <dsp:nvSpPr>
        <dsp:cNvPr id="0" name=""/>
        <dsp:cNvSpPr/>
      </dsp:nvSpPr>
      <dsp:spPr>
        <a:xfrm>
          <a:off x="2644345" y="1742302"/>
          <a:ext cx="2129481" cy="212948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应用</a:t>
          </a:r>
        </a:p>
      </dsp:txBody>
      <dsp:txXfrm>
        <a:off x="3072465" y="2241123"/>
        <a:ext cx="1273241" cy="1094597"/>
      </dsp:txXfrm>
    </dsp:sp>
    <dsp:sp modelId="{3FA253EB-8262-4CE9-9B22-2A0D477F9B51}">
      <dsp:nvSpPr>
        <dsp:cNvPr id="0" name=""/>
        <dsp:cNvSpPr/>
      </dsp:nvSpPr>
      <dsp:spPr>
        <a:xfrm>
          <a:off x="1405374" y="1238970"/>
          <a:ext cx="1548713" cy="15487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学生</a:t>
          </a:r>
        </a:p>
      </dsp:txBody>
      <dsp:txXfrm>
        <a:off x="1795267" y="1631220"/>
        <a:ext cx="768927" cy="764213"/>
      </dsp:txXfrm>
    </dsp:sp>
    <dsp:sp modelId="{327145DC-56B8-49EF-937C-ECAF011E37A7}">
      <dsp:nvSpPr>
        <dsp:cNvPr id="0" name=""/>
        <dsp:cNvSpPr/>
      </dsp:nvSpPr>
      <dsp:spPr>
        <a:xfrm rot="20700000">
          <a:off x="2272812" y="170516"/>
          <a:ext cx="1517423" cy="15174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老师</a:t>
          </a:r>
        </a:p>
      </dsp:txBody>
      <dsp:txXfrm rot="-20700000">
        <a:off x="2605627" y="503331"/>
        <a:ext cx="851792" cy="851792"/>
      </dsp:txXfrm>
    </dsp:sp>
    <dsp:sp modelId="{BF126B32-678E-47A4-B06B-DCA428D2918A}">
      <dsp:nvSpPr>
        <dsp:cNvPr id="0" name=""/>
        <dsp:cNvSpPr/>
      </dsp:nvSpPr>
      <dsp:spPr>
        <a:xfrm>
          <a:off x="2477097" y="1422956"/>
          <a:ext cx="2725735" cy="2725735"/>
        </a:xfrm>
        <a:prstGeom prst="circularArrow">
          <a:avLst>
            <a:gd name="adj1" fmla="val 4688"/>
            <a:gd name="adj2" fmla="val 299029"/>
            <a:gd name="adj3" fmla="val 2508083"/>
            <a:gd name="adj4" fmla="val 1587879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B8C92-7CCC-4441-908E-79EB91A63F96}">
      <dsp:nvSpPr>
        <dsp:cNvPr id="0" name=""/>
        <dsp:cNvSpPr/>
      </dsp:nvSpPr>
      <dsp:spPr>
        <a:xfrm>
          <a:off x="1131100" y="897683"/>
          <a:ext cx="1980417" cy="198041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A6805-F8BF-4022-B33B-20E0F07F4595}">
      <dsp:nvSpPr>
        <dsp:cNvPr id="0" name=""/>
        <dsp:cNvSpPr/>
      </dsp:nvSpPr>
      <dsp:spPr>
        <a:xfrm>
          <a:off x="1921816" y="-160472"/>
          <a:ext cx="2135288" cy="21352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08C00-D612-4AC5-8735-3AD3FA57D307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6F8A6-8833-4A3E-BD5C-3DE7A2E01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6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高强度对线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6F8A6-8833-4A3E-BD5C-3DE7A2E011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突击预定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6F8A6-8833-4A3E-BD5C-3DE7A2E0110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7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分享更多严重心理问题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6F8A6-8833-4A3E-BD5C-3DE7A2E011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6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6F8A6-8833-4A3E-BD5C-3DE7A2E0110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5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628AD-37F1-400C-B736-1137CE003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A1E77B-FB60-4D95-9461-70B5BC061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2BB41-658C-472E-935D-95EE88A9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A2769-2C7E-41E5-82BB-A6E2E522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E1F9A-6DA6-4209-9AC5-43CBC8F0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1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A478E-3AE1-4ABE-B078-299B7D12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05A8C-E1C4-4429-A419-01CD0EDE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09D1C-6DCB-4432-AB45-EE381814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4BB78-0398-4D39-8695-5941468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7D830-430B-4C44-825D-3FEEBAA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3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FAE29-DC35-439F-B7D8-5EE4DD10A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947860-A251-4B95-996D-DED9D2A7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630A8-5AA6-48FF-B49C-DA12C91B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EEB82-8646-4D9D-A179-3EB9D949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B27EB-22F9-4981-8267-10D415C8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8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550E1-FA18-4071-9915-3261E53E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AE057-D478-4B18-A175-9B2315F6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2494E-36C3-41DB-9BA2-B979F74F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9606B-0607-4DD8-A9CE-F05CD84E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15CA7-5D41-4A19-B3C2-F440E99F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4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631F4-F97D-44A6-BA31-C33800DE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C6F7D4-2E46-4FD1-A0B8-4BECE37A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E8EAB-D522-4DED-A20C-61C88EE4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2B766-CA52-41DD-988F-4EF71B90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EA473-FAA5-4B7F-A429-24B4E817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5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8FA0D-3E0E-46F0-BAC4-26B85265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C6C7C-6252-4AFD-86BC-C8F942E75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4604C9-6AC6-4BB5-AD97-4F4A8B444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42FD4-3DEA-4FB5-9C89-A73FB90B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86A368-3A8A-4A81-BFA9-93EA1EBA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CE255-41BE-4151-B156-69BC1295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E1E41-204D-4221-8C44-3F35C347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76840-68A0-4DE5-B014-971D04C5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114991-167F-4A4E-84E4-82BB67F46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58D807-7317-4C01-9515-D1D7F3778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17F2C4-3DCF-48F9-92D3-9F9ABF0F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9D8CF2-3B75-481B-A926-9A495A9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2F1CA-959F-451F-8137-A76A8F6C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5EC70D-B6F7-465B-9226-1F219D29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4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EECDA-EAC1-4F00-85C5-A8138EFE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F3D861-21A1-4576-93E7-910D80E4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7AA80D-52F5-4D5E-810F-50CE01FF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FA5C63-847B-4E8F-9D61-CD3C3476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4D9F3D-9E2B-47EA-A25F-A05FF115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819142-6344-46DF-A549-E5738819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7D8AF3-AE03-4CEE-8FD8-47D34D07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7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80DA-8219-4680-AC59-DC1DC838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351B5-8BFA-4509-AA5E-3EA582C9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279D7-1E67-4F0C-BE90-A5287DB4D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9C3AC-4C94-4D4B-BBBE-CB55D954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F356-FFAF-48D1-88C8-8207672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B53D2-DE29-4F16-8F43-CE497792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4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01631-0429-45C8-80F7-148C1DAA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8D6736-7004-4E2C-BE74-214BF2957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4D093-3750-435E-8BA2-EDE931186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3782D-7621-4232-815B-1F041221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20D48-AE01-4CAD-9D16-559F0DA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B9395-FCD3-436D-9486-3550E53A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6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36B9B9-479B-4DDE-B314-D717DA92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EFEFB-864A-4FA7-ACDC-BA871712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DD875-FD6D-47F5-8BD7-B12AAF242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D4B6-36BF-46C8-9F90-6771940329FA}" type="datetimeFigureOut">
              <a:rPr lang="zh-CN" altLang="en-US" smtClean="0"/>
              <a:t>2019-10-17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2727D-382D-4DDC-A1FE-6FE9FE640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09C7C-5E57-4538-B77C-33B65FF9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643E-BECF-4D94-A63D-AC8CC0087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4786-4A64-4BF1-A16A-D51F3802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27" y="124691"/>
            <a:ext cx="10044545" cy="1085418"/>
          </a:xfrm>
        </p:spPr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主题设计的创意和创新性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47EFE-CB96-4FCC-A3CC-872CBF8E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8691"/>
            <a:ext cx="9144000" cy="360910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	</a:t>
            </a:r>
            <a:r>
              <a:rPr lang="zh-CN" altLang="en-US" dirty="0"/>
              <a:t>学生学习时有交流需求，包括学生之间与师生之间。同时对于目前一对多的教育情况，难以顾及到所有学生，无法一一解答，也就造成学生对一些知识的不理解，此时就需要询问或者更详细、优质的解答。我们的平台能解决一些痛点：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匿名提问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分享学习资料（笔记、课件、题目等）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良好的交流功能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15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4786-4A64-4BF1-A16A-D51F3802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27" y="214185"/>
            <a:ext cx="11532973" cy="1087393"/>
          </a:xfrm>
        </p:spPr>
        <p:txBody>
          <a:bodyPr/>
          <a:lstStyle/>
          <a:p>
            <a:r>
              <a:rPr lang="zh-CN" altLang="en-US" dirty="0"/>
              <a:t>产品方案设计的合理性和完整性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A0EB9DB-7E0D-445E-B0A4-AE5637047B83}"/>
              </a:ext>
            </a:extLst>
          </p:cNvPr>
          <p:cNvSpPr txBox="1">
            <a:spLocks/>
          </p:cNvSpPr>
          <p:nvPr/>
        </p:nvSpPr>
        <p:spPr>
          <a:xfrm>
            <a:off x="280030" y="2181081"/>
            <a:ext cx="3639261" cy="367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通过老师、学生分享课件、经典例题来丰富课程资源，让每一位学生都能得到更优质的教育资源。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EE4F368-19C0-4208-AFD0-E35500E9C7F3}"/>
              </a:ext>
            </a:extLst>
          </p:cNvPr>
          <p:cNvGrpSpPr/>
          <p:nvPr/>
        </p:nvGrpSpPr>
        <p:grpSpPr>
          <a:xfrm>
            <a:off x="7958394" y="1762871"/>
            <a:ext cx="4132949" cy="3577690"/>
            <a:chOff x="6884960" y="2552701"/>
            <a:chExt cx="4132949" cy="35776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D1C118-1469-4243-8186-82C12F7AC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4960" y="2552701"/>
              <a:ext cx="3519985" cy="357769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231E8D2-CD0E-4717-A075-B8BC4BB96A6A}"/>
                </a:ext>
              </a:extLst>
            </p:cNvPr>
            <p:cNvSpPr txBox="1"/>
            <p:nvPr/>
          </p:nvSpPr>
          <p:spPr>
            <a:xfrm>
              <a:off x="10556244" y="3595256"/>
              <a:ext cx="461665" cy="14925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博客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2F5469B-6989-431E-9F0F-5FE7A5E0AC28}"/>
              </a:ext>
            </a:extLst>
          </p:cNvPr>
          <p:cNvGrpSpPr/>
          <p:nvPr/>
        </p:nvGrpSpPr>
        <p:grpSpPr>
          <a:xfrm>
            <a:off x="4145398" y="1544579"/>
            <a:ext cx="3622902" cy="5008621"/>
            <a:chOff x="1648375" y="2560736"/>
            <a:chExt cx="2956560" cy="408741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500F465-09A0-4F69-BF5F-A4C87057A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8375" y="2560736"/>
              <a:ext cx="2956560" cy="408741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8810396-E73D-49E9-B5DA-149CBDF9FC30}"/>
                </a:ext>
              </a:extLst>
            </p:cNvPr>
            <p:cNvSpPr/>
            <p:nvPr/>
          </p:nvSpPr>
          <p:spPr>
            <a:xfrm>
              <a:off x="3265185" y="2662850"/>
              <a:ext cx="571344" cy="326482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r>
                <a:rPr lang="zh-CN" altLang="en-US" dirty="0"/>
                <a:t>专栏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39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4786-4A64-4BF1-A16A-D51F3802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056957"/>
          </a:xfrm>
        </p:spPr>
        <p:txBody>
          <a:bodyPr/>
          <a:lstStyle/>
          <a:p>
            <a:r>
              <a:rPr lang="zh-CN" altLang="en-US" dirty="0"/>
              <a:t>推广和运营方案的可行性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6BBF352-F57F-499E-9169-C4F2BD0C5C6C}"/>
              </a:ext>
            </a:extLst>
          </p:cNvPr>
          <p:cNvSpPr txBox="1">
            <a:spLocks/>
          </p:cNvSpPr>
          <p:nvPr/>
        </p:nvSpPr>
        <p:spPr>
          <a:xfrm>
            <a:off x="782594" y="1740529"/>
            <a:ext cx="10676237" cy="253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拟使用</a:t>
            </a:r>
            <a:r>
              <a:rPr lang="en-US" altLang="zh-CN" dirty="0"/>
              <a:t>Android Studio</a:t>
            </a:r>
            <a:r>
              <a:rPr lang="zh-CN" altLang="en-US" dirty="0"/>
              <a:t>为主平台，</a:t>
            </a:r>
            <a:r>
              <a:rPr lang="en-US" altLang="zh-CN" dirty="0"/>
              <a:t>Java</a:t>
            </a:r>
            <a:r>
              <a:rPr lang="zh-CN" altLang="en-US" dirty="0"/>
              <a:t>作为主要语言进行开发。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前期确定基本的</a:t>
            </a:r>
            <a:r>
              <a:rPr lang="en-US" altLang="zh-CN" dirty="0"/>
              <a:t>UI</a:t>
            </a:r>
            <a:r>
              <a:rPr lang="zh-CN" altLang="en-US" dirty="0"/>
              <a:t>与功能逻辑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中期搭建框架，代码编辑，协调开发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后期进行测试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先开发人员自行测试，后推送给周围同学测试，对提出的问题做后续维护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92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4786-4A64-4BF1-A16A-D51F3802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187235"/>
            <a:ext cx="11234057" cy="943429"/>
          </a:xfrm>
        </p:spPr>
        <p:txBody>
          <a:bodyPr>
            <a:normAutofit/>
          </a:bodyPr>
          <a:lstStyle/>
          <a:p>
            <a:r>
              <a:rPr lang="zh-CN" altLang="en-US" dirty="0"/>
              <a:t>市场、竞争对手和同类产品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47EFE-CB96-4FCC-A3CC-872CBF8E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1" y="1130664"/>
            <a:ext cx="11234057" cy="5392056"/>
          </a:xfrm>
        </p:spPr>
        <p:txBody>
          <a:bodyPr/>
          <a:lstStyle/>
          <a:p>
            <a:pPr algn="l"/>
            <a:r>
              <a:rPr lang="zh-CN" altLang="en-US" dirty="0"/>
              <a:t>分析的详尽程度，以及产品定位、用户群分析的准确性。</a:t>
            </a:r>
            <a:endParaRPr lang="en-US" altLang="zh-CN" dirty="0"/>
          </a:p>
          <a:p>
            <a:pPr algn="l"/>
            <a:r>
              <a:rPr lang="zh-CN" altLang="en-US" dirty="0"/>
              <a:t>本校存在学者网与砺儒云两大类似平台。以往也有一些搜题软件可以提供解答。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46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4786-4A64-4BF1-A16A-D51F3802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187235"/>
            <a:ext cx="11234057" cy="943429"/>
          </a:xfrm>
        </p:spPr>
        <p:txBody>
          <a:bodyPr>
            <a:normAutofit/>
          </a:bodyPr>
          <a:lstStyle/>
          <a:p>
            <a:r>
              <a:rPr lang="zh-CN" altLang="en-US" dirty="0"/>
              <a:t>市场、竞争对手和同类产品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47EFE-CB96-4FCC-A3CC-872CBF8E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1" y="1130664"/>
            <a:ext cx="7010399" cy="5392056"/>
          </a:xfrm>
        </p:spPr>
        <p:txBody>
          <a:bodyPr/>
          <a:lstStyle/>
          <a:p>
            <a:pPr algn="l"/>
            <a:r>
              <a:rPr lang="zh-CN" altLang="en-US" dirty="0"/>
              <a:t>学者网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简单的留言版，只有文字，无法上次图片；只能在网页端使用，没有实时通知，导致回复过慢。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754F4F-B3A4-4C09-85FE-6620F235A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9" t="11729" r="3435"/>
          <a:stretch/>
        </p:blipFill>
        <p:spPr>
          <a:xfrm>
            <a:off x="461554" y="3725997"/>
            <a:ext cx="6069874" cy="20013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10593D-A07A-4A5F-A598-CC84C70B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0" y="1318623"/>
            <a:ext cx="4382230" cy="50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4786-4A64-4BF1-A16A-D51F3802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187235"/>
            <a:ext cx="11234057" cy="943429"/>
          </a:xfrm>
        </p:spPr>
        <p:txBody>
          <a:bodyPr>
            <a:normAutofit/>
          </a:bodyPr>
          <a:lstStyle/>
          <a:p>
            <a:r>
              <a:rPr lang="zh-CN" altLang="en-US" dirty="0"/>
              <a:t>市场、竞争对手和同类产品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47EFE-CB96-4FCC-A3CC-872CBF8E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2" y="1130664"/>
            <a:ext cx="6357256" cy="5392056"/>
          </a:xfrm>
        </p:spPr>
        <p:txBody>
          <a:bodyPr/>
          <a:lstStyle/>
          <a:p>
            <a:pPr algn="l"/>
            <a:r>
              <a:rPr lang="zh-CN" altLang="en-US" dirty="0"/>
              <a:t>学者网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同样的，提问方式，只有文字，无法上次图片；只能在网页端使用，没有实时通知，导致回复过慢。问题不分类，没有</a:t>
            </a:r>
            <a:r>
              <a:rPr lang="en-US" altLang="zh-CN" dirty="0"/>
              <a:t>tag</a:t>
            </a:r>
            <a:r>
              <a:rPr lang="zh-CN" altLang="en-US" dirty="0"/>
              <a:t>；没有完善的管理方式；回答与评论混在一起。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35A0C8-6513-41E7-99DE-1E96EB171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3" y="3165389"/>
            <a:ext cx="6357256" cy="32417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E885BD-3F42-4261-97DE-55F446979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09"/>
          <a:stretch/>
        </p:blipFill>
        <p:spPr>
          <a:xfrm>
            <a:off x="7090902" y="1342572"/>
            <a:ext cx="5005305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4786-4A64-4BF1-A16A-D51F3802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187235"/>
            <a:ext cx="11234057" cy="943429"/>
          </a:xfrm>
        </p:spPr>
        <p:txBody>
          <a:bodyPr>
            <a:normAutofit/>
          </a:bodyPr>
          <a:lstStyle/>
          <a:p>
            <a:r>
              <a:rPr lang="zh-CN" altLang="en-US" dirty="0"/>
              <a:t>市场、竞争对手和同类产品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47EFE-CB96-4FCC-A3CC-872CBF8E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2" y="1130664"/>
            <a:ext cx="6007912" cy="5392056"/>
          </a:xfrm>
        </p:spPr>
        <p:txBody>
          <a:bodyPr/>
          <a:lstStyle/>
          <a:p>
            <a:pPr algn="l"/>
            <a:r>
              <a:rPr lang="zh-CN" altLang="en-US" dirty="0"/>
              <a:t>学者网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学习资料分享方式单一。只有文件发送而没有过多反馈。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C05DD3-B45E-400C-94FF-14636C93A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1"/>
          <a:stretch/>
        </p:blipFill>
        <p:spPr>
          <a:xfrm>
            <a:off x="6556553" y="1526471"/>
            <a:ext cx="5635447" cy="49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5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4786-4A64-4BF1-A16A-D51F3802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187235"/>
            <a:ext cx="11234057" cy="943429"/>
          </a:xfrm>
        </p:spPr>
        <p:txBody>
          <a:bodyPr>
            <a:normAutofit/>
          </a:bodyPr>
          <a:lstStyle/>
          <a:p>
            <a:r>
              <a:rPr lang="zh-CN" altLang="en-US" dirty="0"/>
              <a:t>市场、竞争对手和同类产品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47EFE-CB96-4FCC-A3CC-872CBF8E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857" y="1542556"/>
            <a:ext cx="8229679" cy="4586396"/>
          </a:xfrm>
        </p:spPr>
        <p:txBody>
          <a:bodyPr/>
          <a:lstStyle/>
          <a:p>
            <a:pPr algn="l"/>
            <a:r>
              <a:rPr lang="zh-CN" altLang="en-US" dirty="0"/>
              <a:t>砺儒云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排版乱成这样，只有简单的章节划分。就算老师精心排过，资料的提供方式也依然混乱。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没有提供交流平台（或者是</a:t>
            </a:r>
            <a:r>
              <a:rPr lang="en-US" altLang="zh-CN" dirty="0"/>
              <a:t>UI</a:t>
            </a:r>
            <a:r>
              <a:rPr lang="zh-CN" altLang="en-US" dirty="0"/>
              <a:t>逻辑做成这样我也找不到在那里）。反馈简单，只有文字。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有通知，以及对应微信小程序，但功能简单。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B531CD-57C4-41CF-A44C-4B8B3AE73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29" r="18275"/>
          <a:stretch/>
        </p:blipFill>
        <p:spPr>
          <a:xfrm>
            <a:off x="8778320" y="1130664"/>
            <a:ext cx="3004378" cy="56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4786-4A64-4BF1-A16A-D51F3802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27" y="214185"/>
            <a:ext cx="11532973" cy="1087393"/>
          </a:xfrm>
        </p:spPr>
        <p:txBody>
          <a:bodyPr/>
          <a:lstStyle/>
          <a:p>
            <a:r>
              <a:rPr lang="zh-CN" altLang="en-US" dirty="0"/>
              <a:t>产品方案设计的合理性和完整性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47EFE-CB96-4FCC-A3CC-872CBF8E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81" y="1647568"/>
            <a:ext cx="5535827" cy="446490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总结前面的平台与使用体验，应用除了提供学者网和砺儒云都具有的功能外，也将进行扩展。</a:t>
            </a:r>
            <a:endParaRPr lang="en-US" altLang="zh-CN" dirty="0"/>
          </a:p>
          <a:p>
            <a:pPr algn="l"/>
            <a:r>
              <a:rPr lang="zh-CN" altLang="en-US" dirty="0"/>
              <a:t>结合自身需求，开发这样一款通过学生之间互动，师生之间互动，提供完善师生体验的应用，以提供学习生活中无法满足的需求，是十分实用而且具有现实意义的。</a:t>
            </a:r>
            <a:endParaRPr lang="en-US" altLang="zh-CN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3148E813-4E78-4D20-B816-EC12F7667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325355"/>
              </p:ext>
            </p:extLst>
          </p:nvPr>
        </p:nvGraphicFramePr>
        <p:xfrm>
          <a:off x="6211331" y="1944130"/>
          <a:ext cx="5675869" cy="387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82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4786-4A64-4BF1-A16A-D51F3802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27" y="214185"/>
            <a:ext cx="11532973" cy="1087393"/>
          </a:xfrm>
        </p:spPr>
        <p:txBody>
          <a:bodyPr/>
          <a:lstStyle/>
          <a:p>
            <a:r>
              <a:rPr lang="zh-CN" altLang="en-US" dirty="0"/>
              <a:t>产品方案设计的合理性和完整性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A0EB9DB-7E0D-445E-B0A4-AE5637047B83}"/>
              </a:ext>
            </a:extLst>
          </p:cNvPr>
          <p:cNvSpPr txBox="1">
            <a:spLocks/>
          </p:cNvSpPr>
          <p:nvPr/>
        </p:nvSpPr>
        <p:spPr>
          <a:xfrm>
            <a:off x="782594" y="1415118"/>
            <a:ext cx="10676237" cy="108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学生交流之间不仅仅是简单的文字交流，也将借鉴更多社交平台上多样的信息交换方式，力求让学生之间的交流变得更加立体化。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89B8237-2279-42C0-8A12-6EA272E22D38}"/>
              </a:ext>
            </a:extLst>
          </p:cNvPr>
          <p:cNvGrpSpPr/>
          <p:nvPr/>
        </p:nvGrpSpPr>
        <p:grpSpPr>
          <a:xfrm>
            <a:off x="210230" y="2501626"/>
            <a:ext cx="5857876" cy="3603675"/>
            <a:chOff x="238125" y="3073036"/>
            <a:chExt cx="5857876" cy="36036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62EA74A-0EFC-490C-867A-E855625E70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6" t="15285" r="10478" b="8000"/>
            <a:stretch/>
          </p:blipFill>
          <p:spPr>
            <a:xfrm>
              <a:off x="238125" y="3073036"/>
              <a:ext cx="5857876" cy="286351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96FFACE-CFEF-4FE1-A3A8-882CAB91CAC5}"/>
                </a:ext>
              </a:extLst>
            </p:cNvPr>
            <p:cNvSpPr txBox="1"/>
            <p:nvPr/>
          </p:nvSpPr>
          <p:spPr>
            <a:xfrm>
              <a:off x="2457680" y="630737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公共课件标记笔记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12705A0-2E7D-4AE0-98C1-71DA52EB2A27}"/>
              </a:ext>
            </a:extLst>
          </p:cNvPr>
          <p:cNvGrpSpPr/>
          <p:nvPr/>
        </p:nvGrpSpPr>
        <p:grpSpPr>
          <a:xfrm>
            <a:off x="6310275" y="2981322"/>
            <a:ext cx="5160846" cy="3139113"/>
            <a:chOff x="7286625" y="4772025"/>
            <a:chExt cx="3827506" cy="217802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E770A3C-A328-4E30-B9E2-2F9C798D9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6" t="59436"/>
            <a:stretch/>
          </p:blipFill>
          <p:spPr>
            <a:xfrm>
              <a:off x="7286625" y="4772025"/>
              <a:ext cx="3827506" cy="173336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283246C-D192-4283-8FDE-551290B255C3}"/>
                </a:ext>
              </a:extLst>
            </p:cNvPr>
            <p:cNvSpPr txBox="1"/>
            <p:nvPr/>
          </p:nvSpPr>
          <p:spPr>
            <a:xfrm>
              <a:off x="8169053" y="6693792"/>
              <a:ext cx="1948773" cy="25625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CN" altLang="en-US" dirty="0"/>
                <a:t>支持</a:t>
              </a:r>
              <a:r>
                <a:rPr lang="en-US" altLang="zh-CN" dirty="0"/>
                <a:t>Markdown</a:t>
              </a:r>
              <a:r>
                <a:rPr lang="zh-CN" altLang="en-US" dirty="0"/>
                <a:t>的评论区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46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4786-4A64-4BF1-A16A-D51F3802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27" y="214185"/>
            <a:ext cx="11532973" cy="1087393"/>
          </a:xfrm>
        </p:spPr>
        <p:txBody>
          <a:bodyPr/>
          <a:lstStyle/>
          <a:p>
            <a:r>
              <a:rPr lang="zh-CN" altLang="en-US" dirty="0"/>
              <a:t>产品方案设计的合理性和完整性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A0EB9DB-7E0D-445E-B0A4-AE5637047B83}"/>
              </a:ext>
            </a:extLst>
          </p:cNvPr>
          <p:cNvSpPr txBox="1">
            <a:spLocks/>
          </p:cNvSpPr>
          <p:nvPr/>
        </p:nvSpPr>
        <p:spPr>
          <a:xfrm>
            <a:off x="782594" y="1740529"/>
            <a:ext cx="10676237" cy="108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为了解决师生之间交流的延时问题，应用会定时通过邮件的方式、手机推送、微信推送等方式提醒老师及时回复学生的疑问，提高师生的交流效率。</a:t>
            </a:r>
            <a:endParaRPr lang="en-US" altLang="zh-CN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F5D5D48-B8CD-4FC9-9EEE-1610999080B7}"/>
              </a:ext>
            </a:extLst>
          </p:cNvPr>
          <p:cNvGrpSpPr/>
          <p:nvPr/>
        </p:nvGrpSpPr>
        <p:grpSpPr>
          <a:xfrm>
            <a:off x="513835" y="2827922"/>
            <a:ext cx="5114925" cy="2001602"/>
            <a:chOff x="1161535" y="3227460"/>
            <a:chExt cx="5114925" cy="200160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65208E7-7267-4CA9-8D27-95FA2140B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8" t="16585"/>
            <a:stretch/>
          </p:blipFill>
          <p:spPr>
            <a:xfrm>
              <a:off x="1161535" y="3227460"/>
              <a:ext cx="5114925" cy="158200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CDD35-F727-40CB-B068-F3D15A813296}"/>
                </a:ext>
              </a:extLst>
            </p:cNvPr>
            <p:cNvSpPr txBox="1"/>
            <p:nvPr/>
          </p:nvSpPr>
          <p:spPr>
            <a:xfrm>
              <a:off x="3164999" y="48597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消息分类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EE8AC79-EB43-4C9B-86A5-49E42D367CD4}"/>
              </a:ext>
            </a:extLst>
          </p:cNvPr>
          <p:cNvGrpSpPr/>
          <p:nvPr/>
        </p:nvGrpSpPr>
        <p:grpSpPr>
          <a:xfrm>
            <a:off x="7132320" y="2579131"/>
            <a:ext cx="3611635" cy="4124767"/>
            <a:chOff x="6334177" y="2609611"/>
            <a:chExt cx="3457278" cy="394847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9370796-0D0F-4057-B5D9-00C45F184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1" t="25078" r="-1"/>
            <a:stretch/>
          </p:blipFill>
          <p:spPr>
            <a:xfrm>
              <a:off x="6334177" y="2609611"/>
              <a:ext cx="2995613" cy="394847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792BDB9-7A91-4A19-A649-6C30E9A9A405}"/>
                </a:ext>
              </a:extLst>
            </p:cNvPr>
            <p:cNvSpPr/>
            <p:nvPr/>
          </p:nvSpPr>
          <p:spPr>
            <a:xfrm>
              <a:off x="9329790" y="3394265"/>
              <a:ext cx="461665" cy="203132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r>
                <a:rPr lang="zh-CN" altLang="en-US" dirty="0"/>
                <a:t>移动端推送通知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26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379</Words>
  <Application>Microsoft Office PowerPoint</Application>
  <PresentationFormat>宽屏</PresentationFormat>
  <Paragraphs>56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app主题设计的创意和创新性</vt:lpstr>
      <vt:lpstr>市场、竞争对手和同类产品</vt:lpstr>
      <vt:lpstr>市场、竞争对手和同类产品</vt:lpstr>
      <vt:lpstr>市场、竞争对手和同类产品</vt:lpstr>
      <vt:lpstr>市场、竞争对手和同类产品</vt:lpstr>
      <vt:lpstr>市场、竞争对手和同类产品</vt:lpstr>
      <vt:lpstr>产品方案设计的合理性和完整性</vt:lpstr>
      <vt:lpstr>产品方案设计的合理性和完整性</vt:lpstr>
      <vt:lpstr>产品方案设计的合理性和完整性</vt:lpstr>
      <vt:lpstr>产品方案设计的合理性和完整性</vt:lpstr>
      <vt:lpstr>推广和运营方案的可行性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app主题设计的创意和创新性</dc:title>
  <dc:creator>张 泽益</dc:creator>
  <cp:lastModifiedBy>张 泽益</cp:lastModifiedBy>
  <cp:revision>33</cp:revision>
  <dcterms:created xsi:type="dcterms:W3CDTF">2019-10-16T06:38:29Z</dcterms:created>
  <dcterms:modified xsi:type="dcterms:W3CDTF">2019-10-17T06:46:24Z</dcterms:modified>
</cp:coreProperties>
</file>