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07" r:id="rId3"/>
    <p:sldId id="920" r:id="rId5"/>
    <p:sldId id="877" r:id="rId6"/>
    <p:sldId id="1026" r:id="rId7"/>
    <p:sldId id="999" r:id="rId8"/>
    <p:sldId id="1028" r:id="rId9"/>
    <p:sldId id="1029" r:id="rId10"/>
    <p:sldId id="1031" r:id="rId11"/>
    <p:sldId id="1032" r:id="rId12"/>
    <p:sldId id="1033" r:id="rId13"/>
    <p:sldId id="1035" r:id="rId14"/>
    <p:sldId id="1034" r:id="rId15"/>
    <p:sldId id="1036" r:id="rId16"/>
    <p:sldId id="1037" r:id="rId17"/>
    <p:sldId id="1038" r:id="rId18"/>
    <p:sldId id="1030" r:id="rId19"/>
    <p:sldId id="1039" r:id="rId20"/>
    <p:sldId id="1004" r:id="rId21"/>
    <p:sldId id="1063" r:id="rId22"/>
    <p:sldId id="1064" r:id="rId23"/>
    <p:sldId id="1066" r:id="rId24"/>
    <p:sldId id="1067" r:id="rId25"/>
    <p:sldId id="1068" r:id="rId26"/>
    <p:sldId id="1069" r:id="rId27"/>
    <p:sldId id="1070" r:id="rId28"/>
    <p:sldId id="1074" r:id="rId29"/>
    <p:sldId id="1076" r:id="rId30"/>
    <p:sldId id="1071" r:id="rId31"/>
    <p:sldId id="1077" r:id="rId32"/>
    <p:sldId id="1078" r:id="rId33"/>
    <p:sldId id="1079" r:id="rId34"/>
    <p:sldId id="1081" r:id="rId35"/>
    <p:sldId id="1082" r:id="rId36"/>
    <p:sldId id="1083" r:id="rId37"/>
    <p:sldId id="1084" r:id="rId38"/>
    <p:sldId id="1085" r:id="rId39"/>
    <p:sldId id="1086" r:id="rId40"/>
    <p:sldId id="993" r:id="rId41"/>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4EA2"/>
    <a:srgbClr val="0075BF"/>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4651" autoAdjust="0"/>
  </p:normalViewPr>
  <p:slideViewPr>
    <p:cSldViewPr>
      <p:cViewPr varScale="1">
        <p:scale>
          <a:sx n="111" d="100"/>
          <a:sy n="111" d="100"/>
        </p:scale>
        <p:origin x="342" y="96"/>
      </p:cViewPr>
      <p:guideLst>
        <p:guide orient="horz" pos="1654"/>
        <p:guide pos="2994"/>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941"/>
        <p:guide pos="2245"/>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a:spcBef>
                <a:spcPct val="0"/>
              </a:spcBef>
            </a:pPr>
            <a:r>
              <a:rPr lang="zh-CN" altLang="en-US" b="1" dirty="0">
                <a:latin typeface="微软雅黑" panose="020B0503020204020204" pitchFamily="34" charset="-122"/>
                <a:ea typeface="微软雅黑" panose="020B0503020204020204" pitchFamily="34" charset="-122"/>
                <a:sym typeface="+mn-ea"/>
              </a:rPr>
              <a:t>移动医疗APP市场正呈现出欣欣向荣的繁荣盛景</a:t>
            </a: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buFont typeface="Arial" panose="020B0604020202020204" pitchFamily="34" charset="0"/>
              <a:buNone/>
            </a:pPr>
            <a:fld id="{70D34B8C-C28B-4DA9-8ADD-218EBDB7991A}" type="slidenum">
              <a:rPr lang="zh-CN" altLang="en-US">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a:spcBef>
                <a:spcPct val="0"/>
              </a:spcBef>
            </a:pPr>
            <a:r>
              <a:rPr lang="zh-CN" altLang="en-US" dirty="0">
                <a:latin typeface="微软雅黑" panose="020B0503020204020204" pitchFamily="34" charset="-122"/>
                <a:ea typeface="微软雅黑" panose="020B0503020204020204" pitchFamily="34" charset="-122"/>
                <a:sym typeface="+mn-ea"/>
              </a:rPr>
              <a:t>根据数据显示，主流移动医疗APP的主要功能为“预约挂号+医生咨询导诊+健康知识普及”以及一些论坛形式的交流平台和健康数据与药店位置查询功能。这些APP功能丰富多样，但界面复杂，适合较年轻人群的使用。对于学习适应新事物能力较差且行为不太利索的老龄人，此类APP所提供的服务并不能贴合老龄人的需求，且操作较复杂，不适合老龄人的使用。</a:t>
            </a:r>
            <a:endParaRPr lang="zh-CN" altLang="en-US" dirty="0">
              <a:latin typeface="微软雅黑" panose="020B0503020204020204" pitchFamily="34" charset="-122"/>
              <a:ea typeface="微软雅黑" panose="020B0503020204020204" pitchFamily="34" charset="-122"/>
              <a:sym typeface="+mn-ea"/>
            </a:endParaRPr>
          </a:p>
          <a:p>
            <a:pPr>
              <a:spcBef>
                <a:spcPct val="0"/>
              </a:spcBef>
            </a:pPr>
            <a:r>
              <a:rPr lang="zh-CN" altLang="en-US" dirty="0">
                <a:latin typeface="微软雅黑" panose="020B0503020204020204" pitchFamily="34" charset="-122"/>
                <a:ea typeface="微软雅黑" panose="020B0503020204020204" pitchFamily="34" charset="-122"/>
                <a:sym typeface="+mn-ea"/>
              </a:rPr>
              <a:t>近十年来,65岁及以上人口逐年增加，不少老龄人也开始接触智能手机，因此老龄人APP的市场不容小觑的。目前，中国空巢老人已达2亿多。独居老人，各种意外风险纷至沓来，而子女往往外出工作，因工作无暇时刻照顾老人。在互联网+的大前提下，面对空巢的老年居住户，如何使用实时在线监护系统对独居、患病或有行动障碍的老年人进行日常行为监护和紧急求助包括突发疾病，摔倒和休克等危及生命安全的状况，已成为当前研究的一个重要方向。一款面向老龄人，方便老龄人查看他们自己的健康数据且监控他们的日常行为，对一些突发状况进行智能响应的APP也将是面向老龄人的APP市场所需要的。</a:t>
            </a:r>
            <a:endParaRPr lang="zh-CN" altLang="en-US" dirty="0">
              <a:latin typeface="微软雅黑" panose="020B0503020204020204" pitchFamily="34" charset="-122"/>
              <a:ea typeface="微软雅黑" panose="020B0503020204020204" pitchFamily="34" charset="-122"/>
              <a:sym typeface="+mn-ea"/>
            </a:endParaRPr>
          </a:p>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buFont typeface="Arial" panose="020B0604020202020204" pitchFamily="34" charset="0"/>
              <a:buNone/>
            </a:pPr>
            <a:fld id="{70D34B8C-C28B-4DA9-8ADD-218EBDB7991A}" type="slidenum">
              <a:rPr lang="zh-CN" altLang="en-US">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buFont typeface="Arial" panose="020B0604020202020204" pitchFamily="34" charset="0"/>
              <a:buNone/>
            </a:pPr>
            <a:fld id="{70D34B8C-C28B-4DA9-8ADD-218EBDB7991A}" type="slidenum">
              <a:rPr lang="zh-CN" altLang="en-US">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以上几种APP的大多数功能都在子女端APP中体现，主要实现了子女端对老人手机的控制。而大部分老人端APP的主要功能仅仅只有授权和紧急呼叫功能，老人不能查看自己的信息。同时，大部分监控APP只是反映老人身处的地理位置，关于老人当前的行为信息监控是极少的。</a:t>
            </a:r>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buFont typeface="Arial" panose="020B0604020202020204" pitchFamily="34" charset="0"/>
              <a:buNone/>
            </a:pPr>
            <a:fld id="{70D34B8C-C28B-4DA9-8ADD-218EBDB7991A}" type="slidenum">
              <a:rPr lang="zh-CN" altLang="en-US">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在第一个技术问题上，系统通过重力传感器，配合其它的紧急事件的特征以进行判断，但算法实现难度较大，接下来的开发也要将大部分的时间和精力花费在该问题上；在第二个技术问题上，开发人员需要学会如何调用安卓底层服务。</a:t>
            </a:r>
            <a:endParaRPr lang="zh-CN" altLang="en-US"/>
          </a:p>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buFont typeface="Arial" panose="020B0604020202020204" pitchFamily="34" charset="0"/>
              <a:buNone/>
            </a:pPr>
            <a:fld id="{70D34B8C-C28B-4DA9-8ADD-218EBDB7991A}" type="slidenum">
              <a:rPr lang="zh-CN" altLang="en-US">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a:ln>
            <a:miter lim="800000"/>
          </a:ln>
        </p:spPr>
      </p:sp>
      <p:sp>
        <p:nvSpPr>
          <p:cNvPr id="25602" name="备注占位符 2"/>
          <p:cNvSpPr>
            <a:spLocks noGrp="1" noChangeArrowheads="1"/>
          </p:cNvSpPr>
          <p:nvPr>
            <p:ph type="body" idx="4294967295"/>
          </p:nvPr>
        </p:nvSpPr>
        <p:spPr/>
        <p:txBody>
          <a:bodyPr/>
          <a:lstStyle/>
          <a:p>
            <a:endParaRPr lang="zh-CN" altLang="en-US" smtClean="0"/>
          </a:p>
        </p:txBody>
      </p:sp>
      <p:sp>
        <p:nvSpPr>
          <p:cNvPr id="25603" name="灯片编号占位符 3"/>
          <p:cNvSpPr>
            <a:spLocks noGrp="1" noChangeArrowheads="1"/>
          </p:cNvSpPr>
          <p:nvPr>
            <p:ph type="sldNum" sz="quarter" idx="5"/>
          </p:nvPr>
        </p:nvSpPr>
        <p:spPr bwMode="auto">
          <a:noFill/>
          <a:ln>
            <a:miter lim="800000"/>
          </a:ln>
        </p:spPr>
        <p:txBody>
          <a:bodyPr/>
          <a:lstStyle/>
          <a:p>
            <a:fld id="{B299748B-1A6B-4B94-B982-E2C8837D34CA}"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noChangeArrowheads="1"/>
          </p:cNvSpPr>
          <p:nvPr>
            <p:ph type="sldImg" idx="4294967295"/>
          </p:nvPr>
        </p:nvSpPr>
        <p:spPr>
          <a:ln>
            <a:miter lim="800000"/>
          </a:ln>
        </p:spPr>
      </p:sp>
      <p:sp>
        <p:nvSpPr>
          <p:cNvPr id="58370" name="备注占位符 2"/>
          <p:cNvSpPr>
            <a:spLocks noGrp="1" noChangeArrowheads="1"/>
          </p:cNvSpPr>
          <p:nvPr>
            <p:ph type="body" idx="4294967295"/>
          </p:nvPr>
        </p:nvSpPr>
        <p:spPr/>
        <p:txBody>
          <a:bodyPr/>
          <a:lstStyle/>
          <a:p>
            <a:endParaRPr lang="zh-CN" altLang="en-US" smtClean="0"/>
          </a:p>
        </p:txBody>
      </p:sp>
      <p:sp>
        <p:nvSpPr>
          <p:cNvPr id="58371" name="灯片编号占位符 3"/>
          <p:cNvSpPr>
            <a:spLocks noGrp="1" noChangeArrowheads="1"/>
          </p:cNvSpPr>
          <p:nvPr>
            <p:ph type="sldNum" sz="quarter" idx="5"/>
          </p:nvPr>
        </p:nvSpPr>
        <p:spPr bwMode="auto">
          <a:noFill/>
          <a:ln>
            <a:miter lim="800000"/>
          </a:ln>
        </p:spPr>
        <p:txBody>
          <a:bodyPr/>
          <a:lstStyle/>
          <a:p>
            <a:fld id="{3174A17E-35B6-42FD-8E6A-533C3BE16AF1}"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buFont typeface="Arial" panose="020B0604020202020204" pitchFamily="34" charset="0"/>
              <a:buNone/>
            </a:pPr>
            <a:fld id="{70D34B8C-C28B-4DA9-8ADD-218EBDB7991A}" type="slidenum">
              <a:rPr lang="zh-CN" altLang="en-US">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a:spcBef>
                <a:spcPct val="0"/>
              </a:spcBef>
            </a:pPr>
            <a:r>
              <a:rPr lang="zh-CN" altLang="en-US" b="1" dirty="0">
                <a:latin typeface="微软雅黑" panose="020B0503020204020204" pitchFamily="34" charset="-122"/>
                <a:ea typeface="微软雅黑" panose="020B0503020204020204" pitchFamily="34" charset="-122"/>
                <a:sym typeface="+mn-ea"/>
              </a:rPr>
              <a:t>移动医疗APP市场正呈现出欣欣向荣的繁荣盛景</a:t>
            </a: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buFont typeface="Arial" panose="020B0604020202020204" pitchFamily="34" charset="0"/>
              <a:buNone/>
            </a:pPr>
            <a:fld id="{70D34B8C-C28B-4DA9-8ADD-218EBDB7991A}" type="slidenum">
              <a:rPr lang="zh-CN" altLang="en-US">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467544" y="289467"/>
            <a:ext cx="1990115"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467544" y="482768"/>
            <a:ext cx="1804166" cy="266653"/>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grpSp>
      <p:sp>
        <p:nvSpPr>
          <p:cNvPr id="6" name="文本框 12"/>
          <p:cNvSpPr txBox="1">
            <a:spLocks noChangeArrowheads="1"/>
          </p:cNvSpPr>
          <p:nvPr userDrawn="1"/>
        </p:nvSpPr>
        <p:spPr bwMode="auto">
          <a:xfrm>
            <a:off x="-1" y="370296"/>
            <a:ext cx="179609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80"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28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78322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783223" y="464995"/>
            <a:ext cx="1196489"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840931"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840931"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804903"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804902" y="464995"/>
            <a:ext cx="1606858"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842408"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endPar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3"/>
          <p:cNvSpPr txBox="1"/>
          <p:nvPr userDrawn="1"/>
        </p:nvSpPr>
        <p:spPr>
          <a:xfrm>
            <a:off x="842407" y="464995"/>
            <a:ext cx="1209313"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4859416e6be8372.jpg"/>
          <p:cNvPicPr>
            <a:picLocks noChangeAspect="1" noChangeArrowheads="1"/>
          </p:cNvPicPr>
          <p:nvPr/>
        </p:nvPicPr>
        <p:blipFill>
          <a:blip r:embed="rId1" cstate="print"/>
          <a:srcRect/>
          <a:stretch>
            <a:fillRect/>
          </a:stretch>
        </p:blipFill>
        <p:spPr bwMode="auto">
          <a:xfrm>
            <a:off x="0" y="-4762"/>
            <a:ext cx="9144000" cy="5148262"/>
          </a:xfrm>
          <a:prstGeom prst="rect">
            <a:avLst/>
          </a:prstGeom>
          <a:noFill/>
        </p:spPr>
      </p:pic>
      <p:sp>
        <p:nvSpPr>
          <p:cNvPr id="9" name="矩形 8"/>
          <p:cNvSpPr/>
          <p:nvPr/>
        </p:nvSpPr>
        <p:spPr>
          <a:xfrm>
            <a:off x="2933065" y="1374140"/>
            <a:ext cx="3030220" cy="971550"/>
          </a:xfrm>
          <a:prstGeom prst="rect">
            <a:avLst/>
          </a:prstGeom>
        </p:spPr>
        <p:txBody>
          <a:bodyPr wrap="square" lIns="48756" tIns="24378" rIns="48756" bIns="24378">
            <a:spAutoFit/>
          </a:bodyPr>
          <a:lstStyle/>
          <a:p>
            <a:pPr algn="ctr"/>
            <a:r>
              <a:rPr lang="zh-CN" altLang="en-US" sz="6000" spc="213" dirty="0">
                <a:solidFill>
                  <a:schemeClr val="accent3"/>
                </a:solidFill>
                <a:latin typeface="Broadway" panose="04040905080B02020502" pitchFamily="82" charset="0"/>
                <a:ea typeface="微软雅黑" panose="020B0503020204020204" pitchFamily="34" charset="-122"/>
                <a:cs typeface="Arial" panose="020B0604020202020204" pitchFamily="34" charset="0"/>
              </a:rPr>
              <a:t>老乐康</a:t>
            </a:r>
            <a:endParaRPr lang="zh-CN" altLang="en-US" sz="6000" spc="213" dirty="0">
              <a:solidFill>
                <a:schemeClr val="accent3"/>
              </a:solidFill>
              <a:latin typeface="Broadway" panose="04040905080B02020502" pitchFamily="82" charset="0"/>
              <a:ea typeface="微软雅黑" panose="020B0503020204020204" pitchFamily="34" charset="-122"/>
              <a:cs typeface="Arial" panose="020B0604020202020204" pitchFamily="34" charset="0"/>
            </a:endParaRPr>
          </a:p>
        </p:txBody>
      </p:sp>
      <p:sp>
        <p:nvSpPr>
          <p:cNvPr id="10" name="文本框 16"/>
          <p:cNvSpPr txBox="1"/>
          <p:nvPr/>
        </p:nvSpPr>
        <p:spPr>
          <a:xfrm>
            <a:off x="1546860" y="2592070"/>
            <a:ext cx="6656705" cy="495300"/>
          </a:xfrm>
          <a:prstGeom prst="rect">
            <a:avLst/>
          </a:prstGeom>
          <a:noFill/>
        </p:spPr>
        <p:txBody>
          <a:bodyPr wrap="square" lIns="65023" tIns="32511" rIns="65023" bIns="32511" rtlCol="0">
            <a:spAutoFit/>
          </a:bodyPr>
          <a:lstStyle/>
          <a:p>
            <a:pPr>
              <a:buNone/>
            </a:pPr>
            <a:r>
              <a:rPr lang="zh-CN" sz="2800" b="1" cap="all"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基于移动终端的老龄人日常行为监控系统</a:t>
            </a:r>
            <a:endParaRPr lang="zh-CN" sz="2800" b="1" cap="all"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TextBox 33"/>
          <p:cNvSpPr txBox="1"/>
          <p:nvPr/>
        </p:nvSpPr>
        <p:spPr>
          <a:xfrm>
            <a:off x="5963285" y="4310380"/>
            <a:ext cx="3096895" cy="645160"/>
          </a:xfrm>
          <a:prstGeom prst="rect">
            <a:avLst/>
          </a:prstGeom>
          <a:noFill/>
        </p:spPr>
        <p:txBody>
          <a:bodyPr wrap="squar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汇报人</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：陈康富 杜慧城 姜淑晶 唐福梅                     </a:t>
            </a:r>
            <a:endParaRPr lang="zh-CN" altLang="en-US" sz="1200" dirty="0" smtClean="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时间：</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2017</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年</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10</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月</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18</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日</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市场规模与预测"/>
          <p:cNvPicPr>
            <a:picLocks noChangeAspect="1"/>
          </p:cNvPicPr>
          <p:nvPr/>
        </p:nvPicPr>
        <p:blipFill>
          <a:blip r:embed="rId1"/>
          <a:stretch>
            <a:fillRect/>
          </a:stretch>
        </p:blipFill>
        <p:spPr>
          <a:xfrm>
            <a:off x="292100" y="537845"/>
            <a:ext cx="6066155" cy="3740785"/>
          </a:xfrm>
          <a:prstGeom prst="rect">
            <a:avLst/>
          </a:prstGeom>
        </p:spPr>
      </p:pic>
      <p:sp>
        <p:nvSpPr>
          <p:cNvPr id="4" name="文本框 3"/>
          <p:cNvSpPr txBox="1"/>
          <p:nvPr/>
        </p:nvSpPr>
        <p:spPr>
          <a:xfrm>
            <a:off x="6621145" y="586740"/>
            <a:ext cx="2243455" cy="3969385"/>
          </a:xfrm>
          <a:prstGeom prst="rect">
            <a:avLst/>
          </a:prstGeom>
          <a:noFill/>
        </p:spPr>
        <p:txBody>
          <a:bodyPr wrap="square" rtlCol="0">
            <a:spAutoFit/>
          </a:bodyPr>
          <a:p>
            <a:r>
              <a:rPr lang="en-US" altLang="zh-CN" sz="1400"/>
              <a:t> </a:t>
            </a:r>
            <a:r>
              <a:rPr lang="en-US" altLang="zh-CN" sz="1600"/>
              <a:t> </a:t>
            </a:r>
            <a:r>
              <a:rPr lang="en-US" altLang="zh-CN" sz="1600">
                <a:solidFill>
                  <a:schemeClr val="tx1"/>
                </a:solidFill>
              </a:rPr>
              <a:t>    </a:t>
            </a:r>
            <a:r>
              <a:rPr lang="zh-CN" altLang="en-US">
                <a:solidFill>
                  <a:schemeClr val="tx1"/>
                </a:solidFill>
              </a:rPr>
              <a:t>据数据显示，</a:t>
            </a:r>
            <a:endParaRPr lang="zh-CN" altLang="en-US">
              <a:solidFill>
                <a:schemeClr val="tx1"/>
              </a:solidFill>
            </a:endParaRPr>
          </a:p>
          <a:p>
            <a:r>
              <a:rPr lang="zh-CN" altLang="en-US">
                <a:solidFill>
                  <a:schemeClr val="tx1"/>
                </a:solidFill>
              </a:rPr>
              <a:t>（</a:t>
            </a:r>
            <a:r>
              <a:rPr lang="en-US" altLang="zh-CN">
                <a:solidFill>
                  <a:schemeClr val="tx1"/>
                </a:solidFill>
              </a:rPr>
              <a:t>1</a:t>
            </a:r>
            <a:r>
              <a:rPr lang="zh-CN" altLang="en-US">
                <a:solidFill>
                  <a:schemeClr val="tx1"/>
                </a:solidFill>
              </a:rPr>
              <a:t>）2014年中国移动医疗市场规模达到29.5亿元。</a:t>
            </a:r>
            <a:endParaRPr lang="zh-CN" altLang="en-US">
              <a:solidFill>
                <a:schemeClr val="tx1"/>
              </a:solidFill>
            </a:endParaRPr>
          </a:p>
          <a:p>
            <a:endParaRPr lang="zh-CN" altLang="en-US">
              <a:solidFill>
                <a:schemeClr val="tx1"/>
              </a:solidFill>
            </a:endParaRPr>
          </a:p>
          <a:p>
            <a:r>
              <a:rPr lang="zh-CN" altLang="en-US">
                <a:solidFill>
                  <a:schemeClr val="tx1"/>
                </a:solidFill>
              </a:rPr>
              <a:t>（</a:t>
            </a:r>
            <a:r>
              <a:rPr lang="en-US" altLang="zh-CN">
                <a:solidFill>
                  <a:schemeClr val="tx1"/>
                </a:solidFill>
              </a:rPr>
              <a:t>2</a:t>
            </a:r>
            <a:r>
              <a:rPr lang="zh-CN" altLang="en-US">
                <a:solidFill>
                  <a:schemeClr val="tx1"/>
                </a:solidFill>
              </a:rPr>
              <a:t>）2015年中国移动医疗市场规模达42.7亿元，增长率为44.7%。</a:t>
            </a:r>
            <a:endParaRPr lang="zh-CN" altLang="en-US">
              <a:solidFill>
                <a:schemeClr val="tx1"/>
              </a:solidFill>
            </a:endParaRPr>
          </a:p>
          <a:p>
            <a:endParaRPr lang="zh-CN" altLang="en-US">
              <a:solidFill>
                <a:schemeClr val="tx1"/>
              </a:solidFill>
            </a:endParaRPr>
          </a:p>
          <a:p>
            <a:r>
              <a:rPr lang="zh-CN" altLang="en-US">
                <a:solidFill>
                  <a:schemeClr val="tx1"/>
                </a:solidFill>
              </a:rPr>
              <a:t>（</a:t>
            </a:r>
            <a:r>
              <a:rPr lang="en-US" altLang="zh-CN">
                <a:solidFill>
                  <a:schemeClr val="tx1"/>
                </a:solidFill>
              </a:rPr>
              <a:t>3</a:t>
            </a:r>
            <a:r>
              <a:rPr lang="zh-CN" altLang="en-US">
                <a:solidFill>
                  <a:schemeClr val="tx1"/>
                </a:solidFill>
              </a:rPr>
              <a:t>）至2017年，中国移动医疗市场规模将以递增的形式达到125.3亿元。</a:t>
            </a:r>
            <a:endParaRPr lang="zh-CN" altLang="en-US">
              <a:solidFill>
                <a:schemeClr val="tx1"/>
              </a:solidFill>
            </a:endParaRPr>
          </a:p>
        </p:txBody>
      </p:sp>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2493010" y="215900"/>
            <a:ext cx="4158615" cy="398780"/>
          </a:xfrm>
          <a:prstGeom prst="rect">
            <a:avLst/>
          </a:prstGeom>
          <a:noFill/>
        </p:spPr>
        <p:txBody>
          <a:bodyPr wrap="square" rtlCol="0">
            <a:spAutoFit/>
          </a:bodyPr>
          <a:p>
            <a:r>
              <a:rPr lang="zh-CN" altLang="en-US" sz="2000" b="1">
                <a:solidFill>
                  <a:schemeClr val="accent1">
                    <a:lumMod val="75000"/>
                  </a:schemeClr>
                </a:solidFill>
              </a:rPr>
              <a:t>几大主流移动医疗APP的功能比较</a:t>
            </a:r>
            <a:endParaRPr lang="zh-CN" altLang="en-US" sz="2000" b="1">
              <a:solidFill>
                <a:schemeClr val="accent1">
                  <a:lumMod val="75000"/>
                </a:schemeClr>
              </a:solidFill>
            </a:endParaRPr>
          </a:p>
        </p:txBody>
      </p:sp>
      <p:graphicFrame>
        <p:nvGraphicFramePr>
          <p:cNvPr id="2" name="表格 1"/>
          <p:cNvGraphicFramePr/>
          <p:nvPr/>
        </p:nvGraphicFramePr>
        <p:xfrm>
          <a:off x="178435" y="690880"/>
          <a:ext cx="8788400" cy="4313555"/>
        </p:xfrm>
        <a:graphic>
          <a:graphicData uri="http://schemas.openxmlformats.org/drawingml/2006/table">
            <a:tbl>
              <a:tblPr firstRow="1" bandRow="1">
                <a:tableStyleId>{5C22544A-7EE6-4342-B048-85BDC9FD1C3A}</a:tableStyleId>
              </a:tblPr>
              <a:tblGrid>
                <a:gridCol w="1337310"/>
                <a:gridCol w="526415"/>
                <a:gridCol w="550545"/>
                <a:gridCol w="848995"/>
                <a:gridCol w="788670"/>
                <a:gridCol w="514985"/>
                <a:gridCol w="861695"/>
                <a:gridCol w="3359785"/>
              </a:tblGrid>
              <a:tr h="640080">
                <a:tc>
                  <a:txBody>
                    <a:bodyPr/>
                    <a:p>
                      <a:pPr>
                        <a:buNone/>
                      </a:pPr>
                      <a:r>
                        <a:rPr lang="zh-CN" altLang="en-US"/>
                        <a:t>产品名称</a:t>
                      </a:r>
                      <a:endParaRPr lang="zh-CN" altLang="en-US"/>
                    </a:p>
                  </a:txBody>
                  <a:tcPr/>
                </a:tc>
                <a:tc>
                  <a:txBody>
                    <a:bodyPr/>
                    <a:p>
                      <a:pPr>
                        <a:buNone/>
                      </a:pPr>
                      <a:r>
                        <a:rPr lang="zh-CN" altLang="en-US"/>
                        <a:t>挂号</a:t>
                      </a:r>
                      <a:endParaRPr lang="zh-CN" altLang="en-US"/>
                    </a:p>
                  </a:txBody>
                  <a:tcPr/>
                </a:tc>
                <a:tc>
                  <a:txBody>
                    <a:bodyPr/>
                    <a:p>
                      <a:pPr>
                        <a:buNone/>
                      </a:pPr>
                      <a:r>
                        <a:rPr lang="zh-CN" altLang="en-US"/>
                        <a:t>加号</a:t>
                      </a:r>
                      <a:endParaRPr lang="zh-CN" altLang="en-US"/>
                    </a:p>
                  </a:txBody>
                  <a:tcPr/>
                </a:tc>
                <a:tc>
                  <a:txBody>
                    <a:bodyPr/>
                    <a:p>
                      <a:pPr>
                        <a:buNone/>
                      </a:pPr>
                      <a:r>
                        <a:rPr lang="zh-CN" altLang="en-US"/>
                        <a:t>药品电商</a:t>
                      </a:r>
                      <a:endParaRPr lang="zh-CN" altLang="en-US"/>
                    </a:p>
                  </a:txBody>
                  <a:tcPr/>
                </a:tc>
                <a:tc>
                  <a:txBody>
                    <a:bodyPr/>
                    <a:p>
                      <a:pPr>
                        <a:buNone/>
                      </a:pPr>
                      <a:r>
                        <a:rPr lang="zh-CN" altLang="en-US"/>
                        <a:t>医生咨询</a:t>
                      </a:r>
                      <a:endParaRPr lang="zh-CN" altLang="en-US"/>
                    </a:p>
                  </a:txBody>
                  <a:tcPr/>
                </a:tc>
                <a:tc>
                  <a:txBody>
                    <a:bodyPr/>
                    <a:p>
                      <a:pPr>
                        <a:buNone/>
                      </a:pPr>
                      <a:r>
                        <a:rPr lang="zh-CN" altLang="en-US"/>
                        <a:t>导诊</a:t>
                      </a:r>
                      <a:endParaRPr lang="zh-CN" altLang="en-US"/>
                    </a:p>
                  </a:txBody>
                  <a:tcPr/>
                </a:tc>
                <a:tc>
                  <a:txBody>
                    <a:bodyPr/>
                    <a:p>
                      <a:pPr>
                        <a:buNone/>
                      </a:pPr>
                      <a:r>
                        <a:rPr lang="zh-CN" altLang="en-US"/>
                        <a:t>健康知识</a:t>
                      </a:r>
                      <a:endParaRPr lang="zh-CN" altLang="en-US"/>
                    </a:p>
                  </a:txBody>
                  <a:tcPr/>
                </a:tc>
                <a:tc>
                  <a:txBody>
                    <a:bodyPr/>
                    <a:p>
                      <a:pPr>
                        <a:buNone/>
                      </a:pPr>
                      <a:r>
                        <a:rPr lang="zh-CN" altLang="en-US"/>
                        <a:t>其他功能</a:t>
                      </a:r>
                      <a:endParaRPr lang="zh-CN" altLang="en-US"/>
                    </a:p>
                  </a:txBody>
                  <a:tcPr/>
                </a:tc>
              </a:tr>
              <a:tr h="437515">
                <a:tc>
                  <a:txBody>
                    <a:bodyPr/>
                    <a:p>
                      <a:pPr>
                        <a:buNone/>
                      </a:pPr>
                      <a:r>
                        <a:rPr lang="zh-CN" altLang="en-US"/>
                        <a:t>春雨医生</a:t>
                      </a:r>
                      <a:endParaRPr lang="zh-CN" altLang="en-US"/>
                    </a:p>
                  </a:txBody>
                  <a:tcPr/>
                </a:tc>
                <a:tc>
                  <a:txBody>
                    <a:bodyPr/>
                    <a:p>
                      <a:pPr>
                        <a:buNone/>
                      </a:pPr>
                      <a:endParaRPr lang="zh-CN" altLang="en-US"/>
                    </a:p>
                  </a:txBody>
                  <a:tcPr/>
                </a:tc>
                <a:tc>
                  <a:txBody>
                    <a:bodyPr/>
                    <a:p>
                      <a:pPr indent="0" algn="ctr">
                        <a:buNone/>
                      </a:pPr>
                      <a:r>
                        <a:rPr lang="en-US" altLang="zh-CN" sz="1800" b="1">
                          <a:latin typeface="+mn-ea"/>
                          <a:cs typeface="宋体" panose="02010600030101010101" pitchFamily="2" charset="-122"/>
                          <a:sym typeface="+mn-ea"/>
                        </a:rPr>
                        <a:t>√</a:t>
                      </a:r>
                      <a:endParaRPr lang="zh-CN" altLang="en-US"/>
                    </a:p>
                  </a:txBody>
                  <a:tcPr/>
                </a:tc>
                <a:tc>
                  <a:txBody>
                    <a:bodyPr/>
                    <a:p>
                      <a:pPr>
                        <a:buNone/>
                      </a:pP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zh-CN" altLang="en-US"/>
                        <a:t>社区、健康数据、附近药店</a:t>
                      </a:r>
                      <a:endParaRPr lang="zh-CN" altLang="en-US"/>
                    </a:p>
                  </a:txBody>
                  <a:tcPr/>
                </a:tc>
              </a:tr>
              <a:tr h="370840">
                <a:tc>
                  <a:txBody>
                    <a:bodyPr/>
                    <a:p>
                      <a:pPr>
                        <a:buNone/>
                      </a:pPr>
                      <a:r>
                        <a:rPr lang="zh-CN" altLang="en-US"/>
                        <a:t>快速问医生</a:t>
                      </a: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indent="0" algn="ct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zh-CN" altLang="en-US"/>
                        <a:t>社区、药品搜索</a:t>
                      </a:r>
                      <a:endParaRPr lang="zh-CN" altLang="en-US"/>
                    </a:p>
                  </a:txBody>
                  <a:tcPr/>
                </a:tc>
              </a:tr>
              <a:tr h="370840">
                <a:tc>
                  <a:txBody>
                    <a:bodyPr/>
                    <a:p>
                      <a:pPr>
                        <a:buNone/>
                      </a:pPr>
                      <a:r>
                        <a:rPr lang="zh-CN" altLang="en-US"/>
                        <a:t>丁香医生</a:t>
                      </a: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zh-CN" altLang="en-US"/>
                        <a:t>服药提醒、假药曝光、附近药店</a:t>
                      </a:r>
                      <a:endParaRPr lang="zh-CN" altLang="en-US"/>
                    </a:p>
                  </a:txBody>
                  <a:tcPr/>
                </a:tc>
              </a:tr>
              <a:tr h="370840">
                <a:tc>
                  <a:txBody>
                    <a:bodyPr/>
                    <a:p>
                      <a:pPr>
                        <a:buNone/>
                      </a:pPr>
                      <a:r>
                        <a:rPr lang="zh-CN" altLang="en-US"/>
                        <a:t>微医</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zh-CN" altLang="en-US"/>
                        <a:t>诊后随访</a:t>
                      </a:r>
                      <a:endParaRPr lang="zh-CN" altLang="en-US"/>
                    </a:p>
                  </a:txBody>
                  <a:tcPr/>
                </a:tc>
              </a:tr>
              <a:tr h="370840">
                <a:tc>
                  <a:txBody>
                    <a:bodyPr/>
                    <a:p>
                      <a:pPr>
                        <a:buNone/>
                      </a:pPr>
                      <a:r>
                        <a:rPr lang="zh-CN" altLang="en-US"/>
                        <a:t>好大夫</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zh-CN" altLang="en-US"/>
                        <a:t>用药日记、疾病日记</a:t>
                      </a:r>
                      <a:endParaRPr lang="zh-CN" altLang="en-US"/>
                    </a:p>
                  </a:txBody>
                  <a:tcPr/>
                </a:tc>
              </a:tr>
              <a:tr h="370840">
                <a:tc>
                  <a:txBody>
                    <a:bodyPr/>
                    <a:p>
                      <a:pPr>
                        <a:buNone/>
                      </a:pPr>
                      <a:r>
                        <a:rPr lang="zh-CN" altLang="en-US"/>
                        <a:t>平安好医生</a:t>
                      </a:r>
                      <a:endParaRPr lang="zh-CN" altLang="en-US"/>
                    </a:p>
                  </a:txBody>
                  <a:tcPr/>
                </a:tc>
                <a:tc>
                  <a:txBody>
                    <a:bodyPr/>
                    <a:p>
                      <a:pPr>
                        <a:buNone/>
                      </a:pP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zh-CN" altLang="en-US"/>
                        <a:t>社区、家庭医生、健康档案</a:t>
                      </a:r>
                      <a:endParaRPr lang="en-US" altLang="zh-CN"/>
                    </a:p>
                  </a:txBody>
                  <a:tcPr/>
                </a:tc>
              </a:tr>
              <a:tr h="370840">
                <a:tc>
                  <a:txBody>
                    <a:bodyPr/>
                    <a:p>
                      <a:pPr>
                        <a:buNone/>
                      </a:pPr>
                      <a:r>
                        <a:rPr lang="zh-CN" altLang="en-US"/>
                        <a:t>就医</a:t>
                      </a:r>
                      <a:r>
                        <a:rPr lang="en-US" altLang="zh-CN"/>
                        <a:t>160</a:t>
                      </a:r>
                      <a:endParaRPr lang="en-US" altLang="zh-CN"/>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zh-CN" altLang="en-US"/>
                        <a:t>私人医生、检查报告</a:t>
                      </a:r>
                      <a:endParaRPr lang="zh-CN" altLang="en-US"/>
                    </a:p>
                  </a:txBody>
                  <a:tcPr/>
                </a:tc>
              </a:tr>
              <a:tr h="370840">
                <a:tc>
                  <a:txBody>
                    <a:bodyPr/>
                    <a:p>
                      <a:pPr>
                        <a:buNone/>
                      </a:pPr>
                      <a:r>
                        <a:rPr lang="zh-CN" altLang="en-US"/>
                        <a:t>阿里健康</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endParaRPr lang="zh-CN" altLang="en-US"/>
                    </a:p>
                  </a:txBody>
                  <a:tcPr/>
                </a:tc>
                <a:tc>
                  <a:txBody>
                    <a:bodyPr/>
                    <a:p>
                      <a:pPr>
                        <a:buNone/>
                      </a:pPr>
                      <a:r>
                        <a:rPr lang="zh-CN" altLang="en-US"/>
                        <a:t>健康测试</a:t>
                      </a:r>
                      <a:endParaRPr lang="zh-CN" altLang="en-US"/>
                    </a:p>
                  </a:txBody>
                  <a:tcPr/>
                </a:tc>
              </a:tr>
              <a:tr h="370840">
                <a:tc>
                  <a:txBody>
                    <a:bodyPr/>
                    <a:p>
                      <a:pPr>
                        <a:buNone/>
                      </a:pPr>
                      <a:r>
                        <a:rPr lang="zh-CN" altLang="en-US"/>
                        <a:t>百度医生</a:t>
                      </a: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sz="1800" b="1">
                          <a:latin typeface="+mn-ea"/>
                          <a:cs typeface="宋体" panose="02010600030101010101" pitchFamily="2" charset="-122"/>
                          <a:sym typeface="+mn-ea"/>
                        </a:rPr>
                        <a:t>√</a:t>
                      </a: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a:spLocks noChangeArrowheads="1"/>
          </p:cNvSpPr>
          <p:nvPr/>
        </p:nvSpPr>
        <p:spPr bwMode="auto">
          <a:xfrm>
            <a:off x="878205" y="2007870"/>
            <a:ext cx="6891655" cy="1667510"/>
          </a:xfrm>
          <a:prstGeom prst="rect">
            <a:avLst/>
          </a:prstGeom>
          <a:noFill/>
          <a:ln w="9525">
            <a:noFill/>
            <a:miter lim="800000"/>
          </a:ln>
        </p:spPr>
        <p:txBody>
          <a:bodyPr wrap="square" lIns="68574" tIns="34287" rIns="68574" bIns="34287">
            <a:spAutoFit/>
          </a:bodyPr>
          <a:lstStyle/>
          <a:p>
            <a:pPr>
              <a:lnSpc>
                <a:spcPct val="130000"/>
              </a:lnSpc>
              <a:buFont typeface="Arial" panose="020B0604020202020204" pitchFamily="34" charset="0"/>
              <a:buNone/>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本产品主要核心功能为：监护老人的健康数据与日常行为，提醒老龄人用药，对突发状况的紧急处理。目前还未查找到与本产品功能雷同的APP，因此本报告将对</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sym typeface="+mn-ea"/>
              </a:rPr>
              <a:t>老人监护类产品</a:t>
            </a:r>
            <a:r>
              <a:rPr lang="zh-CN" altLang="en-US" sz="2000" dirty="0">
                <a:solidFill>
                  <a:schemeClr val="bg1">
                    <a:lumMod val="50000"/>
                  </a:schemeClr>
                </a:solidFill>
                <a:latin typeface="微软雅黑" panose="020B0503020204020204" pitchFamily="34" charset="-122"/>
                <a:ea typeface="微软雅黑" panose="020B0503020204020204" pitchFamily="34" charset="-122"/>
                <a:sym typeface="+mn-ea"/>
              </a:rPr>
              <a:t>和</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用药提醒类产品</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进行分析。</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椭圆 64"/>
          <p:cNvSpPr>
            <a:spLocks noChangeArrowheads="1"/>
          </p:cNvSpPr>
          <p:nvPr/>
        </p:nvSpPr>
        <p:spPr bwMode="auto">
          <a:xfrm>
            <a:off x="303530" y="113665"/>
            <a:ext cx="4970145" cy="1200785"/>
          </a:xfrm>
          <a:prstGeom prst="ellipse">
            <a:avLst/>
          </a:prstGeom>
          <a:solidFill>
            <a:schemeClr val="accent2"/>
          </a:solidFill>
          <a:ln w="190500" cap="sq" cmpd="sng">
            <a:solidFill>
              <a:schemeClr val="bg1">
                <a:lumMod val="65000"/>
              </a:schemeClr>
            </a:solidFill>
            <a:round/>
          </a:ln>
        </p:spPr>
        <p:txBody>
          <a:bodyPr lIns="68574" tIns="34287" rIns="68574" bIns="34287" anchor="ctr"/>
          <a:lstStyle/>
          <a:p>
            <a:pPr algn="ctr">
              <a:defRPr/>
            </a:pPr>
            <a:endParaRPr lang="zh-CN" altLang="en-US"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728345" y="483870"/>
            <a:ext cx="4311015"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二、竞争对手或同类产品分析</a:t>
            </a:r>
            <a:endParaRPr lang="zh-CN" altLang="en-US" sz="2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 name="组合 4"/>
          <p:cNvGrpSpPr/>
          <p:nvPr/>
        </p:nvGrpSpPr>
        <p:grpSpPr>
          <a:xfrm>
            <a:off x="303530" y="123190"/>
            <a:ext cx="4969510" cy="1200150"/>
            <a:chOff x="478" y="194"/>
            <a:chExt cx="7826" cy="1890"/>
          </a:xfrm>
        </p:grpSpPr>
        <p:sp>
          <p:nvSpPr>
            <p:cNvPr id="3" name="椭圆 64"/>
            <p:cNvSpPr>
              <a:spLocks noChangeArrowheads="1"/>
            </p:cNvSpPr>
            <p:nvPr/>
          </p:nvSpPr>
          <p:spPr bwMode="auto">
            <a:xfrm>
              <a:off x="478" y="194"/>
              <a:ext cx="7827" cy="1891"/>
            </a:xfrm>
            <a:prstGeom prst="ellipse">
              <a:avLst/>
            </a:prstGeom>
            <a:solidFill>
              <a:schemeClr val="accent2"/>
            </a:solidFill>
            <a:ln w="190500" cap="sq" cmpd="sng">
              <a:solidFill>
                <a:schemeClr val="bg1">
                  <a:lumMod val="65000"/>
                </a:schemeClr>
              </a:solidFill>
              <a:round/>
            </a:ln>
          </p:spPr>
          <p:txBody>
            <a:bodyPr lIns="68574" tIns="34287" rIns="68574" bIns="34287" anchor="ctr"/>
            <a:p>
              <a:pPr algn="ctr">
                <a:defRPr/>
              </a:pPr>
              <a:endParaRPr lang="zh-CN" altLang="en-US"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1147" y="777"/>
              <a:ext cx="6789" cy="72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二、竞争对手或同类产品分析</a:t>
              </a:r>
              <a:endParaRPr lang="zh-CN" altLang="en-US" sz="2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矩形 75"/>
          <p:cNvSpPr>
            <a:spLocks noChangeArrowheads="1"/>
          </p:cNvSpPr>
          <p:nvPr/>
        </p:nvSpPr>
        <p:spPr bwMode="auto">
          <a:xfrm>
            <a:off x="1000760" y="1165225"/>
            <a:ext cx="6188710" cy="78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6" rIns="91434" bIns="45716">
            <a:spAutoFit/>
          </a:bodyPr>
          <a:lstStyle/>
          <a:p>
            <a:pPr>
              <a:lnSpc>
                <a:spcPct val="125000"/>
              </a:lnSpc>
            </a:pPr>
            <a:r>
              <a:rPr sz="1600" dirty="0">
                <a:solidFill>
                  <a:schemeClr val="bg1">
                    <a:lumMod val="50000"/>
                  </a:schemeClr>
                </a:solidFill>
                <a:latin typeface="微软雅黑" panose="020B0503020204020204" pitchFamily="34" charset="-122"/>
                <a:ea typeface="微软雅黑" panose="020B0503020204020204" pitchFamily="34" charset="-122"/>
                <a:sym typeface="Gill Sans" charset="0"/>
              </a:rPr>
              <a:t>国内的老人监护系统近年来不断发展，</a:t>
            </a:r>
            <a:endParaRPr sz="1600" dirty="0">
              <a:solidFill>
                <a:schemeClr val="bg1">
                  <a:lumMod val="50000"/>
                </a:schemeClr>
              </a:solidFill>
              <a:latin typeface="微软雅黑" panose="020B0503020204020204" pitchFamily="34" charset="-122"/>
              <a:ea typeface="微软雅黑" panose="020B0503020204020204" pitchFamily="34" charset="-122"/>
              <a:sym typeface="Gill Sans" charset="0"/>
            </a:endParaRPr>
          </a:p>
          <a:p>
            <a:pPr>
              <a:lnSpc>
                <a:spcPct val="125000"/>
              </a:lnSpc>
            </a:pPr>
            <a:r>
              <a:rPr sz="1600" dirty="0">
                <a:solidFill>
                  <a:schemeClr val="bg1">
                    <a:lumMod val="50000"/>
                  </a:schemeClr>
                </a:solidFill>
                <a:latin typeface="微软雅黑" panose="020B0503020204020204" pitchFamily="34" charset="-122"/>
                <a:ea typeface="微软雅黑" panose="020B0503020204020204" pitchFamily="34" charset="-122"/>
                <a:sym typeface="Gill Sans" charset="0"/>
              </a:rPr>
              <a:t>                     主要的</a:t>
            </a:r>
            <a:r>
              <a:rPr sz="2000" b="1" dirty="0">
                <a:solidFill>
                  <a:schemeClr val="accent1">
                    <a:lumMod val="75000"/>
                  </a:schemeClr>
                </a:solidFill>
                <a:latin typeface="微软雅黑" panose="020B0503020204020204" pitchFamily="34" charset="-122"/>
                <a:ea typeface="微软雅黑" panose="020B0503020204020204" pitchFamily="34" charset="-122"/>
                <a:sym typeface="Gill Sans" charset="0"/>
              </a:rPr>
              <a:t>实现形式</a:t>
            </a:r>
            <a:r>
              <a:rPr sz="1600" dirty="0">
                <a:solidFill>
                  <a:schemeClr val="bg1">
                    <a:lumMod val="50000"/>
                  </a:schemeClr>
                </a:solidFill>
                <a:latin typeface="微软雅黑" panose="020B0503020204020204" pitchFamily="34" charset="-122"/>
                <a:ea typeface="微软雅黑" panose="020B0503020204020204" pitchFamily="34" charset="-122"/>
                <a:sym typeface="Gill Sans" charset="0"/>
              </a:rPr>
              <a:t>有两种：</a:t>
            </a:r>
            <a:endParaRPr sz="1600" dirty="0">
              <a:solidFill>
                <a:schemeClr val="bg1">
                  <a:lumMod val="50000"/>
                </a:schemeClr>
              </a:solidFill>
              <a:latin typeface="微软雅黑" panose="020B0503020204020204" pitchFamily="34" charset="-122"/>
              <a:ea typeface="微软雅黑" panose="020B0503020204020204" pitchFamily="34" charset="-122"/>
              <a:sym typeface="Gill Sans" charset="0"/>
            </a:endParaRPr>
          </a:p>
        </p:txBody>
      </p:sp>
      <p:sp>
        <p:nvSpPr>
          <p:cNvPr id="29" name="Rectangle 12"/>
          <p:cNvSpPr/>
          <p:nvPr/>
        </p:nvSpPr>
        <p:spPr bwMode="auto">
          <a:xfrm>
            <a:off x="339725" y="256540"/>
            <a:ext cx="3143885" cy="851535"/>
          </a:xfrm>
          <a:prstGeom prst="rect">
            <a:avLst/>
          </a:prstGeom>
          <a:solidFill>
            <a:schemeClr val="accent1"/>
          </a:solidFill>
          <a:ln w="9525" cap="flat" cmpd="sng" algn="ctr">
            <a:noFill/>
            <a:prstDash val="solid"/>
            <a:headEnd type="none" w="med" len="med"/>
            <a:tailEnd type="none" w="med" len="med"/>
          </a:ln>
          <a:effectLst/>
        </p:spPr>
        <p:txBody>
          <a:bodyPr lIns="137152" tIns="68576" rIns="34289" bIns="34289"/>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spcAft>
                <a:spcPts val="450"/>
              </a:spcAft>
              <a:defRPr/>
            </a:pPr>
            <a:endParaRPr lang="en-US" sz="2700" dirty="0">
              <a:solidFill>
                <a:srgbClr val="FFFFFF">
                  <a:alpha val="99000"/>
                </a:srgbClr>
              </a:solidFill>
              <a:latin typeface="Segoe UI Light" panose="020B0502040204020203" pitchFamily="34" charset="0"/>
            </a:endParaRPr>
          </a:p>
        </p:txBody>
      </p:sp>
      <p:sp>
        <p:nvSpPr>
          <p:cNvPr id="2" name="TextBox 55"/>
          <p:cNvSpPr txBox="1"/>
          <p:nvPr/>
        </p:nvSpPr>
        <p:spPr>
          <a:xfrm>
            <a:off x="443527" y="452179"/>
            <a:ext cx="2937510" cy="460375"/>
          </a:xfrm>
          <a:prstGeom prst="rect">
            <a:avLst/>
          </a:prstGeom>
          <a:noFill/>
        </p:spPr>
        <p:txBody>
          <a:bodyPr wrap="none" rtlCol="0">
            <a:spAutoFit/>
          </a:bodyPr>
          <a:p>
            <a:pPr algn="ctr"/>
            <a:r>
              <a:rPr lang="zh-CN" altLang="en-US" sz="2400" b="1" dirty="0">
                <a:solidFill>
                  <a:schemeClr val="bg1"/>
                </a:solidFill>
                <a:latin typeface="+mn-ea"/>
              </a:rPr>
              <a:t>老人监护类产品对比</a:t>
            </a:r>
            <a:endParaRPr lang="zh-CN" altLang="en-US" sz="2400" b="1" dirty="0">
              <a:solidFill>
                <a:schemeClr val="bg1"/>
              </a:solidFill>
              <a:latin typeface="+mn-ea"/>
            </a:endParaRPr>
          </a:p>
        </p:txBody>
      </p:sp>
      <p:grpSp>
        <p:nvGrpSpPr>
          <p:cNvPr id="4" name="8"/>
          <p:cNvGrpSpPr/>
          <p:nvPr/>
        </p:nvGrpSpPr>
        <p:grpSpPr>
          <a:xfrm>
            <a:off x="610235" y="2132330"/>
            <a:ext cx="3579495" cy="2814320"/>
            <a:chOff x="5125889" y="1536402"/>
            <a:chExt cx="5303462" cy="6336280"/>
          </a:xfrm>
        </p:grpSpPr>
        <p:sp>
          <p:nvSpPr>
            <p:cNvPr id="9" name="3"/>
            <p:cNvSpPr/>
            <p:nvPr/>
          </p:nvSpPr>
          <p:spPr>
            <a:xfrm rot="16200000">
              <a:off x="5036950" y="2480281"/>
              <a:ext cx="5481339" cy="5303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25"/>
            <p:cNvSpPr/>
            <p:nvPr/>
          </p:nvSpPr>
          <p:spPr>
            <a:xfrm>
              <a:off x="5125889" y="1536402"/>
              <a:ext cx="5303462" cy="854940"/>
            </a:xfrm>
            <a:custGeom>
              <a:avLst/>
              <a:gdLst>
                <a:gd name="connsiteX0" fmla="*/ 4390504 w 4390504"/>
                <a:gd name="connsiteY0" fmla="*/ 216024 h 504056"/>
                <a:gd name="connsiteX1" fmla="*/ 4390504 w 4390504"/>
                <a:gd name="connsiteY1" fmla="*/ 504056 h 504056"/>
                <a:gd name="connsiteX2" fmla="*/ 0 w 4390504"/>
                <a:gd name="connsiteY2" fmla="*/ 504056 h 504056"/>
                <a:gd name="connsiteX3" fmla="*/ 0 w 4390504"/>
                <a:gd name="connsiteY3" fmla="*/ 216024 h 504056"/>
                <a:gd name="connsiteX4" fmla="*/ 1985629 w 4390504"/>
                <a:gd name="connsiteY4" fmla="*/ 216024 h 504056"/>
                <a:gd name="connsiteX5" fmla="*/ 2195252 w 4390504"/>
                <a:gd name="connsiteY5" fmla="*/ 0 h 504056"/>
                <a:gd name="connsiteX6" fmla="*/ 2404874 w 4390504"/>
                <a:gd name="connsiteY6" fmla="*/ 216024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0504" h="504056">
                  <a:moveTo>
                    <a:pt x="4390504" y="216024"/>
                  </a:moveTo>
                  <a:lnTo>
                    <a:pt x="4390504" y="504056"/>
                  </a:lnTo>
                  <a:lnTo>
                    <a:pt x="0" y="504056"/>
                  </a:lnTo>
                  <a:lnTo>
                    <a:pt x="0" y="216024"/>
                  </a:lnTo>
                  <a:lnTo>
                    <a:pt x="1985629" y="216024"/>
                  </a:lnTo>
                  <a:lnTo>
                    <a:pt x="2195252" y="0"/>
                  </a:lnTo>
                  <a:lnTo>
                    <a:pt x="2404874" y="2160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文本框 4"/>
          <p:cNvSpPr txBox="1"/>
          <p:nvPr/>
        </p:nvSpPr>
        <p:spPr>
          <a:xfrm>
            <a:off x="610235" y="2773680"/>
            <a:ext cx="3417570" cy="1753235"/>
          </a:xfrm>
          <a:prstGeom prst="rect">
            <a:avLst/>
          </a:prstGeom>
          <a:noFill/>
        </p:spPr>
        <p:txBody>
          <a:bodyPr wrap="square" rtlCol="0">
            <a:spAutoFit/>
          </a:bodyPr>
          <a:p>
            <a:r>
              <a:rPr dirty="0">
                <a:solidFill>
                  <a:schemeClr val="bg1"/>
                </a:solidFill>
                <a:latin typeface="微软雅黑" panose="020B0503020204020204" pitchFamily="34" charset="-122"/>
                <a:ea typeface="微软雅黑" panose="020B0503020204020204" pitchFamily="34" charset="-122"/>
                <a:sym typeface="Gill Sans" charset="0"/>
              </a:rPr>
              <a:t>1.通过远程视频监控分析居家老人的行为，方便老人的监护人能够实时监控在家老人的行为健康，但此类系统只能监控在家老人，当老人外出时，该系统将失效。</a:t>
            </a:r>
            <a:endParaRPr dirty="0">
              <a:solidFill>
                <a:schemeClr val="bg1"/>
              </a:solidFill>
              <a:latin typeface="微软雅黑" panose="020B0503020204020204" pitchFamily="34" charset="-122"/>
              <a:ea typeface="微软雅黑" panose="020B0503020204020204" pitchFamily="34" charset="-122"/>
              <a:sym typeface="Gill Sans" charset="0"/>
            </a:endParaRPr>
          </a:p>
          <a:p>
            <a:endParaRPr lang="zh-CN" altLang="en-US" dirty="0">
              <a:solidFill>
                <a:schemeClr val="bg1"/>
              </a:solidFill>
              <a:latin typeface="微软雅黑" panose="020B0503020204020204" pitchFamily="34" charset="-122"/>
              <a:ea typeface="微软雅黑" panose="020B0503020204020204" pitchFamily="34" charset="-122"/>
              <a:sym typeface="Gill Sans" charset="0"/>
            </a:endParaRPr>
          </a:p>
        </p:txBody>
      </p:sp>
      <p:grpSp>
        <p:nvGrpSpPr>
          <p:cNvPr id="6" name="8"/>
          <p:cNvGrpSpPr/>
          <p:nvPr/>
        </p:nvGrpSpPr>
        <p:grpSpPr>
          <a:xfrm rot="5400000">
            <a:off x="5293043" y="1788478"/>
            <a:ext cx="2815272" cy="3501707"/>
            <a:chOff x="1757842" y="1582025"/>
            <a:chExt cx="7054305" cy="4390902"/>
          </a:xfrm>
        </p:grpSpPr>
        <p:sp>
          <p:nvSpPr>
            <p:cNvPr id="7" name="3"/>
            <p:cNvSpPr/>
            <p:nvPr/>
          </p:nvSpPr>
          <p:spPr>
            <a:xfrm>
              <a:off x="2596680" y="1582025"/>
              <a:ext cx="6215467" cy="43904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25"/>
            <p:cNvSpPr/>
            <p:nvPr/>
          </p:nvSpPr>
          <p:spPr>
            <a:xfrm rot="16200000">
              <a:off x="-18146" y="3358410"/>
              <a:ext cx="4390504" cy="838529"/>
            </a:xfrm>
            <a:custGeom>
              <a:avLst/>
              <a:gdLst>
                <a:gd name="connsiteX0" fmla="*/ 4390504 w 4390504"/>
                <a:gd name="connsiteY0" fmla="*/ 216024 h 504056"/>
                <a:gd name="connsiteX1" fmla="*/ 4390504 w 4390504"/>
                <a:gd name="connsiteY1" fmla="*/ 504056 h 504056"/>
                <a:gd name="connsiteX2" fmla="*/ 0 w 4390504"/>
                <a:gd name="connsiteY2" fmla="*/ 504056 h 504056"/>
                <a:gd name="connsiteX3" fmla="*/ 0 w 4390504"/>
                <a:gd name="connsiteY3" fmla="*/ 216024 h 504056"/>
                <a:gd name="connsiteX4" fmla="*/ 1985629 w 4390504"/>
                <a:gd name="connsiteY4" fmla="*/ 216024 h 504056"/>
                <a:gd name="connsiteX5" fmla="*/ 2195252 w 4390504"/>
                <a:gd name="connsiteY5" fmla="*/ 0 h 504056"/>
                <a:gd name="connsiteX6" fmla="*/ 2404874 w 4390504"/>
                <a:gd name="connsiteY6" fmla="*/ 216024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0504" h="504056">
                  <a:moveTo>
                    <a:pt x="4390504" y="216024"/>
                  </a:moveTo>
                  <a:lnTo>
                    <a:pt x="4390504" y="504056"/>
                  </a:lnTo>
                  <a:lnTo>
                    <a:pt x="0" y="504056"/>
                  </a:lnTo>
                  <a:lnTo>
                    <a:pt x="0" y="216024"/>
                  </a:lnTo>
                  <a:lnTo>
                    <a:pt x="1985629" y="216024"/>
                  </a:lnTo>
                  <a:lnTo>
                    <a:pt x="2195252" y="0"/>
                  </a:lnTo>
                  <a:lnTo>
                    <a:pt x="2404874" y="2160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2" name="文本框 11"/>
          <p:cNvSpPr txBox="1"/>
          <p:nvPr/>
        </p:nvSpPr>
        <p:spPr>
          <a:xfrm>
            <a:off x="5144770" y="2811780"/>
            <a:ext cx="3307080" cy="2030095"/>
          </a:xfrm>
          <a:prstGeom prst="rect">
            <a:avLst/>
          </a:prstGeom>
          <a:noFill/>
        </p:spPr>
        <p:txBody>
          <a:bodyPr wrap="square" rtlCol="0">
            <a:spAutoFit/>
          </a:bodyPr>
          <a:p>
            <a:r>
              <a:rPr dirty="0">
                <a:solidFill>
                  <a:schemeClr val="bg1"/>
                </a:solidFill>
                <a:latin typeface="微软雅黑" panose="020B0503020204020204" pitchFamily="34" charset="-122"/>
                <a:ea typeface="微软雅黑" panose="020B0503020204020204" pitchFamily="34" charset="-122"/>
                <a:sym typeface="Gill Sans" charset="0"/>
              </a:rPr>
              <a:t>2.通过智能手机APP监控在外老人的地理位置，使得监护人能够实时掌握老人的位置与移动轨迹，当老人离开安全区域，位置有异常时，能够及时提醒其监护人，为老人提供帮助。</a:t>
            </a:r>
            <a:endParaRPr dirty="0">
              <a:solidFill>
                <a:schemeClr val="bg1"/>
              </a:solidFill>
              <a:latin typeface="微软雅黑" panose="020B0503020204020204" pitchFamily="34" charset="-122"/>
              <a:ea typeface="微软雅黑" panose="020B0503020204020204" pitchFamily="34" charset="-122"/>
              <a:sym typeface="Gill Sans" charset="0"/>
            </a:endParaRPr>
          </a:p>
          <a:p>
            <a:endParaRPr lang="zh-CN" altLang="en-US" dirty="0">
              <a:solidFill>
                <a:schemeClr val="bg1"/>
              </a:solidFill>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55"/>
          <p:cNvSpPr txBox="1"/>
          <p:nvPr/>
        </p:nvSpPr>
        <p:spPr>
          <a:xfrm>
            <a:off x="2250737" y="74989"/>
            <a:ext cx="4316730" cy="460375"/>
          </a:xfrm>
          <a:prstGeom prst="rect">
            <a:avLst/>
          </a:prstGeom>
          <a:noFill/>
        </p:spPr>
        <p:txBody>
          <a:bodyPr wrap="none" rtlCol="0">
            <a:spAutoFit/>
          </a:bodyPr>
          <a:p>
            <a:pPr algn="ctr"/>
            <a:r>
              <a:rPr lang="zh-CN" altLang="en-US" sz="2400" b="1" dirty="0">
                <a:solidFill>
                  <a:schemeClr val="accent1">
                    <a:lumMod val="75000"/>
                  </a:schemeClr>
                </a:solidFill>
                <a:latin typeface="+mn-ea"/>
              </a:rPr>
              <a:t>几大老人监护类APP的功能比较</a:t>
            </a:r>
            <a:endParaRPr lang="zh-CN" altLang="en-US" sz="2400" b="1" dirty="0">
              <a:solidFill>
                <a:schemeClr val="accent1">
                  <a:lumMod val="75000"/>
                </a:schemeClr>
              </a:solidFill>
              <a:latin typeface="+mn-ea"/>
            </a:endParaRPr>
          </a:p>
        </p:txBody>
      </p:sp>
      <p:graphicFrame>
        <p:nvGraphicFramePr>
          <p:cNvPr id="3" name="表格 2"/>
          <p:cNvGraphicFramePr/>
          <p:nvPr/>
        </p:nvGraphicFramePr>
        <p:xfrm>
          <a:off x="229235" y="535305"/>
          <a:ext cx="8686165" cy="4460875"/>
        </p:xfrm>
        <a:graphic>
          <a:graphicData uri="http://schemas.openxmlformats.org/drawingml/2006/table">
            <a:tbl>
              <a:tblPr firstRow="1" bandRow="1">
                <a:tableStyleId>{5C22544A-7EE6-4342-B048-85BDC9FD1C3A}</a:tableStyleId>
              </a:tblPr>
              <a:tblGrid>
                <a:gridCol w="1339215"/>
                <a:gridCol w="1093470"/>
                <a:gridCol w="1216660"/>
                <a:gridCol w="1047750"/>
                <a:gridCol w="1082675"/>
                <a:gridCol w="949325"/>
                <a:gridCol w="1957070"/>
              </a:tblGrid>
              <a:tr h="661035">
                <a:tc>
                  <a:txBody>
                    <a:bodyPr/>
                    <a:p>
                      <a:pPr indent="0" algn="ctr">
                        <a:buNone/>
                      </a:pPr>
                      <a:r>
                        <a:rPr lang="zh-CN" altLang="en-US" sz="1600" b="1">
                          <a:solidFill>
                            <a:schemeClr val="bg1"/>
                          </a:solidFill>
                          <a:latin typeface="+mn-ea"/>
                          <a:cs typeface="宋体" panose="02010600030101010101" pitchFamily="2" charset="-122"/>
                        </a:rPr>
                        <a:t>产品名称</a:t>
                      </a:r>
                      <a:endParaRPr lang="zh-CN" altLang="en-US" sz="1600" b="1">
                        <a:solidFill>
                          <a:schemeClr val="bg1"/>
                        </a:solidFill>
                        <a:latin typeface="+mn-ea"/>
                        <a:cs typeface="宋体" panose="02010600030101010101" pitchFamily="2" charset="-122"/>
                      </a:endParaRPr>
                    </a:p>
                  </a:txBody>
                  <a:tcPr marL="0" marR="0" marT="0" marB="1" vert="horz" anchor="ctr"/>
                </a:tc>
                <a:tc>
                  <a:txBody>
                    <a:bodyPr/>
                    <a:p>
                      <a:pPr indent="0" algn="ctr">
                        <a:buNone/>
                      </a:pPr>
                      <a:r>
                        <a:rPr lang="zh-CN" altLang="en-US" sz="1600" b="1">
                          <a:solidFill>
                            <a:schemeClr val="bg1"/>
                          </a:solidFill>
                          <a:latin typeface="+mn-ea"/>
                          <a:cs typeface="宋体" panose="02010600030101010101" pitchFamily="2" charset="-122"/>
                        </a:rPr>
                        <a:t>定位跟踪</a:t>
                      </a:r>
                      <a:endParaRPr lang="zh-CN" altLang="en-US" sz="1600" b="1">
                        <a:solidFill>
                          <a:schemeClr val="bg1"/>
                        </a:solidFill>
                        <a:latin typeface="+mn-ea"/>
                        <a:cs typeface="宋体" panose="02010600030101010101" pitchFamily="2" charset="-122"/>
                      </a:endParaRPr>
                    </a:p>
                  </a:txBody>
                  <a:tcPr marL="0" marR="0" marT="0" marB="1" vert="horz" anchor="ctr"/>
                </a:tc>
                <a:tc>
                  <a:txBody>
                    <a:bodyPr/>
                    <a:p>
                      <a:pPr indent="0" algn="ctr">
                        <a:buNone/>
                      </a:pPr>
                      <a:r>
                        <a:rPr lang="zh-CN" altLang="en-US" sz="1600" b="1">
                          <a:solidFill>
                            <a:schemeClr val="bg1"/>
                          </a:solidFill>
                          <a:latin typeface="+mn-ea"/>
                          <a:cs typeface="宋体" panose="02010600030101010101" pitchFamily="2" charset="-122"/>
                        </a:rPr>
                        <a:t>紧急呼叫</a:t>
                      </a:r>
                      <a:endParaRPr lang="zh-CN" altLang="en-US" sz="1600" b="1">
                        <a:solidFill>
                          <a:schemeClr val="bg1"/>
                        </a:solidFill>
                        <a:latin typeface="+mn-ea"/>
                        <a:cs typeface="宋体" panose="02010600030101010101" pitchFamily="2" charset="-122"/>
                      </a:endParaRPr>
                    </a:p>
                    <a:p>
                      <a:pPr indent="0" algn="ctr">
                        <a:buNone/>
                      </a:pPr>
                      <a:r>
                        <a:rPr lang="zh-CN" altLang="en-US" sz="1600" b="1">
                          <a:solidFill>
                            <a:schemeClr val="bg1"/>
                          </a:solidFill>
                          <a:latin typeface="+mn-ea"/>
                          <a:cs typeface="宋体" panose="02010600030101010101" pitchFamily="2" charset="-122"/>
                        </a:rPr>
                        <a:t>（异常提醒）</a:t>
                      </a:r>
                      <a:endParaRPr lang="zh-CN" altLang="en-US" sz="1600" b="1">
                        <a:solidFill>
                          <a:schemeClr val="bg1"/>
                        </a:solidFill>
                        <a:latin typeface="+mn-ea"/>
                        <a:cs typeface="宋体" panose="02010600030101010101" pitchFamily="2" charset="-122"/>
                      </a:endParaRPr>
                    </a:p>
                  </a:txBody>
                  <a:tcPr marL="0" marR="0" marT="0" marB="1" vert="horz" anchor="ctr"/>
                </a:tc>
                <a:tc>
                  <a:txBody>
                    <a:bodyPr/>
                    <a:p>
                      <a:pPr indent="0" algn="ctr">
                        <a:buNone/>
                      </a:pPr>
                      <a:r>
                        <a:rPr lang="zh-CN" altLang="en-US" sz="1600" b="1">
                          <a:solidFill>
                            <a:schemeClr val="bg1"/>
                          </a:solidFill>
                          <a:latin typeface="+mn-ea"/>
                          <a:cs typeface="宋体" panose="02010600030101010101" pitchFamily="2" charset="-122"/>
                        </a:rPr>
                        <a:t>运动轨迹</a:t>
                      </a:r>
                      <a:endParaRPr lang="zh-CN" altLang="en-US" sz="1600" b="1">
                        <a:solidFill>
                          <a:schemeClr val="bg1"/>
                        </a:solidFill>
                        <a:latin typeface="+mn-ea"/>
                        <a:cs typeface="宋体" panose="02010600030101010101" pitchFamily="2" charset="-122"/>
                      </a:endParaRPr>
                    </a:p>
                  </a:txBody>
                  <a:tcPr marL="0" marR="0" marT="0" marB="1" vert="horz" anchor="ctr"/>
                </a:tc>
                <a:tc>
                  <a:txBody>
                    <a:bodyPr/>
                    <a:p>
                      <a:pPr indent="0" algn="ctr">
                        <a:buNone/>
                      </a:pPr>
                      <a:r>
                        <a:rPr lang="zh-CN" altLang="en-US" sz="1600" b="1">
                          <a:solidFill>
                            <a:schemeClr val="bg1"/>
                          </a:solidFill>
                          <a:latin typeface="+mn-ea"/>
                          <a:cs typeface="宋体" panose="02010600030101010101" pitchFamily="2" charset="-122"/>
                        </a:rPr>
                        <a:t>安全区域</a:t>
                      </a:r>
                      <a:endParaRPr lang="zh-CN" altLang="en-US" sz="1600" b="1">
                        <a:solidFill>
                          <a:schemeClr val="bg1"/>
                        </a:solidFill>
                        <a:latin typeface="+mn-ea"/>
                        <a:cs typeface="宋体" panose="02010600030101010101" pitchFamily="2" charset="-122"/>
                      </a:endParaRPr>
                    </a:p>
                  </a:txBody>
                  <a:tcPr marL="0" marR="0" marT="0" marB="1" vert="horz" anchor="ctr"/>
                </a:tc>
                <a:tc>
                  <a:txBody>
                    <a:bodyPr/>
                    <a:p>
                      <a:pPr indent="0" algn="ctr">
                        <a:buNone/>
                      </a:pPr>
                      <a:r>
                        <a:rPr lang="zh-CN" altLang="en-US" sz="1600" b="1">
                          <a:solidFill>
                            <a:schemeClr val="bg1"/>
                          </a:solidFill>
                          <a:latin typeface="+mn-ea"/>
                          <a:cs typeface="宋体" panose="02010600030101010101" pitchFamily="2" charset="-122"/>
                        </a:rPr>
                        <a:t>语音监控</a:t>
                      </a:r>
                      <a:endParaRPr lang="zh-CN" altLang="en-US" sz="1600" b="1">
                        <a:solidFill>
                          <a:schemeClr val="bg1"/>
                        </a:solidFill>
                        <a:latin typeface="+mn-ea"/>
                        <a:cs typeface="宋体" panose="02010600030101010101" pitchFamily="2" charset="-122"/>
                      </a:endParaRPr>
                    </a:p>
                  </a:txBody>
                  <a:tcPr marL="0" marR="0" marT="0" marB="1" vert="horz" anchor="ctr"/>
                </a:tc>
                <a:tc>
                  <a:txBody>
                    <a:bodyPr/>
                    <a:p>
                      <a:pPr indent="0" algn="ctr">
                        <a:buNone/>
                      </a:pPr>
                      <a:r>
                        <a:rPr lang="zh-CN" altLang="en-US" sz="1600" b="1">
                          <a:solidFill>
                            <a:schemeClr val="bg1"/>
                          </a:solidFill>
                          <a:latin typeface="+mn-ea"/>
                          <a:cs typeface="宋体" panose="02010600030101010101" pitchFamily="2" charset="-122"/>
                        </a:rPr>
                        <a:t>其他功能</a:t>
                      </a:r>
                      <a:endParaRPr lang="zh-CN" altLang="en-US" sz="1600" b="1">
                        <a:solidFill>
                          <a:schemeClr val="bg1"/>
                        </a:solidFill>
                        <a:latin typeface="+mn-ea"/>
                        <a:cs typeface="宋体" panose="02010600030101010101" pitchFamily="2" charset="-122"/>
                      </a:endParaRPr>
                    </a:p>
                  </a:txBody>
                  <a:tcPr marL="0" marR="0" marT="0" marB="1" vert="horz" anchor="ctr"/>
                </a:tc>
              </a:tr>
              <a:tr h="530860">
                <a:tc>
                  <a:txBody>
                    <a:bodyPr/>
                    <a:p>
                      <a:pPr indent="0" algn="ctr">
                        <a:buNone/>
                      </a:pPr>
                      <a:r>
                        <a:rPr lang="zh-CN" altLang="en-US" sz="1400" b="1">
                          <a:latin typeface="+mn-ea"/>
                          <a:cs typeface="宋体" panose="02010600030101010101" pitchFamily="2" charset="-122"/>
                        </a:rPr>
                        <a:t>九护监控系列</a:t>
                      </a:r>
                      <a:endParaRPr lang="zh-CN" altLang="en-US" sz="1400" b="1">
                        <a:latin typeface="+mn-ea"/>
                        <a:cs typeface="宋体" panose="02010600030101010101" pitchFamily="2" charset="-122"/>
                      </a:endParaRPr>
                    </a:p>
                    <a:p>
                      <a:pPr indent="0" algn="ctr">
                        <a:buNone/>
                      </a:pPr>
                      <a:r>
                        <a:rPr lang="en-US" altLang="zh-CN" sz="1400" b="1">
                          <a:latin typeface="+mn-ea"/>
                          <a:cs typeface="宋体" panose="02010600030101010101" pitchFamily="2" charset="-122"/>
                        </a:rPr>
                        <a:t>APP</a:t>
                      </a:r>
                      <a:endParaRPr lang="en-US" altLang="zh-CN" sz="14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 </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 </a:t>
                      </a:r>
                      <a:endParaRPr lang="en-US" altLang="zh-CN" sz="1000" b="1">
                        <a:latin typeface="+mn-ea"/>
                        <a:cs typeface="宋体" panose="02010600030101010101" pitchFamily="2" charset="-122"/>
                      </a:endParaRPr>
                    </a:p>
                  </a:txBody>
                  <a:tcPr marL="0" marR="0" marT="0" marB="1" vert="horz" anchor="ctr"/>
                </a:tc>
              </a:tr>
              <a:tr h="423545">
                <a:tc>
                  <a:txBody>
                    <a:bodyPr/>
                    <a:p>
                      <a:pPr indent="0" algn="ctr">
                        <a:buNone/>
                      </a:pPr>
                      <a:r>
                        <a:rPr lang="en-US" altLang="zh-CN" sz="1400" b="1">
                          <a:latin typeface="+mn-ea"/>
                          <a:cs typeface="宋体" panose="02010600030101010101" pitchFamily="2" charset="-122"/>
                        </a:rPr>
                        <a:t>SOS</a:t>
                      </a:r>
                      <a:r>
                        <a:rPr lang="zh-CN" altLang="en-US" sz="1400" b="1">
                          <a:latin typeface="+mn-ea"/>
                          <a:cs typeface="宋体" panose="02010600030101010101" pitchFamily="2" charset="-122"/>
                        </a:rPr>
                        <a:t>监护</a:t>
                      </a:r>
                      <a:endParaRPr lang="zh-CN" altLang="en-US" sz="14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 </a:t>
                      </a:r>
                      <a:endParaRPr lang="en-US" altLang="zh-CN" sz="1000" b="1">
                        <a:latin typeface="+mn-ea"/>
                        <a:cs typeface="宋体" panose="02010600030101010101" pitchFamily="2" charset="-122"/>
                      </a:endParaRPr>
                    </a:p>
                  </a:txBody>
                  <a:tcPr marL="0" marR="0" marT="0" marB="1" vert="horz" anchor="ctr"/>
                </a:tc>
              </a:tr>
              <a:tr h="854710">
                <a:tc>
                  <a:txBody>
                    <a:bodyPr/>
                    <a:p>
                      <a:pPr indent="0" algn="ctr">
                        <a:buNone/>
                      </a:pPr>
                      <a:r>
                        <a:rPr lang="zh-CN" altLang="en-US" sz="1400" b="1">
                          <a:latin typeface="+mn-ea"/>
                          <a:cs typeface="宋体" panose="02010600030101010101" pitchFamily="2" charset="-122"/>
                        </a:rPr>
                        <a:t>微关爱</a:t>
                      </a:r>
                      <a:endParaRPr lang="zh-CN" altLang="en-US" sz="14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zh-CN" altLang="en-US" sz="1200" b="1">
                          <a:latin typeface="+mn-ea"/>
                          <a:cs typeface="宋体" panose="02010600030101010101" pitchFamily="2" charset="-122"/>
                        </a:rPr>
                        <a:t>视频监控、交流论坛、</a:t>
                      </a:r>
                      <a:endParaRPr lang="zh-CN" altLang="en-US" sz="1200" b="1">
                        <a:latin typeface="+mn-ea"/>
                        <a:cs typeface="宋体" panose="02010600030101010101" pitchFamily="2" charset="-122"/>
                      </a:endParaRPr>
                    </a:p>
                    <a:p>
                      <a:pPr indent="0" algn="ctr">
                        <a:buNone/>
                      </a:pPr>
                      <a:r>
                        <a:rPr lang="zh-CN" altLang="en-US" sz="1200" b="1">
                          <a:latin typeface="+mn-ea"/>
                          <a:cs typeface="宋体" panose="02010600030101010101" pitchFamily="2" charset="-122"/>
                        </a:rPr>
                        <a:t>语音对讲；</a:t>
                      </a:r>
                      <a:endParaRPr lang="zh-CN" altLang="en-US" sz="1200" b="1">
                        <a:latin typeface="+mn-ea"/>
                        <a:cs typeface="宋体" panose="02010600030101010101" pitchFamily="2" charset="-122"/>
                      </a:endParaRPr>
                    </a:p>
                    <a:p>
                      <a:pPr indent="0" algn="ctr">
                        <a:buNone/>
                      </a:pPr>
                      <a:r>
                        <a:rPr lang="zh-CN" altLang="en-US" sz="1200" b="1">
                          <a:latin typeface="+mn-ea"/>
                          <a:cs typeface="宋体" panose="02010600030101010101" pitchFamily="2" charset="-122"/>
                        </a:rPr>
                        <a:t>（不只面向老人）</a:t>
                      </a:r>
                      <a:endParaRPr lang="zh-CN" altLang="en-US" sz="1200" b="1">
                        <a:latin typeface="+mn-ea"/>
                        <a:cs typeface="宋体" panose="02010600030101010101" pitchFamily="2" charset="-122"/>
                      </a:endParaRPr>
                    </a:p>
                  </a:txBody>
                  <a:tcPr marL="0" marR="0" marT="0" marB="1" vert="horz" anchor="ctr"/>
                </a:tc>
              </a:tr>
              <a:tr h="647065">
                <a:tc>
                  <a:txBody>
                    <a:bodyPr/>
                    <a:p>
                      <a:pPr indent="0" algn="ctr">
                        <a:buNone/>
                      </a:pPr>
                      <a:r>
                        <a:rPr lang="zh-CN" altLang="en-US" sz="1400" b="1">
                          <a:latin typeface="+mn-ea"/>
                          <a:cs typeface="宋体" panose="02010600030101010101" pitchFamily="2" charset="-122"/>
                        </a:rPr>
                        <a:t>手机定位</a:t>
                      </a:r>
                      <a:endParaRPr lang="zh-CN" altLang="en-US" sz="1400" b="1">
                        <a:latin typeface="+mn-ea"/>
                        <a:cs typeface="宋体" panose="02010600030101010101" pitchFamily="2" charset="-122"/>
                      </a:endParaRPr>
                    </a:p>
                    <a:p>
                      <a:pPr indent="0" algn="ctr">
                        <a:buNone/>
                      </a:pPr>
                      <a:r>
                        <a:rPr lang="zh-CN" altLang="en-US" sz="1400" b="1">
                          <a:latin typeface="+mn-ea"/>
                          <a:cs typeface="宋体" panose="02010600030101010101" pitchFamily="2" charset="-122"/>
                        </a:rPr>
                        <a:t>防走丢</a:t>
                      </a:r>
                      <a:endParaRPr lang="zh-CN" altLang="en-US" sz="14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 </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200" b="1">
                          <a:latin typeface="+mn-ea"/>
                          <a:cs typeface="宋体" panose="02010600030101010101" pitchFamily="2" charset="-122"/>
                        </a:rPr>
                        <a:t> </a:t>
                      </a:r>
                      <a:endParaRPr lang="en-US" altLang="zh-CN" sz="1200" b="1">
                        <a:latin typeface="+mn-ea"/>
                        <a:cs typeface="宋体" panose="02010600030101010101" pitchFamily="2" charset="-122"/>
                      </a:endParaRPr>
                    </a:p>
                  </a:txBody>
                  <a:tcPr marL="0" marR="0" marT="0" marB="1" vert="horz" anchor="ctr"/>
                </a:tc>
              </a:tr>
              <a:tr h="767715">
                <a:tc>
                  <a:txBody>
                    <a:bodyPr/>
                    <a:p>
                      <a:pPr indent="0" algn="ctr">
                        <a:buNone/>
                      </a:pPr>
                      <a:r>
                        <a:rPr lang="zh-CN" altLang="en-US" sz="1400" b="1">
                          <a:latin typeface="+mn-ea"/>
                          <a:cs typeface="宋体" panose="02010600030101010101" pitchFamily="2" charset="-122"/>
                        </a:rPr>
                        <a:t>关护通</a:t>
                      </a:r>
                      <a:endParaRPr lang="zh-CN" altLang="en-US" sz="14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 </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 </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zh-CN" altLang="en-US" sz="1200" b="1">
                          <a:latin typeface="+mn-ea"/>
                          <a:cs typeface="宋体" panose="02010600030101010101" pitchFamily="2" charset="-122"/>
                        </a:rPr>
                        <a:t>检测身体指标、天气查看、</a:t>
                      </a:r>
                      <a:endParaRPr lang="zh-CN" altLang="en-US" sz="1200" b="1">
                        <a:latin typeface="+mn-ea"/>
                        <a:cs typeface="宋体" panose="02010600030101010101" pitchFamily="2" charset="-122"/>
                      </a:endParaRPr>
                    </a:p>
                    <a:p>
                      <a:pPr indent="0" algn="ctr">
                        <a:buNone/>
                      </a:pPr>
                      <a:r>
                        <a:rPr lang="zh-CN" altLang="en-US" sz="1200" b="1">
                          <a:latin typeface="+mn-ea"/>
                          <a:cs typeface="宋体" panose="02010600030101010101" pitchFamily="2" charset="-122"/>
                        </a:rPr>
                        <a:t>备忘提醒</a:t>
                      </a:r>
                      <a:endParaRPr lang="zh-CN" altLang="en-US" sz="1200" b="1">
                        <a:latin typeface="+mn-ea"/>
                        <a:cs typeface="宋体" panose="02010600030101010101" pitchFamily="2" charset="-122"/>
                      </a:endParaRPr>
                    </a:p>
                  </a:txBody>
                  <a:tcPr marL="0" marR="0" marT="0" marB="1" vert="horz" anchor="ctr"/>
                </a:tc>
              </a:tr>
              <a:tr h="575945">
                <a:tc>
                  <a:txBody>
                    <a:bodyPr/>
                    <a:p>
                      <a:pPr indent="0" algn="ctr">
                        <a:buNone/>
                      </a:pPr>
                      <a:r>
                        <a:rPr lang="zh-CN" altLang="en-US" sz="1400" b="1">
                          <a:latin typeface="+mn-ea"/>
                          <a:cs typeface="宋体" panose="02010600030101010101" pitchFamily="2" charset="-122"/>
                        </a:rPr>
                        <a:t>微孝天天</a:t>
                      </a:r>
                      <a:endParaRPr lang="zh-CN" altLang="en-US" sz="14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 </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 </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en-US" altLang="zh-CN" sz="1000" b="1">
                          <a:latin typeface="+mn-ea"/>
                          <a:cs typeface="宋体" panose="02010600030101010101" pitchFamily="2" charset="-122"/>
                        </a:rPr>
                        <a:t> </a:t>
                      </a:r>
                      <a:endParaRPr lang="en-US" altLang="zh-CN" sz="1000" b="1">
                        <a:latin typeface="+mn-ea"/>
                        <a:cs typeface="宋体" panose="02010600030101010101" pitchFamily="2" charset="-122"/>
                      </a:endParaRPr>
                    </a:p>
                  </a:txBody>
                  <a:tcPr marL="0" marR="0" marT="0" marB="1" vert="horz" anchor="ctr"/>
                </a:tc>
                <a:tc>
                  <a:txBody>
                    <a:bodyPr/>
                    <a:p>
                      <a:pPr indent="0" algn="ctr">
                        <a:buNone/>
                      </a:pPr>
                      <a:r>
                        <a:rPr lang="zh-CN" altLang="en-US" sz="1200" b="1">
                          <a:latin typeface="+mn-ea"/>
                          <a:cs typeface="宋体" panose="02010600030101010101" pitchFamily="2" charset="-122"/>
                        </a:rPr>
                        <a:t>运动状况、消息提醒、</a:t>
                      </a:r>
                      <a:endParaRPr lang="zh-CN" altLang="en-US" sz="1200" b="1">
                        <a:latin typeface="+mn-ea"/>
                        <a:cs typeface="宋体" panose="02010600030101010101" pitchFamily="2" charset="-122"/>
                      </a:endParaRPr>
                    </a:p>
                    <a:p>
                      <a:pPr indent="0" algn="ctr">
                        <a:buNone/>
                      </a:pPr>
                      <a:r>
                        <a:rPr lang="zh-CN" altLang="en-US" sz="1200" b="1">
                          <a:latin typeface="+mn-ea"/>
                          <a:cs typeface="宋体" panose="02010600030101010101" pitchFamily="2" charset="-122"/>
                        </a:rPr>
                        <a:t>跌倒检测</a:t>
                      </a:r>
                      <a:endParaRPr lang="zh-CN" altLang="en-US" sz="1200" b="1">
                        <a:latin typeface="+mn-ea"/>
                        <a:cs typeface="宋体" panose="02010600030101010101" pitchFamily="2" charset="-122"/>
                      </a:endParaRPr>
                    </a:p>
                  </a:txBody>
                  <a:tcPr marL="0" marR="0" marT="0" marB="1" vert="horz" anchor="ctr"/>
                </a:tc>
              </a:tr>
            </a:tbl>
          </a:graphicData>
        </a:graphic>
      </p:graphicFrame>
    </p:spTree>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矩形 75"/>
          <p:cNvSpPr>
            <a:spLocks noChangeArrowheads="1"/>
          </p:cNvSpPr>
          <p:nvPr/>
        </p:nvSpPr>
        <p:spPr bwMode="auto">
          <a:xfrm>
            <a:off x="511175" y="1787525"/>
            <a:ext cx="7099935" cy="251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6" rIns="91434" bIns="45716">
            <a:spAutoFit/>
          </a:bodyPr>
          <a:lstStyle/>
          <a:p>
            <a:pPr>
              <a:lnSpc>
                <a:spcPct val="125000"/>
              </a:lnSpc>
            </a:pPr>
            <a:r>
              <a:rPr lang="en-US" dirty="0">
                <a:solidFill>
                  <a:schemeClr val="accent1">
                    <a:lumMod val="75000"/>
                  </a:schemeClr>
                </a:solidFill>
                <a:latin typeface="微软雅黑" panose="020B0503020204020204" pitchFamily="34" charset="-122"/>
                <a:ea typeface="微软雅黑" panose="020B0503020204020204" pitchFamily="34" charset="-122"/>
                <a:sym typeface="Gill Sans" charset="0"/>
              </a:rPr>
              <a:t>     </a:t>
            </a:r>
            <a:r>
              <a:rPr dirty="0">
                <a:solidFill>
                  <a:schemeClr val="accent1">
                    <a:lumMod val="75000"/>
                  </a:schemeClr>
                </a:solidFill>
                <a:latin typeface="微软雅黑" panose="020B0503020204020204" pitchFamily="34" charset="-122"/>
                <a:ea typeface="微软雅黑" panose="020B0503020204020204" pitchFamily="34" charset="-122"/>
                <a:sym typeface="Gill Sans" charset="0"/>
              </a:rPr>
              <a:t>市场上用药提醒类产品有多种，大部分都是小巧便捷的功能单一的APP，如，用药提醒，医心用药提醒，用药提示等。这些APP都是只有简单的功能，有些APP只是类似备忘录功能，用于查看，没有能够到点及时提醒用户的功能；</a:t>
            </a:r>
            <a:endParaRPr dirty="0">
              <a:solidFill>
                <a:schemeClr val="accent1">
                  <a:lumMod val="75000"/>
                </a:schemeClr>
              </a:solidFill>
              <a:latin typeface="微软雅黑" panose="020B0503020204020204" pitchFamily="34" charset="-122"/>
              <a:ea typeface="微软雅黑" panose="020B0503020204020204" pitchFamily="34" charset="-122"/>
              <a:sym typeface="Gill Sans" charset="0"/>
            </a:endParaRPr>
          </a:p>
          <a:p>
            <a:pPr>
              <a:lnSpc>
                <a:spcPct val="125000"/>
              </a:lnSpc>
            </a:pPr>
            <a:r>
              <a:rPr dirty="0">
                <a:solidFill>
                  <a:schemeClr val="accent1">
                    <a:lumMod val="75000"/>
                  </a:schemeClr>
                </a:solidFill>
                <a:latin typeface="微软雅黑" panose="020B0503020204020204" pitchFamily="34" charset="-122"/>
                <a:ea typeface="微软雅黑" panose="020B0503020204020204" pitchFamily="34" charset="-122"/>
                <a:sym typeface="Gill Sans" charset="0"/>
              </a:rPr>
              <a:t>    有些APP会到达时间点时发出一次的提示音，并且把消息显示在通知栏，以提醒用户吃药，但该形式的提醒效果对于老龄人用户来说并不明显。</a:t>
            </a:r>
            <a:endParaRPr dirty="0">
              <a:solidFill>
                <a:schemeClr val="accent1">
                  <a:lumMod val="75000"/>
                </a:schemeClr>
              </a:solidFill>
              <a:latin typeface="微软雅黑" panose="020B0503020204020204" pitchFamily="34" charset="-122"/>
              <a:ea typeface="微软雅黑" panose="020B0503020204020204" pitchFamily="34" charset="-122"/>
              <a:sym typeface="Gill Sans" charset="0"/>
            </a:endParaRPr>
          </a:p>
        </p:txBody>
      </p:sp>
      <p:sp>
        <p:nvSpPr>
          <p:cNvPr id="29" name="Rectangle 12"/>
          <p:cNvSpPr/>
          <p:nvPr/>
        </p:nvSpPr>
        <p:spPr bwMode="auto">
          <a:xfrm>
            <a:off x="339725" y="256540"/>
            <a:ext cx="3143885" cy="851535"/>
          </a:xfrm>
          <a:prstGeom prst="rect">
            <a:avLst/>
          </a:prstGeom>
          <a:solidFill>
            <a:schemeClr val="accent1"/>
          </a:solidFill>
          <a:ln w="9525" cap="flat" cmpd="sng" algn="ctr">
            <a:noFill/>
            <a:prstDash val="solid"/>
            <a:headEnd type="none" w="med" len="med"/>
            <a:tailEnd type="none" w="med" len="med"/>
          </a:ln>
          <a:effectLst/>
        </p:spPr>
        <p:txBody>
          <a:bodyPr lIns="137152" tIns="68576" rIns="34289" bIns="34289"/>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spcAft>
                <a:spcPts val="450"/>
              </a:spcAft>
              <a:defRPr/>
            </a:pPr>
            <a:endParaRPr lang="en-US" sz="2700" dirty="0">
              <a:solidFill>
                <a:srgbClr val="FFFFFF">
                  <a:alpha val="99000"/>
                </a:srgbClr>
              </a:solidFill>
              <a:latin typeface="Segoe UI Light" panose="020B0502040204020203" pitchFamily="34" charset="0"/>
            </a:endParaRPr>
          </a:p>
        </p:txBody>
      </p:sp>
      <p:sp>
        <p:nvSpPr>
          <p:cNvPr id="2" name="TextBox 55"/>
          <p:cNvSpPr txBox="1"/>
          <p:nvPr/>
        </p:nvSpPr>
        <p:spPr>
          <a:xfrm>
            <a:off x="443527" y="452179"/>
            <a:ext cx="2937510" cy="460375"/>
          </a:xfrm>
          <a:prstGeom prst="rect">
            <a:avLst/>
          </a:prstGeom>
          <a:noFill/>
        </p:spPr>
        <p:txBody>
          <a:bodyPr wrap="none" rtlCol="0">
            <a:spAutoFit/>
          </a:bodyPr>
          <a:p>
            <a:pPr algn="ctr"/>
            <a:r>
              <a:rPr lang="zh-CN" altLang="en-US" sz="2400" b="1" dirty="0">
                <a:solidFill>
                  <a:schemeClr val="bg1"/>
                </a:solidFill>
                <a:latin typeface="+mn-ea"/>
              </a:rPr>
              <a:t>用药提醒类产品对比</a:t>
            </a:r>
            <a:endParaRPr lang="zh-CN" altLang="en-US" sz="2400" b="1" dirty="0">
              <a:solidFill>
                <a:schemeClr val="bg1"/>
              </a:solidFill>
              <a:latin typeface="+mn-ea"/>
            </a:endParaRPr>
          </a:p>
        </p:txBody>
      </p:sp>
      <p:grpSp>
        <p:nvGrpSpPr>
          <p:cNvPr id="5" name="组合 4"/>
          <p:cNvGrpSpPr/>
          <p:nvPr/>
        </p:nvGrpSpPr>
        <p:grpSpPr>
          <a:xfrm>
            <a:off x="4018915" y="367030"/>
            <a:ext cx="3807460" cy="1207770"/>
            <a:chOff x="6135" y="385"/>
            <a:chExt cx="5996" cy="1902"/>
          </a:xfrm>
        </p:grpSpPr>
        <p:sp>
          <p:nvSpPr>
            <p:cNvPr id="3" name="文本框 2"/>
            <p:cNvSpPr txBox="1"/>
            <p:nvPr/>
          </p:nvSpPr>
          <p:spPr>
            <a:xfrm>
              <a:off x="7259" y="835"/>
              <a:ext cx="4872" cy="1452"/>
            </a:xfrm>
            <a:prstGeom prst="rect">
              <a:avLst/>
            </a:prstGeom>
            <a:noFill/>
            <a:ln>
              <a:noFill/>
            </a:ln>
          </p:spPr>
          <p:txBody>
            <a:bodyPr wrap="square" rtlCol="0">
              <a:spAutoFit/>
            </a:bodyPr>
            <a:p>
              <a:r>
                <a:rPr lang="zh-CN" dirty="0">
                  <a:solidFill>
                    <a:schemeClr val="accent1">
                      <a:lumMod val="75000"/>
                    </a:schemeClr>
                  </a:solidFill>
                  <a:latin typeface="微软雅黑" panose="020B0503020204020204" pitchFamily="34" charset="-122"/>
                  <a:ea typeface="微软雅黑" panose="020B0503020204020204" pitchFamily="34" charset="-122"/>
                  <a:sym typeface="Gill Sans" charset="0"/>
                </a:rPr>
                <a:t>（</a:t>
              </a:r>
              <a:r>
                <a:rPr lang="en-US" altLang="zh-CN" dirty="0">
                  <a:solidFill>
                    <a:schemeClr val="accent1">
                      <a:lumMod val="75000"/>
                    </a:schemeClr>
                  </a:solidFill>
                  <a:latin typeface="微软雅黑" panose="020B0503020204020204" pitchFamily="34" charset="-122"/>
                  <a:ea typeface="微软雅黑" panose="020B0503020204020204" pitchFamily="34" charset="-122"/>
                  <a:sym typeface="Gill Sans" charset="0"/>
                </a:rPr>
                <a:t>1</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Gill Sans" charset="0"/>
                </a:rPr>
                <a:t>）</a:t>
              </a:r>
              <a:r>
                <a:rPr dirty="0">
                  <a:solidFill>
                    <a:schemeClr val="accent1">
                      <a:lumMod val="75000"/>
                    </a:schemeClr>
                  </a:solidFill>
                  <a:latin typeface="微软雅黑" panose="020B0503020204020204" pitchFamily="34" charset="-122"/>
                  <a:ea typeface="微软雅黑" panose="020B0503020204020204" pitchFamily="34" charset="-122"/>
                  <a:sym typeface="Gill Sans" charset="0"/>
                </a:rPr>
                <a:t>小巧便捷</a:t>
              </a:r>
              <a:r>
                <a:rPr lang="zh-CN" dirty="0">
                  <a:solidFill>
                    <a:schemeClr val="accent1">
                      <a:lumMod val="75000"/>
                    </a:schemeClr>
                  </a:solidFill>
                  <a:latin typeface="微软雅黑" panose="020B0503020204020204" pitchFamily="34" charset="-122"/>
                  <a:ea typeface="微软雅黑" panose="020B0503020204020204" pitchFamily="34" charset="-122"/>
                  <a:sym typeface="Gill Sans" charset="0"/>
                </a:rPr>
                <a:t>、</a:t>
              </a:r>
              <a:r>
                <a:rPr dirty="0">
                  <a:solidFill>
                    <a:schemeClr val="accent1">
                      <a:lumMod val="75000"/>
                    </a:schemeClr>
                  </a:solidFill>
                  <a:latin typeface="微软雅黑" panose="020B0503020204020204" pitchFamily="34" charset="-122"/>
                  <a:ea typeface="微软雅黑" panose="020B0503020204020204" pitchFamily="34" charset="-122"/>
                  <a:sym typeface="Gill Sans" charset="0"/>
                </a:rPr>
                <a:t>功能单一</a:t>
              </a:r>
              <a:endParaRPr dirty="0">
                <a:solidFill>
                  <a:schemeClr val="accent1">
                    <a:lumMod val="75000"/>
                  </a:schemeClr>
                </a:solidFill>
                <a:latin typeface="微软雅黑" panose="020B0503020204020204" pitchFamily="34" charset="-122"/>
                <a:ea typeface="微软雅黑" panose="020B0503020204020204" pitchFamily="34" charset="-122"/>
                <a:sym typeface="Gill Sans" charset="0"/>
              </a:endParaRPr>
            </a:p>
            <a:p>
              <a:r>
                <a:rPr lang="zh-CN" dirty="0">
                  <a:solidFill>
                    <a:schemeClr val="accent1">
                      <a:lumMod val="75000"/>
                    </a:schemeClr>
                  </a:solidFill>
                  <a:latin typeface="微软雅黑" panose="020B0503020204020204" pitchFamily="34" charset="-122"/>
                  <a:ea typeface="微软雅黑" panose="020B0503020204020204" pitchFamily="34" charset="-122"/>
                  <a:sym typeface="Gill Sans" charset="0"/>
                </a:rPr>
                <a:t>（</a:t>
              </a:r>
              <a:r>
                <a:rPr lang="en-US" altLang="zh-CN" dirty="0">
                  <a:solidFill>
                    <a:schemeClr val="accent1">
                      <a:lumMod val="75000"/>
                    </a:schemeClr>
                  </a:solidFill>
                  <a:latin typeface="微软雅黑" panose="020B0503020204020204" pitchFamily="34" charset="-122"/>
                  <a:ea typeface="微软雅黑" panose="020B0503020204020204" pitchFamily="34" charset="-122"/>
                  <a:sym typeface="Gill Sans" charset="0"/>
                </a:rPr>
                <a:t>2</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Gill Sans" charset="0"/>
                </a:rPr>
                <a:t>）提醒不及时</a:t>
              </a:r>
              <a:br>
                <a:rPr dirty="0">
                  <a:solidFill>
                    <a:schemeClr val="accent1">
                      <a:lumMod val="75000"/>
                    </a:schemeClr>
                  </a:solidFill>
                  <a:latin typeface="微软雅黑" panose="020B0503020204020204" pitchFamily="34" charset="-122"/>
                  <a:ea typeface="微软雅黑" panose="020B0503020204020204" pitchFamily="34" charset="-122"/>
                  <a:sym typeface="Gill Sans" charset="0"/>
                </a:rPr>
              </a:br>
              <a:r>
                <a:rPr dirty="0">
                  <a:solidFill>
                    <a:schemeClr val="accent1">
                      <a:lumMod val="75000"/>
                    </a:schemeClr>
                  </a:solidFill>
                  <a:latin typeface="微软雅黑" panose="020B0503020204020204" pitchFamily="34" charset="-122"/>
                  <a:ea typeface="微软雅黑" panose="020B0503020204020204" pitchFamily="34" charset="-122"/>
                  <a:sym typeface="Gill Sans" charset="0"/>
                </a:rPr>
                <a:t>（</a:t>
              </a:r>
              <a:r>
                <a:rPr lang="en-US" dirty="0">
                  <a:solidFill>
                    <a:schemeClr val="accent1">
                      <a:lumMod val="75000"/>
                    </a:schemeClr>
                  </a:solidFill>
                  <a:latin typeface="微软雅黑" panose="020B0503020204020204" pitchFamily="34" charset="-122"/>
                  <a:ea typeface="微软雅黑" panose="020B0503020204020204" pitchFamily="34" charset="-122"/>
                  <a:sym typeface="Gill Sans" charset="0"/>
                </a:rPr>
                <a:t>3</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Gill Sans" charset="0"/>
                </a:rPr>
                <a:t>）</a:t>
              </a:r>
              <a:r>
                <a:rPr lang="zh-CN" dirty="0">
                  <a:solidFill>
                    <a:schemeClr val="accent1">
                      <a:lumMod val="75000"/>
                    </a:schemeClr>
                  </a:solidFill>
                  <a:latin typeface="微软雅黑" panose="020B0503020204020204" pitchFamily="34" charset="-122"/>
                  <a:ea typeface="微软雅黑" panose="020B0503020204020204" pitchFamily="34" charset="-122"/>
                  <a:sym typeface="Gill Sans" charset="0"/>
                </a:rPr>
                <a:t>提醒方式不明显</a:t>
              </a:r>
              <a:endParaRPr lang="zh-CN" altLang="en-US" dirty="0">
                <a:solidFill>
                  <a:schemeClr val="accent1">
                    <a:lumMod val="75000"/>
                  </a:schemeClr>
                </a:solidFill>
                <a:latin typeface="微软雅黑" panose="020B0503020204020204" pitchFamily="34" charset="-122"/>
                <a:ea typeface="微软雅黑" panose="020B0503020204020204" pitchFamily="34" charset="-122"/>
                <a:sym typeface="Gill Sans" charset="0"/>
              </a:endParaRPr>
            </a:p>
          </p:txBody>
        </p:sp>
        <p:sp>
          <p:nvSpPr>
            <p:cNvPr id="4" name="文本框 3"/>
            <p:cNvSpPr txBox="1"/>
            <p:nvPr/>
          </p:nvSpPr>
          <p:spPr>
            <a:xfrm>
              <a:off x="6135" y="385"/>
              <a:ext cx="2123" cy="580"/>
            </a:xfrm>
            <a:prstGeom prst="rect">
              <a:avLst/>
            </a:prstGeom>
            <a:noFill/>
            <a:ln>
              <a:noFill/>
            </a:ln>
          </p:spPr>
          <p:txBody>
            <a:bodyPr wrap="square" rtlCol="0">
              <a:spAutoFit/>
            </a:bodyPr>
            <a:p>
              <a:r>
                <a:rPr lang="zh-CN" altLang="en-US" b="1"/>
                <a:t>产品缺点</a:t>
              </a:r>
              <a:r>
                <a:rPr lang="zh-CN" altLang="en-US"/>
                <a:t>：</a:t>
              </a:r>
              <a:endParaRPr lang="zh-CN" altLang="en-US"/>
            </a:p>
          </p:txBody>
        </p:sp>
      </p:grpSp>
      <p:sp>
        <p:nvSpPr>
          <p:cNvPr id="7" name="Oval 10"/>
          <p:cNvSpPr>
            <a:spLocks noChangeArrowheads="1"/>
          </p:cNvSpPr>
          <p:nvPr/>
        </p:nvSpPr>
        <p:spPr bwMode="auto">
          <a:xfrm>
            <a:off x="2581275" y="2391410"/>
            <a:ext cx="1638935" cy="130619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8" name="Oval 10"/>
          <p:cNvSpPr>
            <a:spLocks noChangeArrowheads="1"/>
          </p:cNvSpPr>
          <p:nvPr/>
        </p:nvSpPr>
        <p:spPr bwMode="auto">
          <a:xfrm>
            <a:off x="3902075" y="3435985"/>
            <a:ext cx="318135" cy="26162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9" name="Oval 10"/>
          <p:cNvSpPr>
            <a:spLocks noChangeArrowheads="1"/>
          </p:cNvSpPr>
          <p:nvPr/>
        </p:nvSpPr>
        <p:spPr bwMode="auto">
          <a:xfrm>
            <a:off x="4029075" y="3249930"/>
            <a:ext cx="593090" cy="57467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0" name="Oval 10"/>
          <p:cNvSpPr>
            <a:spLocks noChangeArrowheads="1"/>
          </p:cNvSpPr>
          <p:nvPr/>
        </p:nvSpPr>
        <p:spPr bwMode="auto">
          <a:xfrm>
            <a:off x="1482090" y="2988310"/>
            <a:ext cx="535940" cy="59436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1" name="Oval 10"/>
          <p:cNvSpPr>
            <a:spLocks noChangeArrowheads="1"/>
          </p:cNvSpPr>
          <p:nvPr/>
        </p:nvSpPr>
        <p:spPr bwMode="auto">
          <a:xfrm>
            <a:off x="5264785" y="2241550"/>
            <a:ext cx="318135" cy="26162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2" name="Oval 10"/>
          <p:cNvSpPr>
            <a:spLocks noChangeArrowheads="1"/>
          </p:cNvSpPr>
          <p:nvPr/>
        </p:nvSpPr>
        <p:spPr bwMode="auto">
          <a:xfrm>
            <a:off x="6019165" y="3249930"/>
            <a:ext cx="318135" cy="26162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3" name="Oval 10"/>
          <p:cNvSpPr>
            <a:spLocks noChangeArrowheads="1"/>
          </p:cNvSpPr>
          <p:nvPr/>
        </p:nvSpPr>
        <p:spPr bwMode="auto">
          <a:xfrm>
            <a:off x="5496560" y="2241550"/>
            <a:ext cx="318135" cy="26162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4" name="Oval 10"/>
          <p:cNvSpPr>
            <a:spLocks noChangeArrowheads="1"/>
          </p:cNvSpPr>
          <p:nvPr/>
        </p:nvSpPr>
        <p:spPr bwMode="auto">
          <a:xfrm>
            <a:off x="5882005" y="2675255"/>
            <a:ext cx="593090" cy="57467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5" name="Oval 10"/>
          <p:cNvSpPr>
            <a:spLocks noChangeArrowheads="1"/>
          </p:cNvSpPr>
          <p:nvPr/>
        </p:nvSpPr>
        <p:spPr bwMode="auto">
          <a:xfrm>
            <a:off x="2382520" y="1703070"/>
            <a:ext cx="318135" cy="26162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Tree>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a:spLocks noChangeArrowheads="1"/>
          </p:cNvSpPr>
          <p:nvPr/>
        </p:nvSpPr>
        <p:spPr bwMode="auto">
          <a:xfrm>
            <a:off x="927100" y="1819275"/>
            <a:ext cx="6900545" cy="1505585"/>
          </a:xfrm>
          <a:prstGeom prst="rect">
            <a:avLst/>
          </a:prstGeom>
          <a:noFill/>
          <a:ln w="9525">
            <a:noFill/>
            <a:miter lim="800000"/>
          </a:ln>
        </p:spPr>
        <p:txBody>
          <a:bodyPr wrap="square" lIns="68574" tIns="34287" rIns="68574" bIns="34287">
            <a:spAutoFit/>
          </a:bodyPr>
          <a:lstStyle/>
          <a:p>
            <a:pPr>
              <a:lnSpc>
                <a:spcPct val="130000"/>
              </a:lnSpc>
              <a:buFont typeface="Arial" panose="020B0604020202020204" pitchFamily="34" charset="0"/>
              <a:buNone/>
            </a:pP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rPr>
              <a:t>我们的产品功能包含对老人</a:t>
            </a:r>
            <a:r>
              <a:rPr lang="zh-CN" altLang="en-US" b="1" dirty="0">
                <a:solidFill>
                  <a:schemeClr val="bg1">
                    <a:lumMod val="50000"/>
                  </a:schemeClr>
                </a:solidFill>
                <a:latin typeface="微软雅黑" panose="020B0503020204020204" pitchFamily="34" charset="-122"/>
                <a:ea typeface="微软雅黑" panose="020B0503020204020204" pitchFamily="34" charset="-122"/>
              </a:rPr>
              <a:t>定位跟踪</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b="1" dirty="0">
                <a:solidFill>
                  <a:schemeClr val="bg1">
                    <a:lumMod val="50000"/>
                  </a:schemeClr>
                </a:solidFill>
                <a:latin typeface="微软雅黑" panose="020B0503020204020204" pitchFamily="34" charset="-122"/>
                <a:ea typeface="微软雅黑" panose="020B0503020204020204" pitchFamily="34" charset="-122"/>
              </a:rPr>
              <a:t>紧急呼叫监护人</a:t>
            </a:r>
            <a:r>
              <a:rPr lang="zh-CN" altLang="en-US" dirty="0">
                <a:solidFill>
                  <a:schemeClr val="bg1">
                    <a:lumMod val="50000"/>
                  </a:schemeClr>
                </a:solidFill>
                <a:latin typeface="微软雅黑" panose="020B0503020204020204" pitchFamily="34" charset="-122"/>
                <a:ea typeface="微软雅黑" panose="020B0503020204020204" pitchFamily="34" charset="-122"/>
              </a:rPr>
              <a:t>（如位置异常提醒、摔倒检测与提醒）、</a:t>
            </a:r>
            <a:r>
              <a:rPr lang="zh-CN" altLang="en-US" b="1" dirty="0">
                <a:solidFill>
                  <a:schemeClr val="bg1">
                    <a:lumMod val="50000"/>
                  </a:schemeClr>
                </a:solidFill>
                <a:latin typeface="微软雅黑" panose="020B0503020204020204" pitchFamily="34" charset="-122"/>
                <a:ea typeface="微软雅黑" panose="020B0503020204020204" pitchFamily="34" charset="-122"/>
              </a:rPr>
              <a:t>身体指标检测</a:t>
            </a:r>
            <a:r>
              <a:rPr lang="zh-CN" altLang="en-US" dirty="0">
                <a:solidFill>
                  <a:schemeClr val="bg1">
                    <a:lumMod val="50000"/>
                  </a:schemeClr>
                </a:solidFill>
                <a:latin typeface="微软雅黑" panose="020B0503020204020204" pitchFamily="34" charset="-122"/>
                <a:ea typeface="微软雅黑" panose="020B0503020204020204" pitchFamily="34" charset="-122"/>
              </a:rPr>
              <a:t>（如利用传感器分析用户心跳、血压、步数等）与</a:t>
            </a:r>
            <a:r>
              <a:rPr lang="zh-CN" altLang="en-US" b="1" dirty="0">
                <a:solidFill>
                  <a:schemeClr val="bg1">
                    <a:lumMod val="50000"/>
                  </a:schemeClr>
                </a:solidFill>
                <a:latin typeface="微软雅黑" panose="020B0503020204020204" pitchFamily="34" charset="-122"/>
                <a:ea typeface="微软雅黑" panose="020B0503020204020204" pitchFamily="34" charset="-122"/>
              </a:rPr>
              <a:t>用药提醒</a:t>
            </a:r>
            <a:r>
              <a:rPr lang="zh-CN" altLang="en-US" dirty="0">
                <a:solidFill>
                  <a:schemeClr val="bg1">
                    <a:lumMod val="50000"/>
                  </a:schemeClr>
                </a:solidFill>
                <a:latin typeface="微软雅黑" panose="020B0503020204020204" pitchFamily="34" charset="-122"/>
                <a:ea typeface="微软雅黑" panose="020B0503020204020204" pitchFamily="34" charset="-122"/>
              </a:rPr>
              <a:t>（以类似闹钟的形式提醒老龄人用户）。</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椭圆 64"/>
          <p:cNvSpPr>
            <a:spLocks noChangeArrowheads="1"/>
          </p:cNvSpPr>
          <p:nvPr/>
        </p:nvSpPr>
        <p:spPr bwMode="auto">
          <a:xfrm>
            <a:off x="392430" y="128270"/>
            <a:ext cx="4971636" cy="1202409"/>
          </a:xfrm>
          <a:prstGeom prst="ellipse">
            <a:avLst/>
          </a:prstGeom>
          <a:solidFill>
            <a:schemeClr val="accent1"/>
          </a:solidFill>
          <a:ln w="190500" cap="sq" cmpd="sng">
            <a:solidFill>
              <a:schemeClr val="bg1">
                <a:lumMod val="65000"/>
              </a:schemeClr>
            </a:solidFill>
            <a:round/>
          </a:ln>
        </p:spPr>
        <p:txBody>
          <a:bodyPr lIns="68574" tIns="34287" rIns="68574" bIns="34287" anchor="ctr"/>
          <a:p>
            <a:pPr algn="ctr">
              <a:defRPr/>
            </a:pPr>
            <a:r>
              <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三、自身条件分析</a:t>
            </a:r>
            <a:endPar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Oval 10"/>
          <p:cNvSpPr>
            <a:spLocks noChangeArrowheads="1"/>
          </p:cNvSpPr>
          <p:nvPr/>
        </p:nvSpPr>
        <p:spPr bwMode="auto">
          <a:xfrm>
            <a:off x="5506085" y="3099435"/>
            <a:ext cx="1040130" cy="93281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3" name="Oval 10"/>
          <p:cNvSpPr>
            <a:spLocks noChangeArrowheads="1"/>
          </p:cNvSpPr>
          <p:nvPr/>
        </p:nvSpPr>
        <p:spPr bwMode="auto">
          <a:xfrm>
            <a:off x="6066155" y="3641090"/>
            <a:ext cx="480060" cy="39116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4" name="Oval 10"/>
          <p:cNvSpPr>
            <a:spLocks noChangeArrowheads="1"/>
          </p:cNvSpPr>
          <p:nvPr/>
        </p:nvSpPr>
        <p:spPr bwMode="auto">
          <a:xfrm>
            <a:off x="3075305" y="2376805"/>
            <a:ext cx="736600" cy="72263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5" name="Oval 10"/>
          <p:cNvSpPr>
            <a:spLocks noChangeArrowheads="1"/>
          </p:cNvSpPr>
          <p:nvPr/>
        </p:nvSpPr>
        <p:spPr bwMode="auto">
          <a:xfrm>
            <a:off x="3902075" y="3435985"/>
            <a:ext cx="318135" cy="26162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6" name="Oval 10"/>
          <p:cNvSpPr>
            <a:spLocks noChangeArrowheads="1"/>
          </p:cNvSpPr>
          <p:nvPr/>
        </p:nvSpPr>
        <p:spPr bwMode="auto">
          <a:xfrm>
            <a:off x="2527300" y="3174365"/>
            <a:ext cx="393700" cy="37528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7" name="Oval 10"/>
          <p:cNvSpPr>
            <a:spLocks noChangeArrowheads="1"/>
          </p:cNvSpPr>
          <p:nvPr/>
        </p:nvSpPr>
        <p:spPr bwMode="auto">
          <a:xfrm>
            <a:off x="1595755" y="2607310"/>
            <a:ext cx="318135" cy="26162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8" name="Oval 10"/>
          <p:cNvSpPr>
            <a:spLocks noChangeArrowheads="1"/>
          </p:cNvSpPr>
          <p:nvPr/>
        </p:nvSpPr>
        <p:spPr bwMode="auto">
          <a:xfrm>
            <a:off x="3982085" y="3562985"/>
            <a:ext cx="365125" cy="46863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4859416e6be8372.jpg"/>
          <p:cNvPicPr>
            <a:picLocks noChangeAspect="1" noChangeArrowheads="1"/>
          </p:cNvPicPr>
          <p:nvPr/>
        </p:nvPicPr>
        <p:blipFill>
          <a:blip r:embed="rId1" cstate="print"/>
          <a:srcRect/>
          <a:stretch>
            <a:fillRect/>
          </a:stretch>
        </p:blipFill>
        <p:spPr bwMode="auto">
          <a:xfrm>
            <a:off x="0" y="-4762"/>
            <a:ext cx="9144000" cy="5148262"/>
          </a:xfrm>
          <a:prstGeom prst="rect">
            <a:avLst/>
          </a:prstGeom>
          <a:noFill/>
        </p:spPr>
      </p:pic>
      <p:sp>
        <p:nvSpPr>
          <p:cNvPr id="9" name="矩形 8"/>
          <p:cNvSpPr/>
          <p:nvPr/>
        </p:nvSpPr>
        <p:spPr>
          <a:xfrm>
            <a:off x="4427985" y="2211710"/>
            <a:ext cx="2499588" cy="430530"/>
          </a:xfrm>
          <a:prstGeom prst="rect">
            <a:avLst/>
          </a:prstGeom>
        </p:spPr>
        <p:txBody>
          <a:bodyPr wrap="square" lIns="0" tIns="0" rIns="0" bIns="0">
            <a:spAutoFit/>
          </a:bodyPr>
          <a:lstStyle/>
          <a:p>
            <a:pPr lvl="0"/>
            <a:r>
              <a:rPr lang="zh-CN" altLang="en-US" sz="2800" b="1" dirty="0">
                <a:solidFill>
                  <a:schemeClr val="accent3"/>
                </a:solidFill>
                <a:latin typeface="微软雅黑" panose="020B0503020204020204" pitchFamily="34" charset="-122"/>
                <a:ea typeface="微软雅黑" panose="020B0503020204020204" pitchFamily="34" charset="-122"/>
              </a:rPr>
              <a:t>技术解决方案</a:t>
            </a:r>
            <a:endParaRPr lang="zh-CN" altLang="zh-CN" sz="2800" b="1" dirty="0">
              <a:solidFill>
                <a:schemeClr val="accent3"/>
              </a:solidFill>
              <a:latin typeface="微软雅黑" panose="020B0503020204020204" pitchFamily="34" charset="-122"/>
              <a:ea typeface="微软雅黑" panose="020B0503020204020204" pitchFamily="34" charset="-122"/>
            </a:endParaRPr>
          </a:p>
        </p:txBody>
      </p:sp>
      <p:sp>
        <p:nvSpPr>
          <p:cNvPr id="12" name="椭圆 11"/>
          <p:cNvSpPr/>
          <p:nvPr/>
        </p:nvSpPr>
        <p:spPr>
          <a:xfrm>
            <a:off x="1763688" y="1454179"/>
            <a:ext cx="2232248" cy="223224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b="1" dirty="0">
                <a:solidFill>
                  <a:schemeClr val="bg1"/>
                </a:solidFill>
              </a:rPr>
              <a:t>03</a:t>
            </a:r>
            <a:endParaRPr lang="zh-CN" altLang="en-US" sz="8800" b="1" dirty="0">
              <a:solidFill>
                <a:schemeClr val="bg1"/>
              </a:solidFill>
            </a:endParaRPr>
          </a:p>
        </p:txBody>
      </p:sp>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椭圆 47"/>
          <p:cNvSpPr/>
          <p:nvPr/>
        </p:nvSpPr>
        <p:spPr>
          <a:xfrm>
            <a:off x="3412823" y="1053914"/>
            <a:ext cx="1318842" cy="13245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endParaRPr lang="zh-CN" altLang="en-US" sz="1600" dirty="0"/>
          </a:p>
        </p:txBody>
      </p:sp>
      <p:sp>
        <p:nvSpPr>
          <p:cNvPr id="49" name="矩形 48"/>
          <p:cNvSpPr/>
          <p:nvPr/>
        </p:nvSpPr>
        <p:spPr>
          <a:xfrm>
            <a:off x="3412823" y="2473061"/>
            <a:ext cx="1318842" cy="7947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紧急事件</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endParaRPr>
          </a:p>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模块</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sym typeface="+mn-ea"/>
            </a:endParaRPr>
          </a:p>
        </p:txBody>
      </p:sp>
      <p:sp>
        <p:nvSpPr>
          <p:cNvPr id="50" name="椭圆 49"/>
          <p:cNvSpPr/>
          <p:nvPr/>
        </p:nvSpPr>
        <p:spPr>
          <a:xfrm>
            <a:off x="1357276" y="1053914"/>
            <a:ext cx="1318842" cy="13245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endParaRPr lang="zh-CN" altLang="en-US" sz="1600" dirty="0"/>
          </a:p>
        </p:txBody>
      </p:sp>
      <p:sp>
        <p:nvSpPr>
          <p:cNvPr id="51" name="矩形 50"/>
          <p:cNvSpPr/>
          <p:nvPr/>
        </p:nvSpPr>
        <p:spPr>
          <a:xfrm>
            <a:off x="1357276" y="2473061"/>
            <a:ext cx="1318842" cy="7947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用药提醒</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endParaRPr>
          </a:p>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模块</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sym typeface="+mn-ea"/>
            </a:endParaRPr>
          </a:p>
        </p:txBody>
      </p:sp>
      <p:sp>
        <p:nvSpPr>
          <p:cNvPr id="53" name="矩形 52"/>
          <p:cNvSpPr/>
          <p:nvPr/>
        </p:nvSpPr>
        <p:spPr>
          <a:xfrm>
            <a:off x="5403850" y="2473325"/>
            <a:ext cx="1450975" cy="7950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传感器测量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endParaRPr>
          </a:p>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模块</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华文黑体" pitchFamily="2" charset="-122"/>
              <a:sym typeface="+mn-ea"/>
            </a:endParaRPr>
          </a:p>
        </p:txBody>
      </p:sp>
      <p:sp>
        <p:nvSpPr>
          <p:cNvPr id="61" name="Freeform 64"/>
          <p:cNvSpPr>
            <a:spLocks noEditPoints="1"/>
          </p:cNvSpPr>
          <p:nvPr/>
        </p:nvSpPr>
        <p:spPr bwMode="auto">
          <a:xfrm flipH="1">
            <a:off x="3745710" y="1247201"/>
            <a:ext cx="653069" cy="543748"/>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070" tIns="33535" rIns="67070" bIns="3353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grpSp>
        <p:nvGrpSpPr>
          <p:cNvPr id="3" name="组合 61"/>
          <p:cNvGrpSpPr/>
          <p:nvPr/>
        </p:nvGrpSpPr>
        <p:grpSpPr>
          <a:xfrm>
            <a:off x="1812855" y="1190009"/>
            <a:ext cx="407684" cy="595906"/>
            <a:chOff x="5690315" y="3674507"/>
            <a:chExt cx="314729" cy="458061"/>
          </a:xfrm>
        </p:grpSpPr>
        <p:sp>
          <p:nvSpPr>
            <p:cNvPr id="63"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sp>
          <p:nvSpPr>
            <p:cNvPr id="64"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grpSp>
      <p:sp>
        <p:nvSpPr>
          <p:cNvPr id="81" name="等腰三角形 80"/>
          <p:cNvSpPr/>
          <p:nvPr/>
        </p:nvSpPr>
        <p:spPr>
          <a:xfrm flipV="1">
            <a:off x="1917339" y="3331914"/>
            <a:ext cx="183583" cy="1589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endParaRPr lang="zh-CN" altLang="en-US" sz="1600" dirty="0"/>
          </a:p>
        </p:txBody>
      </p:sp>
      <p:sp>
        <p:nvSpPr>
          <p:cNvPr id="82" name="等腰三角形 81"/>
          <p:cNvSpPr/>
          <p:nvPr/>
        </p:nvSpPr>
        <p:spPr>
          <a:xfrm flipV="1">
            <a:off x="3980401" y="3331914"/>
            <a:ext cx="183583" cy="1589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endParaRPr lang="zh-CN" altLang="en-US" sz="1600" dirty="0"/>
          </a:p>
        </p:txBody>
      </p:sp>
      <p:sp>
        <p:nvSpPr>
          <p:cNvPr id="83" name="等腰三角形 82"/>
          <p:cNvSpPr/>
          <p:nvPr/>
        </p:nvSpPr>
        <p:spPr>
          <a:xfrm flipV="1">
            <a:off x="6037748" y="3331914"/>
            <a:ext cx="183583" cy="1589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endParaRPr lang="zh-CN" altLang="en-US" sz="1600" dirty="0"/>
          </a:p>
        </p:txBody>
      </p:sp>
      <p:sp>
        <p:nvSpPr>
          <p:cNvPr id="90" name="矩形 89"/>
          <p:cNvSpPr/>
          <p:nvPr/>
        </p:nvSpPr>
        <p:spPr>
          <a:xfrm>
            <a:off x="1078230" y="3552190"/>
            <a:ext cx="6110605" cy="4337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r>
              <a:rPr lang="zh-CN" altLang="en-US" sz="2000" b="1" dirty="0" smtClean="0">
                <a:latin typeface="微软雅黑" panose="020B0503020204020204" pitchFamily="34" charset="-122"/>
                <a:ea typeface="微软雅黑" panose="020B0503020204020204" pitchFamily="34" charset="-122"/>
              </a:rPr>
              <a:t>技术解决方案</a:t>
            </a:r>
            <a:endParaRPr lang="zh-CN" altLang="en-US" sz="2000" b="1" dirty="0" smtClean="0">
              <a:latin typeface="微软雅黑" panose="020B0503020204020204" pitchFamily="34" charset="-122"/>
              <a:ea typeface="微软雅黑" panose="020B0503020204020204" pitchFamily="34" charset="-122"/>
            </a:endParaRPr>
          </a:p>
        </p:txBody>
      </p:sp>
      <p:sp>
        <p:nvSpPr>
          <p:cNvPr id="4" name="椭圆 3"/>
          <p:cNvSpPr/>
          <p:nvPr/>
        </p:nvSpPr>
        <p:spPr>
          <a:xfrm>
            <a:off x="5470171" y="1053914"/>
            <a:ext cx="1318842" cy="13245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p>
            <a:pPr algn="ctr"/>
            <a:endParaRPr lang="zh-CN" altLang="en-US" sz="1600" dirty="0"/>
          </a:p>
        </p:txBody>
      </p:sp>
      <p:sp>
        <p:nvSpPr>
          <p:cNvPr id="65" name="Freeform 9"/>
          <p:cNvSpPr/>
          <p:nvPr/>
        </p:nvSpPr>
        <p:spPr bwMode="auto">
          <a:xfrm flipH="1">
            <a:off x="5790671" y="1347791"/>
            <a:ext cx="677736" cy="426393"/>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070" tIns="33535" rIns="67070" bIns="3353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椭圆 49"/>
          <p:cNvSpPr/>
          <p:nvPr/>
        </p:nvSpPr>
        <p:spPr>
          <a:xfrm>
            <a:off x="113030" y="196850"/>
            <a:ext cx="1738630" cy="16465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endParaRPr lang="zh-CN" altLang="en-US" sz="1600" dirty="0"/>
          </a:p>
        </p:txBody>
      </p:sp>
      <p:grpSp>
        <p:nvGrpSpPr>
          <p:cNvPr id="3" name="组合 61"/>
          <p:cNvGrpSpPr/>
          <p:nvPr/>
        </p:nvGrpSpPr>
        <p:grpSpPr>
          <a:xfrm>
            <a:off x="778440" y="292119"/>
            <a:ext cx="407684" cy="595906"/>
            <a:chOff x="5690315" y="3674507"/>
            <a:chExt cx="314729" cy="458061"/>
          </a:xfrm>
        </p:grpSpPr>
        <p:sp>
          <p:nvSpPr>
            <p:cNvPr id="63"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sp>
          <p:nvSpPr>
            <p:cNvPr id="64"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grpSp>
      <p:sp>
        <p:nvSpPr>
          <p:cNvPr id="2" name="文本框 1"/>
          <p:cNvSpPr txBox="1"/>
          <p:nvPr/>
        </p:nvSpPr>
        <p:spPr>
          <a:xfrm>
            <a:off x="417830" y="988695"/>
            <a:ext cx="1129665" cy="645160"/>
          </a:xfrm>
          <a:prstGeom prst="rect">
            <a:avLst/>
          </a:prstGeom>
          <a:noFill/>
        </p:spPr>
        <p:txBody>
          <a:bodyPr wrap="square" rtlCol="0">
            <a:spAutoFit/>
          </a:bodyPr>
          <a:p>
            <a:pPr algn="ctr"/>
            <a:r>
              <a:rPr lang="zh-CN" altLang="en-US" b="1" dirty="0">
                <a:solidFill>
                  <a:schemeClr val="bg1"/>
                </a:solidFill>
                <a:latin typeface="微软雅黑" panose="020B0503020204020204" pitchFamily="34" charset="-122"/>
                <a:ea typeface="微软雅黑" panose="020B0503020204020204" pitchFamily="34" charset="-122"/>
                <a:sym typeface="+mn-ea"/>
              </a:rPr>
              <a:t>用药提醒</a:t>
            </a:r>
            <a:endParaRPr lang="zh-CN" altLang="en-US" b="1" dirty="0">
              <a:solidFill>
                <a:schemeClr val="bg1"/>
              </a:solidFill>
              <a:latin typeface="微软雅黑" panose="020B0503020204020204" pitchFamily="34" charset="-122"/>
              <a:ea typeface="微软雅黑" panose="020B0503020204020204" pitchFamily="34" charset="-122"/>
              <a:sym typeface="+mn-ea"/>
            </a:endParaRPr>
          </a:p>
          <a:p>
            <a:pPr algn="ctr"/>
            <a:r>
              <a:rPr lang="zh-CN" altLang="en-US" b="1" dirty="0">
                <a:solidFill>
                  <a:schemeClr val="bg1"/>
                </a:solidFill>
                <a:latin typeface="微软雅黑" panose="020B0503020204020204" pitchFamily="34" charset="-122"/>
                <a:ea typeface="微软雅黑" panose="020B0503020204020204" pitchFamily="34" charset="-122"/>
                <a:sym typeface="+mn-ea"/>
              </a:rPr>
              <a:t>模块</a:t>
            </a:r>
            <a:endParaRPr lang="zh-CN" altLang="en-US" b="1" dirty="0">
              <a:solidFill>
                <a:schemeClr val="bg1"/>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2036445" y="1353185"/>
            <a:ext cx="5519420" cy="2895600"/>
          </a:xfrm>
          <a:prstGeom prst="rect">
            <a:avLst/>
          </a:prstGeom>
          <a:noFill/>
        </p:spPr>
        <p:txBody>
          <a:bodyPr wrap="square" rtlCol="0">
            <a:spAutoFit/>
          </a:bodyPr>
          <a:p>
            <a:r>
              <a:rPr lang="zh-CN" altLang="en-US" sz="2400" b="1">
                <a:solidFill>
                  <a:schemeClr val="accent1">
                    <a:lumMod val="75000"/>
                  </a:schemeClr>
                </a:solidFill>
                <a:sym typeface="+mn-ea"/>
              </a:rPr>
              <a:t>模块功能</a:t>
            </a:r>
            <a:r>
              <a:rPr lang="zh-CN" altLang="en-US">
                <a:solidFill>
                  <a:schemeClr val="accent1">
                    <a:lumMod val="75000"/>
                  </a:schemeClr>
                </a:solidFill>
                <a:sym typeface="+mn-ea"/>
              </a:rPr>
              <a:t>：</a:t>
            </a:r>
            <a:endParaRPr lang="zh-CN" altLang="en-US">
              <a:solidFill>
                <a:schemeClr val="accent1">
                  <a:lumMod val="75000"/>
                </a:schemeClr>
              </a:solidFill>
              <a:sym typeface="+mn-ea"/>
            </a:endParaRPr>
          </a:p>
          <a:p>
            <a:r>
              <a:rPr lang="zh-CN" altLang="en-US">
                <a:solidFill>
                  <a:schemeClr val="accent1">
                    <a:lumMod val="75000"/>
                  </a:schemeClr>
                </a:solidFill>
                <a:sym typeface="+mn-ea"/>
              </a:rPr>
              <a:t>    通过标签形式添加提示项在指定时间或指定周期提醒用户吃药。</a:t>
            </a:r>
            <a:endParaRPr lang="zh-CN" altLang="en-US">
              <a:solidFill>
                <a:schemeClr val="accent1">
                  <a:lumMod val="75000"/>
                </a:schemeClr>
              </a:solidFill>
              <a:sym typeface="+mn-ea"/>
            </a:endParaRPr>
          </a:p>
          <a:p>
            <a:endParaRPr lang="zh-CN" altLang="en-US">
              <a:solidFill>
                <a:schemeClr val="accent1">
                  <a:lumMod val="75000"/>
                </a:schemeClr>
              </a:solidFill>
              <a:sym typeface="+mn-ea"/>
            </a:endParaRPr>
          </a:p>
          <a:p>
            <a:endParaRPr lang="zh-CN" altLang="en-US">
              <a:solidFill>
                <a:schemeClr val="accent1">
                  <a:lumMod val="75000"/>
                </a:schemeClr>
              </a:solidFill>
              <a:sym typeface="+mn-ea"/>
            </a:endParaRPr>
          </a:p>
          <a:p>
            <a:pPr>
              <a:lnSpc>
                <a:spcPct val="90000"/>
              </a:lnSpc>
            </a:pPr>
            <a:r>
              <a:rPr lang="zh-CN" altLang="en-US">
                <a:solidFill>
                  <a:schemeClr val="accent1">
                    <a:lumMod val="75000"/>
                  </a:schemeClr>
                </a:solidFill>
              </a:rPr>
              <a:t> </a:t>
            </a:r>
            <a:r>
              <a:rPr lang="zh-CN" altLang="en-US" sz="2400" b="1">
                <a:solidFill>
                  <a:schemeClr val="accent1">
                    <a:lumMod val="75000"/>
                  </a:schemeClr>
                </a:solidFill>
                <a:sym typeface="+mn-ea"/>
              </a:rPr>
              <a:t>技术要求</a:t>
            </a:r>
            <a:r>
              <a:rPr lang="zh-CN" altLang="en-US">
                <a:solidFill>
                  <a:schemeClr val="accent1">
                    <a:lumMod val="75000"/>
                  </a:schemeClr>
                </a:solidFill>
                <a:sym typeface="+mn-ea"/>
              </a:rPr>
              <a:t>：</a:t>
            </a:r>
            <a:endParaRPr lang="zh-CN" altLang="en-US">
              <a:solidFill>
                <a:schemeClr val="accent1">
                  <a:lumMod val="75000"/>
                </a:schemeClr>
              </a:solidFill>
              <a:sym typeface="+mn-ea"/>
            </a:endParaRPr>
          </a:p>
          <a:p>
            <a:pPr>
              <a:lnSpc>
                <a:spcPct val="90000"/>
              </a:lnSpc>
            </a:pPr>
            <a:r>
              <a:rPr lang="zh-CN" altLang="en-US">
                <a:solidFill>
                  <a:schemeClr val="accent1">
                    <a:lumMod val="75000"/>
                  </a:schemeClr>
                </a:solidFill>
                <a:sym typeface="+mn-ea"/>
              </a:rPr>
              <a:t>1.基本控件的使用；</a:t>
            </a:r>
            <a:endParaRPr lang="zh-CN" altLang="en-US">
              <a:solidFill>
                <a:schemeClr val="accent1">
                  <a:lumMod val="75000"/>
                </a:schemeClr>
              </a:solidFill>
              <a:sym typeface="+mn-ea"/>
            </a:endParaRPr>
          </a:p>
          <a:p>
            <a:pPr>
              <a:lnSpc>
                <a:spcPct val="90000"/>
              </a:lnSpc>
            </a:pPr>
            <a:r>
              <a:rPr lang="zh-CN" altLang="en-US">
                <a:solidFill>
                  <a:schemeClr val="accent1">
                    <a:lumMod val="75000"/>
                  </a:schemeClr>
                </a:solidFill>
                <a:sym typeface="+mn-ea"/>
              </a:rPr>
              <a:t>2.定时器的实现；</a:t>
            </a:r>
            <a:endParaRPr lang="zh-CN" altLang="en-US">
              <a:solidFill>
                <a:schemeClr val="accent1">
                  <a:lumMod val="75000"/>
                </a:schemeClr>
              </a:solidFill>
              <a:sym typeface="+mn-ea"/>
            </a:endParaRPr>
          </a:p>
          <a:p>
            <a:pPr>
              <a:lnSpc>
                <a:spcPct val="90000"/>
              </a:lnSpc>
            </a:pPr>
            <a:r>
              <a:rPr lang="zh-CN" altLang="en-US">
                <a:solidFill>
                  <a:schemeClr val="accent1">
                    <a:lumMod val="75000"/>
                  </a:schemeClr>
                </a:solidFill>
                <a:sym typeface="+mn-ea"/>
              </a:rPr>
              <a:t>3.调用系统铃声或使手机震动等底层服务；</a:t>
            </a:r>
            <a:endParaRPr lang="zh-CN" altLang="en-US" dirty="0">
              <a:solidFill>
                <a:schemeClr val="accent1">
                  <a:lumMod val="75000"/>
                </a:schemeClr>
              </a:solidFill>
              <a:latin typeface="微软雅黑" panose="020B0503020204020204" pitchFamily="34" charset="-122"/>
              <a:ea typeface="微软雅黑" panose="020B0503020204020204" pitchFamily="34" charset="-122"/>
              <a:sym typeface="+mn-ea"/>
            </a:endParaRPr>
          </a:p>
          <a:p>
            <a:pPr>
              <a:lnSpc>
                <a:spcPct val="90000"/>
              </a:lnSpc>
            </a:pPr>
            <a:endParaRPr lang="zh-CN" altLang="en-US"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sp>
        <p:nvSpPr>
          <p:cNvPr id="12" name="Oval 10"/>
          <p:cNvSpPr>
            <a:spLocks noChangeArrowheads="1"/>
          </p:cNvSpPr>
          <p:nvPr/>
        </p:nvSpPr>
        <p:spPr bwMode="auto">
          <a:xfrm>
            <a:off x="5482590" y="1797050"/>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4" name="Oval 10"/>
          <p:cNvSpPr>
            <a:spLocks noChangeArrowheads="1"/>
          </p:cNvSpPr>
          <p:nvPr/>
        </p:nvSpPr>
        <p:spPr bwMode="auto">
          <a:xfrm>
            <a:off x="3618230" y="1533525"/>
            <a:ext cx="837565" cy="73787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5" name="Oval 10"/>
          <p:cNvSpPr>
            <a:spLocks noChangeArrowheads="1"/>
          </p:cNvSpPr>
          <p:nvPr/>
        </p:nvSpPr>
        <p:spPr bwMode="auto">
          <a:xfrm>
            <a:off x="3185795" y="2548890"/>
            <a:ext cx="1372870" cy="122555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6" name="Oval 10"/>
          <p:cNvSpPr>
            <a:spLocks noChangeArrowheads="1"/>
          </p:cNvSpPr>
          <p:nvPr/>
        </p:nvSpPr>
        <p:spPr bwMode="auto">
          <a:xfrm>
            <a:off x="2150110" y="1369060"/>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7" name="Oval 10"/>
          <p:cNvSpPr>
            <a:spLocks noChangeArrowheads="1"/>
          </p:cNvSpPr>
          <p:nvPr/>
        </p:nvSpPr>
        <p:spPr bwMode="auto">
          <a:xfrm>
            <a:off x="3284220" y="3774440"/>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9" name="Oval 10"/>
          <p:cNvSpPr>
            <a:spLocks noChangeArrowheads="1"/>
          </p:cNvSpPr>
          <p:nvPr/>
        </p:nvSpPr>
        <p:spPr bwMode="auto">
          <a:xfrm>
            <a:off x="5609590" y="1924050"/>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0" name="Oval 10"/>
          <p:cNvSpPr>
            <a:spLocks noChangeArrowheads="1"/>
          </p:cNvSpPr>
          <p:nvPr/>
        </p:nvSpPr>
        <p:spPr bwMode="auto">
          <a:xfrm>
            <a:off x="2348230" y="942340"/>
            <a:ext cx="837565" cy="73787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1" name="Oval 10"/>
          <p:cNvSpPr>
            <a:spLocks noChangeArrowheads="1"/>
          </p:cNvSpPr>
          <p:nvPr/>
        </p:nvSpPr>
        <p:spPr bwMode="auto">
          <a:xfrm>
            <a:off x="5958840" y="1533525"/>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3" name="Oval 10"/>
          <p:cNvSpPr>
            <a:spLocks noChangeArrowheads="1"/>
          </p:cNvSpPr>
          <p:nvPr/>
        </p:nvSpPr>
        <p:spPr bwMode="auto">
          <a:xfrm>
            <a:off x="5749925" y="3527425"/>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41"/>
          <p:cNvGrpSpPr/>
          <p:nvPr/>
        </p:nvGrpSpPr>
        <p:grpSpPr bwMode="auto">
          <a:xfrm>
            <a:off x="4542234" y="706273"/>
            <a:ext cx="441833" cy="400110"/>
            <a:chOff x="2727102" y="1805798"/>
            <a:chExt cx="798858" cy="723619"/>
          </a:xfrm>
        </p:grpSpPr>
        <p:grpSp>
          <p:nvGrpSpPr>
            <p:cNvPr id="17" name="组合 35"/>
            <p:cNvGrpSpPr/>
            <p:nvPr/>
          </p:nvGrpSpPr>
          <p:grpSpPr bwMode="auto">
            <a:xfrm>
              <a:off x="2727102" y="1809520"/>
              <a:ext cx="789301" cy="711133"/>
              <a:chOff x="3696385" y="1762464"/>
              <a:chExt cx="2543112" cy="2379436"/>
            </a:xfrm>
          </p:grpSpPr>
          <p:sp>
            <p:nvSpPr>
              <p:cNvPr id="29" name="矩形 28"/>
              <p:cNvSpPr/>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30"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28" name="文本框 39"/>
            <p:cNvSpPr txBox="1">
              <a:spLocks noChangeArrowheads="1"/>
            </p:cNvSpPr>
            <p:nvPr/>
          </p:nvSpPr>
          <p:spPr bwMode="auto">
            <a:xfrm>
              <a:off x="2766020" y="1805798"/>
              <a:ext cx="759940" cy="7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01</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31" name="组合 42"/>
          <p:cNvGrpSpPr/>
          <p:nvPr/>
        </p:nvGrpSpPr>
        <p:grpSpPr bwMode="auto">
          <a:xfrm>
            <a:off x="5253676" y="3658682"/>
            <a:ext cx="2830970" cy="393701"/>
            <a:chOff x="3859762" y="1809521"/>
            <a:chExt cx="5116559" cy="711133"/>
          </a:xfrm>
        </p:grpSpPr>
        <p:grpSp>
          <p:nvGrpSpPr>
            <p:cNvPr id="32" name="组合 36"/>
            <p:cNvGrpSpPr/>
            <p:nvPr/>
          </p:nvGrpSpPr>
          <p:grpSpPr bwMode="auto">
            <a:xfrm>
              <a:off x="3859762" y="1809521"/>
              <a:ext cx="5116559" cy="711133"/>
              <a:chOff x="3856314" y="1762464"/>
              <a:chExt cx="2383183" cy="2379436"/>
            </a:xfrm>
          </p:grpSpPr>
          <p:sp>
            <p:nvSpPr>
              <p:cNvPr id="34" name="矩形 33"/>
              <p:cNvSpPr/>
              <p:nvPr/>
            </p:nvSpPr>
            <p:spPr>
              <a:xfrm>
                <a:off x="3856314" y="1763631"/>
                <a:ext cx="2379486" cy="2378269"/>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35"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 name="connsiteX0-51" fmla="*/ 45292 w 703716"/>
                  <a:gd name="connsiteY0-52" fmla="*/ 0 h 525639"/>
                  <a:gd name="connsiteX1-53" fmla="*/ 703716 w 703716"/>
                  <a:gd name="connsiteY1-54" fmla="*/ 0 h 525639"/>
                  <a:gd name="connsiteX2-55" fmla="*/ 703716 w 703716"/>
                  <a:gd name="connsiteY2-56" fmla="*/ 286509 h 525639"/>
                  <a:gd name="connsiteX3-57" fmla="*/ 0 w 703716"/>
                  <a:gd name="connsiteY3-58" fmla="*/ 180681 h 525639"/>
                  <a:gd name="connsiteX4-59" fmla="*/ 45292 w 703716"/>
                  <a:gd name="connsiteY4-60" fmla="*/ 0 h 525639"/>
                  <a:gd name="connsiteX0-61" fmla="*/ 45292 w 703716"/>
                  <a:gd name="connsiteY0-62" fmla="*/ 0 h 286509"/>
                  <a:gd name="connsiteX1-63" fmla="*/ 703716 w 703716"/>
                  <a:gd name="connsiteY1-64" fmla="*/ 0 h 286509"/>
                  <a:gd name="connsiteX2-65" fmla="*/ 703716 w 703716"/>
                  <a:gd name="connsiteY2-66" fmla="*/ 286509 h 286509"/>
                  <a:gd name="connsiteX3-67" fmla="*/ 0 w 703716"/>
                  <a:gd name="connsiteY3-68" fmla="*/ 180681 h 286509"/>
                  <a:gd name="connsiteX4-69" fmla="*/ 45292 w 703716"/>
                  <a:gd name="connsiteY4-70" fmla="*/ 0 h 286509"/>
                  <a:gd name="connsiteX0-71" fmla="*/ 0 w 658424"/>
                  <a:gd name="connsiteY0-72" fmla="*/ 0 h 474648"/>
                  <a:gd name="connsiteX1-73" fmla="*/ 658424 w 658424"/>
                  <a:gd name="connsiteY1-74" fmla="*/ 0 h 474648"/>
                  <a:gd name="connsiteX2-75" fmla="*/ 658424 w 658424"/>
                  <a:gd name="connsiteY2-76" fmla="*/ 286509 h 474648"/>
                  <a:gd name="connsiteX3-77" fmla="*/ 2177 w 658424"/>
                  <a:gd name="connsiteY3-78" fmla="*/ 474648 h 474648"/>
                  <a:gd name="connsiteX4-79" fmla="*/ 0 w 658424"/>
                  <a:gd name="connsiteY4-80" fmla="*/ 0 h 474648"/>
                  <a:gd name="connsiteX0-81" fmla="*/ 0 w 658424"/>
                  <a:gd name="connsiteY0-82" fmla="*/ 0 h 474648"/>
                  <a:gd name="connsiteX1-83" fmla="*/ 658424 w 658424"/>
                  <a:gd name="connsiteY1-84" fmla="*/ 0 h 474648"/>
                  <a:gd name="connsiteX2-85" fmla="*/ 658424 w 658424"/>
                  <a:gd name="connsiteY2-86" fmla="*/ 286509 h 474648"/>
                  <a:gd name="connsiteX3-87" fmla="*/ 2177 w 658424"/>
                  <a:gd name="connsiteY3-88" fmla="*/ 474648 h 474648"/>
                  <a:gd name="connsiteX4-89" fmla="*/ 0 w 658424"/>
                  <a:gd name="connsiteY4-90" fmla="*/ 0 h 474648"/>
                  <a:gd name="connsiteX0-91" fmla="*/ 0 w 658424"/>
                  <a:gd name="connsiteY0-92" fmla="*/ 0 h 478579"/>
                  <a:gd name="connsiteX1-93" fmla="*/ 658424 w 658424"/>
                  <a:gd name="connsiteY1-94" fmla="*/ 0 h 478579"/>
                  <a:gd name="connsiteX2-95" fmla="*/ 658424 w 658424"/>
                  <a:gd name="connsiteY2-96" fmla="*/ 286509 h 478579"/>
                  <a:gd name="connsiteX3-97" fmla="*/ 2177 w 658424"/>
                  <a:gd name="connsiteY3-98" fmla="*/ 474648 h 478579"/>
                  <a:gd name="connsiteX4-99" fmla="*/ 0 w 658424"/>
                  <a:gd name="connsiteY4-100" fmla="*/ 0 h 478579"/>
                  <a:gd name="connsiteX0-101" fmla="*/ 0 w 658424"/>
                  <a:gd name="connsiteY0-102" fmla="*/ 0 h 477010"/>
                  <a:gd name="connsiteX1-103" fmla="*/ 658424 w 658424"/>
                  <a:gd name="connsiteY1-104" fmla="*/ 0 h 477010"/>
                  <a:gd name="connsiteX2-105" fmla="*/ 658424 w 658424"/>
                  <a:gd name="connsiteY2-106" fmla="*/ 286509 h 477010"/>
                  <a:gd name="connsiteX3-107" fmla="*/ 2177 w 658424"/>
                  <a:gd name="connsiteY3-108" fmla="*/ 474648 h 477010"/>
                  <a:gd name="connsiteX4-109" fmla="*/ 0 w 658424"/>
                  <a:gd name="connsiteY4-110" fmla="*/ 0 h 477010"/>
                  <a:gd name="connsiteX0-111" fmla="*/ 0 w 658424"/>
                  <a:gd name="connsiteY0-112" fmla="*/ 0 h 505769"/>
                  <a:gd name="connsiteX1-113" fmla="*/ 658424 w 658424"/>
                  <a:gd name="connsiteY1-114" fmla="*/ 0 h 505769"/>
                  <a:gd name="connsiteX2-115" fmla="*/ 658424 w 658424"/>
                  <a:gd name="connsiteY2-116" fmla="*/ 286509 h 505769"/>
                  <a:gd name="connsiteX3-117" fmla="*/ 2177 w 658424"/>
                  <a:gd name="connsiteY3-118" fmla="*/ 474648 h 505769"/>
                  <a:gd name="connsiteX4-119" fmla="*/ 0 w 658424"/>
                  <a:gd name="connsiteY4-120" fmla="*/ 0 h 505769"/>
                  <a:gd name="connsiteX0-121" fmla="*/ 0 w 658424"/>
                  <a:gd name="connsiteY0-122" fmla="*/ 0 h 525981"/>
                  <a:gd name="connsiteX1-123" fmla="*/ 658424 w 658424"/>
                  <a:gd name="connsiteY1-124" fmla="*/ 0 h 525981"/>
                  <a:gd name="connsiteX2-125" fmla="*/ 658424 w 658424"/>
                  <a:gd name="connsiteY2-126" fmla="*/ 286509 h 525981"/>
                  <a:gd name="connsiteX3-127" fmla="*/ 2177 w 658424"/>
                  <a:gd name="connsiteY3-128" fmla="*/ 474648 h 525981"/>
                  <a:gd name="connsiteX4-129" fmla="*/ 0 w 658424"/>
                  <a:gd name="connsiteY4-130" fmla="*/ 0 h 525981"/>
                  <a:gd name="connsiteX0-131" fmla="*/ 0 w 658424"/>
                  <a:gd name="connsiteY0-132" fmla="*/ 0 h 436868"/>
                  <a:gd name="connsiteX1-133" fmla="*/ 658424 w 658424"/>
                  <a:gd name="connsiteY1-134" fmla="*/ 0 h 436868"/>
                  <a:gd name="connsiteX2-135" fmla="*/ 658424 w 658424"/>
                  <a:gd name="connsiteY2-136" fmla="*/ 286509 h 436868"/>
                  <a:gd name="connsiteX3-137" fmla="*/ 2177 w 658424"/>
                  <a:gd name="connsiteY3-138" fmla="*/ 251233 h 436868"/>
                  <a:gd name="connsiteX4-139" fmla="*/ 0 w 658424"/>
                  <a:gd name="connsiteY4-140" fmla="*/ 0 h 436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33" name="矩形 32"/>
            <p:cNvSpPr/>
            <p:nvPr/>
          </p:nvSpPr>
          <p:spPr>
            <a:xfrm>
              <a:off x="4943774" y="1868799"/>
              <a:ext cx="3635814" cy="609049"/>
            </a:xfrm>
            <a:prstGeom prst="rect">
              <a:avLst/>
            </a:prstGeom>
          </p:spPr>
          <p:txBody>
            <a:bodyPr wrap="none">
              <a:spAutoFit/>
            </a:bodyPr>
            <a:lstStyle/>
            <a:p>
              <a:pPr lvl="0"/>
              <a:r>
                <a:rPr lang="zh-CN" altLang="zh-CN" sz="1600" b="1" dirty="0">
                  <a:solidFill>
                    <a:schemeClr val="bg1"/>
                  </a:solidFill>
                  <a:latin typeface="微软雅黑" panose="020B0503020204020204" pitchFamily="34" charset="-122"/>
                  <a:ea typeface="微软雅黑" panose="020B0503020204020204" pitchFamily="34" charset="-122"/>
                </a:rPr>
                <a:t>推广方案与运营规划</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42"/>
          <p:cNvGrpSpPr/>
          <p:nvPr/>
        </p:nvGrpSpPr>
        <p:grpSpPr bwMode="auto">
          <a:xfrm>
            <a:off x="5230816" y="2185247"/>
            <a:ext cx="2830970" cy="393701"/>
            <a:chOff x="3859762" y="1809521"/>
            <a:chExt cx="5116559" cy="711133"/>
          </a:xfrm>
        </p:grpSpPr>
        <p:grpSp>
          <p:nvGrpSpPr>
            <p:cNvPr id="52" name="组合 36"/>
            <p:cNvGrpSpPr/>
            <p:nvPr/>
          </p:nvGrpSpPr>
          <p:grpSpPr bwMode="auto">
            <a:xfrm>
              <a:off x="3859762" y="1809521"/>
              <a:ext cx="5116559" cy="711133"/>
              <a:chOff x="3856314" y="1762464"/>
              <a:chExt cx="2383183" cy="2379436"/>
            </a:xfrm>
          </p:grpSpPr>
          <p:sp>
            <p:nvSpPr>
              <p:cNvPr id="54" name="矩形 53"/>
              <p:cNvSpPr/>
              <p:nvPr/>
            </p:nvSpPr>
            <p:spPr>
              <a:xfrm>
                <a:off x="3856314" y="1763631"/>
                <a:ext cx="2379486" cy="2378269"/>
              </a:xfrm>
              <a:prstGeom prst="rect">
                <a:avLst/>
              </a:prstGeom>
              <a:solidFill>
                <a:schemeClr val="accent3">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55"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 name="connsiteX0-51" fmla="*/ 45292 w 703716"/>
                  <a:gd name="connsiteY0-52" fmla="*/ 0 h 525639"/>
                  <a:gd name="connsiteX1-53" fmla="*/ 703716 w 703716"/>
                  <a:gd name="connsiteY1-54" fmla="*/ 0 h 525639"/>
                  <a:gd name="connsiteX2-55" fmla="*/ 703716 w 703716"/>
                  <a:gd name="connsiteY2-56" fmla="*/ 286509 h 525639"/>
                  <a:gd name="connsiteX3-57" fmla="*/ 0 w 703716"/>
                  <a:gd name="connsiteY3-58" fmla="*/ 180681 h 525639"/>
                  <a:gd name="connsiteX4-59" fmla="*/ 45292 w 703716"/>
                  <a:gd name="connsiteY4-60" fmla="*/ 0 h 525639"/>
                  <a:gd name="connsiteX0-61" fmla="*/ 45292 w 703716"/>
                  <a:gd name="connsiteY0-62" fmla="*/ 0 h 286509"/>
                  <a:gd name="connsiteX1-63" fmla="*/ 703716 w 703716"/>
                  <a:gd name="connsiteY1-64" fmla="*/ 0 h 286509"/>
                  <a:gd name="connsiteX2-65" fmla="*/ 703716 w 703716"/>
                  <a:gd name="connsiteY2-66" fmla="*/ 286509 h 286509"/>
                  <a:gd name="connsiteX3-67" fmla="*/ 0 w 703716"/>
                  <a:gd name="connsiteY3-68" fmla="*/ 180681 h 286509"/>
                  <a:gd name="connsiteX4-69" fmla="*/ 45292 w 703716"/>
                  <a:gd name="connsiteY4-70" fmla="*/ 0 h 286509"/>
                  <a:gd name="connsiteX0-71" fmla="*/ 0 w 658424"/>
                  <a:gd name="connsiteY0-72" fmla="*/ 0 h 474648"/>
                  <a:gd name="connsiteX1-73" fmla="*/ 658424 w 658424"/>
                  <a:gd name="connsiteY1-74" fmla="*/ 0 h 474648"/>
                  <a:gd name="connsiteX2-75" fmla="*/ 658424 w 658424"/>
                  <a:gd name="connsiteY2-76" fmla="*/ 286509 h 474648"/>
                  <a:gd name="connsiteX3-77" fmla="*/ 2177 w 658424"/>
                  <a:gd name="connsiteY3-78" fmla="*/ 474648 h 474648"/>
                  <a:gd name="connsiteX4-79" fmla="*/ 0 w 658424"/>
                  <a:gd name="connsiteY4-80" fmla="*/ 0 h 474648"/>
                  <a:gd name="connsiteX0-81" fmla="*/ 0 w 658424"/>
                  <a:gd name="connsiteY0-82" fmla="*/ 0 h 474648"/>
                  <a:gd name="connsiteX1-83" fmla="*/ 658424 w 658424"/>
                  <a:gd name="connsiteY1-84" fmla="*/ 0 h 474648"/>
                  <a:gd name="connsiteX2-85" fmla="*/ 658424 w 658424"/>
                  <a:gd name="connsiteY2-86" fmla="*/ 286509 h 474648"/>
                  <a:gd name="connsiteX3-87" fmla="*/ 2177 w 658424"/>
                  <a:gd name="connsiteY3-88" fmla="*/ 474648 h 474648"/>
                  <a:gd name="connsiteX4-89" fmla="*/ 0 w 658424"/>
                  <a:gd name="connsiteY4-90" fmla="*/ 0 h 474648"/>
                  <a:gd name="connsiteX0-91" fmla="*/ 0 w 658424"/>
                  <a:gd name="connsiteY0-92" fmla="*/ 0 h 478579"/>
                  <a:gd name="connsiteX1-93" fmla="*/ 658424 w 658424"/>
                  <a:gd name="connsiteY1-94" fmla="*/ 0 h 478579"/>
                  <a:gd name="connsiteX2-95" fmla="*/ 658424 w 658424"/>
                  <a:gd name="connsiteY2-96" fmla="*/ 286509 h 478579"/>
                  <a:gd name="connsiteX3-97" fmla="*/ 2177 w 658424"/>
                  <a:gd name="connsiteY3-98" fmla="*/ 474648 h 478579"/>
                  <a:gd name="connsiteX4-99" fmla="*/ 0 w 658424"/>
                  <a:gd name="connsiteY4-100" fmla="*/ 0 h 478579"/>
                  <a:gd name="connsiteX0-101" fmla="*/ 0 w 658424"/>
                  <a:gd name="connsiteY0-102" fmla="*/ 0 h 477010"/>
                  <a:gd name="connsiteX1-103" fmla="*/ 658424 w 658424"/>
                  <a:gd name="connsiteY1-104" fmla="*/ 0 h 477010"/>
                  <a:gd name="connsiteX2-105" fmla="*/ 658424 w 658424"/>
                  <a:gd name="connsiteY2-106" fmla="*/ 286509 h 477010"/>
                  <a:gd name="connsiteX3-107" fmla="*/ 2177 w 658424"/>
                  <a:gd name="connsiteY3-108" fmla="*/ 474648 h 477010"/>
                  <a:gd name="connsiteX4-109" fmla="*/ 0 w 658424"/>
                  <a:gd name="connsiteY4-110" fmla="*/ 0 h 477010"/>
                  <a:gd name="connsiteX0-111" fmla="*/ 0 w 658424"/>
                  <a:gd name="connsiteY0-112" fmla="*/ 0 h 505769"/>
                  <a:gd name="connsiteX1-113" fmla="*/ 658424 w 658424"/>
                  <a:gd name="connsiteY1-114" fmla="*/ 0 h 505769"/>
                  <a:gd name="connsiteX2-115" fmla="*/ 658424 w 658424"/>
                  <a:gd name="connsiteY2-116" fmla="*/ 286509 h 505769"/>
                  <a:gd name="connsiteX3-117" fmla="*/ 2177 w 658424"/>
                  <a:gd name="connsiteY3-118" fmla="*/ 474648 h 505769"/>
                  <a:gd name="connsiteX4-119" fmla="*/ 0 w 658424"/>
                  <a:gd name="connsiteY4-120" fmla="*/ 0 h 505769"/>
                  <a:gd name="connsiteX0-121" fmla="*/ 0 w 658424"/>
                  <a:gd name="connsiteY0-122" fmla="*/ 0 h 525981"/>
                  <a:gd name="connsiteX1-123" fmla="*/ 658424 w 658424"/>
                  <a:gd name="connsiteY1-124" fmla="*/ 0 h 525981"/>
                  <a:gd name="connsiteX2-125" fmla="*/ 658424 w 658424"/>
                  <a:gd name="connsiteY2-126" fmla="*/ 286509 h 525981"/>
                  <a:gd name="connsiteX3-127" fmla="*/ 2177 w 658424"/>
                  <a:gd name="connsiteY3-128" fmla="*/ 474648 h 525981"/>
                  <a:gd name="connsiteX4-129" fmla="*/ 0 w 658424"/>
                  <a:gd name="connsiteY4-130" fmla="*/ 0 h 525981"/>
                  <a:gd name="connsiteX0-131" fmla="*/ 0 w 658424"/>
                  <a:gd name="connsiteY0-132" fmla="*/ 0 h 436868"/>
                  <a:gd name="connsiteX1-133" fmla="*/ 658424 w 658424"/>
                  <a:gd name="connsiteY1-134" fmla="*/ 0 h 436868"/>
                  <a:gd name="connsiteX2-135" fmla="*/ 658424 w 658424"/>
                  <a:gd name="connsiteY2-136" fmla="*/ 286509 h 436868"/>
                  <a:gd name="connsiteX3-137" fmla="*/ 2177 w 658424"/>
                  <a:gd name="connsiteY3-138" fmla="*/ 251233 h 436868"/>
                  <a:gd name="connsiteX4-139" fmla="*/ 0 w 658424"/>
                  <a:gd name="connsiteY4-140" fmla="*/ 0 h 436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53" name="矩形 52"/>
            <p:cNvSpPr/>
            <p:nvPr/>
          </p:nvSpPr>
          <p:spPr>
            <a:xfrm>
              <a:off x="4943774" y="1868799"/>
              <a:ext cx="2534052" cy="609049"/>
            </a:xfrm>
            <a:prstGeom prst="rect">
              <a:avLst/>
            </a:prstGeom>
          </p:spPr>
          <p:txBody>
            <a:bodyPr wrap="none">
              <a:spAutoFit/>
            </a:bodyPr>
            <a:lstStyle/>
            <a:p>
              <a:pPr lvl="0"/>
              <a:r>
                <a:rPr lang="zh-CN" altLang="zh-CN" sz="1600" b="1" dirty="0">
                  <a:solidFill>
                    <a:schemeClr val="bg1"/>
                  </a:solidFill>
                  <a:latin typeface="微软雅黑" panose="020B0503020204020204" pitchFamily="34" charset="-122"/>
                  <a:ea typeface="微软雅黑" panose="020B0503020204020204" pitchFamily="34" charset="-122"/>
                </a:rPr>
                <a:t>技术解决方案</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61" name="组合 42"/>
          <p:cNvGrpSpPr/>
          <p:nvPr/>
        </p:nvGrpSpPr>
        <p:grpSpPr bwMode="auto">
          <a:xfrm>
            <a:off x="5248596" y="2917016"/>
            <a:ext cx="2830970" cy="393701"/>
            <a:chOff x="3859762" y="1809521"/>
            <a:chExt cx="5116559" cy="711133"/>
          </a:xfrm>
        </p:grpSpPr>
        <p:grpSp>
          <p:nvGrpSpPr>
            <p:cNvPr id="62" name="组合 36"/>
            <p:cNvGrpSpPr/>
            <p:nvPr/>
          </p:nvGrpSpPr>
          <p:grpSpPr bwMode="auto">
            <a:xfrm>
              <a:off x="3859762" y="1809521"/>
              <a:ext cx="5116559" cy="711133"/>
              <a:chOff x="3856314" y="1762464"/>
              <a:chExt cx="2383183" cy="2379436"/>
            </a:xfrm>
          </p:grpSpPr>
          <p:sp>
            <p:nvSpPr>
              <p:cNvPr id="64" name="矩形 63"/>
              <p:cNvSpPr/>
              <p:nvPr/>
            </p:nvSpPr>
            <p:spPr>
              <a:xfrm>
                <a:off x="3856314" y="1763631"/>
                <a:ext cx="2379486" cy="2378269"/>
              </a:xfrm>
              <a:prstGeom prst="rect">
                <a:avLst/>
              </a:prstGeom>
              <a:solidFill>
                <a:schemeClr val="accent4">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65"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 name="connsiteX0-51" fmla="*/ 45292 w 703716"/>
                  <a:gd name="connsiteY0-52" fmla="*/ 0 h 525639"/>
                  <a:gd name="connsiteX1-53" fmla="*/ 703716 w 703716"/>
                  <a:gd name="connsiteY1-54" fmla="*/ 0 h 525639"/>
                  <a:gd name="connsiteX2-55" fmla="*/ 703716 w 703716"/>
                  <a:gd name="connsiteY2-56" fmla="*/ 286509 h 525639"/>
                  <a:gd name="connsiteX3-57" fmla="*/ 0 w 703716"/>
                  <a:gd name="connsiteY3-58" fmla="*/ 180681 h 525639"/>
                  <a:gd name="connsiteX4-59" fmla="*/ 45292 w 703716"/>
                  <a:gd name="connsiteY4-60" fmla="*/ 0 h 525639"/>
                  <a:gd name="connsiteX0-61" fmla="*/ 45292 w 703716"/>
                  <a:gd name="connsiteY0-62" fmla="*/ 0 h 286509"/>
                  <a:gd name="connsiteX1-63" fmla="*/ 703716 w 703716"/>
                  <a:gd name="connsiteY1-64" fmla="*/ 0 h 286509"/>
                  <a:gd name="connsiteX2-65" fmla="*/ 703716 w 703716"/>
                  <a:gd name="connsiteY2-66" fmla="*/ 286509 h 286509"/>
                  <a:gd name="connsiteX3-67" fmla="*/ 0 w 703716"/>
                  <a:gd name="connsiteY3-68" fmla="*/ 180681 h 286509"/>
                  <a:gd name="connsiteX4-69" fmla="*/ 45292 w 703716"/>
                  <a:gd name="connsiteY4-70" fmla="*/ 0 h 286509"/>
                  <a:gd name="connsiteX0-71" fmla="*/ 0 w 658424"/>
                  <a:gd name="connsiteY0-72" fmla="*/ 0 h 474648"/>
                  <a:gd name="connsiteX1-73" fmla="*/ 658424 w 658424"/>
                  <a:gd name="connsiteY1-74" fmla="*/ 0 h 474648"/>
                  <a:gd name="connsiteX2-75" fmla="*/ 658424 w 658424"/>
                  <a:gd name="connsiteY2-76" fmla="*/ 286509 h 474648"/>
                  <a:gd name="connsiteX3-77" fmla="*/ 2177 w 658424"/>
                  <a:gd name="connsiteY3-78" fmla="*/ 474648 h 474648"/>
                  <a:gd name="connsiteX4-79" fmla="*/ 0 w 658424"/>
                  <a:gd name="connsiteY4-80" fmla="*/ 0 h 474648"/>
                  <a:gd name="connsiteX0-81" fmla="*/ 0 w 658424"/>
                  <a:gd name="connsiteY0-82" fmla="*/ 0 h 474648"/>
                  <a:gd name="connsiteX1-83" fmla="*/ 658424 w 658424"/>
                  <a:gd name="connsiteY1-84" fmla="*/ 0 h 474648"/>
                  <a:gd name="connsiteX2-85" fmla="*/ 658424 w 658424"/>
                  <a:gd name="connsiteY2-86" fmla="*/ 286509 h 474648"/>
                  <a:gd name="connsiteX3-87" fmla="*/ 2177 w 658424"/>
                  <a:gd name="connsiteY3-88" fmla="*/ 474648 h 474648"/>
                  <a:gd name="connsiteX4-89" fmla="*/ 0 w 658424"/>
                  <a:gd name="connsiteY4-90" fmla="*/ 0 h 474648"/>
                  <a:gd name="connsiteX0-91" fmla="*/ 0 w 658424"/>
                  <a:gd name="connsiteY0-92" fmla="*/ 0 h 478579"/>
                  <a:gd name="connsiteX1-93" fmla="*/ 658424 w 658424"/>
                  <a:gd name="connsiteY1-94" fmla="*/ 0 h 478579"/>
                  <a:gd name="connsiteX2-95" fmla="*/ 658424 w 658424"/>
                  <a:gd name="connsiteY2-96" fmla="*/ 286509 h 478579"/>
                  <a:gd name="connsiteX3-97" fmla="*/ 2177 w 658424"/>
                  <a:gd name="connsiteY3-98" fmla="*/ 474648 h 478579"/>
                  <a:gd name="connsiteX4-99" fmla="*/ 0 w 658424"/>
                  <a:gd name="connsiteY4-100" fmla="*/ 0 h 478579"/>
                  <a:gd name="connsiteX0-101" fmla="*/ 0 w 658424"/>
                  <a:gd name="connsiteY0-102" fmla="*/ 0 h 477010"/>
                  <a:gd name="connsiteX1-103" fmla="*/ 658424 w 658424"/>
                  <a:gd name="connsiteY1-104" fmla="*/ 0 h 477010"/>
                  <a:gd name="connsiteX2-105" fmla="*/ 658424 w 658424"/>
                  <a:gd name="connsiteY2-106" fmla="*/ 286509 h 477010"/>
                  <a:gd name="connsiteX3-107" fmla="*/ 2177 w 658424"/>
                  <a:gd name="connsiteY3-108" fmla="*/ 474648 h 477010"/>
                  <a:gd name="connsiteX4-109" fmla="*/ 0 w 658424"/>
                  <a:gd name="connsiteY4-110" fmla="*/ 0 h 477010"/>
                  <a:gd name="connsiteX0-111" fmla="*/ 0 w 658424"/>
                  <a:gd name="connsiteY0-112" fmla="*/ 0 h 505769"/>
                  <a:gd name="connsiteX1-113" fmla="*/ 658424 w 658424"/>
                  <a:gd name="connsiteY1-114" fmla="*/ 0 h 505769"/>
                  <a:gd name="connsiteX2-115" fmla="*/ 658424 w 658424"/>
                  <a:gd name="connsiteY2-116" fmla="*/ 286509 h 505769"/>
                  <a:gd name="connsiteX3-117" fmla="*/ 2177 w 658424"/>
                  <a:gd name="connsiteY3-118" fmla="*/ 474648 h 505769"/>
                  <a:gd name="connsiteX4-119" fmla="*/ 0 w 658424"/>
                  <a:gd name="connsiteY4-120" fmla="*/ 0 h 505769"/>
                  <a:gd name="connsiteX0-121" fmla="*/ 0 w 658424"/>
                  <a:gd name="connsiteY0-122" fmla="*/ 0 h 525981"/>
                  <a:gd name="connsiteX1-123" fmla="*/ 658424 w 658424"/>
                  <a:gd name="connsiteY1-124" fmla="*/ 0 h 525981"/>
                  <a:gd name="connsiteX2-125" fmla="*/ 658424 w 658424"/>
                  <a:gd name="connsiteY2-126" fmla="*/ 286509 h 525981"/>
                  <a:gd name="connsiteX3-127" fmla="*/ 2177 w 658424"/>
                  <a:gd name="connsiteY3-128" fmla="*/ 474648 h 525981"/>
                  <a:gd name="connsiteX4-129" fmla="*/ 0 w 658424"/>
                  <a:gd name="connsiteY4-130" fmla="*/ 0 h 525981"/>
                  <a:gd name="connsiteX0-131" fmla="*/ 0 w 658424"/>
                  <a:gd name="connsiteY0-132" fmla="*/ 0 h 436868"/>
                  <a:gd name="connsiteX1-133" fmla="*/ 658424 w 658424"/>
                  <a:gd name="connsiteY1-134" fmla="*/ 0 h 436868"/>
                  <a:gd name="connsiteX2-135" fmla="*/ 658424 w 658424"/>
                  <a:gd name="connsiteY2-136" fmla="*/ 286509 h 436868"/>
                  <a:gd name="connsiteX3-137" fmla="*/ 2177 w 658424"/>
                  <a:gd name="connsiteY3-138" fmla="*/ 251233 h 436868"/>
                  <a:gd name="connsiteX4-139" fmla="*/ 0 w 658424"/>
                  <a:gd name="connsiteY4-140" fmla="*/ 0 h 436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63" name="矩形 62"/>
            <p:cNvSpPr/>
            <p:nvPr/>
          </p:nvSpPr>
          <p:spPr>
            <a:xfrm>
              <a:off x="4943774" y="1868799"/>
              <a:ext cx="2901306" cy="609049"/>
            </a:xfrm>
            <a:prstGeom prst="rect">
              <a:avLst/>
            </a:prstGeom>
          </p:spPr>
          <p:txBody>
            <a:bodyPr wrap="none">
              <a:spAutoFit/>
            </a:bodyPr>
            <a:lstStyle/>
            <a:p>
              <a:pPr lvl="0"/>
              <a:r>
                <a:rPr lang="zh-CN" altLang="zh-CN" sz="1600" b="1" dirty="0">
                  <a:solidFill>
                    <a:schemeClr val="bg1"/>
                  </a:solidFill>
                  <a:latin typeface="微软雅黑" panose="020B0503020204020204" pitchFamily="34" charset="-122"/>
                  <a:ea typeface="微软雅黑" panose="020B0503020204020204" pitchFamily="34" charset="-122"/>
                </a:rPr>
                <a:t>产品内容总策划</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2" name="椭圆 1"/>
          <p:cNvSpPr/>
          <p:nvPr/>
        </p:nvSpPr>
        <p:spPr>
          <a:xfrm>
            <a:off x="1403648" y="1454179"/>
            <a:ext cx="2232248" cy="2232248"/>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MH_Others_1"/>
          <p:cNvSpPr txBox="1"/>
          <p:nvPr>
            <p:custDataLst>
              <p:tags r:id="rId1"/>
            </p:custDataLst>
          </p:nvPr>
        </p:nvSpPr>
        <p:spPr>
          <a:xfrm>
            <a:off x="2184704" y="1166147"/>
            <a:ext cx="923330" cy="2698377"/>
          </a:xfrm>
          <a:prstGeom prst="rect">
            <a:avLst/>
          </a:prstGeom>
          <a:noFill/>
        </p:spPr>
        <p:txBody>
          <a:bodyPr vert="eaVert" wrap="square" lIns="0" tIns="0" rIns="0" bIns="0" rtlCol="0" anchor="ctr" anchorCtr="0">
            <a:spAutoFit/>
          </a:bodyPr>
          <a:lstStyle/>
          <a:p>
            <a:pPr algn="ctr"/>
            <a:r>
              <a:rPr lang="zh-CN" altLang="en-US" sz="60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6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2"/>
          <p:cNvSpPr txBox="1"/>
          <p:nvPr>
            <p:custDataLst>
              <p:tags r:id="rId2"/>
            </p:custDataLst>
          </p:nvPr>
        </p:nvSpPr>
        <p:spPr>
          <a:xfrm rot="5400000">
            <a:off x="873121" y="2448279"/>
            <a:ext cx="2346166" cy="276999"/>
          </a:xfrm>
          <a:prstGeom prst="rect">
            <a:avLst/>
          </a:prstGeom>
          <a:noFill/>
        </p:spPr>
        <p:txBody>
          <a:bodyPr wrap="square" lIns="0" tIns="0" rIns="0" bIns="0">
            <a:spAutoFit/>
          </a:bodyPr>
          <a:lstStyle/>
          <a:p>
            <a:pPr algn="ctr">
              <a:defRPr/>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41"/>
          <p:cNvGrpSpPr/>
          <p:nvPr/>
        </p:nvGrpSpPr>
        <p:grpSpPr bwMode="auto">
          <a:xfrm>
            <a:off x="4572079" y="3650193"/>
            <a:ext cx="459326" cy="398780"/>
            <a:chOff x="2727102" y="1805798"/>
            <a:chExt cx="830486" cy="721322"/>
          </a:xfrm>
        </p:grpSpPr>
        <p:grpSp>
          <p:nvGrpSpPr>
            <p:cNvPr id="4" name="组合 35"/>
            <p:cNvGrpSpPr/>
            <p:nvPr/>
          </p:nvGrpSpPr>
          <p:grpSpPr bwMode="auto">
            <a:xfrm>
              <a:off x="2727102" y="1809520"/>
              <a:ext cx="789301" cy="711133"/>
              <a:chOff x="3696385" y="1762464"/>
              <a:chExt cx="2543112" cy="2379436"/>
            </a:xfrm>
          </p:grpSpPr>
          <p:sp>
            <p:nvSpPr>
              <p:cNvPr id="5" name="矩形 4"/>
              <p:cNvSpPr/>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6"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7" name="文本框 39"/>
            <p:cNvSpPr txBox="1">
              <a:spLocks noChangeArrowheads="1"/>
            </p:cNvSpPr>
            <p:nvPr/>
          </p:nvSpPr>
          <p:spPr bwMode="auto">
            <a:xfrm>
              <a:off x="2734390" y="1805798"/>
              <a:ext cx="823198" cy="72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05</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8" name="组合 42"/>
          <p:cNvGrpSpPr/>
          <p:nvPr/>
        </p:nvGrpSpPr>
        <p:grpSpPr bwMode="auto">
          <a:xfrm>
            <a:off x="5248596" y="735142"/>
            <a:ext cx="2830970" cy="393701"/>
            <a:chOff x="3859762" y="1809521"/>
            <a:chExt cx="5116559" cy="711133"/>
          </a:xfrm>
        </p:grpSpPr>
        <p:grpSp>
          <p:nvGrpSpPr>
            <p:cNvPr id="9" name="组合 36"/>
            <p:cNvGrpSpPr/>
            <p:nvPr/>
          </p:nvGrpSpPr>
          <p:grpSpPr bwMode="auto">
            <a:xfrm>
              <a:off x="3859762" y="1809521"/>
              <a:ext cx="5116559" cy="711133"/>
              <a:chOff x="3856314" y="1762464"/>
              <a:chExt cx="2383183" cy="2379436"/>
            </a:xfrm>
          </p:grpSpPr>
          <p:sp>
            <p:nvSpPr>
              <p:cNvPr id="10" name="矩形 9"/>
              <p:cNvSpPr/>
              <p:nvPr/>
            </p:nvSpPr>
            <p:spPr>
              <a:xfrm>
                <a:off x="3856314" y="1763631"/>
                <a:ext cx="2379486" cy="2378269"/>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1"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 name="connsiteX0-51" fmla="*/ 45292 w 703716"/>
                  <a:gd name="connsiteY0-52" fmla="*/ 0 h 525639"/>
                  <a:gd name="connsiteX1-53" fmla="*/ 703716 w 703716"/>
                  <a:gd name="connsiteY1-54" fmla="*/ 0 h 525639"/>
                  <a:gd name="connsiteX2-55" fmla="*/ 703716 w 703716"/>
                  <a:gd name="connsiteY2-56" fmla="*/ 286509 h 525639"/>
                  <a:gd name="connsiteX3-57" fmla="*/ 0 w 703716"/>
                  <a:gd name="connsiteY3-58" fmla="*/ 180681 h 525639"/>
                  <a:gd name="connsiteX4-59" fmla="*/ 45292 w 703716"/>
                  <a:gd name="connsiteY4-60" fmla="*/ 0 h 525639"/>
                  <a:gd name="connsiteX0-61" fmla="*/ 45292 w 703716"/>
                  <a:gd name="connsiteY0-62" fmla="*/ 0 h 286509"/>
                  <a:gd name="connsiteX1-63" fmla="*/ 703716 w 703716"/>
                  <a:gd name="connsiteY1-64" fmla="*/ 0 h 286509"/>
                  <a:gd name="connsiteX2-65" fmla="*/ 703716 w 703716"/>
                  <a:gd name="connsiteY2-66" fmla="*/ 286509 h 286509"/>
                  <a:gd name="connsiteX3-67" fmla="*/ 0 w 703716"/>
                  <a:gd name="connsiteY3-68" fmla="*/ 180681 h 286509"/>
                  <a:gd name="connsiteX4-69" fmla="*/ 45292 w 703716"/>
                  <a:gd name="connsiteY4-70" fmla="*/ 0 h 286509"/>
                  <a:gd name="connsiteX0-71" fmla="*/ 0 w 658424"/>
                  <a:gd name="connsiteY0-72" fmla="*/ 0 h 474648"/>
                  <a:gd name="connsiteX1-73" fmla="*/ 658424 w 658424"/>
                  <a:gd name="connsiteY1-74" fmla="*/ 0 h 474648"/>
                  <a:gd name="connsiteX2-75" fmla="*/ 658424 w 658424"/>
                  <a:gd name="connsiteY2-76" fmla="*/ 286509 h 474648"/>
                  <a:gd name="connsiteX3-77" fmla="*/ 2177 w 658424"/>
                  <a:gd name="connsiteY3-78" fmla="*/ 474648 h 474648"/>
                  <a:gd name="connsiteX4-79" fmla="*/ 0 w 658424"/>
                  <a:gd name="connsiteY4-80" fmla="*/ 0 h 474648"/>
                  <a:gd name="connsiteX0-81" fmla="*/ 0 w 658424"/>
                  <a:gd name="connsiteY0-82" fmla="*/ 0 h 474648"/>
                  <a:gd name="connsiteX1-83" fmla="*/ 658424 w 658424"/>
                  <a:gd name="connsiteY1-84" fmla="*/ 0 h 474648"/>
                  <a:gd name="connsiteX2-85" fmla="*/ 658424 w 658424"/>
                  <a:gd name="connsiteY2-86" fmla="*/ 286509 h 474648"/>
                  <a:gd name="connsiteX3-87" fmla="*/ 2177 w 658424"/>
                  <a:gd name="connsiteY3-88" fmla="*/ 474648 h 474648"/>
                  <a:gd name="connsiteX4-89" fmla="*/ 0 w 658424"/>
                  <a:gd name="connsiteY4-90" fmla="*/ 0 h 474648"/>
                  <a:gd name="connsiteX0-91" fmla="*/ 0 w 658424"/>
                  <a:gd name="connsiteY0-92" fmla="*/ 0 h 478579"/>
                  <a:gd name="connsiteX1-93" fmla="*/ 658424 w 658424"/>
                  <a:gd name="connsiteY1-94" fmla="*/ 0 h 478579"/>
                  <a:gd name="connsiteX2-95" fmla="*/ 658424 w 658424"/>
                  <a:gd name="connsiteY2-96" fmla="*/ 286509 h 478579"/>
                  <a:gd name="connsiteX3-97" fmla="*/ 2177 w 658424"/>
                  <a:gd name="connsiteY3-98" fmla="*/ 474648 h 478579"/>
                  <a:gd name="connsiteX4-99" fmla="*/ 0 w 658424"/>
                  <a:gd name="connsiteY4-100" fmla="*/ 0 h 478579"/>
                  <a:gd name="connsiteX0-101" fmla="*/ 0 w 658424"/>
                  <a:gd name="connsiteY0-102" fmla="*/ 0 h 477010"/>
                  <a:gd name="connsiteX1-103" fmla="*/ 658424 w 658424"/>
                  <a:gd name="connsiteY1-104" fmla="*/ 0 h 477010"/>
                  <a:gd name="connsiteX2-105" fmla="*/ 658424 w 658424"/>
                  <a:gd name="connsiteY2-106" fmla="*/ 286509 h 477010"/>
                  <a:gd name="connsiteX3-107" fmla="*/ 2177 w 658424"/>
                  <a:gd name="connsiteY3-108" fmla="*/ 474648 h 477010"/>
                  <a:gd name="connsiteX4-109" fmla="*/ 0 w 658424"/>
                  <a:gd name="connsiteY4-110" fmla="*/ 0 h 477010"/>
                  <a:gd name="connsiteX0-111" fmla="*/ 0 w 658424"/>
                  <a:gd name="connsiteY0-112" fmla="*/ 0 h 505769"/>
                  <a:gd name="connsiteX1-113" fmla="*/ 658424 w 658424"/>
                  <a:gd name="connsiteY1-114" fmla="*/ 0 h 505769"/>
                  <a:gd name="connsiteX2-115" fmla="*/ 658424 w 658424"/>
                  <a:gd name="connsiteY2-116" fmla="*/ 286509 h 505769"/>
                  <a:gd name="connsiteX3-117" fmla="*/ 2177 w 658424"/>
                  <a:gd name="connsiteY3-118" fmla="*/ 474648 h 505769"/>
                  <a:gd name="connsiteX4-119" fmla="*/ 0 w 658424"/>
                  <a:gd name="connsiteY4-120" fmla="*/ 0 h 505769"/>
                  <a:gd name="connsiteX0-121" fmla="*/ 0 w 658424"/>
                  <a:gd name="connsiteY0-122" fmla="*/ 0 h 525981"/>
                  <a:gd name="connsiteX1-123" fmla="*/ 658424 w 658424"/>
                  <a:gd name="connsiteY1-124" fmla="*/ 0 h 525981"/>
                  <a:gd name="connsiteX2-125" fmla="*/ 658424 w 658424"/>
                  <a:gd name="connsiteY2-126" fmla="*/ 286509 h 525981"/>
                  <a:gd name="connsiteX3-127" fmla="*/ 2177 w 658424"/>
                  <a:gd name="connsiteY3-128" fmla="*/ 474648 h 525981"/>
                  <a:gd name="connsiteX4-129" fmla="*/ 0 w 658424"/>
                  <a:gd name="connsiteY4-130" fmla="*/ 0 h 525981"/>
                  <a:gd name="connsiteX0-131" fmla="*/ 0 w 658424"/>
                  <a:gd name="connsiteY0-132" fmla="*/ 0 h 436868"/>
                  <a:gd name="connsiteX1-133" fmla="*/ 658424 w 658424"/>
                  <a:gd name="connsiteY1-134" fmla="*/ 0 h 436868"/>
                  <a:gd name="connsiteX2-135" fmla="*/ 658424 w 658424"/>
                  <a:gd name="connsiteY2-136" fmla="*/ 286509 h 436868"/>
                  <a:gd name="connsiteX3-137" fmla="*/ 2177 w 658424"/>
                  <a:gd name="connsiteY3-138" fmla="*/ 251233 h 436868"/>
                  <a:gd name="connsiteX4-139" fmla="*/ 0 w 658424"/>
                  <a:gd name="connsiteY4-140" fmla="*/ 0 h 436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12" name="矩形 11"/>
            <p:cNvSpPr/>
            <p:nvPr/>
          </p:nvSpPr>
          <p:spPr>
            <a:xfrm>
              <a:off x="4943774" y="1868799"/>
              <a:ext cx="2901306" cy="609049"/>
            </a:xfrm>
            <a:prstGeom prst="rect">
              <a:avLst/>
            </a:prstGeom>
          </p:spPr>
          <p:txBody>
            <a:bodyPr wrap="none">
              <a:spAutoFit/>
            </a:bodyPr>
            <a:lstStyle/>
            <a:p>
              <a:pPr lvl="0"/>
              <a:r>
                <a:rPr lang="zh-CN" altLang="zh-CN" sz="1600" b="1" dirty="0">
                  <a:solidFill>
                    <a:schemeClr val="bg1"/>
                  </a:solidFill>
                  <a:latin typeface="微软雅黑" panose="020B0503020204020204" pitchFamily="34" charset="-122"/>
                  <a:ea typeface="微软雅黑" panose="020B0503020204020204" pitchFamily="34" charset="-122"/>
                </a:rPr>
                <a:t>产品定位及目标</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41"/>
          <p:cNvGrpSpPr/>
          <p:nvPr/>
        </p:nvGrpSpPr>
        <p:grpSpPr bwMode="auto">
          <a:xfrm>
            <a:off x="4579342" y="4351233"/>
            <a:ext cx="456565" cy="398780"/>
            <a:chOff x="2700051" y="1805798"/>
            <a:chExt cx="825495" cy="721322"/>
          </a:xfrm>
        </p:grpSpPr>
        <p:grpSp>
          <p:nvGrpSpPr>
            <p:cNvPr id="14" name="组合 35"/>
            <p:cNvGrpSpPr/>
            <p:nvPr/>
          </p:nvGrpSpPr>
          <p:grpSpPr bwMode="auto">
            <a:xfrm>
              <a:off x="2727102" y="1809520"/>
              <a:ext cx="789301" cy="711133"/>
              <a:chOff x="3696385" y="1762464"/>
              <a:chExt cx="2543112" cy="2379436"/>
            </a:xfrm>
          </p:grpSpPr>
          <p:sp>
            <p:nvSpPr>
              <p:cNvPr id="15" name="矩形 14"/>
              <p:cNvSpPr/>
              <p:nvPr/>
            </p:nvSpPr>
            <p:spPr>
              <a:xfrm>
                <a:off x="3855008" y="1760639"/>
                <a:ext cx="2379374" cy="2381261"/>
              </a:xfrm>
              <a:prstGeom prst="rect">
                <a:avLst/>
              </a:prstGeom>
              <a:solidFill>
                <a:schemeClr val="accent4">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20"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21" name="文本框 39"/>
            <p:cNvSpPr txBox="1">
              <a:spLocks noChangeArrowheads="1"/>
            </p:cNvSpPr>
            <p:nvPr/>
          </p:nvSpPr>
          <p:spPr bwMode="auto">
            <a:xfrm>
              <a:off x="2700051" y="1805798"/>
              <a:ext cx="825495" cy="72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06</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22" name="组合 42"/>
          <p:cNvGrpSpPr/>
          <p:nvPr/>
        </p:nvGrpSpPr>
        <p:grpSpPr bwMode="auto">
          <a:xfrm>
            <a:off x="5248596" y="4345766"/>
            <a:ext cx="2830970" cy="393701"/>
            <a:chOff x="3859762" y="1809521"/>
            <a:chExt cx="5116559" cy="711133"/>
          </a:xfrm>
        </p:grpSpPr>
        <p:grpSp>
          <p:nvGrpSpPr>
            <p:cNvPr id="23" name="组合 36"/>
            <p:cNvGrpSpPr/>
            <p:nvPr/>
          </p:nvGrpSpPr>
          <p:grpSpPr bwMode="auto">
            <a:xfrm>
              <a:off x="3859762" y="1809521"/>
              <a:ext cx="5116559" cy="711133"/>
              <a:chOff x="3856314" y="1762464"/>
              <a:chExt cx="2383183" cy="2379436"/>
            </a:xfrm>
          </p:grpSpPr>
          <p:sp>
            <p:nvSpPr>
              <p:cNvPr id="24" name="矩形 23"/>
              <p:cNvSpPr/>
              <p:nvPr/>
            </p:nvSpPr>
            <p:spPr>
              <a:xfrm>
                <a:off x="3856314" y="1763631"/>
                <a:ext cx="2379486" cy="2378269"/>
              </a:xfrm>
              <a:prstGeom prst="rect">
                <a:avLst/>
              </a:prstGeom>
              <a:solidFill>
                <a:schemeClr val="accent4">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dirty="0">
                  <a:solidFill>
                    <a:schemeClr val="bg1"/>
                  </a:solidFill>
                </a:endParaRPr>
              </a:p>
            </p:txBody>
          </p:sp>
          <p:sp>
            <p:nvSpPr>
              <p:cNvPr id="25"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 name="connsiteX0-51" fmla="*/ 45292 w 703716"/>
                  <a:gd name="connsiteY0-52" fmla="*/ 0 h 525639"/>
                  <a:gd name="connsiteX1-53" fmla="*/ 703716 w 703716"/>
                  <a:gd name="connsiteY1-54" fmla="*/ 0 h 525639"/>
                  <a:gd name="connsiteX2-55" fmla="*/ 703716 w 703716"/>
                  <a:gd name="connsiteY2-56" fmla="*/ 286509 h 525639"/>
                  <a:gd name="connsiteX3-57" fmla="*/ 0 w 703716"/>
                  <a:gd name="connsiteY3-58" fmla="*/ 180681 h 525639"/>
                  <a:gd name="connsiteX4-59" fmla="*/ 45292 w 703716"/>
                  <a:gd name="connsiteY4-60" fmla="*/ 0 h 525639"/>
                  <a:gd name="connsiteX0-61" fmla="*/ 45292 w 703716"/>
                  <a:gd name="connsiteY0-62" fmla="*/ 0 h 286509"/>
                  <a:gd name="connsiteX1-63" fmla="*/ 703716 w 703716"/>
                  <a:gd name="connsiteY1-64" fmla="*/ 0 h 286509"/>
                  <a:gd name="connsiteX2-65" fmla="*/ 703716 w 703716"/>
                  <a:gd name="connsiteY2-66" fmla="*/ 286509 h 286509"/>
                  <a:gd name="connsiteX3-67" fmla="*/ 0 w 703716"/>
                  <a:gd name="connsiteY3-68" fmla="*/ 180681 h 286509"/>
                  <a:gd name="connsiteX4-69" fmla="*/ 45292 w 703716"/>
                  <a:gd name="connsiteY4-70" fmla="*/ 0 h 286509"/>
                  <a:gd name="connsiteX0-71" fmla="*/ 0 w 658424"/>
                  <a:gd name="connsiteY0-72" fmla="*/ 0 h 474648"/>
                  <a:gd name="connsiteX1-73" fmla="*/ 658424 w 658424"/>
                  <a:gd name="connsiteY1-74" fmla="*/ 0 h 474648"/>
                  <a:gd name="connsiteX2-75" fmla="*/ 658424 w 658424"/>
                  <a:gd name="connsiteY2-76" fmla="*/ 286509 h 474648"/>
                  <a:gd name="connsiteX3-77" fmla="*/ 2177 w 658424"/>
                  <a:gd name="connsiteY3-78" fmla="*/ 474648 h 474648"/>
                  <a:gd name="connsiteX4-79" fmla="*/ 0 w 658424"/>
                  <a:gd name="connsiteY4-80" fmla="*/ 0 h 474648"/>
                  <a:gd name="connsiteX0-81" fmla="*/ 0 w 658424"/>
                  <a:gd name="connsiteY0-82" fmla="*/ 0 h 474648"/>
                  <a:gd name="connsiteX1-83" fmla="*/ 658424 w 658424"/>
                  <a:gd name="connsiteY1-84" fmla="*/ 0 h 474648"/>
                  <a:gd name="connsiteX2-85" fmla="*/ 658424 w 658424"/>
                  <a:gd name="connsiteY2-86" fmla="*/ 286509 h 474648"/>
                  <a:gd name="connsiteX3-87" fmla="*/ 2177 w 658424"/>
                  <a:gd name="connsiteY3-88" fmla="*/ 474648 h 474648"/>
                  <a:gd name="connsiteX4-89" fmla="*/ 0 w 658424"/>
                  <a:gd name="connsiteY4-90" fmla="*/ 0 h 474648"/>
                  <a:gd name="connsiteX0-91" fmla="*/ 0 w 658424"/>
                  <a:gd name="connsiteY0-92" fmla="*/ 0 h 478579"/>
                  <a:gd name="connsiteX1-93" fmla="*/ 658424 w 658424"/>
                  <a:gd name="connsiteY1-94" fmla="*/ 0 h 478579"/>
                  <a:gd name="connsiteX2-95" fmla="*/ 658424 w 658424"/>
                  <a:gd name="connsiteY2-96" fmla="*/ 286509 h 478579"/>
                  <a:gd name="connsiteX3-97" fmla="*/ 2177 w 658424"/>
                  <a:gd name="connsiteY3-98" fmla="*/ 474648 h 478579"/>
                  <a:gd name="connsiteX4-99" fmla="*/ 0 w 658424"/>
                  <a:gd name="connsiteY4-100" fmla="*/ 0 h 478579"/>
                  <a:gd name="connsiteX0-101" fmla="*/ 0 w 658424"/>
                  <a:gd name="connsiteY0-102" fmla="*/ 0 h 477010"/>
                  <a:gd name="connsiteX1-103" fmla="*/ 658424 w 658424"/>
                  <a:gd name="connsiteY1-104" fmla="*/ 0 h 477010"/>
                  <a:gd name="connsiteX2-105" fmla="*/ 658424 w 658424"/>
                  <a:gd name="connsiteY2-106" fmla="*/ 286509 h 477010"/>
                  <a:gd name="connsiteX3-107" fmla="*/ 2177 w 658424"/>
                  <a:gd name="connsiteY3-108" fmla="*/ 474648 h 477010"/>
                  <a:gd name="connsiteX4-109" fmla="*/ 0 w 658424"/>
                  <a:gd name="connsiteY4-110" fmla="*/ 0 h 477010"/>
                  <a:gd name="connsiteX0-111" fmla="*/ 0 w 658424"/>
                  <a:gd name="connsiteY0-112" fmla="*/ 0 h 505769"/>
                  <a:gd name="connsiteX1-113" fmla="*/ 658424 w 658424"/>
                  <a:gd name="connsiteY1-114" fmla="*/ 0 h 505769"/>
                  <a:gd name="connsiteX2-115" fmla="*/ 658424 w 658424"/>
                  <a:gd name="connsiteY2-116" fmla="*/ 286509 h 505769"/>
                  <a:gd name="connsiteX3-117" fmla="*/ 2177 w 658424"/>
                  <a:gd name="connsiteY3-118" fmla="*/ 474648 h 505769"/>
                  <a:gd name="connsiteX4-119" fmla="*/ 0 w 658424"/>
                  <a:gd name="connsiteY4-120" fmla="*/ 0 h 505769"/>
                  <a:gd name="connsiteX0-121" fmla="*/ 0 w 658424"/>
                  <a:gd name="connsiteY0-122" fmla="*/ 0 h 525981"/>
                  <a:gd name="connsiteX1-123" fmla="*/ 658424 w 658424"/>
                  <a:gd name="connsiteY1-124" fmla="*/ 0 h 525981"/>
                  <a:gd name="connsiteX2-125" fmla="*/ 658424 w 658424"/>
                  <a:gd name="connsiteY2-126" fmla="*/ 286509 h 525981"/>
                  <a:gd name="connsiteX3-127" fmla="*/ 2177 w 658424"/>
                  <a:gd name="connsiteY3-128" fmla="*/ 474648 h 525981"/>
                  <a:gd name="connsiteX4-129" fmla="*/ 0 w 658424"/>
                  <a:gd name="connsiteY4-130" fmla="*/ 0 h 525981"/>
                  <a:gd name="connsiteX0-131" fmla="*/ 0 w 658424"/>
                  <a:gd name="connsiteY0-132" fmla="*/ 0 h 436868"/>
                  <a:gd name="connsiteX1-133" fmla="*/ 658424 w 658424"/>
                  <a:gd name="connsiteY1-134" fmla="*/ 0 h 436868"/>
                  <a:gd name="connsiteX2-135" fmla="*/ 658424 w 658424"/>
                  <a:gd name="connsiteY2-136" fmla="*/ 286509 h 436868"/>
                  <a:gd name="connsiteX3-137" fmla="*/ 2177 w 658424"/>
                  <a:gd name="connsiteY3-138" fmla="*/ 251233 h 436868"/>
                  <a:gd name="connsiteX4-139" fmla="*/ 0 w 658424"/>
                  <a:gd name="connsiteY4-140" fmla="*/ 0 h 436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dirty="0">
                  <a:solidFill>
                    <a:schemeClr val="bg1"/>
                  </a:solidFill>
                </a:endParaRPr>
              </a:p>
            </p:txBody>
          </p:sp>
        </p:grpSp>
        <p:sp>
          <p:nvSpPr>
            <p:cNvPr id="26" name="矩形 25"/>
            <p:cNvSpPr/>
            <p:nvPr/>
          </p:nvSpPr>
          <p:spPr>
            <a:xfrm>
              <a:off x="4943774" y="1868799"/>
              <a:ext cx="1830531" cy="609049"/>
            </a:xfrm>
            <a:prstGeom prst="rect">
              <a:avLst/>
            </a:prstGeom>
          </p:spPr>
          <p:txBody>
            <a:bodyPr wrap="none">
              <a:spAutoFit/>
            </a:bodyPr>
            <a:p>
              <a:pPr lvl="0"/>
              <a:r>
                <a:rPr lang="en-US" altLang="zh-CN" sz="1600" b="1" dirty="0">
                  <a:solidFill>
                    <a:schemeClr val="bg1"/>
                  </a:solidFill>
                  <a:latin typeface="微软雅黑" panose="020B0503020204020204" pitchFamily="34" charset="-122"/>
                  <a:ea typeface="微软雅黑" panose="020B0503020204020204" pitchFamily="34" charset="-122"/>
                </a:rPr>
                <a:t>App</a:t>
              </a:r>
              <a:r>
                <a:rPr lang="zh-CN" altLang="en-US" sz="1600" b="1" dirty="0">
                  <a:solidFill>
                    <a:schemeClr val="bg1"/>
                  </a:solidFill>
                  <a:latin typeface="微软雅黑" panose="020B0503020204020204" pitchFamily="34" charset="-122"/>
                  <a:ea typeface="微软雅黑" panose="020B0503020204020204" pitchFamily="34" charset="-122"/>
                </a:rPr>
                <a:t>原型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41"/>
          <p:cNvGrpSpPr/>
          <p:nvPr/>
        </p:nvGrpSpPr>
        <p:grpSpPr bwMode="auto">
          <a:xfrm>
            <a:off x="4544774" y="715798"/>
            <a:ext cx="441833" cy="400110"/>
            <a:chOff x="2727102" y="1805798"/>
            <a:chExt cx="798858" cy="723619"/>
          </a:xfrm>
        </p:grpSpPr>
        <p:grpSp>
          <p:nvGrpSpPr>
            <p:cNvPr id="66" name="组合 35"/>
            <p:cNvGrpSpPr/>
            <p:nvPr/>
          </p:nvGrpSpPr>
          <p:grpSpPr bwMode="auto">
            <a:xfrm>
              <a:off x="2727102" y="1809520"/>
              <a:ext cx="789301" cy="711133"/>
              <a:chOff x="3696385" y="1762464"/>
              <a:chExt cx="2543112" cy="2379436"/>
            </a:xfrm>
          </p:grpSpPr>
          <p:sp>
            <p:nvSpPr>
              <p:cNvPr id="67" name="矩形 66"/>
              <p:cNvSpPr/>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68"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69" name="文本框 39"/>
            <p:cNvSpPr txBox="1">
              <a:spLocks noChangeArrowheads="1"/>
            </p:cNvSpPr>
            <p:nvPr/>
          </p:nvSpPr>
          <p:spPr bwMode="auto">
            <a:xfrm>
              <a:off x="2766020" y="1805798"/>
              <a:ext cx="759940" cy="7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01</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41" name="组合 42"/>
          <p:cNvGrpSpPr/>
          <p:nvPr/>
        </p:nvGrpSpPr>
        <p:grpSpPr bwMode="auto">
          <a:xfrm rot="0">
            <a:off x="5249545" y="1315720"/>
            <a:ext cx="2830830" cy="527050"/>
            <a:chOff x="3859762" y="1569078"/>
            <a:chExt cx="5116559" cy="951576"/>
          </a:xfrm>
        </p:grpSpPr>
        <p:grpSp>
          <p:nvGrpSpPr>
            <p:cNvPr id="42" name="组合 36"/>
            <p:cNvGrpSpPr/>
            <p:nvPr/>
          </p:nvGrpSpPr>
          <p:grpSpPr bwMode="auto">
            <a:xfrm>
              <a:off x="3859762" y="1569078"/>
              <a:ext cx="5116559" cy="951576"/>
              <a:chOff x="3856314" y="957948"/>
              <a:chExt cx="2383183" cy="3183952"/>
            </a:xfrm>
          </p:grpSpPr>
          <p:sp>
            <p:nvSpPr>
              <p:cNvPr id="44" name="矩形 43"/>
              <p:cNvSpPr/>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45" name="矩形 34"/>
              <p:cNvSpPr/>
              <p:nvPr/>
            </p:nvSpPr>
            <p:spPr>
              <a:xfrm>
                <a:off x="3860011" y="957948"/>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 name="connsiteX0-51" fmla="*/ 45292 w 703716"/>
                  <a:gd name="connsiteY0-52" fmla="*/ 0 h 525639"/>
                  <a:gd name="connsiteX1-53" fmla="*/ 703716 w 703716"/>
                  <a:gd name="connsiteY1-54" fmla="*/ 0 h 525639"/>
                  <a:gd name="connsiteX2-55" fmla="*/ 703716 w 703716"/>
                  <a:gd name="connsiteY2-56" fmla="*/ 286509 h 525639"/>
                  <a:gd name="connsiteX3-57" fmla="*/ 0 w 703716"/>
                  <a:gd name="connsiteY3-58" fmla="*/ 180681 h 525639"/>
                  <a:gd name="connsiteX4-59" fmla="*/ 45292 w 703716"/>
                  <a:gd name="connsiteY4-60" fmla="*/ 0 h 525639"/>
                  <a:gd name="connsiteX0-61" fmla="*/ 45292 w 703716"/>
                  <a:gd name="connsiteY0-62" fmla="*/ 0 h 286509"/>
                  <a:gd name="connsiteX1-63" fmla="*/ 703716 w 703716"/>
                  <a:gd name="connsiteY1-64" fmla="*/ 0 h 286509"/>
                  <a:gd name="connsiteX2-65" fmla="*/ 703716 w 703716"/>
                  <a:gd name="connsiteY2-66" fmla="*/ 286509 h 286509"/>
                  <a:gd name="connsiteX3-67" fmla="*/ 0 w 703716"/>
                  <a:gd name="connsiteY3-68" fmla="*/ 180681 h 286509"/>
                  <a:gd name="connsiteX4-69" fmla="*/ 45292 w 703716"/>
                  <a:gd name="connsiteY4-70" fmla="*/ 0 h 286509"/>
                  <a:gd name="connsiteX0-71" fmla="*/ 0 w 658424"/>
                  <a:gd name="connsiteY0-72" fmla="*/ 0 h 474648"/>
                  <a:gd name="connsiteX1-73" fmla="*/ 658424 w 658424"/>
                  <a:gd name="connsiteY1-74" fmla="*/ 0 h 474648"/>
                  <a:gd name="connsiteX2-75" fmla="*/ 658424 w 658424"/>
                  <a:gd name="connsiteY2-76" fmla="*/ 286509 h 474648"/>
                  <a:gd name="connsiteX3-77" fmla="*/ 2177 w 658424"/>
                  <a:gd name="connsiteY3-78" fmla="*/ 474648 h 474648"/>
                  <a:gd name="connsiteX4-79" fmla="*/ 0 w 658424"/>
                  <a:gd name="connsiteY4-80" fmla="*/ 0 h 474648"/>
                  <a:gd name="connsiteX0-81" fmla="*/ 0 w 658424"/>
                  <a:gd name="connsiteY0-82" fmla="*/ 0 h 474648"/>
                  <a:gd name="connsiteX1-83" fmla="*/ 658424 w 658424"/>
                  <a:gd name="connsiteY1-84" fmla="*/ 0 h 474648"/>
                  <a:gd name="connsiteX2-85" fmla="*/ 658424 w 658424"/>
                  <a:gd name="connsiteY2-86" fmla="*/ 286509 h 474648"/>
                  <a:gd name="connsiteX3-87" fmla="*/ 2177 w 658424"/>
                  <a:gd name="connsiteY3-88" fmla="*/ 474648 h 474648"/>
                  <a:gd name="connsiteX4-89" fmla="*/ 0 w 658424"/>
                  <a:gd name="connsiteY4-90" fmla="*/ 0 h 474648"/>
                  <a:gd name="connsiteX0-91" fmla="*/ 0 w 658424"/>
                  <a:gd name="connsiteY0-92" fmla="*/ 0 h 478579"/>
                  <a:gd name="connsiteX1-93" fmla="*/ 658424 w 658424"/>
                  <a:gd name="connsiteY1-94" fmla="*/ 0 h 478579"/>
                  <a:gd name="connsiteX2-95" fmla="*/ 658424 w 658424"/>
                  <a:gd name="connsiteY2-96" fmla="*/ 286509 h 478579"/>
                  <a:gd name="connsiteX3-97" fmla="*/ 2177 w 658424"/>
                  <a:gd name="connsiteY3-98" fmla="*/ 474648 h 478579"/>
                  <a:gd name="connsiteX4-99" fmla="*/ 0 w 658424"/>
                  <a:gd name="connsiteY4-100" fmla="*/ 0 h 478579"/>
                  <a:gd name="connsiteX0-101" fmla="*/ 0 w 658424"/>
                  <a:gd name="connsiteY0-102" fmla="*/ 0 h 477010"/>
                  <a:gd name="connsiteX1-103" fmla="*/ 658424 w 658424"/>
                  <a:gd name="connsiteY1-104" fmla="*/ 0 h 477010"/>
                  <a:gd name="connsiteX2-105" fmla="*/ 658424 w 658424"/>
                  <a:gd name="connsiteY2-106" fmla="*/ 286509 h 477010"/>
                  <a:gd name="connsiteX3-107" fmla="*/ 2177 w 658424"/>
                  <a:gd name="connsiteY3-108" fmla="*/ 474648 h 477010"/>
                  <a:gd name="connsiteX4-109" fmla="*/ 0 w 658424"/>
                  <a:gd name="connsiteY4-110" fmla="*/ 0 h 477010"/>
                  <a:gd name="connsiteX0-111" fmla="*/ 0 w 658424"/>
                  <a:gd name="connsiteY0-112" fmla="*/ 0 h 505769"/>
                  <a:gd name="connsiteX1-113" fmla="*/ 658424 w 658424"/>
                  <a:gd name="connsiteY1-114" fmla="*/ 0 h 505769"/>
                  <a:gd name="connsiteX2-115" fmla="*/ 658424 w 658424"/>
                  <a:gd name="connsiteY2-116" fmla="*/ 286509 h 505769"/>
                  <a:gd name="connsiteX3-117" fmla="*/ 2177 w 658424"/>
                  <a:gd name="connsiteY3-118" fmla="*/ 474648 h 505769"/>
                  <a:gd name="connsiteX4-119" fmla="*/ 0 w 658424"/>
                  <a:gd name="connsiteY4-120" fmla="*/ 0 h 505769"/>
                  <a:gd name="connsiteX0-121" fmla="*/ 0 w 658424"/>
                  <a:gd name="connsiteY0-122" fmla="*/ 0 h 525981"/>
                  <a:gd name="connsiteX1-123" fmla="*/ 658424 w 658424"/>
                  <a:gd name="connsiteY1-124" fmla="*/ 0 h 525981"/>
                  <a:gd name="connsiteX2-125" fmla="*/ 658424 w 658424"/>
                  <a:gd name="connsiteY2-126" fmla="*/ 286509 h 525981"/>
                  <a:gd name="connsiteX3-127" fmla="*/ 2177 w 658424"/>
                  <a:gd name="connsiteY3-128" fmla="*/ 474648 h 525981"/>
                  <a:gd name="connsiteX4-129" fmla="*/ 0 w 658424"/>
                  <a:gd name="connsiteY4-130" fmla="*/ 0 h 525981"/>
                  <a:gd name="connsiteX0-131" fmla="*/ 0 w 658424"/>
                  <a:gd name="connsiteY0-132" fmla="*/ 0 h 436868"/>
                  <a:gd name="connsiteX1-133" fmla="*/ 658424 w 658424"/>
                  <a:gd name="connsiteY1-134" fmla="*/ 0 h 436868"/>
                  <a:gd name="connsiteX2-135" fmla="*/ 658424 w 658424"/>
                  <a:gd name="connsiteY2-136" fmla="*/ 286509 h 436868"/>
                  <a:gd name="connsiteX3-137" fmla="*/ 2177 w 658424"/>
                  <a:gd name="connsiteY3-138" fmla="*/ 251233 h 436868"/>
                  <a:gd name="connsiteX4-139" fmla="*/ 0 w 658424"/>
                  <a:gd name="connsiteY4-140" fmla="*/ 0 h 436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43" name="矩形 42"/>
            <p:cNvSpPr/>
            <p:nvPr/>
          </p:nvSpPr>
          <p:spPr>
            <a:xfrm>
              <a:off x="4943774" y="1868799"/>
              <a:ext cx="3635993" cy="608779"/>
            </a:xfrm>
            <a:prstGeom prst="rect">
              <a:avLst/>
            </a:prstGeom>
          </p:spPr>
          <p:txBody>
            <a:bodyPr wrap="none">
              <a:spAutoFit/>
            </a:bodyPr>
            <a:lstStyle/>
            <a:p>
              <a:pPr lvl="0"/>
              <a:r>
                <a:rPr lang="zh-CN" altLang="zh-CN" sz="1600" b="1" dirty="0">
                  <a:solidFill>
                    <a:schemeClr val="bg1"/>
                  </a:solidFill>
                  <a:latin typeface="微软雅黑" panose="020B0503020204020204" pitchFamily="34" charset="-122"/>
                  <a:ea typeface="微软雅黑" panose="020B0503020204020204" pitchFamily="34" charset="-122"/>
                </a:rPr>
                <a:t>项目实施可行性分析</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70" name="组合 41"/>
          <p:cNvGrpSpPr/>
          <p:nvPr/>
        </p:nvGrpSpPr>
        <p:grpSpPr bwMode="auto">
          <a:xfrm rot="0">
            <a:off x="4544695" y="1442720"/>
            <a:ext cx="450850" cy="400050"/>
            <a:chOff x="2705291" y="1805798"/>
            <a:chExt cx="815010" cy="723619"/>
          </a:xfrm>
        </p:grpSpPr>
        <p:grpSp>
          <p:nvGrpSpPr>
            <p:cNvPr id="71" name="组合 35"/>
            <p:cNvGrpSpPr/>
            <p:nvPr/>
          </p:nvGrpSpPr>
          <p:grpSpPr bwMode="auto">
            <a:xfrm>
              <a:off x="2727102" y="1809520"/>
              <a:ext cx="789301" cy="711133"/>
              <a:chOff x="3696385" y="1762464"/>
              <a:chExt cx="2543112" cy="2379436"/>
            </a:xfrm>
          </p:grpSpPr>
          <p:sp>
            <p:nvSpPr>
              <p:cNvPr id="72" name="矩形 71"/>
              <p:cNvSpPr/>
              <p:nvPr/>
            </p:nvSpPr>
            <p:spPr>
              <a:xfrm>
                <a:off x="3855008" y="1760639"/>
                <a:ext cx="2379374" cy="2381261"/>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73"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74" name="文本框 39"/>
            <p:cNvSpPr txBox="1">
              <a:spLocks noChangeArrowheads="1"/>
            </p:cNvSpPr>
            <p:nvPr/>
          </p:nvSpPr>
          <p:spPr bwMode="auto">
            <a:xfrm>
              <a:off x="2705291" y="1805798"/>
              <a:ext cx="815010" cy="7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02</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75" name="组合 41"/>
          <p:cNvGrpSpPr/>
          <p:nvPr/>
        </p:nvGrpSpPr>
        <p:grpSpPr bwMode="auto">
          <a:xfrm>
            <a:off x="4534855" y="2178898"/>
            <a:ext cx="458780" cy="400050"/>
            <a:chOff x="2690801" y="1805798"/>
            <a:chExt cx="829500" cy="723619"/>
          </a:xfrm>
        </p:grpSpPr>
        <p:grpSp>
          <p:nvGrpSpPr>
            <p:cNvPr id="76" name="组合 35"/>
            <p:cNvGrpSpPr/>
            <p:nvPr/>
          </p:nvGrpSpPr>
          <p:grpSpPr bwMode="auto">
            <a:xfrm>
              <a:off x="2727102" y="1809520"/>
              <a:ext cx="789301" cy="711133"/>
              <a:chOff x="3696385" y="1762464"/>
              <a:chExt cx="2543112" cy="2379436"/>
            </a:xfrm>
          </p:grpSpPr>
          <p:sp>
            <p:nvSpPr>
              <p:cNvPr id="77" name="矩形 76"/>
              <p:cNvSpPr/>
              <p:nvPr/>
            </p:nvSpPr>
            <p:spPr>
              <a:xfrm>
                <a:off x="3855008" y="1760639"/>
                <a:ext cx="2379374" cy="2381261"/>
              </a:xfrm>
              <a:prstGeom prst="rect">
                <a:avLst/>
              </a:prstGeom>
              <a:solidFill>
                <a:schemeClr val="accent3">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78"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79" name="文本框 39"/>
            <p:cNvSpPr txBox="1">
              <a:spLocks noChangeArrowheads="1"/>
            </p:cNvSpPr>
            <p:nvPr/>
          </p:nvSpPr>
          <p:spPr bwMode="auto">
            <a:xfrm>
              <a:off x="2690801" y="1805798"/>
              <a:ext cx="829500" cy="7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03</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80" name="组合 41"/>
          <p:cNvGrpSpPr/>
          <p:nvPr/>
        </p:nvGrpSpPr>
        <p:grpSpPr bwMode="auto">
          <a:xfrm>
            <a:off x="4554540" y="2920826"/>
            <a:ext cx="450764" cy="400050"/>
            <a:chOff x="2705295" y="1805798"/>
            <a:chExt cx="815006" cy="723619"/>
          </a:xfrm>
        </p:grpSpPr>
        <p:grpSp>
          <p:nvGrpSpPr>
            <p:cNvPr id="81" name="组合 35"/>
            <p:cNvGrpSpPr/>
            <p:nvPr/>
          </p:nvGrpSpPr>
          <p:grpSpPr bwMode="auto">
            <a:xfrm>
              <a:off x="2727102" y="1809520"/>
              <a:ext cx="789301" cy="711133"/>
              <a:chOff x="3696385" y="1762464"/>
              <a:chExt cx="2543112" cy="2379436"/>
            </a:xfrm>
          </p:grpSpPr>
          <p:sp>
            <p:nvSpPr>
              <p:cNvPr id="82" name="矩形 81"/>
              <p:cNvSpPr/>
              <p:nvPr/>
            </p:nvSpPr>
            <p:spPr>
              <a:xfrm>
                <a:off x="3855008" y="1760639"/>
                <a:ext cx="2379374" cy="2381261"/>
              </a:xfrm>
              <a:prstGeom prst="rect">
                <a:avLst/>
              </a:prstGeom>
              <a:solidFill>
                <a:schemeClr val="accent4">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83"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1" fmla="*/ 0 w 658424"/>
                  <a:gd name="connsiteY0-2" fmla="*/ 0 h 286509"/>
                  <a:gd name="connsiteX1-3" fmla="*/ 658424 w 658424"/>
                  <a:gd name="connsiteY1-4" fmla="*/ 0 h 286509"/>
                  <a:gd name="connsiteX2-5" fmla="*/ 658424 w 658424"/>
                  <a:gd name="connsiteY2-6" fmla="*/ 286509 h 286509"/>
                  <a:gd name="connsiteX3-7" fmla="*/ 0 w 658424"/>
                  <a:gd name="connsiteY3-8" fmla="*/ 286509 h 286509"/>
                  <a:gd name="connsiteX4-9" fmla="*/ 0 w 658424"/>
                  <a:gd name="connsiteY4-10" fmla="*/ 0 h 286509"/>
                  <a:gd name="connsiteX0-11" fmla="*/ 0 w 658424"/>
                  <a:gd name="connsiteY0-12" fmla="*/ 0 h 410686"/>
                  <a:gd name="connsiteX1-13" fmla="*/ 658424 w 658424"/>
                  <a:gd name="connsiteY1-14" fmla="*/ 0 h 410686"/>
                  <a:gd name="connsiteX2-15" fmla="*/ 658424 w 658424"/>
                  <a:gd name="connsiteY2-16" fmla="*/ 286509 h 410686"/>
                  <a:gd name="connsiteX3-17" fmla="*/ 0 w 658424"/>
                  <a:gd name="connsiteY3-18" fmla="*/ 286509 h 410686"/>
                  <a:gd name="connsiteX4-19" fmla="*/ 0 w 658424"/>
                  <a:gd name="connsiteY4-20" fmla="*/ 0 h 410686"/>
                  <a:gd name="connsiteX0-21" fmla="*/ 0 w 658424"/>
                  <a:gd name="connsiteY0-22" fmla="*/ 0 h 410686"/>
                  <a:gd name="connsiteX1-23" fmla="*/ 658424 w 658424"/>
                  <a:gd name="connsiteY1-24" fmla="*/ 0 h 410686"/>
                  <a:gd name="connsiteX2-25" fmla="*/ 658424 w 658424"/>
                  <a:gd name="connsiteY2-26" fmla="*/ 286509 h 410686"/>
                  <a:gd name="connsiteX3-27" fmla="*/ 0 w 658424"/>
                  <a:gd name="connsiteY3-28" fmla="*/ 286509 h 410686"/>
                  <a:gd name="connsiteX4-29" fmla="*/ 0 w 658424"/>
                  <a:gd name="connsiteY4-30" fmla="*/ 0 h 410686"/>
                  <a:gd name="connsiteX0-31" fmla="*/ 0 w 658424"/>
                  <a:gd name="connsiteY0-32" fmla="*/ 0 h 393753"/>
                  <a:gd name="connsiteX1-33" fmla="*/ 658424 w 658424"/>
                  <a:gd name="connsiteY1-34" fmla="*/ 0 h 393753"/>
                  <a:gd name="connsiteX2-35" fmla="*/ 658424 w 658424"/>
                  <a:gd name="connsiteY2-36" fmla="*/ 286509 h 393753"/>
                  <a:gd name="connsiteX3-37" fmla="*/ 0 w 658424"/>
                  <a:gd name="connsiteY3-38" fmla="*/ 286509 h 393753"/>
                  <a:gd name="connsiteX4-39" fmla="*/ 0 w 658424"/>
                  <a:gd name="connsiteY4-40" fmla="*/ 0 h 393753"/>
                  <a:gd name="connsiteX0-41" fmla="*/ 45292 w 703716"/>
                  <a:gd name="connsiteY0-42" fmla="*/ 0 h 371837"/>
                  <a:gd name="connsiteX1-43" fmla="*/ 703716 w 703716"/>
                  <a:gd name="connsiteY1-44" fmla="*/ 0 h 371837"/>
                  <a:gd name="connsiteX2-45" fmla="*/ 703716 w 703716"/>
                  <a:gd name="connsiteY2-46" fmla="*/ 286509 h 371837"/>
                  <a:gd name="connsiteX3-47" fmla="*/ 0 w 703716"/>
                  <a:gd name="connsiteY3-48" fmla="*/ 180681 h 371837"/>
                  <a:gd name="connsiteX4-49" fmla="*/ 45292 w 703716"/>
                  <a:gd name="connsiteY4-50" fmla="*/ 0 h 3718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grpSp>
        <p:sp>
          <p:nvSpPr>
            <p:cNvPr id="84" name="文本框 39"/>
            <p:cNvSpPr txBox="1">
              <a:spLocks noChangeArrowheads="1"/>
            </p:cNvSpPr>
            <p:nvPr/>
          </p:nvSpPr>
          <p:spPr bwMode="auto">
            <a:xfrm>
              <a:off x="2705295" y="1805798"/>
              <a:ext cx="815006" cy="72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000" dirty="0">
                  <a:solidFill>
                    <a:schemeClr val="bg1"/>
                  </a:solidFill>
                  <a:latin typeface="Impact" panose="020B0806030902050204" pitchFamily="34" charset="0"/>
                  <a:ea typeface="时尚中黑简体" pitchFamily="2" charset="-122"/>
                  <a:cs typeface="Arial" panose="020B0604020202020204" pitchFamily="34" charset="0"/>
                </a:rPr>
                <a:t>04</a:t>
              </a:r>
              <a:endParaRPr lang="zh-CN" altLang="en-US" sz="20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spTree>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椭圆 47"/>
          <p:cNvSpPr/>
          <p:nvPr/>
        </p:nvSpPr>
        <p:spPr>
          <a:xfrm>
            <a:off x="76835" y="151130"/>
            <a:ext cx="1738813" cy="1645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lstStyle/>
          <a:p>
            <a:pPr algn="ctr"/>
            <a:endParaRPr lang="zh-CN" altLang="en-US" sz="1600" dirty="0"/>
          </a:p>
        </p:txBody>
      </p:sp>
      <p:sp>
        <p:nvSpPr>
          <p:cNvPr id="61" name="Freeform 64"/>
          <p:cNvSpPr>
            <a:spLocks noEditPoints="1"/>
          </p:cNvSpPr>
          <p:nvPr/>
        </p:nvSpPr>
        <p:spPr bwMode="auto">
          <a:xfrm flipH="1">
            <a:off x="619605" y="239456"/>
            <a:ext cx="653069" cy="543748"/>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070" tIns="33535" rIns="67070" bIns="3353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sp>
        <p:nvSpPr>
          <p:cNvPr id="2" name="文本框 1"/>
          <p:cNvSpPr txBox="1"/>
          <p:nvPr/>
        </p:nvSpPr>
        <p:spPr>
          <a:xfrm>
            <a:off x="367030" y="931545"/>
            <a:ext cx="1158875" cy="645160"/>
          </a:xfrm>
          <a:prstGeom prst="rect">
            <a:avLst/>
          </a:prstGeom>
          <a:noFill/>
        </p:spPr>
        <p:txBody>
          <a:bodyPr wrap="square" rtlCol="0">
            <a:spAutoFit/>
          </a:bodyPr>
          <a:p>
            <a:pPr algn="ctr"/>
            <a:r>
              <a:rPr lang="zh-CN" altLang="en-US" b="1" dirty="0">
                <a:solidFill>
                  <a:schemeClr val="bg1"/>
                </a:solidFill>
                <a:latin typeface="微软雅黑" panose="020B0503020204020204" pitchFamily="34" charset="-122"/>
                <a:ea typeface="微软雅黑" panose="020B0503020204020204" pitchFamily="34" charset="-122"/>
                <a:sym typeface="+mn-ea"/>
              </a:rPr>
              <a:t>紧急事件模块</a:t>
            </a:r>
            <a:endParaRPr lang="zh-CN" altLang="en-US"/>
          </a:p>
        </p:txBody>
      </p:sp>
      <p:sp>
        <p:nvSpPr>
          <p:cNvPr id="5" name="文本框 4"/>
          <p:cNvSpPr txBox="1"/>
          <p:nvPr/>
        </p:nvSpPr>
        <p:spPr>
          <a:xfrm>
            <a:off x="1952625" y="1122045"/>
            <a:ext cx="6830695" cy="3046095"/>
          </a:xfrm>
          <a:prstGeom prst="rect">
            <a:avLst/>
          </a:prstGeom>
          <a:noFill/>
        </p:spPr>
        <p:txBody>
          <a:bodyPr wrap="square" rtlCol="0">
            <a:spAutoFit/>
          </a:bodyPr>
          <a:p>
            <a:r>
              <a:rPr lang="zh-CN" altLang="en-US" sz="2400" b="1">
                <a:solidFill>
                  <a:schemeClr val="accent1">
                    <a:lumMod val="75000"/>
                  </a:schemeClr>
                </a:solidFill>
              </a:rPr>
              <a:t>模块功能</a:t>
            </a:r>
            <a:r>
              <a:rPr lang="zh-CN" altLang="en-US">
                <a:solidFill>
                  <a:schemeClr val="accent1">
                    <a:lumMod val="75000"/>
                  </a:schemeClr>
                </a:solidFill>
              </a:rPr>
              <a:t>：</a:t>
            </a:r>
            <a:endParaRPr lang="zh-CN" altLang="en-US">
              <a:solidFill>
                <a:schemeClr val="accent1">
                  <a:lumMod val="75000"/>
                </a:schemeClr>
              </a:solidFill>
            </a:endParaRPr>
          </a:p>
          <a:p>
            <a:r>
              <a:rPr lang="zh-CN" altLang="en-US">
                <a:solidFill>
                  <a:schemeClr val="accent1">
                    <a:lumMod val="75000"/>
                  </a:schemeClr>
                </a:solidFill>
              </a:rPr>
              <a:t>     应对用户突然摔倒、昏厥等紧急事件，在系统得知用户发生了紧急事件后，会调用安卓的拨号或发短信的功能，以及时通知用户的监护人或医疗人员。</a:t>
            </a:r>
            <a:endParaRPr lang="zh-CN" altLang="en-US">
              <a:solidFill>
                <a:schemeClr val="accent1">
                  <a:lumMod val="75000"/>
                </a:schemeClr>
              </a:solidFill>
            </a:endParaRPr>
          </a:p>
          <a:p>
            <a:endParaRPr lang="zh-CN" altLang="en-US">
              <a:solidFill>
                <a:schemeClr val="accent1">
                  <a:lumMod val="75000"/>
                </a:schemeClr>
              </a:solidFill>
            </a:endParaRPr>
          </a:p>
          <a:p>
            <a:endParaRPr lang="zh-CN" altLang="en-US">
              <a:solidFill>
                <a:schemeClr val="accent1">
                  <a:lumMod val="75000"/>
                </a:schemeClr>
              </a:solidFill>
            </a:endParaRPr>
          </a:p>
          <a:p>
            <a:endParaRPr lang="zh-CN" altLang="en-US">
              <a:solidFill>
                <a:schemeClr val="accent1">
                  <a:lumMod val="75000"/>
                </a:schemeClr>
              </a:solidFill>
            </a:endParaRPr>
          </a:p>
          <a:p>
            <a:r>
              <a:rPr lang="zh-CN" altLang="en-US" sz="2400" b="1">
                <a:solidFill>
                  <a:schemeClr val="accent1">
                    <a:lumMod val="75000"/>
                  </a:schemeClr>
                </a:solidFill>
              </a:rPr>
              <a:t>技术要求</a:t>
            </a:r>
            <a:r>
              <a:rPr lang="zh-CN" altLang="en-US">
                <a:solidFill>
                  <a:schemeClr val="accent1">
                    <a:lumMod val="75000"/>
                  </a:schemeClr>
                </a:solidFill>
              </a:rPr>
              <a:t>：</a:t>
            </a:r>
            <a:endParaRPr lang="zh-CN" altLang="en-US">
              <a:solidFill>
                <a:schemeClr val="accent1">
                  <a:lumMod val="75000"/>
                </a:schemeClr>
              </a:solidFill>
            </a:endParaRPr>
          </a:p>
          <a:p>
            <a:r>
              <a:rPr lang="zh-CN" altLang="en-US">
                <a:solidFill>
                  <a:schemeClr val="accent1">
                    <a:lumMod val="75000"/>
                  </a:schemeClr>
                </a:solidFill>
              </a:rPr>
              <a:t>1.系统如何判断用户是否发生紧急事件，算法上如何实现【难点】；</a:t>
            </a:r>
            <a:endParaRPr lang="zh-CN" altLang="en-US">
              <a:solidFill>
                <a:schemeClr val="accent1">
                  <a:lumMod val="75000"/>
                </a:schemeClr>
              </a:solidFill>
            </a:endParaRPr>
          </a:p>
          <a:p>
            <a:r>
              <a:rPr lang="zh-CN" altLang="en-US">
                <a:solidFill>
                  <a:schemeClr val="accent1">
                    <a:lumMod val="75000"/>
                  </a:schemeClr>
                </a:solidFill>
              </a:rPr>
              <a:t>2.调用系统的拨号和发短信的功能。</a:t>
            </a:r>
            <a:endParaRPr lang="zh-CN" altLang="en-US">
              <a:solidFill>
                <a:schemeClr val="accent1">
                  <a:lumMod val="75000"/>
                </a:schemeClr>
              </a:solidFill>
            </a:endParaRPr>
          </a:p>
        </p:txBody>
      </p:sp>
      <p:sp>
        <p:nvSpPr>
          <p:cNvPr id="11" name="Oval 10"/>
          <p:cNvSpPr>
            <a:spLocks noChangeArrowheads="1"/>
          </p:cNvSpPr>
          <p:nvPr/>
        </p:nvSpPr>
        <p:spPr bwMode="auto">
          <a:xfrm>
            <a:off x="1671320" y="1604645"/>
            <a:ext cx="667385" cy="668020"/>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3" name="Oval 10"/>
          <p:cNvSpPr>
            <a:spLocks noChangeArrowheads="1"/>
          </p:cNvSpPr>
          <p:nvPr/>
        </p:nvSpPr>
        <p:spPr bwMode="auto">
          <a:xfrm>
            <a:off x="2705874" y="1121805"/>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6" name="Oval 10"/>
          <p:cNvSpPr>
            <a:spLocks noChangeArrowheads="1"/>
          </p:cNvSpPr>
          <p:nvPr/>
        </p:nvSpPr>
        <p:spPr bwMode="auto">
          <a:xfrm>
            <a:off x="3863340" y="2666365"/>
            <a:ext cx="1075055" cy="1083945"/>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1167765" y="3166110"/>
            <a:ext cx="828040" cy="798830"/>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10"/>
          <p:cNvSpPr>
            <a:spLocks noChangeArrowheads="1"/>
          </p:cNvSpPr>
          <p:nvPr/>
        </p:nvSpPr>
        <p:spPr bwMode="auto">
          <a:xfrm>
            <a:off x="3863340" y="931545"/>
            <a:ext cx="552450" cy="533400"/>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10"/>
          <p:cNvSpPr>
            <a:spLocks noChangeArrowheads="1"/>
          </p:cNvSpPr>
          <p:nvPr/>
        </p:nvSpPr>
        <p:spPr bwMode="auto">
          <a:xfrm>
            <a:off x="2056269" y="173331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4094480" y="1017270"/>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2" name="Oval 10"/>
          <p:cNvSpPr>
            <a:spLocks noChangeArrowheads="1"/>
          </p:cNvSpPr>
          <p:nvPr/>
        </p:nvSpPr>
        <p:spPr bwMode="auto">
          <a:xfrm>
            <a:off x="5482590" y="1796415"/>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3" name="Oval 10"/>
          <p:cNvSpPr>
            <a:spLocks noChangeArrowheads="1"/>
          </p:cNvSpPr>
          <p:nvPr/>
        </p:nvSpPr>
        <p:spPr bwMode="auto">
          <a:xfrm>
            <a:off x="6683375" y="1858010"/>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4" name="Oval 10"/>
          <p:cNvSpPr>
            <a:spLocks noChangeArrowheads="1"/>
          </p:cNvSpPr>
          <p:nvPr/>
        </p:nvSpPr>
        <p:spPr bwMode="auto">
          <a:xfrm>
            <a:off x="4163060" y="647700"/>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Tree>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椭圆 3"/>
          <p:cNvSpPr/>
          <p:nvPr/>
        </p:nvSpPr>
        <p:spPr>
          <a:xfrm>
            <a:off x="73306" y="141419"/>
            <a:ext cx="1738813" cy="1645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p>
            <a:pPr algn="ctr"/>
            <a:endParaRPr lang="zh-CN" altLang="en-US" sz="1600" dirty="0"/>
          </a:p>
        </p:txBody>
      </p:sp>
      <p:sp>
        <p:nvSpPr>
          <p:cNvPr id="65" name="Freeform 9"/>
          <p:cNvSpPr/>
          <p:nvPr/>
        </p:nvSpPr>
        <p:spPr bwMode="auto">
          <a:xfrm flipH="1">
            <a:off x="603356" y="262576"/>
            <a:ext cx="677736" cy="426393"/>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070" tIns="33535" rIns="67070" bIns="3353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sp>
        <p:nvSpPr>
          <p:cNvPr id="2" name="文本框 1"/>
          <p:cNvSpPr txBox="1"/>
          <p:nvPr/>
        </p:nvSpPr>
        <p:spPr>
          <a:xfrm>
            <a:off x="198120" y="817245"/>
            <a:ext cx="1489075" cy="645160"/>
          </a:xfrm>
          <a:prstGeom prst="rect">
            <a:avLst/>
          </a:prstGeom>
          <a:noFill/>
        </p:spPr>
        <p:txBody>
          <a:bodyPr wrap="square" rtlCol="0">
            <a:spAutoFit/>
          </a:bodyPr>
          <a:p>
            <a:pPr algn="ctr"/>
            <a:r>
              <a:rPr lang="zh-CN" altLang="en-US" b="1" dirty="0">
                <a:solidFill>
                  <a:schemeClr val="bg1"/>
                </a:solidFill>
                <a:latin typeface="微软雅黑" panose="020B0503020204020204" pitchFamily="34" charset="-122"/>
                <a:ea typeface="微软雅黑" panose="020B0503020204020204" pitchFamily="34" charset="-122"/>
                <a:sym typeface="+mn-ea"/>
              </a:rPr>
              <a:t>传感器测量</a:t>
            </a:r>
            <a:endParaRPr lang="zh-CN" altLang="en-US" b="1" dirty="0">
              <a:solidFill>
                <a:schemeClr val="bg1"/>
              </a:solidFill>
              <a:latin typeface="微软雅黑" panose="020B0503020204020204" pitchFamily="34" charset="-122"/>
              <a:ea typeface="微软雅黑" panose="020B0503020204020204" pitchFamily="34" charset="-122"/>
              <a:sym typeface="+mn-ea"/>
            </a:endParaRPr>
          </a:p>
          <a:p>
            <a:pPr algn="ctr"/>
            <a:r>
              <a:rPr lang="zh-CN" altLang="en-US" b="1" dirty="0">
                <a:solidFill>
                  <a:schemeClr val="bg1"/>
                </a:solidFill>
                <a:latin typeface="微软雅黑" panose="020B0503020204020204" pitchFamily="34" charset="-122"/>
                <a:ea typeface="微软雅黑" panose="020B0503020204020204" pitchFamily="34" charset="-122"/>
                <a:sym typeface="+mn-ea"/>
              </a:rPr>
              <a:t>模块</a:t>
            </a:r>
            <a:endParaRPr lang="zh-CN" altLang="en-US" b="1" dirty="0">
              <a:solidFill>
                <a:schemeClr val="bg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049145" y="1080135"/>
            <a:ext cx="5781040" cy="2768600"/>
          </a:xfrm>
          <a:prstGeom prst="rect">
            <a:avLst/>
          </a:prstGeom>
          <a:noFill/>
        </p:spPr>
        <p:txBody>
          <a:bodyPr wrap="square" rtlCol="0">
            <a:spAutoFit/>
          </a:bodyPr>
          <a:p>
            <a:r>
              <a:rPr lang="zh-CN" sz="2400" b="1">
                <a:solidFill>
                  <a:schemeClr val="accent1">
                    <a:lumMod val="75000"/>
                  </a:schemeClr>
                </a:solidFill>
              </a:rPr>
              <a:t>模块功能</a:t>
            </a:r>
            <a:r>
              <a:rPr lang="zh-CN">
                <a:solidFill>
                  <a:schemeClr val="accent1">
                    <a:lumMod val="75000"/>
                  </a:schemeClr>
                </a:solidFill>
              </a:rPr>
              <a:t>：</a:t>
            </a:r>
            <a:endParaRPr lang="zh-CN">
              <a:solidFill>
                <a:schemeClr val="accent1">
                  <a:lumMod val="75000"/>
                </a:schemeClr>
              </a:solidFill>
            </a:endParaRPr>
          </a:p>
          <a:p>
            <a:r>
              <a:rPr lang="zh-CN" altLang="en-US">
                <a:solidFill>
                  <a:schemeClr val="accent1">
                    <a:lumMod val="75000"/>
                  </a:schemeClr>
                </a:solidFill>
              </a:rPr>
              <a:t>    通过手机传感器检测数据并输入到系统中，由系统对输入数据进行加工和处理。传感器传入的数据有“行走步数”、“行走距离”、“心跳”、“血压”等。</a:t>
            </a:r>
            <a:endParaRPr lang="zh-CN" altLang="en-US">
              <a:solidFill>
                <a:schemeClr val="accent1">
                  <a:lumMod val="75000"/>
                </a:schemeClr>
              </a:solidFill>
            </a:endParaRPr>
          </a:p>
          <a:p>
            <a:endParaRPr lang="zh-CN" altLang="en-US">
              <a:solidFill>
                <a:schemeClr val="accent1">
                  <a:lumMod val="75000"/>
                </a:schemeClr>
              </a:solidFill>
            </a:endParaRPr>
          </a:p>
          <a:p>
            <a:endParaRPr lang="zh-CN" altLang="en-US">
              <a:solidFill>
                <a:schemeClr val="accent1">
                  <a:lumMod val="75000"/>
                </a:schemeClr>
              </a:solidFill>
            </a:endParaRPr>
          </a:p>
          <a:p>
            <a:r>
              <a:rPr lang="zh-CN" altLang="en-US">
                <a:solidFill>
                  <a:schemeClr val="accent1">
                    <a:lumMod val="75000"/>
                  </a:schemeClr>
                </a:solidFill>
              </a:rPr>
              <a:t> </a:t>
            </a:r>
            <a:r>
              <a:rPr lang="zh-CN" altLang="en-US" sz="2400" b="1">
                <a:solidFill>
                  <a:schemeClr val="accent1">
                    <a:lumMod val="75000"/>
                  </a:schemeClr>
                </a:solidFill>
              </a:rPr>
              <a:t>技术要求</a:t>
            </a:r>
            <a:r>
              <a:rPr lang="zh-CN" altLang="en-US">
                <a:solidFill>
                  <a:schemeClr val="accent1">
                    <a:lumMod val="75000"/>
                  </a:schemeClr>
                </a:solidFill>
              </a:rPr>
              <a:t>：</a:t>
            </a:r>
            <a:endParaRPr lang="zh-CN" altLang="en-US">
              <a:solidFill>
                <a:schemeClr val="accent1">
                  <a:lumMod val="75000"/>
                </a:schemeClr>
              </a:solidFill>
            </a:endParaRPr>
          </a:p>
          <a:p>
            <a:r>
              <a:rPr lang="zh-CN" altLang="en-US">
                <a:solidFill>
                  <a:schemeClr val="accent1">
                    <a:lumMod val="75000"/>
                  </a:schemeClr>
                </a:solidFill>
              </a:rPr>
              <a:t>1.系统调用传感器以获取数据；</a:t>
            </a:r>
            <a:endParaRPr lang="zh-CN" altLang="en-US">
              <a:solidFill>
                <a:schemeClr val="accent1">
                  <a:lumMod val="75000"/>
                </a:schemeClr>
              </a:solidFill>
            </a:endParaRPr>
          </a:p>
          <a:p>
            <a:r>
              <a:rPr lang="zh-CN" altLang="en-US">
                <a:solidFill>
                  <a:schemeClr val="accent1">
                    <a:lumMod val="75000"/>
                  </a:schemeClr>
                </a:solidFill>
              </a:rPr>
              <a:t>2.传感器数据加工后的可视化表示；</a:t>
            </a:r>
            <a:endParaRPr lang="zh-CN" altLang="en-US">
              <a:solidFill>
                <a:schemeClr val="accent1">
                  <a:lumMod val="75000"/>
                </a:schemeClr>
              </a:solidFill>
            </a:endParaRPr>
          </a:p>
        </p:txBody>
      </p:sp>
      <p:sp>
        <p:nvSpPr>
          <p:cNvPr id="7" name="Oval 10"/>
          <p:cNvSpPr>
            <a:spLocks noChangeArrowheads="1"/>
          </p:cNvSpPr>
          <p:nvPr/>
        </p:nvSpPr>
        <p:spPr bwMode="auto">
          <a:xfrm>
            <a:off x="4776470" y="3276600"/>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8" name="Oval 10"/>
          <p:cNvSpPr>
            <a:spLocks noChangeArrowheads="1"/>
          </p:cNvSpPr>
          <p:nvPr/>
        </p:nvSpPr>
        <p:spPr bwMode="auto">
          <a:xfrm>
            <a:off x="4286250" y="2032635"/>
            <a:ext cx="571500" cy="55880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9" name="Oval 10"/>
          <p:cNvSpPr>
            <a:spLocks noChangeArrowheads="1"/>
          </p:cNvSpPr>
          <p:nvPr/>
        </p:nvSpPr>
        <p:spPr bwMode="auto">
          <a:xfrm>
            <a:off x="2198370" y="905510"/>
            <a:ext cx="1092200" cy="104394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0" name="Oval 10"/>
          <p:cNvSpPr>
            <a:spLocks noChangeArrowheads="1"/>
          </p:cNvSpPr>
          <p:nvPr/>
        </p:nvSpPr>
        <p:spPr bwMode="auto">
          <a:xfrm>
            <a:off x="2562860" y="2974975"/>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1" name="Oval 10"/>
          <p:cNvSpPr>
            <a:spLocks noChangeArrowheads="1"/>
          </p:cNvSpPr>
          <p:nvPr/>
        </p:nvSpPr>
        <p:spPr bwMode="auto">
          <a:xfrm>
            <a:off x="5350510" y="1369695"/>
            <a:ext cx="476250" cy="474345"/>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2" name="Oval 10"/>
          <p:cNvSpPr>
            <a:spLocks noChangeArrowheads="1"/>
          </p:cNvSpPr>
          <p:nvPr/>
        </p:nvSpPr>
        <p:spPr bwMode="auto">
          <a:xfrm>
            <a:off x="3528695" y="3058160"/>
            <a:ext cx="870585" cy="69342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3" name="Oval 10"/>
          <p:cNvSpPr>
            <a:spLocks noChangeArrowheads="1"/>
          </p:cNvSpPr>
          <p:nvPr/>
        </p:nvSpPr>
        <p:spPr bwMode="auto">
          <a:xfrm>
            <a:off x="5986780" y="2701925"/>
            <a:ext cx="333375" cy="27305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4" name="Oval 10"/>
          <p:cNvSpPr>
            <a:spLocks noChangeArrowheads="1"/>
          </p:cNvSpPr>
          <p:nvPr/>
        </p:nvSpPr>
        <p:spPr bwMode="auto">
          <a:xfrm>
            <a:off x="6066155" y="3641090"/>
            <a:ext cx="480060" cy="39116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6" name="Oval 10"/>
          <p:cNvSpPr>
            <a:spLocks noChangeArrowheads="1"/>
          </p:cNvSpPr>
          <p:nvPr/>
        </p:nvSpPr>
        <p:spPr bwMode="auto">
          <a:xfrm>
            <a:off x="6212840" y="2701925"/>
            <a:ext cx="504825" cy="46863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7" name="Oval 10"/>
          <p:cNvSpPr>
            <a:spLocks noChangeArrowheads="1"/>
          </p:cNvSpPr>
          <p:nvPr/>
        </p:nvSpPr>
        <p:spPr bwMode="auto">
          <a:xfrm>
            <a:off x="4551045" y="2318385"/>
            <a:ext cx="333375" cy="27305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18" name="Oval 10"/>
          <p:cNvSpPr>
            <a:spLocks noChangeArrowheads="1"/>
          </p:cNvSpPr>
          <p:nvPr/>
        </p:nvSpPr>
        <p:spPr bwMode="auto">
          <a:xfrm>
            <a:off x="4176395" y="3641090"/>
            <a:ext cx="480060" cy="391160"/>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4859416e6be8372.jpg"/>
          <p:cNvPicPr>
            <a:picLocks noChangeAspect="1" noChangeArrowheads="1"/>
          </p:cNvPicPr>
          <p:nvPr/>
        </p:nvPicPr>
        <p:blipFill>
          <a:blip r:embed="rId1" cstate="print"/>
          <a:srcRect/>
          <a:stretch>
            <a:fillRect/>
          </a:stretch>
        </p:blipFill>
        <p:spPr bwMode="auto">
          <a:xfrm>
            <a:off x="0" y="-4762"/>
            <a:ext cx="9144000" cy="5148262"/>
          </a:xfrm>
          <a:prstGeom prst="rect">
            <a:avLst/>
          </a:prstGeom>
          <a:noFill/>
        </p:spPr>
      </p:pic>
      <p:sp>
        <p:nvSpPr>
          <p:cNvPr id="9" name="矩形 8"/>
          <p:cNvSpPr/>
          <p:nvPr/>
        </p:nvSpPr>
        <p:spPr>
          <a:xfrm>
            <a:off x="4427985" y="2211710"/>
            <a:ext cx="2499588" cy="430530"/>
          </a:xfrm>
          <a:prstGeom prst="rect">
            <a:avLst/>
          </a:prstGeom>
        </p:spPr>
        <p:txBody>
          <a:bodyPr wrap="square" lIns="0" tIns="0" rIns="0" bIns="0">
            <a:spAutoFit/>
          </a:bodyPr>
          <a:lstStyle/>
          <a:p>
            <a:pPr lvl="0"/>
            <a:r>
              <a:rPr lang="zh-CN" altLang="en-US" sz="2800" b="1" dirty="0">
                <a:solidFill>
                  <a:schemeClr val="accent4"/>
                </a:solidFill>
                <a:latin typeface="微软雅黑" panose="020B0503020204020204" pitchFamily="34" charset="-122"/>
                <a:ea typeface="微软雅黑" panose="020B0503020204020204" pitchFamily="34" charset="-122"/>
              </a:rPr>
              <a:t>产品内容总策划</a:t>
            </a:r>
            <a:endParaRPr lang="zh-CN" altLang="zh-CN" sz="2800" b="1" dirty="0">
              <a:solidFill>
                <a:schemeClr val="accent4"/>
              </a:solidFill>
              <a:latin typeface="微软雅黑" panose="020B0503020204020204" pitchFamily="34" charset="-122"/>
              <a:ea typeface="微软雅黑" panose="020B0503020204020204" pitchFamily="34" charset="-122"/>
            </a:endParaRPr>
          </a:p>
        </p:txBody>
      </p:sp>
      <p:sp>
        <p:nvSpPr>
          <p:cNvPr id="12" name="椭圆 11"/>
          <p:cNvSpPr/>
          <p:nvPr/>
        </p:nvSpPr>
        <p:spPr>
          <a:xfrm>
            <a:off x="1763688" y="1454179"/>
            <a:ext cx="2232248" cy="2232248"/>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b="1" dirty="0">
                <a:solidFill>
                  <a:schemeClr val="bg1"/>
                </a:solidFill>
              </a:rPr>
              <a:t>04</a:t>
            </a:r>
            <a:endParaRPr lang="zh-CN" altLang="en-US" sz="8800" b="1" dirty="0">
              <a:solidFill>
                <a:schemeClr val="bg1"/>
              </a:solidFill>
            </a:endParaRPr>
          </a:p>
        </p:txBody>
      </p:sp>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val 5"/>
          <p:cNvSpPr>
            <a:spLocks noChangeArrowheads="1"/>
          </p:cNvSpPr>
          <p:nvPr/>
        </p:nvSpPr>
        <p:spPr bwMode="auto">
          <a:xfrm>
            <a:off x="1378021" y="2937864"/>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1044613" y="1096320"/>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7"/>
          <p:cNvSpPr>
            <a:spLocks noChangeArrowheads="1"/>
          </p:cNvSpPr>
          <p:nvPr/>
        </p:nvSpPr>
        <p:spPr bwMode="auto">
          <a:xfrm>
            <a:off x="2338751" y="543028"/>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8"/>
          <p:cNvSpPr>
            <a:spLocks noChangeArrowheads="1"/>
          </p:cNvSpPr>
          <p:nvPr/>
        </p:nvSpPr>
        <p:spPr bwMode="auto">
          <a:xfrm>
            <a:off x="4363204" y="13684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9"/>
          <p:cNvSpPr>
            <a:spLocks noChangeArrowheads="1"/>
          </p:cNvSpPr>
          <p:nvPr/>
        </p:nvSpPr>
        <p:spPr bwMode="auto">
          <a:xfrm>
            <a:off x="5748036" y="1368448"/>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0"/>
          <p:cNvSpPr>
            <a:spLocks noChangeArrowheads="1"/>
          </p:cNvSpPr>
          <p:nvPr/>
        </p:nvSpPr>
        <p:spPr bwMode="auto">
          <a:xfrm>
            <a:off x="1615579" y="154916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6" name="Oval 11"/>
          <p:cNvSpPr>
            <a:spLocks noChangeArrowheads="1"/>
          </p:cNvSpPr>
          <p:nvPr/>
        </p:nvSpPr>
        <p:spPr bwMode="auto">
          <a:xfrm>
            <a:off x="4669968" y="1215556"/>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7" name="Freeform 12"/>
          <p:cNvSpPr/>
          <p:nvPr/>
        </p:nvSpPr>
        <p:spPr bwMode="auto">
          <a:xfrm>
            <a:off x="645160" y="1006475"/>
            <a:ext cx="6678930" cy="3851910"/>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Oval 13"/>
          <p:cNvSpPr>
            <a:spLocks noChangeArrowheads="1"/>
          </p:cNvSpPr>
          <p:nvPr/>
        </p:nvSpPr>
        <p:spPr bwMode="auto">
          <a:xfrm>
            <a:off x="327025" y="1488440"/>
            <a:ext cx="1480185" cy="1449705"/>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smtClean="0">
                <a:solidFill>
                  <a:schemeClr val="bg1"/>
                </a:solidFill>
              </a:rPr>
              <a:t>01</a:t>
            </a:r>
            <a:endParaRPr lang="en-US" altLang="zh-CN" sz="2400" b="1" dirty="0" smtClean="0">
              <a:solidFill>
                <a:schemeClr val="bg1"/>
              </a:solidFill>
            </a:endParaRPr>
          </a:p>
          <a:p>
            <a:pPr algn="ctr"/>
            <a:endParaRPr lang="zh-CN" sz="2000" b="1" dirty="0" smtClean="0">
              <a:solidFill>
                <a:schemeClr val="bg1"/>
              </a:solidFill>
            </a:endParaRPr>
          </a:p>
        </p:txBody>
      </p:sp>
      <p:sp>
        <p:nvSpPr>
          <p:cNvPr id="28" name="Oval 14"/>
          <p:cNvSpPr>
            <a:spLocks noChangeArrowheads="1"/>
          </p:cNvSpPr>
          <p:nvPr/>
        </p:nvSpPr>
        <p:spPr bwMode="auto">
          <a:xfrm>
            <a:off x="6406515" y="1368425"/>
            <a:ext cx="1504315" cy="1381760"/>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smtClean="0">
                <a:solidFill>
                  <a:schemeClr val="bg1"/>
                </a:solidFill>
              </a:rPr>
              <a:t>03</a:t>
            </a:r>
            <a:endParaRPr lang="en-US" altLang="zh-CN" sz="2400" b="1" dirty="0">
              <a:solidFill>
                <a:schemeClr val="bg1"/>
              </a:solidFill>
            </a:endParaRPr>
          </a:p>
          <a:p>
            <a:pPr algn="ctr"/>
            <a:endParaRPr lang="zh-CN" sz="2000" b="1" dirty="0" smtClean="0">
              <a:solidFill>
                <a:schemeClr val="bg1"/>
              </a:solidFill>
            </a:endParaRPr>
          </a:p>
        </p:txBody>
      </p:sp>
      <p:grpSp>
        <p:nvGrpSpPr>
          <p:cNvPr id="5" name="组合 4"/>
          <p:cNvGrpSpPr/>
          <p:nvPr/>
        </p:nvGrpSpPr>
        <p:grpSpPr>
          <a:xfrm>
            <a:off x="3210560" y="117475"/>
            <a:ext cx="1546860" cy="1431290"/>
            <a:chOff x="5056" y="185"/>
            <a:chExt cx="2436" cy="2254"/>
          </a:xfrm>
        </p:grpSpPr>
        <p:sp>
          <p:nvSpPr>
            <p:cNvPr id="19" name="Oval 14"/>
            <p:cNvSpPr>
              <a:spLocks noChangeArrowheads="1"/>
            </p:cNvSpPr>
            <p:nvPr/>
          </p:nvSpPr>
          <p:spPr bwMode="auto">
            <a:xfrm>
              <a:off x="5056" y="185"/>
              <a:ext cx="2437" cy="2255"/>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smtClean="0">
                  <a:solidFill>
                    <a:schemeClr val="bg1"/>
                  </a:solidFill>
                </a:rPr>
                <a:t>02</a:t>
              </a:r>
              <a:endParaRPr lang="en-US" altLang="zh-CN" sz="2400" b="1" dirty="0" smtClean="0">
                <a:solidFill>
                  <a:schemeClr val="bg1"/>
                </a:solidFill>
              </a:endParaRPr>
            </a:p>
            <a:p>
              <a:pPr algn="ctr"/>
              <a:endParaRPr lang="en-US" altLang="zh-CN" sz="2400" b="1" dirty="0">
                <a:solidFill>
                  <a:schemeClr val="bg1"/>
                </a:solidFill>
              </a:endParaRPr>
            </a:p>
            <a:p>
              <a:pPr algn="ctr"/>
              <a:endParaRPr lang="zh-CN" b="1" dirty="0" smtClean="0">
                <a:solidFill>
                  <a:schemeClr val="bg1"/>
                </a:solidFill>
              </a:endParaRPr>
            </a:p>
          </p:txBody>
        </p:sp>
        <p:sp>
          <p:nvSpPr>
            <p:cNvPr id="2" name="文本框 1"/>
            <p:cNvSpPr txBox="1"/>
            <p:nvPr/>
          </p:nvSpPr>
          <p:spPr>
            <a:xfrm>
              <a:off x="5248" y="1328"/>
              <a:ext cx="2245" cy="1016"/>
            </a:xfrm>
            <a:prstGeom prst="rect">
              <a:avLst/>
            </a:prstGeom>
            <a:noFill/>
          </p:spPr>
          <p:txBody>
            <a:bodyPr wrap="square" rtlCol="0">
              <a:spAutoFit/>
            </a:bodyPr>
            <a:p>
              <a:pPr algn="ctr"/>
              <a:r>
                <a:rPr lang="zh-CN" b="1" dirty="0" smtClean="0">
                  <a:solidFill>
                    <a:schemeClr val="bg1"/>
                  </a:solidFill>
                  <a:sym typeface="+mn-ea"/>
                </a:rPr>
                <a:t>设计与测试</a:t>
              </a:r>
              <a:endParaRPr lang="zh-CN" b="1" dirty="0" smtClean="0">
                <a:solidFill>
                  <a:schemeClr val="bg1"/>
                </a:solidFill>
              </a:endParaRPr>
            </a:p>
            <a:p>
              <a:pPr algn="ctr"/>
              <a:r>
                <a:rPr lang="zh-CN" b="1" dirty="0" smtClean="0">
                  <a:solidFill>
                    <a:schemeClr val="bg1"/>
                  </a:solidFill>
                  <a:sym typeface="+mn-ea"/>
                </a:rPr>
                <a:t>规范</a:t>
              </a:r>
              <a:endParaRPr lang="zh-CN" altLang="en-US"/>
            </a:p>
          </p:txBody>
        </p:sp>
      </p:grpSp>
      <p:sp>
        <p:nvSpPr>
          <p:cNvPr id="3" name="文本框 2"/>
          <p:cNvSpPr txBox="1"/>
          <p:nvPr/>
        </p:nvSpPr>
        <p:spPr>
          <a:xfrm>
            <a:off x="515620" y="2112645"/>
            <a:ext cx="1122045" cy="645160"/>
          </a:xfrm>
          <a:prstGeom prst="rect">
            <a:avLst/>
          </a:prstGeom>
          <a:noFill/>
        </p:spPr>
        <p:txBody>
          <a:bodyPr wrap="square" rtlCol="0">
            <a:spAutoFit/>
          </a:bodyPr>
          <a:p>
            <a:pPr algn="ctr"/>
            <a:r>
              <a:rPr lang="zh-CN" b="1" dirty="0" smtClean="0">
                <a:solidFill>
                  <a:schemeClr val="bg1"/>
                </a:solidFill>
                <a:sym typeface="+mn-ea"/>
              </a:rPr>
              <a:t>应用流程</a:t>
            </a:r>
            <a:endParaRPr lang="zh-CN" b="1" dirty="0" smtClean="0">
              <a:solidFill>
                <a:schemeClr val="bg1"/>
              </a:solidFill>
            </a:endParaRPr>
          </a:p>
          <a:p>
            <a:pPr algn="ctr"/>
            <a:r>
              <a:rPr lang="zh-CN" b="1" dirty="0" smtClean="0">
                <a:solidFill>
                  <a:schemeClr val="bg1"/>
                </a:solidFill>
                <a:sym typeface="+mn-ea"/>
              </a:rPr>
              <a:t>策划</a:t>
            </a:r>
            <a:endParaRPr lang="zh-CN" altLang="en-US"/>
          </a:p>
        </p:txBody>
      </p:sp>
      <p:sp>
        <p:nvSpPr>
          <p:cNvPr id="4" name="文本框 3"/>
          <p:cNvSpPr txBox="1"/>
          <p:nvPr/>
        </p:nvSpPr>
        <p:spPr>
          <a:xfrm>
            <a:off x="6687820" y="1967230"/>
            <a:ext cx="1061720" cy="645160"/>
          </a:xfrm>
          <a:prstGeom prst="rect">
            <a:avLst/>
          </a:prstGeom>
          <a:noFill/>
        </p:spPr>
        <p:txBody>
          <a:bodyPr wrap="square" rtlCol="0">
            <a:spAutoFit/>
          </a:bodyPr>
          <a:p>
            <a:pPr algn="ctr"/>
            <a:r>
              <a:rPr lang="zh-CN" b="1" dirty="0" smtClean="0">
                <a:solidFill>
                  <a:schemeClr val="bg1"/>
                </a:solidFill>
                <a:sym typeface="+mn-ea"/>
              </a:rPr>
              <a:t>开发</a:t>
            </a:r>
            <a:endParaRPr lang="zh-CN" b="1" dirty="0" smtClean="0">
              <a:solidFill>
                <a:schemeClr val="bg1"/>
              </a:solidFill>
              <a:sym typeface="+mn-ea"/>
            </a:endParaRPr>
          </a:p>
          <a:p>
            <a:pPr algn="ctr"/>
            <a:r>
              <a:rPr lang="zh-CN" b="1" dirty="0" smtClean="0">
                <a:solidFill>
                  <a:schemeClr val="bg1"/>
                </a:solidFill>
                <a:sym typeface="+mn-ea"/>
              </a:rPr>
              <a:t>日程表</a:t>
            </a:r>
            <a:endParaRPr lang="zh-CN" altLang="en-US" b="1" dirty="0" smtClean="0">
              <a:solidFill>
                <a:schemeClr val="bg1"/>
              </a:solidFill>
              <a:sym typeface="+mn-ea"/>
            </a:endParaRPr>
          </a:p>
        </p:txBody>
      </p:sp>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val 5"/>
          <p:cNvSpPr>
            <a:spLocks noChangeArrowheads="1"/>
          </p:cNvSpPr>
          <p:nvPr/>
        </p:nvSpPr>
        <p:spPr bwMode="auto">
          <a:xfrm>
            <a:off x="255976" y="1857094"/>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1044613" y="1096320"/>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7"/>
          <p:cNvSpPr>
            <a:spLocks noChangeArrowheads="1"/>
          </p:cNvSpPr>
          <p:nvPr/>
        </p:nvSpPr>
        <p:spPr bwMode="auto">
          <a:xfrm>
            <a:off x="2338751" y="543028"/>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8"/>
          <p:cNvSpPr>
            <a:spLocks noChangeArrowheads="1"/>
          </p:cNvSpPr>
          <p:nvPr/>
        </p:nvSpPr>
        <p:spPr bwMode="auto">
          <a:xfrm>
            <a:off x="1637784" y="58741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9"/>
          <p:cNvSpPr>
            <a:spLocks noChangeArrowheads="1"/>
          </p:cNvSpPr>
          <p:nvPr/>
        </p:nvSpPr>
        <p:spPr bwMode="auto">
          <a:xfrm>
            <a:off x="4534551" y="587398"/>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0"/>
          <p:cNvSpPr>
            <a:spLocks noChangeArrowheads="1"/>
          </p:cNvSpPr>
          <p:nvPr/>
        </p:nvSpPr>
        <p:spPr bwMode="auto">
          <a:xfrm>
            <a:off x="1615579" y="154916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6" name="Oval 11"/>
          <p:cNvSpPr>
            <a:spLocks noChangeArrowheads="1"/>
          </p:cNvSpPr>
          <p:nvPr/>
        </p:nvSpPr>
        <p:spPr bwMode="auto">
          <a:xfrm>
            <a:off x="3431718" y="1488606"/>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8" name="Oval 13"/>
          <p:cNvSpPr>
            <a:spLocks noChangeArrowheads="1"/>
          </p:cNvSpPr>
          <p:nvPr/>
        </p:nvSpPr>
        <p:spPr bwMode="auto">
          <a:xfrm>
            <a:off x="20955" y="239395"/>
            <a:ext cx="1480185" cy="1449705"/>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smtClean="0">
                <a:solidFill>
                  <a:schemeClr val="bg1"/>
                </a:solidFill>
              </a:rPr>
              <a:t>01</a:t>
            </a:r>
            <a:endParaRPr lang="en-US" altLang="zh-CN" sz="2400" b="1" dirty="0" smtClean="0">
              <a:solidFill>
                <a:schemeClr val="bg1"/>
              </a:solidFill>
            </a:endParaRPr>
          </a:p>
          <a:p>
            <a:pPr algn="ctr"/>
            <a:endParaRPr lang="zh-CN" sz="2000" b="1" dirty="0" smtClean="0">
              <a:solidFill>
                <a:schemeClr val="bg1"/>
              </a:solidFill>
            </a:endParaRPr>
          </a:p>
        </p:txBody>
      </p:sp>
      <p:sp>
        <p:nvSpPr>
          <p:cNvPr id="3" name="文本框 2"/>
          <p:cNvSpPr txBox="1"/>
          <p:nvPr/>
        </p:nvSpPr>
        <p:spPr>
          <a:xfrm>
            <a:off x="255905" y="904240"/>
            <a:ext cx="1122045" cy="645160"/>
          </a:xfrm>
          <a:prstGeom prst="rect">
            <a:avLst/>
          </a:prstGeom>
          <a:noFill/>
        </p:spPr>
        <p:txBody>
          <a:bodyPr wrap="square" rtlCol="0">
            <a:spAutoFit/>
          </a:bodyPr>
          <a:p>
            <a:pPr algn="ctr"/>
            <a:r>
              <a:rPr lang="zh-CN" b="1" dirty="0" smtClean="0">
                <a:solidFill>
                  <a:schemeClr val="bg1"/>
                </a:solidFill>
                <a:sym typeface="+mn-ea"/>
              </a:rPr>
              <a:t>应用流程</a:t>
            </a:r>
            <a:endParaRPr lang="zh-CN" b="1" dirty="0" smtClean="0">
              <a:solidFill>
                <a:schemeClr val="bg1"/>
              </a:solidFill>
            </a:endParaRPr>
          </a:p>
          <a:p>
            <a:pPr algn="ctr"/>
            <a:r>
              <a:rPr lang="zh-CN" b="1" dirty="0" smtClean="0">
                <a:solidFill>
                  <a:schemeClr val="bg1"/>
                </a:solidFill>
                <a:sym typeface="+mn-ea"/>
              </a:rPr>
              <a:t>策划</a:t>
            </a:r>
            <a:endParaRPr lang="zh-CN" altLang="en-US"/>
          </a:p>
        </p:txBody>
      </p:sp>
      <p:sp>
        <p:nvSpPr>
          <p:cNvPr id="2" name="任意多边形 1"/>
          <p:cNvSpPr/>
          <p:nvPr>
            <p:custDataLst>
              <p:tags r:id="rId1"/>
            </p:custDataLst>
          </p:nvPr>
        </p:nvSpPr>
        <p:spPr>
          <a:xfrm>
            <a:off x="1565910" y="1312545"/>
            <a:ext cx="6686550" cy="1045845"/>
          </a:xfrm>
          <a:custGeom>
            <a:avLst/>
            <a:gdLst>
              <a:gd name="connsiteX0" fmla="*/ 0 w 7493001"/>
              <a:gd name="connsiteY0" fmla="*/ 241300 h 1358900"/>
              <a:gd name="connsiteX1" fmla="*/ 6258234 w 7493001"/>
              <a:gd name="connsiteY1" fmla="*/ 241300 h 1358900"/>
              <a:gd name="connsiteX2" fmla="*/ 6258234 w 7493001"/>
              <a:gd name="connsiteY2" fmla="*/ 1117600 h 1358900"/>
              <a:gd name="connsiteX3" fmla="*/ 0 w 7493001"/>
              <a:gd name="connsiteY3" fmla="*/ 1117600 h 1358900"/>
              <a:gd name="connsiteX4" fmla="*/ 6321535 w 7493001"/>
              <a:gd name="connsiteY4" fmla="*/ 0 h 1358900"/>
              <a:gd name="connsiteX5" fmla="*/ 7493001 w 7493001"/>
              <a:gd name="connsiteY5" fmla="*/ 679450 h 1358900"/>
              <a:gd name="connsiteX6" fmla="*/ 6321535 w 7493001"/>
              <a:gd name="connsiteY6"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1" h="1358900">
                <a:moveTo>
                  <a:pt x="0" y="241300"/>
                </a:moveTo>
                <a:lnTo>
                  <a:pt x="6258234" y="241300"/>
                </a:lnTo>
                <a:lnTo>
                  <a:pt x="6258234" y="1117600"/>
                </a:lnTo>
                <a:lnTo>
                  <a:pt x="0" y="1117600"/>
                </a:lnTo>
                <a:close/>
                <a:moveTo>
                  <a:pt x="6321535" y="0"/>
                </a:moveTo>
                <a:lnTo>
                  <a:pt x="7493001" y="679450"/>
                </a:lnTo>
                <a:lnTo>
                  <a:pt x="6321535" y="1358900"/>
                </a:lnTo>
                <a:close/>
              </a:path>
            </a:pathLst>
          </a:custGeom>
          <a:solidFill>
            <a:schemeClr val="accent3"/>
          </a:solidFill>
          <a:ln w="12700" cap="flat" cmpd="sng" algn="ctr">
            <a:noFill/>
            <a:prstDash val="solid"/>
            <a:miter lim="800000"/>
          </a:ln>
          <a:effectLst/>
        </p:spPr>
        <p:txBody>
          <a:bodyPr rtlCol="0" anchor="ctr"/>
          <a:p>
            <a:pPr algn="ctr"/>
            <a:endParaRPr lang="zh-CN" altLang="en-US" sz="1350">
              <a:sym typeface="Arial" panose="020B0604020202020204" pitchFamily="34" charset="0"/>
            </a:endParaRPr>
          </a:p>
        </p:txBody>
      </p:sp>
      <p:sp>
        <p:nvSpPr>
          <p:cNvPr id="12" name="矩形 11"/>
          <p:cNvSpPr/>
          <p:nvPr>
            <p:custDataLst>
              <p:tags r:id="rId2"/>
            </p:custDataLst>
          </p:nvPr>
        </p:nvSpPr>
        <p:spPr>
          <a:xfrm>
            <a:off x="1891030" y="1678940"/>
            <a:ext cx="1206500" cy="360680"/>
          </a:xfrm>
          <a:prstGeom prst="rect">
            <a:avLst/>
          </a:prstGeom>
          <a:solidFill>
            <a:schemeClr val="accent5"/>
          </a:solidFill>
          <a:ln w="12700" cap="flat" cmpd="sng" algn="ctr">
            <a:noFill/>
            <a:prstDash val="solid"/>
            <a:miter lim="800000"/>
          </a:ln>
          <a:effectLst/>
        </p:spPr>
        <p:txBody>
          <a:bodyPr rtlCol="0" anchor="ctr">
            <a:normAutofit lnSpcReduction="20000"/>
          </a:bodyPr>
          <a:p>
            <a:pPr algn="ctr"/>
            <a:r>
              <a:rPr lang="zh-CN" altLang="en-US" sz="1500" b="1" smtClean="0">
                <a:solidFill>
                  <a:sysClr val="window" lastClr="FFFFFF"/>
                </a:solidFill>
                <a:latin typeface="Calibri Light" panose="020F0302020204030204" charset="0"/>
                <a:ea typeface="宋体" panose="02010600030101010101" pitchFamily="2" charset="-122"/>
                <a:cs typeface="+mn-ea"/>
                <a:sym typeface="Arial" panose="020B0604020202020204" pitchFamily="34" charset="0"/>
              </a:rPr>
              <a:t>界面设计</a:t>
            </a:r>
            <a:endParaRPr lang="zh-CN" altLang="en-US" sz="1500" b="1" smtClean="0">
              <a:solidFill>
                <a:sysClr val="window" lastClr="FFFFFF"/>
              </a:solidFill>
              <a:latin typeface="Calibri Light" panose="020F0302020204030204" charset="0"/>
              <a:ea typeface="宋体" panose="02010600030101010101" pitchFamily="2" charset="-122"/>
              <a:cs typeface="+mn-ea"/>
              <a:sym typeface="Arial" panose="020B0604020202020204" pitchFamily="34" charset="0"/>
            </a:endParaRPr>
          </a:p>
        </p:txBody>
      </p:sp>
      <p:grpSp>
        <p:nvGrpSpPr>
          <p:cNvPr id="14" name="组合 13"/>
          <p:cNvGrpSpPr/>
          <p:nvPr>
            <p:custDataLst>
              <p:tags r:id="rId3"/>
            </p:custDataLst>
          </p:nvPr>
        </p:nvGrpSpPr>
        <p:grpSpPr>
          <a:xfrm>
            <a:off x="3096895" y="1678305"/>
            <a:ext cx="1753870" cy="2602865"/>
            <a:chOff x="3072775" y="1913936"/>
            <a:chExt cx="2100358" cy="3470864"/>
          </a:xfrm>
        </p:grpSpPr>
        <p:sp>
          <p:nvSpPr>
            <p:cNvPr id="15" name="矩形 14"/>
            <p:cNvSpPr/>
            <p:nvPr>
              <p:custDataLst>
                <p:tags r:id="rId4"/>
              </p:custDataLst>
            </p:nvPr>
          </p:nvSpPr>
          <p:spPr>
            <a:xfrm>
              <a:off x="3460604" y="1913936"/>
              <a:ext cx="1558158" cy="480959"/>
            </a:xfrm>
            <a:prstGeom prst="rect">
              <a:avLst/>
            </a:prstGeom>
            <a:solidFill>
              <a:srgbClr val="ED7D31"/>
            </a:solidFill>
            <a:ln w="12700" cap="flat" cmpd="sng" algn="ctr">
              <a:noFill/>
              <a:prstDash val="solid"/>
              <a:miter lim="800000"/>
            </a:ln>
            <a:effectLst/>
          </p:spPr>
          <p:txBody>
            <a:bodyPr rtlCol="0" anchor="ctr">
              <a:normAutofit lnSpcReduction="20000"/>
            </a:bodyPr>
            <a:p>
              <a:pPr algn="ctr"/>
              <a:r>
                <a:rPr lang="zh-CN" altLang="en-US" sz="1500" b="1" smtClean="0">
                  <a:solidFill>
                    <a:sysClr val="window" lastClr="FFFFFF"/>
                  </a:solidFill>
                  <a:latin typeface="Calibri Light" panose="020F0302020204030204" charset="0"/>
                  <a:ea typeface="宋体" panose="02010600030101010101" pitchFamily="2" charset="-122"/>
                  <a:cs typeface="+mn-ea"/>
                  <a:sym typeface="Arial" panose="020B0604020202020204" pitchFamily="34" charset="0"/>
                </a:rPr>
                <a:t>代码编写</a:t>
              </a:r>
              <a:endParaRPr lang="zh-CN" altLang="en-US" sz="1500" b="1" smtClean="0">
                <a:solidFill>
                  <a:sysClr val="window" lastClr="FFFFFF"/>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17" name="文本框 16"/>
            <p:cNvSpPr txBox="1"/>
            <p:nvPr>
              <p:custDataLst>
                <p:tags r:id="rId5"/>
              </p:custDataLst>
            </p:nvPr>
          </p:nvSpPr>
          <p:spPr>
            <a:xfrm>
              <a:off x="3072775" y="2781017"/>
              <a:ext cx="2100358" cy="2603783"/>
            </a:xfrm>
            <a:prstGeom prst="rect">
              <a:avLst/>
            </a:prstGeom>
            <a:noFill/>
            <a:ln>
              <a:solidFill>
                <a:schemeClr val="accent2"/>
              </a:solidFill>
            </a:ln>
          </p:spPr>
          <p:txBody>
            <a:bodyPr wrap="square" lIns="0" tIns="0" rIns="0" bIns="0" rtlCol="0"/>
            <a:p>
              <a:pPr algn="l">
                <a:lnSpc>
                  <a:spcPct val="150000"/>
                </a:lnSpc>
              </a:pP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a:t>
              </a:r>
              <a:r>
                <a:rPr lang="en-US" altLang="zh-CN" sz="1600" b="1">
                  <a:solidFill>
                    <a:schemeClr val="accent1">
                      <a:lumMod val="75000"/>
                    </a:schemeClr>
                  </a:solidFill>
                  <a:latin typeface="微软雅黑" panose="020B0503020204020204" pitchFamily="34" charset="-122"/>
                  <a:ea typeface="微软雅黑" panose="020B0503020204020204" pitchFamily="34" charset="-122"/>
                  <a:sym typeface="+mn-ea"/>
                </a:rPr>
                <a:t>1</a:t>
              </a: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）基本交互功能</a:t>
              </a:r>
              <a:endPar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a:t>
              </a:r>
              <a:r>
                <a:rPr lang="en-US" altLang="zh-CN" sz="1600" b="1">
                  <a:solidFill>
                    <a:schemeClr val="accent1">
                      <a:lumMod val="75000"/>
                    </a:schemeClr>
                  </a:solidFill>
                  <a:latin typeface="微软雅黑" panose="020B0503020204020204" pitchFamily="34" charset="-122"/>
                  <a:ea typeface="微软雅黑" panose="020B0503020204020204" pitchFamily="34" charset="-122"/>
                  <a:sym typeface="+mn-ea"/>
                </a:rPr>
                <a:t>2</a:t>
              </a: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）传感器数据</a:t>
              </a:r>
              <a:endPar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       监测与加工</a:t>
              </a:r>
              <a:b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b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a:t>
              </a:r>
              <a:r>
                <a:rPr lang="en-US" altLang="zh-CN" sz="1600" b="1">
                  <a:solidFill>
                    <a:schemeClr val="accent1">
                      <a:lumMod val="75000"/>
                    </a:schemeClr>
                  </a:solidFill>
                  <a:latin typeface="微软雅黑" panose="020B0503020204020204" pitchFamily="34" charset="-122"/>
                  <a:ea typeface="微软雅黑" panose="020B0503020204020204" pitchFamily="34" charset="-122"/>
                  <a:sym typeface="+mn-ea"/>
                </a:rPr>
                <a:t>3</a:t>
              </a: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）数据存储</a:t>
              </a:r>
              <a:endPar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endParaRPr>
            </a:p>
            <a:p>
              <a:pPr algn="l">
                <a:lnSpc>
                  <a:spcPct val="150000"/>
                </a:lnSpc>
              </a:pP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grpSp>
      <p:grpSp>
        <p:nvGrpSpPr>
          <p:cNvPr id="19" name="组合 18"/>
          <p:cNvGrpSpPr/>
          <p:nvPr>
            <p:custDataLst>
              <p:tags r:id="rId6"/>
            </p:custDataLst>
          </p:nvPr>
        </p:nvGrpSpPr>
        <p:grpSpPr>
          <a:xfrm>
            <a:off x="5147310" y="1679480"/>
            <a:ext cx="1778635" cy="2601595"/>
            <a:chOff x="5278966" y="1915636"/>
            <a:chExt cx="2371513" cy="3468793"/>
          </a:xfrm>
        </p:grpSpPr>
        <p:sp>
          <p:nvSpPr>
            <p:cNvPr id="20" name="矩形 19"/>
            <p:cNvSpPr/>
            <p:nvPr>
              <p:custDataLst>
                <p:tags r:id="rId7"/>
              </p:custDataLst>
            </p:nvPr>
          </p:nvSpPr>
          <p:spPr>
            <a:xfrm>
              <a:off x="5441526" y="1915636"/>
              <a:ext cx="2045547" cy="480060"/>
            </a:xfrm>
            <a:prstGeom prst="rect">
              <a:avLst/>
            </a:prstGeom>
            <a:solidFill>
              <a:srgbClr val="A5A5A5"/>
            </a:solidFill>
            <a:ln w="12700" cap="flat" cmpd="sng" algn="ctr">
              <a:solidFill>
                <a:schemeClr val="accent2"/>
              </a:solidFill>
              <a:prstDash val="solid"/>
              <a:miter lim="800000"/>
            </a:ln>
            <a:effectLst/>
          </p:spPr>
          <p:txBody>
            <a:bodyPr rtlCol="0" anchor="ctr">
              <a:normAutofit/>
            </a:bodyPr>
            <a:p>
              <a:pPr algn="ctr"/>
              <a:r>
                <a:rPr lang="zh-CN" altLang="en-US" sz="1500" b="1" smtClean="0">
                  <a:solidFill>
                    <a:sysClr val="window" lastClr="FFFFFF"/>
                  </a:solidFill>
                  <a:latin typeface="Calibri Light" panose="020F0302020204030204" charset="0"/>
                  <a:ea typeface="宋体" panose="02010600030101010101" pitchFamily="2" charset="-122"/>
                  <a:cs typeface="+mn-ea"/>
                  <a:sym typeface="Arial" panose="020B0604020202020204" pitchFamily="34" charset="0"/>
                </a:rPr>
                <a:t>系统测试与维护</a:t>
              </a:r>
              <a:endParaRPr lang="zh-CN" altLang="en-US" sz="1500" b="1" smtClean="0">
                <a:solidFill>
                  <a:sysClr val="window" lastClr="FFFFFF"/>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21" name="文本框 20"/>
            <p:cNvSpPr txBox="1"/>
            <p:nvPr>
              <p:custDataLst>
                <p:tags r:id="rId8"/>
              </p:custDataLst>
            </p:nvPr>
          </p:nvSpPr>
          <p:spPr>
            <a:xfrm>
              <a:off x="5278966" y="2780929"/>
              <a:ext cx="2371513" cy="2603500"/>
            </a:xfrm>
            <a:prstGeom prst="rect">
              <a:avLst/>
            </a:prstGeom>
            <a:noFill/>
            <a:ln>
              <a:solidFill>
                <a:schemeClr val="accent2"/>
              </a:solidFill>
            </a:ln>
          </p:spPr>
          <p:txBody>
            <a:bodyPr wrap="square" lIns="0" tIns="0" rIns="0" bIns="0" rtlCol="0"/>
            <a:p>
              <a:pPr algn="l">
                <a:lnSpc>
                  <a:spcPct val="150000"/>
                </a:lnSpc>
              </a:pP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a:t>
              </a:r>
              <a:r>
                <a:rPr lang="en-US" altLang="zh-CN" sz="1600" b="1">
                  <a:solidFill>
                    <a:schemeClr val="accent1">
                      <a:lumMod val="75000"/>
                    </a:schemeClr>
                  </a:solidFill>
                  <a:latin typeface="微软雅黑" panose="020B0503020204020204" pitchFamily="34" charset="-122"/>
                  <a:ea typeface="微软雅黑" panose="020B0503020204020204" pitchFamily="34" charset="-122"/>
                  <a:sym typeface="+mn-ea"/>
                </a:rPr>
                <a:t>1</a:t>
              </a: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）基本交互测试</a:t>
              </a:r>
              <a:endPar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a:t>
              </a:r>
              <a:r>
                <a:rPr lang="en-US" altLang="zh-CN" sz="1600" b="1">
                  <a:solidFill>
                    <a:schemeClr val="accent1">
                      <a:lumMod val="75000"/>
                    </a:schemeClr>
                  </a:solidFill>
                  <a:latin typeface="微软雅黑" panose="020B0503020204020204" pitchFamily="34" charset="-122"/>
                  <a:ea typeface="微软雅黑" panose="020B0503020204020204" pitchFamily="34" charset="-122"/>
                  <a:sym typeface="+mn-ea"/>
                </a:rPr>
                <a:t>2</a:t>
              </a: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）数据测试</a:t>
              </a:r>
              <a:endPar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a:t>
              </a:r>
              <a:r>
                <a:rPr lang="en-US" altLang="zh-CN" sz="1600" b="1">
                  <a:solidFill>
                    <a:schemeClr val="accent1">
                      <a:lumMod val="75000"/>
                    </a:schemeClr>
                  </a:solidFill>
                  <a:latin typeface="微软雅黑" panose="020B0503020204020204" pitchFamily="34" charset="-122"/>
                  <a:ea typeface="微软雅黑" panose="020B0503020204020204" pitchFamily="34" charset="-122"/>
                  <a:sym typeface="+mn-ea"/>
                </a:rPr>
                <a:t>3</a:t>
              </a: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）紧急事件功能   </a:t>
              </a:r>
              <a:endPar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rPr>
                <a:t>         测试</a:t>
              </a:r>
              <a:endParaRPr lang="zh-CN" altLang="en-US" sz="1600" b="1">
                <a:solidFill>
                  <a:schemeClr val="accent1">
                    <a:lumMod val="75000"/>
                  </a:schemeClr>
                </a:solidFill>
                <a:latin typeface="微软雅黑" panose="020B0503020204020204" pitchFamily="34" charset="-122"/>
                <a:ea typeface="微软雅黑" panose="020B0503020204020204" pitchFamily="34" charset="-122"/>
                <a:sym typeface="+mn-ea"/>
              </a:endParaRPr>
            </a:p>
            <a:p>
              <a:pPr algn="l">
                <a:lnSpc>
                  <a:spcPct val="150000"/>
                </a:lnSpc>
              </a:pP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grpSp>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val 5"/>
          <p:cNvSpPr>
            <a:spLocks noChangeArrowheads="1"/>
          </p:cNvSpPr>
          <p:nvPr/>
        </p:nvSpPr>
        <p:spPr bwMode="auto">
          <a:xfrm>
            <a:off x="1078301" y="3699229"/>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1044613" y="1096320"/>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7"/>
          <p:cNvSpPr>
            <a:spLocks noChangeArrowheads="1"/>
          </p:cNvSpPr>
          <p:nvPr/>
        </p:nvSpPr>
        <p:spPr bwMode="auto">
          <a:xfrm>
            <a:off x="2338751" y="459208"/>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8"/>
          <p:cNvSpPr>
            <a:spLocks noChangeArrowheads="1"/>
          </p:cNvSpPr>
          <p:nvPr/>
        </p:nvSpPr>
        <p:spPr bwMode="auto">
          <a:xfrm>
            <a:off x="1520309" y="103064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9"/>
          <p:cNvSpPr>
            <a:spLocks noChangeArrowheads="1"/>
          </p:cNvSpPr>
          <p:nvPr/>
        </p:nvSpPr>
        <p:spPr bwMode="auto">
          <a:xfrm>
            <a:off x="5748036" y="1368448"/>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0"/>
          <p:cNvSpPr>
            <a:spLocks noChangeArrowheads="1"/>
          </p:cNvSpPr>
          <p:nvPr/>
        </p:nvSpPr>
        <p:spPr bwMode="auto">
          <a:xfrm>
            <a:off x="1615579" y="154916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6" name="Oval 11"/>
          <p:cNvSpPr>
            <a:spLocks noChangeArrowheads="1"/>
          </p:cNvSpPr>
          <p:nvPr/>
        </p:nvSpPr>
        <p:spPr bwMode="auto">
          <a:xfrm>
            <a:off x="4669968" y="1215556"/>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298450" y="1868805"/>
            <a:ext cx="1546860" cy="1431290"/>
            <a:chOff x="5149" y="297"/>
            <a:chExt cx="2436" cy="2254"/>
          </a:xfrm>
        </p:grpSpPr>
        <p:sp>
          <p:nvSpPr>
            <p:cNvPr id="19" name="Oval 14"/>
            <p:cNvSpPr>
              <a:spLocks noChangeArrowheads="1"/>
            </p:cNvSpPr>
            <p:nvPr/>
          </p:nvSpPr>
          <p:spPr bwMode="auto">
            <a:xfrm>
              <a:off x="5149" y="297"/>
              <a:ext cx="2437" cy="2255"/>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smtClean="0">
                  <a:solidFill>
                    <a:schemeClr val="bg1"/>
                  </a:solidFill>
                </a:rPr>
                <a:t>02</a:t>
              </a:r>
              <a:endParaRPr lang="en-US" altLang="zh-CN" sz="2400" b="1" dirty="0" smtClean="0">
                <a:solidFill>
                  <a:schemeClr val="bg1"/>
                </a:solidFill>
              </a:endParaRPr>
            </a:p>
            <a:p>
              <a:pPr algn="ctr"/>
              <a:endParaRPr lang="en-US" altLang="zh-CN" sz="2400" b="1" dirty="0">
                <a:solidFill>
                  <a:schemeClr val="bg1"/>
                </a:solidFill>
              </a:endParaRPr>
            </a:p>
            <a:p>
              <a:pPr algn="ctr"/>
              <a:endParaRPr lang="zh-CN" b="1" dirty="0" smtClean="0">
                <a:solidFill>
                  <a:schemeClr val="bg1"/>
                </a:solidFill>
              </a:endParaRPr>
            </a:p>
          </p:txBody>
        </p:sp>
        <p:sp>
          <p:nvSpPr>
            <p:cNvPr id="2" name="文本框 1"/>
            <p:cNvSpPr txBox="1"/>
            <p:nvPr/>
          </p:nvSpPr>
          <p:spPr>
            <a:xfrm>
              <a:off x="5341" y="1328"/>
              <a:ext cx="2245" cy="1016"/>
            </a:xfrm>
            <a:prstGeom prst="rect">
              <a:avLst/>
            </a:prstGeom>
            <a:noFill/>
          </p:spPr>
          <p:txBody>
            <a:bodyPr wrap="square" rtlCol="0">
              <a:spAutoFit/>
            </a:bodyPr>
            <a:p>
              <a:pPr algn="ctr"/>
              <a:r>
                <a:rPr lang="zh-CN" b="1" dirty="0" smtClean="0">
                  <a:solidFill>
                    <a:schemeClr val="bg1"/>
                  </a:solidFill>
                  <a:sym typeface="+mn-ea"/>
                </a:rPr>
                <a:t>设计与测试</a:t>
              </a:r>
              <a:endParaRPr lang="zh-CN" b="1" dirty="0" smtClean="0">
                <a:solidFill>
                  <a:schemeClr val="bg1"/>
                </a:solidFill>
              </a:endParaRPr>
            </a:p>
            <a:p>
              <a:pPr algn="ctr"/>
              <a:r>
                <a:rPr lang="zh-CN" b="1" dirty="0" smtClean="0">
                  <a:solidFill>
                    <a:schemeClr val="bg1"/>
                  </a:solidFill>
                  <a:sym typeface="+mn-ea"/>
                </a:rPr>
                <a:t>规范</a:t>
              </a:r>
              <a:endParaRPr lang="zh-CN" altLang="en-US"/>
            </a:p>
          </p:txBody>
        </p:sp>
      </p:grpSp>
      <p:grpSp>
        <p:nvGrpSpPr>
          <p:cNvPr id="13" name="组合 2"/>
          <p:cNvGrpSpPr/>
          <p:nvPr/>
        </p:nvGrpSpPr>
        <p:grpSpPr>
          <a:xfrm>
            <a:off x="3001645" y="534670"/>
            <a:ext cx="1641475" cy="819150"/>
            <a:chOff x="5004465" y="1635728"/>
            <a:chExt cx="2526866" cy="2527126"/>
          </a:xfrm>
        </p:grpSpPr>
        <p:grpSp>
          <p:nvGrpSpPr>
            <p:cNvPr id="14" name="组合 86"/>
            <p:cNvGrpSpPr/>
            <p:nvPr/>
          </p:nvGrpSpPr>
          <p:grpSpPr>
            <a:xfrm>
              <a:off x="5004465" y="1635728"/>
              <a:ext cx="2526866" cy="2527126"/>
              <a:chOff x="1636453" y="2263092"/>
              <a:chExt cx="2903849" cy="2904148"/>
            </a:xfrm>
          </p:grpSpPr>
          <p:sp>
            <p:nvSpPr>
              <p:cNvPr id="88" name="椭圆 87"/>
              <p:cNvSpPr/>
              <p:nvPr/>
            </p:nvSpPr>
            <p:spPr>
              <a:xfrm>
                <a:off x="1636453" y="2263092"/>
                <a:ext cx="2903849" cy="2904148"/>
              </a:xfrm>
              <a:prstGeom prst="ellipse">
                <a:avLst/>
              </a:pr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94124" tIns="47062" rIns="94124" bIns="47062" numCol="1" anchor="t" anchorCtr="0" compatLnSpc="1"/>
              <a:p>
                <a:endParaRPr lang="zh-CN" altLang="en-US" sz="1600" dirty="0"/>
              </a:p>
            </p:txBody>
          </p:sp>
          <p:sp>
            <p:nvSpPr>
              <p:cNvPr id="89" name="椭圆 88"/>
              <p:cNvSpPr/>
              <p:nvPr/>
            </p:nvSpPr>
            <p:spPr>
              <a:xfrm>
                <a:off x="1821704" y="2448363"/>
                <a:ext cx="2533351" cy="2533608"/>
              </a:xfrm>
              <a:prstGeom prst="ellipse">
                <a:avLst/>
              </a:prstGeom>
              <a:solidFill>
                <a:schemeClr val="accent1"/>
              </a:solidFill>
              <a:ln w="7938" cap="flat">
                <a:noFill/>
                <a:prstDash val="solid"/>
                <a:miter lim="800000"/>
              </a:ln>
              <a:effectLst/>
            </p:spPr>
            <p:txBody>
              <a:bodyPr vert="horz" wrap="square" lIns="94124" tIns="47062" rIns="94124" bIns="47062" numCol="1" anchor="t" anchorCtr="0" compatLnSpc="1"/>
              <a:p>
                <a:endParaRPr lang="zh-CN" altLang="en-US" sz="1600" dirty="0"/>
              </a:p>
            </p:txBody>
          </p:sp>
        </p:grpSp>
        <p:sp>
          <p:nvSpPr>
            <p:cNvPr id="55" name="TextBox 54"/>
            <p:cNvSpPr txBox="1"/>
            <p:nvPr/>
          </p:nvSpPr>
          <p:spPr>
            <a:xfrm>
              <a:off x="5261550" y="2284161"/>
              <a:ext cx="2012695" cy="1230260"/>
            </a:xfrm>
            <a:prstGeom prst="rect">
              <a:avLst/>
            </a:prstGeom>
            <a:noFill/>
          </p:spPr>
          <p:txBody>
            <a:bodyPr wrap="square" rtlCol="0">
              <a:spAutoFit/>
            </a:bodyPr>
            <a:p>
              <a:pPr algn="ctr"/>
              <a:r>
                <a:rPr lang="zh-CN" altLang="en-US" sz="2000" b="1" dirty="0">
                  <a:solidFill>
                    <a:schemeClr val="bg1"/>
                  </a:solidFill>
                  <a:latin typeface="+mn-ea"/>
                </a:rPr>
                <a:t>设计规范</a:t>
              </a:r>
              <a:endParaRPr lang="zh-CN" altLang="en-US" sz="2000" b="1" dirty="0">
                <a:solidFill>
                  <a:schemeClr val="bg1"/>
                </a:solidFill>
                <a:latin typeface="+mn-ea"/>
              </a:endParaRPr>
            </a:p>
          </p:txBody>
        </p:sp>
      </p:grpSp>
      <p:grpSp>
        <p:nvGrpSpPr>
          <p:cNvPr id="15" name="组合 3"/>
          <p:cNvGrpSpPr/>
          <p:nvPr/>
        </p:nvGrpSpPr>
        <p:grpSpPr>
          <a:xfrm>
            <a:off x="3004820" y="3235960"/>
            <a:ext cx="1859280" cy="819668"/>
            <a:chOff x="5582062" y="4630223"/>
            <a:chExt cx="1979720" cy="1979924"/>
          </a:xfrm>
        </p:grpSpPr>
        <p:grpSp>
          <p:nvGrpSpPr>
            <p:cNvPr id="20" name="组合 77"/>
            <p:cNvGrpSpPr/>
            <p:nvPr/>
          </p:nvGrpSpPr>
          <p:grpSpPr>
            <a:xfrm>
              <a:off x="5582062" y="4630223"/>
              <a:ext cx="1979720" cy="1979924"/>
              <a:chOff x="1636453" y="2263092"/>
              <a:chExt cx="2903849" cy="2904148"/>
            </a:xfrm>
          </p:grpSpPr>
          <p:sp>
            <p:nvSpPr>
              <p:cNvPr id="79" name="椭圆 78"/>
              <p:cNvSpPr/>
              <p:nvPr/>
            </p:nvSpPr>
            <p:spPr>
              <a:xfrm>
                <a:off x="1636453" y="2263092"/>
                <a:ext cx="2903849" cy="2904148"/>
              </a:xfrm>
              <a:prstGeom prst="ellipse">
                <a:avLst/>
              </a:pr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94124" tIns="47062" rIns="94124" bIns="47062" numCol="1" anchor="t" anchorCtr="0" compatLnSpc="1"/>
              <a:p>
                <a:endParaRPr lang="zh-CN" altLang="en-US" sz="1600" dirty="0"/>
              </a:p>
            </p:txBody>
          </p:sp>
          <p:sp>
            <p:nvSpPr>
              <p:cNvPr id="80" name="椭圆 79"/>
              <p:cNvSpPr/>
              <p:nvPr/>
            </p:nvSpPr>
            <p:spPr>
              <a:xfrm>
                <a:off x="1821704" y="2448363"/>
                <a:ext cx="2533351" cy="2533608"/>
              </a:xfrm>
              <a:prstGeom prst="ellipse">
                <a:avLst/>
              </a:prstGeom>
              <a:solidFill>
                <a:schemeClr val="accent3"/>
              </a:solidFill>
              <a:ln w="7938" cap="flat">
                <a:noFill/>
                <a:prstDash val="solid"/>
                <a:miter lim="800000"/>
              </a:ln>
              <a:effectLst/>
            </p:spPr>
            <p:txBody>
              <a:bodyPr vert="horz" wrap="square" lIns="94124" tIns="47062" rIns="94124" bIns="47062" numCol="1" anchor="t" anchorCtr="0" compatLnSpc="1"/>
              <a:p>
                <a:endParaRPr lang="zh-CN" altLang="en-US" sz="1600" dirty="0"/>
              </a:p>
            </p:txBody>
          </p:sp>
        </p:grpSp>
        <p:sp>
          <p:nvSpPr>
            <p:cNvPr id="56" name="TextBox 55"/>
            <p:cNvSpPr txBox="1"/>
            <p:nvPr/>
          </p:nvSpPr>
          <p:spPr>
            <a:xfrm>
              <a:off x="5945270" y="5120019"/>
              <a:ext cx="1299297" cy="963261"/>
            </a:xfrm>
            <a:prstGeom prst="rect">
              <a:avLst/>
            </a:prstGeom>
            <a:noFill/>
          </p:spPr>
          <p:txBody>
            <a:bodyPr wrap="square" rtlCol="0">
              <a:spAutoFit/>
            </a:bodyPr>
            <a:p>
              <a:pPr algn="ctr"/>
              <a:r>
                <a:rPr lang="zh-CN" altLang="en-US" sz="2000" b="1" dirty="0">
                  <a:solidFill>
                    <a:schemeClr val="bg1"/>
                  </a:solidFill>
                  <a:latin typeface="+mn-ea"/>
                </a:rPr>
                <a:t>测试规范</a:t>
              </a:r>
              <a:endParaRPr lang="zh-CN" altLang="en-US" sz="2000" b="1" dirty="0">
                <a:solidFill>
                  <a:schemeClr val="bg1"/>
                </a:solidFill>
                <a:latin typeface="+mn-ea"/>
              </a:endParaRPr>
            </a:p>
          </p:txBody>
        </p:sp>
      </p:grpSp>
      <p:cxnSp>
        <p:nvCxnSpPr>
          <p:cNvPr id="22" name="直接箭头连接符 21"/>
          <p:cNvCxnSpPr>
            <a:stCxn id="19" idx="7"/>
            <a:endCxn id="88" idx="2"/>
          </p:cNvCxnSpPr>
          <p:nvPr/>
        </p:nvCxnSpPr>
        <p:spPr>
          <a:xfrm flipV="1">
            <a:off x="1619250" y="944245"/>
            <a:ext cx="1382395" cy="1134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79" idx="2"/>
          </p:cNvCxnSpPr>
          <p:nvPr/>
        </p:nvCxnSpPr>
        <p:spPr>
          <a:xfrm>
            <a:off x="1574800" y="3107055"/>
            <a:ext cx="1430020" cy="539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a:spLocks noChangeArrowheads="1"/>
          </p:cNvSpPr>
          <p:nvPr/>
        </p:nvSpPr>
        <p:spPr bwMode="auto">
          <a:xfrm>
            <a:off x="4745355" y="221615"/>
            <a:ext cx="3937635" cy="1936750"/>
          </a:xfrm>
          <a:prstGeom prst="rect">
            <a:avLst/>
          </a:prstGeom>
          <a:noFill/>
          <a:ln>
            <a:solidFill>
              <a:schemeClr val="bg2">
                <a:lumMod val="50000"/>
              </a:schemeClr>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6" rIns="91434" bIns="45716">
            <a:spAutoFit/>
          </a:bodyPr>
          <a:p>
            <a:pPr>
              <a:lnSpc>
                <a:spcPct val="125000"/>
              </a:lnSpc>
            </a:pPr>
            <a:r>
              <a:rPr lang="en-US" sz="1600" b="1" dirty="0">
                <a:solidFill>
                  <a:schemeClr val="accent1">
                    <a:lumMod val="75000"/>
                  </a:schemeClr>
                </a:solidFill>
                <a:latin typeface="微软雅黑" panose="020B0503020204020204" pitchFamily="34" charset="-122"/>
                <a:ea typeface="微软雅黑" panose="020B0503020204020204" pitchFamily="34" charset="-122"/>
                <a:sym typeface="Gill Sans" charset="0"/>
              </a:rPr>
              <a:t>    </a:t>
            </a:r>
            <a:r>
              <a:rPr sz="1600" b="1" dirty="0">
                <a:solidFill>
                  <a:schemeClr val="accent1">
                    <a:lumMod val="75000"/>
                  </a:schemeClr>
                </a:solidFill>
                <a:latin typeface="微软雅黑" panose="020B0503020204020204" pitchFamily="34" charset="-122"/>
                <a:ea typeface="微软雅黑" panose="020B0503020204020204" pitchFamily="34" charset="-122"/>
                <a:sym typeface="Gill Sans" charset="0"/>
              </a:rPr>
              <a:t>一个产品，只有在技术性能、经济指标、整体造型、操作使用和可维修性等方面能够做到统筹兼顾、协调一致，这样的设计才是合理的，才会受到用户的欢迎。因此，如何拟定产品设计的要求，是产品设计中一个重要的前提。</a:t>
            </a:r>
            <a:endParaRPr sz="1600" b="1" dirty="0">
              <a:solidFill>
                <a:schemeClr val="accent1">
                  <a:lumMod val="75000"/>
                </a:schemeClr>
              </a:solidFill>
              <a:latin typeface="微软雅黑" panose="020B0503020204020204" pitchFamily="34" charset="-122"/>
              <a:ea typeface="微软雅黑" panose="020B0503020204020204" pitchFamily="34" charset="-122"/>
              <a:sym typeface="Gill Sans" charset="0"/>
            </a:endParaRPr>
          </a:p>
        </p:txBody>
      </p:sp>
      <p:sp>
        <p:nvSpPr>
          <p:cNvPr id="77" name="矩形 76"/>
          <p:cNvSpPr/>
          <p:nvPr/>
        </p:nvSpPr>
        <p:spPr>
          <a:xfrm>
            <a:off x="4998085" y="2959100"/>
            <a:ext cx="3938905" cy="1372235"/>
          </a:xfrm>
          <a:prstGeom prst="rect">
            <a:avLst/>
          </a:prstGeom>
          <a:ln>
            <a:solidFill>
              <a:schemeClr val="bg2">
                <a:lumMod val="50000"/>
              </a:schemeClr>
            </a:solidFill>
          </a:ln>
        </p:spPr>
        <p:txBody>
          <a:bodyPr wrap="square" lIns="91434" tIns="45716" rIns="91434" bIns="45716">
            <a:spAutoFit/>
          </a:bodyPr>
          <a:p>
            <a:pPr>
              <a:lnSpc>
                <a:spcPts val="2000"/>
              </a:lnSpc>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测试文档记录和描述了整个测试流程，它是整个测试活动中非常重要的文件。软件测试是一个很复杂的过程，涉及软件开发其他阶段的工作，对于提高软件质量、保证软件正常运行有着十分重要的意义</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2436813" y="2313531"/>
            <a:ext cx="4699000" cy="10156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7" rIns="68574" bIns="34287" anchor="ctr"/>
          <a:lstStyle/>
          <a:p>
            <a:pPr algn="ctr">
              <a:defRPr/>
            </a:pPr>
            <a:endParaRPr lang="zh-CN" altLang="en-US" dirty="0"/>
          </a:p>
        </p:txBody>
      </p:sp>
      <p:sp>
        <p:nvSpPr>
          <p:cNvPr id="8" name="矩形 7"/>
          <p:cNvSpPr/>
          <p:nvPr/>
        </p:nvSpPr>
        <p:spPr>
          <a:xfrm>
            <a:off x="1953895" y="1082040"/>
            <a:ext cx="5182235" cy="8890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7" rIns="68574" bIns="34287" anchor="ctr"/>
          <a:lstStyle/>
          <a:p>
            <a:pPr algn="ctr">
              <a:defRPr/>
            </a:pPr>
            <a:endParaRPr lang="zh-CN" altLang="en-US" dirty="0"/>
          </a:p>
        </p:txBody>
      </p:sp>
      <p:sp>
        <p:nvSpPr>
          <p:cNvPr id="9" name="椭圆 64"/>
          <p:cNvSpPr>
            <a:spLocks noChangeArrowheads="1"/>
          </p:cNvSpPr>
          <p:nvPr/>
        </p:nvSpPr>
        <p:spPr bwMode="auto">
          <a:xfrm>
            <a:off x="503555" y="1069089"/>
            <a:ext cx="1244600" cy="1244216"/>
          </a:xfrm>
          <a:prstGeom prst="ellipse">
            <a:avLst/>
          </a:prstGeom>
          <a:solidFill>
            <a:schemeClr val="accent3"/>
          </a:solidFill>
          <a:ln w="190500" cap="sq" cmpd="sng">
            <a:solidFill>
              <a:schemeClr val="bg1">
                <a:lumMod val="65000"/>
              </a:schemeClr>
            </a:solidFill>
            <a:round/>
          </a:ln>
        </p:spPr>
        <p:txBody>
          <a:bodyPr lIns="68574" tIns="34287" rIns="68574" bIns="34287" anchor="ctr"/>
          <a:lstStyle/>
          <a:p>
            <a:pPr algn="ctr">
              <a:defRPr/>
            </a:pPr>
            <a:r>
              <a:rPr lang="zh-CN" altLang="en-US"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功能要求</a:t>
            </a:r>
            <a:endPar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TextBox 9"/>
          <p:cNvSpPr txBox="1">
            <a:spLocks noChangeArrowheads="1"/>
          </p:cNvSpPr>
          <p:nvPr/>
        </p:nvSpPr>
        <p:spPr bwMode="auto">
          <a:xfrm>
            <a:off x="2049145" y="1243965"/>
            <a:ext cx="5045710" cy="706755"/>
          </a:xfrm>
          <a:prstGeom prst="rect">
            <a:avLst/>
          </a:prstGeom>
          <a:noFill/>
          <a:ln w="9525">
            <a:noFill/>
            <a:miter lim="800000"/>
          </a:ln>
        </p:spPr>
        <p:txBody>
          <a:bodyPr wrap="square" lIns="68574" tIns="34287" rIns="68574" bIns="34287">
            <a:spAutoFit/>
          </a:bodyPr>
          <a:lstStyle/>
          <a:p>
            <a:pPr>
              <a:lnSpc>
                <a:spcPct val="130000"/>
              </a:lnSpc>
              <a:buFont typeface="Arial" panose="020B0604020202020204" pitchFamily="34" charset="0"/>
              <a:buNone/>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）设置提醒功能，以帮提醒老人日常易忘记的事项</a:t>
            </a:r>
            <a:br>
              <a:rPr lang="zh-CN" altLang="en-US" sz="1600" b="1" dirty="0">
                <a:solidFill>
                  <a:schemeClr val="bg1">
                    <a:lumMod val="50000"/>
                  </a:schemeClr>
                </a:solidFill>
                <a:latin typeface="微软雅黑" panose="020B0503020204020204" pitchFamily="34" charset="-122"/>
                <a:ea typeface="微软雅黑" panose="020B0503020204020204" pitchFamily="34" charset="-122"/>
              </a:rPr>
            </a:b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2</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）老人紧急事件援助</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椭圆 64"/>
          <p:cNvSpPr>
            <a:spLocks noChangeArrowheads="1"/>
          </p:cNvSpPr>
          <p:nvPr/>
        </p:nvSpPr>
        <p:spPr bwMode="auto">
          <a:xfrm>
            <a:off x="7303453" y="1950771"/>
            <a:ext cx="1244600" cy="1242628"/>
          </a:xfrm>
          <a:prstGeom prst="ellipse">
            <a:avLst/>
          </a:prstGeom>
          <a:solidFill>
            <a:schemeClr val="accent2"/>
          </a:solidFill>
          <a:ln w="190500" cap="sq" cmpd="sng">
            <a:solidFill>
              <a:schemeClr val="bg1">
                <a:lumMod val="65000"/>
              </a:schemeClr>
            </a:solidFill>
            <a:round/>
          </a:ln>
        </p:spPr>
        <p:txBody>
          <a:bodyPr lIns="68574" tIns="34287" rIns="68574" bIns="34287" anchor="ctr"/>
          <a:lstStyle/>
          <a:p>
            <a:pPr algn="ctr">
              <a:defRPr/>
            </a:pPr>
            <a:r>
              <a:rPr lang="zh-CN" altLang="en-US"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性能要求</a:t>
            </a:r>
            <a:endPar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TextBox 11"/>
          <p:cNvSpPr txBox="1">
            <a:spLocks noChangeArrowheads="1"/>
          </p:cNvSpPr>
          <p:nvPr/>
        </p:nvSpPr>
        <p:spPr bwMode="auto">
          <a:xfrm>
            <a:off x="2880995" y="2486660"/>
            <a:ext cx="3810635" cy="706755"/>
          </a:xfrm>
          <a:prstGeom prst="rect">
            <a:avLst/>
          </a:prstGeom>
          <a:noFill/>
          <a:ln w="9525">
            <a:noFill/>
            <a:miter lim="800000"/>
          </a:ln>
        </p:spPr>
        <p:txBody>
          <a:bodyPr wrap="square" lIns="68574" tIns="34287" rIns="68574" bIns="34287">
            <a:spAutoFit/>
          </a:bodyPr>
          <a:lstStyle/>
          <a:p>
            <a:pPr>
              <a:lnSpc>
                <a:spcPct val="130000"/>
              </a:lnSpc>
              <a:buFont typeface="Arial" panose="020B0604020202020204" pitchFamily="34" charset="0"/>
              <a:buNone/>
            </a:pPr>
            <a:r>
              <a:rPr lang="zh-CN"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）软件常驻内存</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buFont typeface="Arial" panose="020B0604020202020204" pitchFamily="34" charset="0"/>
              <a:buNone/>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2</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）手机保持信号畅通</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0" name="矩形 89"/>
          <p:cNvSpPr/>
          <p:nvPr/>
        </p:nvSpPr>
        <p:spPr>
          <a:xfrm>
            <a:off x="143510" y="254000"/>
            <a:ext cx="3249930" cy="5530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p>
            <a:pPr algn="ctr"/>
            <a:r>
              <a:rPr lang="zh-CN" altLang="en-US" sz="2400" b="1" dirty="0">
                <a:latin typeface="微软雅黑" panose="020B0503020204020204" pitchFamily="34" charset="-122"/>
                <a:ea typeface="微软雅黑" panose="020B0503020204020204" pitchFamily="34" charset="-122"/>
              </a:rPr>
              <a:t>设计规范</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1681798" y="3575911"/>
            <a:ext cx="4699000" cy="10156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7" rIns="68574" bIns="34287" anchor="ctr"/>
          <a:p>
            <a:pPr algn="ctr">
              <a:defRPr/>
            </a:pPr>
            <a:endParaRPr lang="zh-CN" altLang="en-US" dirty="0"/>
          </a:p>
        </p:txBody>
      </p:sp>
      <p:sp>
        <p:nvSpPr>
          <p:cNvPr id="3" name="椭圆 64"/>
          <p:cNvSpPr>
            <a:spLocks noChangeArrowheads="1"/>
          </p:cNvSpPr>
          <p:nvPr/>
        </p:nvSpPr>
        <p:spPr bwMode="auto">
          <a:xfrm>
            <a:off x="372428" y="3575736"/>
            <a:ext cx="1244600" cy="1242628"/>
          </a:xfrm>
          <a:prstGeom prst="ellipse">
            <a:avLst/>
          </a:prstGeom>
          <a:solidFill>
            <a:schemeClr val="accent4"/>
          </a:solidFill>
          <a:ln w="190500" cap="sq" cmpd="sng">
            <a:solidFill>
              <a:schemeClr val="bg1">
                <a:lumMod val="65000"/>
              </a:schemeClr>
            </a:solidFill>
            <a:round/>
          </a:ln>
        </p:spPr>
        <p:txBody>
          <a:bodyPr lIns="68574" tIns="34287" rIns="68574" bIns="34287" anchor="ctr"/>
          <a:p>
            <a:pPr algn="ctr">
              <a:defRPr/>
            </a:pPr>
            <a:r>
              <a:rPr lang="zh-CN" altLang="en-US"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操作要求</a:t>
            </a:r>
            <a:endPar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TextBox 11"/>
          <p:cNvSpPr txBox="1">
            <a:spLocks noChangeArrowheads="1"/>
          </p:cNvSpPr>
          <p:nvPr/>
        </p:nvSpPr>
        <p:spPr bwMode="auto">
          <a:xfrm>
            <a:off x="1953579" y="3677462"/>
            <a:ext cx="4427537" cy="1026795"/>
          </a:xfrm>
          <a:prstGeom prst="rect">
            <a:avLst/>
          </a:prstGeom>
          <a:noFill/>
          <a:ln w="9525">
            <a:noFill/>
            <a:miter lim="800000"/>
          </a:ln>
        </p:spPr>
        <p:txBody>
          <a:bodyPr lIns="68574" tIns="34287" rIns="68574" bIns="34287">
            <a:spAutoFit/>
          </a:bodyPr>
          <a:p>
            <a:pPr>
              <a:lnSpc>
                <a:spcPct val="130000"/>
              </a:lnSpc>
              <a:buFont typeface="Arial" panose="020B0604020202020204" pitchFamily="34" charset="0"/>
              <a:buNone/>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）突出界面的功能特点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buFont typeface="Arial" panose="020B0604020202020204" pitchFamily="34" charset="0"/>
              <a:buNone/>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2</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）字体清晰</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buFont typeface="Arial" panose="020B0604020202020204" pitchFamily="34" charset="0"/>
              <a:buNone/>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3</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）各个界面简洁、易操作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Oval 10"/>
          <p:cNvSpPr>
            <a:spLocks noChangeArrowheads="1"/>
          </p:cNvSpPr>
          <p:nvPr/>
        </p:nvSpPr>
        <p:spPr bwMode="auto">
          <a:xfrm>
            <a:off x="2881134" y="188063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6" name="Oval 10"/>
          <p:cNvSpPr>
            <a:spLocks noChangeArrowheads="1"/>
          </p:cNvSpPr>
          <p:nvPr/>
        </p:nvSpPr>
        <p:spPr bwMode="auto">
          <a:xfrm>
            <a:off x="1954034" y="326493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3" name="Oval 10"/>
          <p:cNvSpPr>
            <a:spLocks noChangeArrowheads="1"/>
          </p:cNvSpPr>
          <p:nvPr/>
        </p:nvSpPr>
        <p:spPr bwMode="auto">
          <a:xfrm>
            <a:off x="3504704" y="285218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4" name="Oval 10"/>
          <p:cNvSpPr>
            <a:spLocks noChangeArrowheads="1"/>
          </p:cNvSpPr>
          <p:nvPr/>
        </p:nvSpPr>
        <p:spPr bwMode="auto">
          <a:xfrm>
            <a:off x="3165614" y="158980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5" name="Oval 10"/>
          <p:cNvSpPr>
            <a:spLocks noChangeArrowheads="1"/>
          </p:cNvSpPr>
          <p:nvPr/>
        </p:nvSpPr>
        <p:spPr bwMode="auto">
          <a:xfrm>
            <a:off x="3991749" y="3988195"/>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6" name="Oval 10"/>
          <p:cNvSpPr>
            <a:spLocks noChangeArrowheads="1"/>
          </p:cNvSpPr>
          <p:nvPr/>
        </p:nvSpPr>
        <p:spPr bwMode="auto">
          <a:xfrm>
            <a:off x="6371729" y="1157365"/>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6"/>
          <p:cNvGrpSpPr/>
          <p:nvPr/>
        </p:nvGrpSpPr>
        <p:grpSpPr>
          <a:xfrm>
            <a:off x="5678210" y="1925456"/>
            <a:ext cx="876029" cy="1718012"/>
            <a:chOff x="7558505" y="2674384"/>
            <a:chExt cx="1168246" cy="2290964"/>
          </a:xfrm>
          <a:solidFill>
            <a:schemeClr val="accent2"/>
          </a:solidFill>
        </p:grpSpPr>
        <p:sp>
          <p:nvSpPr>
            <p:cNvPr id="19" name="Freeform 18"/>
            <p:cNvSpPr/>
            <p:nvPr/>
          </p:nvSpPr>
          <p:spPr bwMode="auto">
            <a:xfrm rot="5400000">
              <a:off x="6850210" y="3382679"/>
              <a:ext cx="2290964" cy="874374"/>
            </a:xfrm>
            <a:custGeom>
              <a:avLst/>
              <a:gdLst>
                <a:gd name="T0" fmla="*/ 724 w 1036"/>
                <a:gd name="T1" fmla="*/ 101 h 396"/>
                <a:gd name="T2" fmla="*/ 724 w 1036"/>
                <a:gd name="T3" fmla="*/ 101 h 396"/>
                <a:gd name="T4" fmla="*/ 312 w 1036"/>
                <a:gd name="T5" fmla="*/ 101 h 396"/>
                <a:gd name="T6" fmla="*/ 312 w 1036"/>
                <a:gd name="T7" fmla="*/ 101 h 396"/>
                <a:gd name="T8" fmla="*/ 312 w 1036"/>
                <a:gd name="T9" fmla="*/ 101 h 396"/>
                <a:gd name="T10" fmla="*/ 311 w 1036"/>
                <a:gd name="T11" fmla="*/ 101 h 396"/>
                <a:gd name="T12" fmla="*/ 311 w 1036"/>
                <a:gd name="T13" fmla="*/ 101 h 396"/>
                <a:gd name="T14" fmla="*/ 224 w 1036"/>
                <a:gd name="T15" fmla="*/ 92 h 396"/>
                <a:gd name="T16" fmla="*/ 181 w 1036"/>
                <a:gd name="T17" fmla="*/ 11 h 396"/>
                <a:gd name="T18" fmla="*/ 43 w 1036"/>
                <a:gd name="T19" fmla="*/ 88 h 396"/>
                <a:gd name="T20" fmla="*/ 310 w 1036"/>
                <a:gd name="T21" fmla="*/ 295 h 396"/>
                <a:gd name="T22" fmla="*/ 310 w 1036"/>
                <a:gd name="T23" fmla="*/ 295 h 396"/>
                <a:gd name="T24" fmla="*/ 312 w 1036"/>
                <a:gd name="T25" fmla="*/ 295 h 396"/>
                <a:gd name="T26" fmla="*/ 312 w 1036"/>
                <a:gd name="T27" fmla="*/ 295 h 396"/>
                <a:gd name="T28" fmla="*/ 312 w 1036"/>
                <a:gd name="T29" fmla="*/ 295 h 396"/>
                <a:gd name="T30" fmla="*/ 724 w 1036"/>
                <a:gd name="T31" fmla="*/ 295 h 396"/>
                <a:gd name="T32" fmla="*/ 724 w 1036"/>
                <a:gd name="T33" fmla="*/ 295 h 396"/>
                <a:gd name="T34" fmla="*/ 812 w 1036"/>
                <a:gd name="T35" fmla="*/ 305 h 396"/>
                <a:gd name="T36" fmla="*/ 855 w 1036"/>
                <a:gd name="T37" fmla="*/ 386 h 396"/>
                <a:gd name="T38" fmla="*/ 993 w 1036"/>
                <a:gd name="T39" fmla="*/ 309 h 396"/>
                <a:gd name="T40" fmla="*/ 724 w 1036"/>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6" h="396">
                  <a:moveTo>
                    <a:pt x="724" y="101"/>
                  </a:moveTo>
                  <a:cubicBezTo>
                    <a:pt x="724" y="101"/>
                    <a:pt x="724" y="101"/>
                    <a:pt x="724" y="101"/>
                  </a:cubicBezTo>
                  <a:cubicBezTo>
                    <a:pt x="724" y="101"/>
                    <a:pt x="343" y="101"/>
                    <a:pt x="312" y="101"/>
                  </a:cubicBezTo>
                  <a:cubicBezTo>
                    <a:pt x="312" y="101"/>
                    <a:pt x="312" y="101"/>
                    <a:pt x="312" y="101"/>
                  </a:cubicBezTo>
                  <a:cubicBezTo>
                    <a:pt x="312" y="101"/>
                    <a:pt x="312" y="101"/>
                    <a:pt x="312" y="101"/>
                  </a:cubicBezTo>
                  <a:cubicBezTo>
                    <a:pt x="311" y="101"/>
                    <a:pt x="311" y="101"/>
                    <a:pt x="311" y="101"/>
                  </a:cubicBezTo>
                  <a:cubicBezTo>
                    <a:pt x="311" y="101"/>
                    <a:pt x="311" y="101"/>
                    <a:pt x="311" y="101"/>
                  </a:cubicBezTo>
                  <a:cubicBezTo>
                    <a:pt x="265" y="101"/>
                    <a:pt x="234" y="103"/>
                    <a:pt x="224" y="92"/>
                  </a:cubicBezTo>
                  <a:cubicBezTo>
                    <a:pt x="189" y="55"/>
                    <a:pt x="205" y="18"/>
                    <a:pt x="181" y="11"/>
                  </a:cubicBezTo>
                  <a:cubicBezTo>
                    <a:pt x="145" y="0"/>
                    <a:pt x="71" y="54"/>
                    <a:pt x="43" y="88"/>
                  </a:cubicBezTo>
                  <a:cubicBezTo>
                    <a:pt x="0" y="139"/>
                    <a:pt x="60" y="295"/>
                    <a:pt x="310" y="295"/>
                  </a:cubicBezTo>
                  <a:cubicBezTo>
                    <a:pt x="310" y="295"/>
                    <a:pt x="310" y="295"/>
                    <a:pt x="310" y="295"/>
                  </a:cubicBezTo>
                  <a:cubicBezTo>
                    <a:pt x="312" y="295"/>
                    <a:pt x="312" y="295"/>
                    <a:pt x="312" y="295"/>
                  </a:cubicBezTo>
                  <a:cubicBezTo>
                    <a:pt x="312" y="295"/>
                    <a:pt x="312" y="295"/>
                    <a:pt x="312" y="295"/>
                  </a:cubicBezTo>
                  <a:cubicBezTo>
                    <a:pt x="312" y="295"/>
                    <a:pt x="312" y="295"/>
                    <a:pt x="312" y="295"/>
                  </a:cubicBezTo>
                  <a:cubicBezTo>
                    <a:pt x="724" y="295"/>
                    <a:pt x="724" y="295"/>
                    <a:pt x="724" y="295"/>
                  </a:cubicBezTo>
                  <a:cubicBezTo>
                    <a:pt x="724" y="295"/>
                    <a:pt x="724" y="295"/>
                    <a:pt x="724" y="295"/>
                  </a:cubicBezTo>
                  <a:cubicBezTo>
                    <a:pt x="771" y="295"/>
                    <a:pt x="802" y="293"/>
                    <a:pt x="812" y="305"/>
                  </a:cubicBezTo>
                  <a:cubicBezTo>
                    <a:pt x="847" y="342"/>
                    <a:pt x="831" y="378"/>
                    <a:pt x="855" y="386"/>
                  </a:cubicBezTo>
                  <a:cubicBezTo>
                    <a:pt x="891" y="396"/>
                    <a:pt x="965" y="342"/>
                    <a:pt x="993" y="309"/>
                  </a:cubicBezTo>
                  <a:cubicBezTo>
                    <a:pt x="1036" y="257"/>
                    <a:pt x="976" y="101"/>
                    <a:pt x="724" y="101"/>
                  </a:cubicBezTo>
                  <a:close/>
                </a:path>
              </a:pathLst>
            </a:custGeom>
            <a:grpFill/>
            <a:ln>
              <a:noFill/>
            </a:ln>
            <a:effectLst/>
          </p:spPr>
          <p:txBody>
            <a:bodyPr vert="horz" wrap="square" lIns="128564" tIns="64282" rIns="128564" bIns="64282" numCol="1" anchor="t" anchorCtr="0" compatLnSpc="1"/>
            <a:lstStyle/>
            <a:p>
              <a:pPr>
                <a:lnSpc>
                  <a:spcPct val="130000"/>
                </a:lnSpc>
              </a:pPr>
              <a:endParaRPr 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19"/>
            <p:cNvSpPr/>
            <p:nvPr/>
          </p:nvSpPr>
          <p:spPr bwMode="auto">
            <a:xfrm rot="5400000">
              <a:off x="7427090" y="3575662"/>
              <a:ext cx="2109880" cy="489442"/>
            </a:xfrm>
            <a:custGeom>
              <a:avLst/>
              <a:gdLst>
                <a:gd name="T0" fmla="*/ 918 w 954"/>
                <a:gd name="T1" fmla="*/ 14 h 222"/>
                <a:gd name="T2" fmla="*/ 221 w 954"/>
                <a:gd name="T3" fmla="*/ 14 h 222"/>
                <a:gd name="T4" fmla="*/ 179 w 954"/>
                <a:gd name="T5" fmla="*/ 33 h 222"/>
                <a:gd name="T6" fmla="*/ 175 w 954"/>
                <a:gd name="T7" fmla="*/ 37 h 222"/>
                <a:gd name="T8" fmla="*/ 0 w 954"/>
                <a:gd name="T9" fmla="*/ 222 h 222"/>
                <a:gd name="T10" fmla="*/ 36 w 954"/>
                <a:gd name="T11" fmla="*/ 208 h 222"/>
                <a:gd name="T12" fmla="*/ 733 w 954"/>
                <a:gd name="T13" fmla="*/ 208 h 222"/>
                <a:gd name="T14" fmla="*/ 775 w 954"/>
                <a:gd name="T15" fmla="*/ 189 h 222"/>
                <a:gd name="T16" fmla="*/ 779 w 954"/>
                <a:gd name="T17" fmla="*/ 185 h 222"/>
                <a:gd name="T18" fmla="*/ 954 w 954"/>
                <a:gd name="T19" fmla="*/ 0 h 222"/>
                <a:gd name="T20" fmla="*/ 918 w 954"/>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4" h="222">
                  <a:moveTo>
                    <a:pt x="918" y="14"/>
                  </a:moveTo>
                  <a:cubicBezTo>
                    <a:pt x="221" y="14"/>
                    <a:pt x="221" y="14"/>
                    <a:pt x="221" y="14"/>
                  </a:cubicBezTo>
                  <a:cubicBezTo>
                    <a:pt x="213" y="14"/>
                    <a:pt x="195" y="16"/>
                    <a:pt x="179" y="33"/>
                  </a:cubicBezTo>
                  <a:cubicBezTo>
                    <a:pt x="178" y="34"/>
                    <a:pt x="176" y="35"/>
                    <a:pt x="175" y="37"/>
                  </a:cubicBezTo>
                  <a:cubicBezTo>
                    <a:pt x="0" y="222"/>
                    <a:pt x="0" y="222"/>
                    <a:pt x="0" y="222"/>
                  </a:cubicBezTo>
                  <a:cubicBezTo>
                    <a:pt x="3" y="220"/>
                    <a:pt x="17" y="208"/>
                    <a:pt x="36" y="208"/>
                  </a:cubicBezTo>
                  <a:cubicBezTo>
                    <a:pt x="733" y="208"/>
                    <a:pt x="733" y="208"/>
                    <a:pt x="733" y="208"/>
                  </a:cubicBezTo>
                  <a:cubicBezTo>
                    <a:pt x="741" y="208"/>
                    <a:pt x="759" y="206"/>
                    <a:pt x="775" y="189"/>
                  </a:cubicBezTo>
                  <a:cubicBezTo>
                    <a:pt x="776" y="188"/>
                    <a:pt x="778" y="186"/>
                    <a:pt x="779" y="185"/>
                  </a:cubicBezTo>
                  <a:cubicBezTo>
                    <a:pt x="954" y="0"/>
                    <a:pt x="954" y="0"/>
                    <a:pt x="954" y="0"/>
                  </a:cubicBezTo>
                  <a:cubicBezTo>
                    <a:pt x="951" y="2"/>
                    <a:pt x="937" y="14"/>
                    <a:pt x="918" y="14"/>
                  </a:cubicBezTo>
                  <a:close/>
                </a:path>
              </a:pathLst>
            </a:custGeom>
            <a:grpFill/>
            <a:ln>
              <a:noFill/>
            </a:ln>
          </p:spPr>
          <p:txBody>
            <a:bodyPr vert="horz" wrap="square" lIns="128564" tIns="64282" rIns="128564" bIns="64282" numCol="1" anchor="t" anchorCtr="0" compatLnSpc="1"/>
            <a:lstStyle/>
            <a:p>
              <a:pPr>
                <a:lnSpc>
                  <a:spcPct val="130000"/>
                </a:lnSpc>
              </a:pPr>
              <a:endParaRPr 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5"/>
          <p:cNvGrpSpPr/>
          <p:nvPr/>
        </p:nvGrpSpPr>
        <p:grpSpPr>
          <a:xfrm>
            <a:off x="4936979" y="1924892"/>
            <a:ext cx="876029" cy="1719563"/>
            <a:chOff x="6582724" y="2670245"/>
            <a:chExt cx="1168246" cy="2293034"/>
          </a:xfrm>
          <a:solidFill>
            <a:schemeClr val="accent1"/>
          </a:solidFill>
        </p:grpSpPr>
        <p:sp>
          <p:nvSpPr>
            <p:cNvPr id="21" name="Freeform 9"/>
            <p:cNvSpPr/>
            <p:nvPr/>
          </p:nvSpPr>
          <p:spPr bwMode="auto">
            <a:xfrm rot="5400000">
              <a:off x="5873394" y="3379575"/>
              <a:ext cx="2293034" cy="874374"/>
            </a:xfrm>
            <a:custGeom>
              <a:avLst/>
              <a:gdLst>
                <a:gd name="T0" fmla="*/ 725 w 1037"/>
                <a:gd name="T1" fmla="*/ 101 h 396"/>
                <a:gd name="T2" fmla="*/ 725 w 1037"/>
                <a:gd name="T3" fmla="*/ 101 h 396"/>
                <a:gd name="T4" fmla="*/ 312 w 1037"/>
                <a:gd name="T5" fmla="*/ 101 h 396"/>
                <a:gd name="T6" fmla="*/ 312 w 1037"/>
                <a:gd name="T7" fmla="*/ 101 h 396"/>
                <a:gd name="T8" fmla="*/ 312 w 1037"/>
                <a:gd name="T9" fmla="*/ 101 h 396"/>
                <a:gd name="T10" fmla="*/ 311 w 1037"/>
                <a:gd name="T11" fmla="*/ 101 h 396"/>
                <a:gd name="T12" fmla="*/ 311 w 1037"/>
                <a:gd name="T13" fmla="*/ 101 h 396"/>
                <a:gd name="T14" fmla="*/ 224 w 1037"/>
                <a:gd name="T15" fmla="*/ 92 h 396"/>
                <a:gd name="T16" fmla="*/ 181 w 1037"/>
                <a:gd name="T17" fmla="*/ 11 h 396"/>
                <a:gd name="T18" fmla="*/ 43 w 1037"/>
                <a:gd name="T19" fmla="*/ 88 h 396"/>
                <a:gd name="T20" fmla="*/ 310 w 1037"/>
                <a:gd name="T21" fmla="*/ 296 h 396"/>
                <a:gd name="T22" fmla="*/ 310 w 1037"/>
                <a:gd name="T23" fmla="*/ 296 h 396"/>
                <a:gd name="T24" fmla="*/ 312 w 1037"/>
                <a:gd name="T25" fmla="*/ 296 h 396"/>
                <a:gd name="T26" fmla="*/ 312 w 1037"/>
                <a:gd name="T27" fmla="*/ 296 h 396"/>
                <a:gd name="T28" fmla="*/ 312 w 1037"/>
                <a:gd name="T29" fmla="*/ 296 h 396"/>
                <a:gd name="T30" fmla="*/ 725 w 1037"/>
                <a:gd name="T31" fmla="*/ 295 h 396"/>
                <a:gd name="T32" fmla="*/ 725 w 1037"/>
                <a:gd name="T33" fmla="*/ 296 h 396"/>
                <a:gd name="T34" fmla="*/ 813 w 1037"/>
                <a:gd name="T35" fmla="*/ 305 h 396"/>
                <a:gd name="T36" fmla="*/ 856 w 1037"/>
                <a:gd name="T37" fmla="*/ 386 h 396"/>
                <a:gd name="T38" fmla="*/ 994 w 1037"/>
                <a:gd name="T39" fmla="*/ 309 h 396"/>
                <a:gd name="T40" fmla="*/ 725 w 1037"/>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7" h="396">
                  <a:moveTo>
                    <a:pt x="725" y="101"/>
                  </a:moveTo>
                  <a:cubicBezTo>
                    <a:pt x="725" y="101"/>
                    <a:pt x="725" y="101"/>
                    <a:pt x="725" y="101"/>
                  </a:cubicBezTo>
                  <a:cubicBezTo>
                    <a:pt x="725" y="101"/>
                    <a:pt x="343" y="101"/>
                    <a:pt x="312" y="101"/>
                  </a:cubicBezTo>
                  <a:cubicBezTo>
                    <a:pt x="312" y="101"/>
                    <a:pt x="312" y="101"/>
                    <a:pt x="312" y="101"/>
                  </a:cubicBezTo>
                  <a:cubicBezTo>
                    <a:pt x="312" y="101"/>
                    <a:pt x="312" y="101"/>
                    <a:pt x="312" y="101"/>
                  </a:cubicBezTo>
                  <a:cubicBezTo>
                    <a:pt x="312" y="101"/>
                    <a:pt x="312" y="101"/>
                    <a:pt x="311" y="101"/>
                  </a:cubicBezTo>
                  <a:cubicBezTo>
                    <a:pt x="311" y="101"/>
                    <a:pt x="311" y="101"/>
                    <a:pt x="311" y="101"/>
                  </a:cubicBezTo>
                  <a:cubicBezTo>
                    <a:pt x="265" y="101"/>
                    <a:pt x="235" y="103"/>
                    <a:pt x="224" y="92"/>
                  </a:cubicBezTo>
                  <a:cubicBezTo>
                    <a:pt x="189" y="55"/>
                    <a:pt x="206" y="19"/>
                    <a:pt x="181" y="11"/>
                  </a:cubicBezTo>
                  <a:cubicBezTo>
                    <a:pt x="146" y="0"/>
                    <a:pt x="72" y="54"/>
                    <a:pt x="43" y="88"/>
                  </a:cubicBezTo>
                  <a:cubicBezTo>
                    <a:pt x="0" y="139"/>
                    <a:pt x="60" y="295"/>
                    <a:pt x="310" y="296"/>
                  </a:cubicBezTo>
                  <a:cubicBezTo>
                    <a:pt x="310" y="296"/>
                    <a:pt x="310" y="296"/>
                    <a:pt x="310" y="296"/>
                  </a:cubicBezTo>
                  <a:cubicBezTo>
                    <a:pt x="312" y="296"/>
                    <a:pt x="312" y="296"/>
                    <a:pt x="312" y="296"/>
                  </a:cubicBezTo>
                  <a:cubicBezTo>
                    <a:pt x="312" y="296"/>
                    <a:pt x="312" y="296"/>
                    <a:pt x="312" y="296"/>
                  </a:cubicBezTo>
                  <a:cubicBezTo>
                    <a:pt x="312" y="296"/>
                    <a:pt x="312" y="296"/>
                    <a:pt x="312" y="296"/>
                  </a:cubicBezTo>
                  <a:cubicBezTo>
                    <a:pt x="725" y="295"/>
                    <a:pt x="725" y="295"/>
                    <a:pt x="725" y="295"/>
                  </a:cubicBezTo>
                  <a:cubicBezTo>
                    <a:pt x="725" y="296"/>
                    <a:pt x="725" y="296"/>
                    <a:pt x="725" y="296"/>
                  </a:cubicBezTo>
                  <a:cubicBezTo>
                    <a:pt x="771" y="296"/>
                    <a:pt x="802" y="293"/>
                    <a:pt x="813" y="305"/>
                  </a:cubicBezTo>
                  <a:cubicBezTo>
                    <a:pt x="848" y="342"/>
                    <a:pt x="831" y="378"/>
                    <a:pt x="856" y="386"/>
                  </a:cubicBezTo>
                  <a:cubicBezTo>
                    <a:pt x="891" y="396"/>
                    <a:pt x="965" y="342"/>
                    <a:pt x="994" y="309"/>
                  </a:cubicBezTo>
                  <a:cubicBezTo>
                    <a:pt x="1037" y="257"/>
                    <a:pt x="976" y="101"/>
                    <a:pt x="725" y="10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11"/>
            <p:cNvSpPr/>
            <p:nvPr/>
          </p:nvSpPr>
          <p:spPr bwMode="auto">
            <a:xfrm rot="5400000">
              <a:off x="6451826" y="3571005"/>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8"/>
                    <a:pt x="777" y="186"/>
                    <a:pt x="779" y="185"/>
                  </a:cubicBezTo>
                  <a:cubicBezTo>
                    <a:pt x="953" y="0"/>
                    <a:pt x="953" y="0"/>
                    <a:pt x="953" y="0"/>
                  </a:cubicBezTo>
                  <a:cubicBezTo>
                    <a:pt x="951" y="2"/>
                    <a:pt x="937" y="14"/>
                    <a:pt x="918" y="14"/>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4"/>
          <p:cNvGrpSpPr/>
          <p:nvPr/>
        </p:nvGrpSpPr>
        <p:grpSpPr>
          <a:xfrm>
            <a:off x="4222005" y="1975227"/>
            <a:ext cx="860849" cy="1614571"/>
            <a:chOff x="5629255" y="2737367"/>
            <a:chExt cx="1148004" cy="2153026"/>
          </a:xfrm>
          <a:solidFill>
            <a:schemeClr val="accent4"/>
          </a:solidFill>
        </p:grpSpPr>
        <p:sp>
          <p:nvSpPr>
            <p:cNvPr id="30" name="任意多边形 29"/>
            <p:cNvSpPr/>
            <p:nvPr/>
          </p:nvSpPr>
          <p:spPr>
            <a:xfrm>
              <a:off x="5629255" y="2737367"/>
              <a:ext cx="833033" cy="2153026"/>
            </a:xfrm>
            <a:custGeom>
              <a:avLst/>
              <a:gdLst>
                <a:gd name="connsiteX0" fmla="*/ 540647 w 833033"/>
                <a:gd name="connsiteY0" fmla="*/ 2768 h 2153026"/>
                <a:gd name="connsiteX1" fmla="*/ 659667 w 833033"/>
                <a:gd name="connsiteY1" fmla="*/ 28000 h 2153026"/>
                <a:gd name="connsiteX2" fmla="*/ 829824 w 833033"/>
                <a:gd name="connsiteY2" fmla="*/ 333275 h 2153026"/>
                <a:gd name="connsiteX3" fmla="*/ 650828 w 833033"/>
                <a:gd name="connsiteY3" fmla="*/ 428397 h 2153026"/>
                <a:gd name="connsiteX4" fmla="*/ 631768 w 833033"/>
                <a:gd name="connsiteY4" fmla="*/ 496697 h 2153026"/>
                <a:gd name="connsiteX5" fmla="*/ 630992 w 833033"/>
                <a:gd name="connsiteY5" fmla="*/ 615033 h 2153026"/>
                <a:gd name="connsiteX6" fmla="*/ 631527 w 833033"/>
                <a:gd name="connsiteY6" fmla="*/ 615033 h 2153026"/>
                <a:gd name="connsiteX7" fmla="*/ 631527 w 833033"/>
                <a:gd name="connsiteY7" fmla="*/ 1529763 h 2153026"/>
                <a:gd name="connsiteX8" fmla="*/ 631528 w 833033"/>
                <a:gd name="connsiteY8" fmla="*/ 1529763 h 2153026"/>
                <a:gd name="connsiteX9" fmla="*/ 172612 w 833033"/>
                <a:gd name="connsiteY9" fmla="*/ 2124828 h 2153026"/>
                <a:gd name="connsiteX10" fmla="*/ 2725 w 833033"/>
                <a:gd name="connsiteY10" fmla="*/ 1819553 h 2153026"/>
                <a:gd name="connsiteX11" fmla="*/ 181437 w 833033"/>
                <a:gd name="connsiteY11" fmla="*/ 1724431 h 2153026"/>
                <a:gd name="connsiteX12" fmla="*/ 201294 w 833033"/>
                <a:gd name="connsiteY12" fmla="*/ 1529763 h 2153026"/>
                <a:gd name="connsiteX13" fmla="*/ 202134 w 833033"/>
                <a:gd name="connsiteY13" fmla="*/ 1529763 h 2153026"/>
                <a:gd name="connsiteX14" fmla="*/ 202231 w 833033"/>
                <a:gd name="connsiteY14" fmla="*/ 1529763 h 2153026"/>
                <a:gd name="connsiteX15" fmla="*/ 202231 w 833033"/>
                <a:gd name="connsiteY15" fmla="*/ 623065 h 2153026"/>
                <a:gd name="connsiteX16" fmla="*/ 202231 w 833033"/>
                <a:gd name="connsiteY16" fmla="*/ 615033 h 2153026"/>
                <a:gd name="connsiteX17" fmla="*/ 202547 w 833033"/>
                <a:gd name="connsiteY17" fmla="*/ 615033 h 2153026"/>
                <a:gd name="connsiteX18" fmla="*/ 206130 w 833033"/>
                <a:gd name="connsiteY18" fmla="*/ 523835 h 2153026"/>
                <a:gd name="connsiteX19" fmla="*/ 540647 w 833033"/>
                <a:gd name="connsiteY19" fmla="*/ 2768 h 215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3033" h="2153026">
                  <a:moveTo>
                    <a:pt x="540647" y="2768"/>
                  </a:moveTo>
                  <a:cubicBezTo>
                    <a:pt x="588814" y="-5182"/>
                    <a:pt x="631491" y="4219"/>
                    <a:pt x="659667" y="28000"/>
                  </a:cubicBezTo>
                  <a:cubicBezTo>
                    <a:pt x="734801" y="92152"/>
                    <a:pt x="854132" y="255850"/>
                    <a:pt x="829824" y="333275"/>
                  </a:cubicBezTo>
                  <a:cubicBezTo>
                    <a:pt x="814355" y="388578"/>
                    <a:pt x="732591" y="350972"/>
                    <a:pt x="650828" y="428397"/>
                  </a:cubicBezTo>
                  <a:cubicBezTo>
                    <a:pt x="638674" y="440564"/>
                    <a:pt x="633701" y="463791"/>
                    <a:pt x="631768" y="496697"/>
                  </a:cubicBezTo>
                  <a:lnTo>
                    <a:pt x="630992" y="615033"/>
                  </a:lnTo>
                  <a:lnTo>
                    <a:pt x="631527" y="615033"/>
                  </a:lnTo>
                  <a:lnTo>
                    <a:pt x="631527" y="1529763"/>
                  </a:lnTo>
                  <a:lnTo>
                    <a:pt x="631528" y="1529763"/>
                  </a:lnTo>
                  <a:cubicBezTo>
                    <a:pt x="631528" y="2087221"/>
                    <a:pt x="285135" y="2219950"/>
                    <a:pt x="172612" y="2124828"/>
                  </a:cubicBezTo>
                  <a:cubicBezTo>
                    <a:pt x="97597" y="2062888"/>
                    <a:pt x="-19339" y="1899190"/>
                    <a:pt x="2725" y="1819553"/>
                  </a:cubicBezTo>
                  <a:cubicBezTo>
                    <a:pt x="20375" y="1766461"/>
                    <a:pt x="99803" y="1801856"/>
                    <a:pt x="181437" y="1724431"/>
                  </a:cubicBezTo>
                  <a:cubicBezTo>
                    <a:pt x="207913" y="1702309"/>
                    <a:pt x="201294" y="1633733"/>
                    <a:pt x="201294" y="1529763"/>
                  </a:cubicBezTo>
                  <a:cubicBezTo>
                    <a:pt x="201294" y="1529763"/>
                    <a:pt x="201294" y="1529763"/>
                    <a:pt x="202134" y="1529763"/>
                  </a:cubicBezTo>
                  <a:lnTo>
                    <a:pt x="202231" y="1529763"/>
                  </a:lnTo>
                  <a:lnTo>
                    <a:pt x="202231" y="623065"/>
                  </a:lnTo>
                  <a:lnTo>
                    <a:pt x="202231" y="615033"/>
                  </a:lnTo>
                  <a:lnTo>
                    <a:pt x="202547" y="615033"/>
                  </a:lnTo>
                  <a:lnTo>
                    <a:pt x="206130" y="523835"/>
                  </a:lnTo>
                  <a:cubicBezTo>
                    <a:pt x="234207" y="177712"/>
                    <a:pt x="408186" y="24630"/>
                    <a:pt x="540647" y="27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10"/>
            <p:cNvSpPr/>
            <p:nvPr/>
          </p:nvSpPr>
          <p:spPr bwMode="auto">
            <a:xfrm rot="5400000">
              <a:off x="5478115" y="3571005"/>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7"/>
                    <a:pt x="777" y="186"/>
                    <a:pt x="779" y="185"/>
                  </a:cubicBezTo>
                  <a:cubicBezTo>
                    <a:pt x="953" y="0"/>
                    <a:pt x="953" y="0"/>
                    <a:pt x="953" y="0"/>
                  </a:cubicBezTo>
                  <a:cubicBezTo>
                    <a:pt x="951" y="2"/>
                    <a:pt x="937" y="14"/>
                    <a:pt x="918" y="14"/>
                  </a:cubicBezTo>
                  <a:close/>
                </a:path>
              </a:pathLst>
            </a:custGeom>
            <a:grpFill/>
            <a:ln>
              <a:noFill/>
            </a:ln>
          </p:spPr>
          <p:txBody>
            <a:bodyPr vert="horz" wrap="square" lIns="128564" tIns="64282" rIns="128564" bIns="64282" numCol="1" anchor="t" anchorCtr="0" compatLnSpc="1"/>
            <a:lstStyle/>
            <a:p>
              <a:pPr>
                <a:lnSpc>
                  <a:spcPct val="130000"/>
                </a:lnSpc>
              </a:pPr>
              <a:endParaRPr 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3"/>
          <p:cNvGrpSpPr/>
          <p:nvPr/>
        </p:nvGrpSpPr>
        <p:grpSpPr>
          <a:xfrm>
            <a:off x="3476575" y="1921973"/>
            <a:ext cx="876029" cy="1718012"/>
            <a:chOff x="4635171" y="2666353"/>
            <a:chExt cx="1168246" cy="2290964"/>
          </a:xfrm>
          <a:solidFill>
            <a:schemeClr val="accent3"/>
          </a:solidFill>
        </p:grpSpPr>
        <p:sp>
          <p:nvSpPr>
            <p:cNvPr id="8" name="Freeform 7"/>
            <p:cNvSpPr/>
            <p:nvPr/>
          </p:nvSpPr>
          <p:spPr bwMode="auto">
            <a:xfrm rot="5400000">
              <a:off x="3926876" y="3374648"/>
              <a:ext cx="2290964" cy="874374"/>
            </a:xfrm>
            <a:custGeom>
              <a:avLst/>
              <a:gdLst>
                <a:gd name="T0" fmla="*/ 724 w 1036"/>
                <a:gd name="T1" fmla="*/ 101 h 396"/>
                <a:gd name="T2" fmla="*/ 724 w 1036"/>
                <a:gd name="T3" fmla="*/ 101 h 396"/>
                <a:gd name="T4" fmla="*/ 312 w 1036"/>
                <a:gd name="T5" fmla="*/ 101 h 396"/>
                <a:gd name="T6" fmla="*/ 312 w 1036"/>
                <a:gd name="T7" fmla="*/ 101 h 396"/>
                <a:gd name="T8" fmla="*/ 312 w 1036"/>
                <a:gd name="T9" fmla="*/ 101 h 396"/>
                <a:gd name="T10" fmla="*/ 311 w 1036"/>
                <a:gd name="T11" fmla="*/ 101 h 396"/>
                <a:gd name="T12" fmla="*/ 311 w 1036"/>
                <a:gd name="T13" fmla="*/ 101 h 396"/>
                <a:gd name="T14" fmla="*/ 224 w 1036"/>
                <a:gd name="T15" fmla="*/ 92 h 396"/>
                <a:gd name="T16" fmla="*/ 181 w 1036"/>
                <a:gd name="T17" fmla="*/ 11 h 396"/>
                <a:gd name="T18" fmla="*/ 43 w 1036"/>
                <a:gd name="T19" fmla="*/ 88 h 396"/>
                <a:gd name="T20" fmla="*/ 310 w 1036"/>
                <a:gd name="T21" fmla="*/ 295 h 396"/>
                <a:gd name="T22" fmla="*/ 310 w 1036"/>
                <a:gd name="T23" fmla="*/ 295 h 396"/>
                <a:gd name="T24" fmla="*/ 312 w 1036"/>
                <a:gd name="T25" fmla="*/ 295 h 396"/>
                <a:gd name="T26" fmla="*/ 312 w 1036"/>
                <a:gd name="T27" fmla="*/ 295 h 396"/>
                <a:gd name="T28" fmla="*/ 312 w 1036"/>
                <a:gd name="T29" fmla="*/ 295 h 396"/>
                <a:gd name="T30" fmla="*/ 724 w 1036"/>
                <a:gd name="T31" fmla="*/ 295 h 396"/>
                <a:gd name="T32" fmla="*/ 724 w 1036"/>
                <a:gd name="T33" fmla="*/ 295 h 396"/>
                <a:gd name="T34" fmla="*/ 812 w 1036"/>
                <a:gd name="T35" fmla="*/ 305 h 396"/>
                <a:gd name="T36" fmla="*/ 855 w 1036"/>
                <a:gd name="T37" fmla="*/ 386 h 396"/>
                <a:gd name="T38" fmla="*/ 993 w 1036"/>
                <a:gd name="T39" fmla="*/ 309 h 396"/>
                <a:gd name="T40" fmla="*/ 724 w 1036"/>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6" h="396">
                  <a:moveTo>
                    <a:pt x="724" y="101"/>
                  </a:moveTo>
                  <a:cubicBezTo>
                    <a:pt x="724" y="101"/>
                    <a:pt x="724" y="101"/>
                    <a:pt x="724" y="101"/>
                  </a:cubicBezTo>
                  <a:cubicBezTo>
                    <a:pt x="724" y="101"/>
                    <a:pt x="343" y="101"/>
                    <a:pt x="312" y="101"/>
                  </a:cubicBezTo>
                  <a:cubicBezTo>
                    <a:pt x="312" y="101"/>
                    <a:pt x="312" y="101"/>
                    <a:pt x="312" y="101"/>
                  </a:cubicBezTo>
                  <a:cubicBezTo>
                    <a:pt x="312" y="101"/>
                    <a:pt x="312" y="101"/>
                    <a:pt x="312" y="101"/>
                  </a:cubicBezTo>
                  <a:cubicBezTo>
                    <a:pt x="311" y="101"/>
                    <a:pt x="311" y="101"/>
                    <a:pt x="311" y="101"/>
                  </a:cubicBezTo>
                  <a:cubicBezTo>
                    <a:pt x="311" y="101"/>
                    <a:pt x="311" y="101"/>
                    <a:pt x="311" y="101"/>
                  </a:cubicBezTo>
                  <a:cubicBezTo>
                    <a:pt x="265" y="101"/>
                    <a:pt x="234" y="103"/>
                    <a:pt x="224" y="92"/>
                  </a:cubicBezTo>
                  <a:cubicBezTo>
                    <a:pt x="189" y="55"/>
                    <a:pt x="205" y="18"/>
                    <a:pt x="181" y="11"/>
                  </a:cubicBezTo>
                  <a:cubicBezTo>
                    <a:pt x="145" y="0"/>
                    <a:pt x="71" y="54"/>
                    <a:pt x="43" y="88"/>
                  </a:cubicBezTo>
                  <a:cubicBezTo>
                    <a:pt x="0" y="139"/>
                    <a:pt x="60" y="295"/>
                    <a:pt x="310" y="295"/>
                  </a:cubicBezTo>
                  <a:cubicBezTo>
                    <a:pt x="310" y="295"/>
                    <a:pt x="310" y="295"/>
                    <a:pt x="310" y="295"/>
                  </a:cubicBezTo>
                  <a:cubicBezTo>
                    <a:pt x="312" y="295"/>
                    <a:pt x="312" y="295"/>
                    <a:pt x="312" y="295"/>
                  </a:cubicBezTo>
                  <a:cubicBezTo>
                    <a:pt x="312" y="295"/>
                    <a:pt x="312" y="295"/>
                    <a:pt x="312" y="295"/>
                  </a:cubicBezTo>
                  <a:cubicBezTo>
                    <a:pt x="312" y="295"/>
                    <a:pt x="312" y="295"/>
                    <a:pt x="312" y="295"/>
                  </a:cubicBezTo>
                  <a:cubicBezTo>
                    <a:pt x="724" y="295"/>
                    <a:pt x="724" y="295"/>
                    <a:pt x="724" y="295"/>
                  </a:cubicBezTo>
                  <a:cubicBezTo>
                    <a:pt x="724" y="295"/>
                    <a:pt x="724" y="295"/>
                    <a:pt x="724" y="295"/>
                  </a:cubicBezTo>
                  <a:cubicBezTo>
                    <a:pt x="771" y="295"/>
                    <a:pt x="802" y="293"/>
                    <a:pt x="812" y="305"/>
                  </a:cubicBezTo>
                  <a:cubicBezTo>
                    <a:pt x="847" y="342"/>
                    <a:pt x="831" y="378"/>
                    <a:pt x="855" y="386"/>
                  </a:cubicBezTo>
                  <a:cubicBezTo>
                    <a:pt x="891" y="396"/>
                    <a:pt x="965" y="342"/>
                    <a:pt x="993" y="309"/>
                  </a:cubicBezTo>
                  <a:cubicBezTo>
                    <a:pt x="1036" y="257"/>
                    <a:pt x="976" y="101"/>
                    <a:pt x="724" y="101"/>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8"/>
            <p:cNvSpPr/>
            <p:nvPr/>
          </p:nvSpPr>
          <p:spPr bwMode="auto">
            <a:xfrm rot="5400000">
              <a:off x="4503756" y="3567630"/>
              <a:ext cx="2109880" cy="489442"/>
            </a:xfrm>
            <a:custGeom>
              <a:avLst/>
              <a:gdLst>
                <a:gd name="T0" fmla="*/ 918 w 954"/>
                <a:gd name="T1" fmla="*/ 14 h 222"/>
                <a:gd name="T2" fmla="*/ 221 w 954"/>
                <a:gd name="T3" fmla="*/ 14 h 222"/>
                <a:gd name="T4" fmla="*/ 179 w 954"/>
                <a:gd name="T5" fmla="*/ 33 h 222"/>
                <a:gd name="T6" fmla="*/ 175 w 954"/>
                <a:gd name="T7" fmla="*/ 37 h 222"/>
                <a:gd name="T8" fmla="*/ 0 w 954"/>
                <a:gd name="T9" fmla="*/ 222 h 222"/>
                <a:gd name="T10" fmla="*/ 36 w 954"/>
                <a:gd name="T11" fmla="*/ 208 h 222"/>
                <a:gd name="T12" fmla="*/ 733 w 954"/>
                <a:gd name="T13" fmla="*/ 208 h 222"/>
                <a:gd name="T14" fmla="*/ 775 w 954"/>
                <a:gd name="T15" fmla="*/ 189 h 222"/>
                <a:gd name="T16" fmla="*/ 779 w 954"/>
                <a:gd name="T17" fmla="*/ 185 h 222"/>
                <a:gd name="T18" fmla="*/ 954 w 954"/>
                <a:gd name="T19" fmla="*/ 0 h 222"/>
                <a:gd name="T20" fmla="*/ 918 w 954"/>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4" h="222">
                  <a:moveTo>
                    <a:pt x="918" y="14"/>
                  </a:moveTo>
                  <a:cubicBezTo>
                    <a:pt x="221" y="14"/>
                    <a:pt x="221" y="14"/>
                    <a:pt x="221" y="14"/>
                  </a:cubicBezTo>
                  <a:cubicBezTo>
                    <a:pt x="213" y="14"/>
                    <a:pt x="195" y="16"/>
                    <a:pt x="179" y="33"/>
                  </a:cubicBezTo>
                  <a:cubicBezTo>
                    <a:pt x="178" y="34"/>
                    <a:pt x="176" y="35"/>
                    <a:pt x="175" y="37"/>
                  </a:cubicBezTo>
                  <a:cubicBezTo>
                    <a:pt x="0" y="222"/>
                    <a:pt x="0" y="222"/>
                    <a:pt x="0" y="222"/>
                  </a:cubicBezTo>
                  <a:cubicBezTo>
                    <a:pt x="3" y="220"/>
                    <a:pt x="17" y="208"/>
                    <a:pt x="36" y="208"/>
                  </a:cubicBezTo>
                  <a:cubicBezTo>
                    <a:pt x="733" y="208"/>
                    <a:pt x="733" y="208"/>
                    <a:pt x="733" y="208"/>
                  </a:cubicBezTo>
                  <a:cubicBezTo>
                    <a:pt x="741" y="208"/>
                    <a:pt x="759" y="206"/>
                    <a:pt x="775" y="189"/>
                  </a:cubicBezTo>
                  <a:cubicBezTo>
                    <a:pt x="776" y="188"/>
                    <a:pt x="778" y="186"/>
                    <a:pt x="779" y="185"/>
                  </a:cubicBezTo>
                  <a:cubicBezTo>
                    <a:pt x="954" y="0"/>
                    <a:pt x="954" y="0"/>
                    <a:pt x="954" y="0"/>
                  </a:cubicBezTo>
                  <a:cubicBezTo>
                    <a:pt x="951" y="2"/>
                    <a:pt x="937" y="14"/>
                    <a:pt x="918" y="14"/>
                  </a:cubicBezTo>
                  <a:close/>
                </a:path>
              </a:pathLst>
            </a:custGeom>
            <a:grp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1"/>
          <p:cNvGrpSpPr/>
          <p:nvPr/>
        </p:nvGrpSpPr>
        <p:grpSpPr>
          <a:xfrm>
            <a:off x="2744871" y="1918870"/>
            <a:ext cx="876029" cy="1719563"/>
            <a:chOff x="3659390" y="2662213"/>
            <a:chExt cx="1168246" cy="2293034"/>
          </a:xfrm>
          <a:solidFill>
            <a:schemeClr val="accent2"/>
          </a:solidFill>
        </p:grpSpPr>
        <p:sp>
          <p:nvSpPr>
            <p:cNvPr id="12" name="Freeform 9"/>
            <p:cNvSpPr/>
            <p:nvPr/>
          </p:nvSpPr>
          <p:spPr bwMode="auto">
            <a:xfrm rot="5400000">
              <a:off x="2950060" y="3371543"/>
              <a:ext cx="2293034" cy="874374"/>
            </a:xfrm>
            <a:custGeom>
              <a:avLst/>
              <a:gdLst>
                <a:gd name="T0" fmla="*/ 725 w 1037"/>
                <a:gd name="T1" fmla="*/ 101 h 396"/>
                <a:gd name="T2" fmla="*/ 725 w 1037"/>
                <a:gd name="T3" fmla="*/ 101 h 396"/>
                <a:gd name="T4" fmla="*/ 312 w 1037"/>
                <a:gd name="T5" fmla="*/ 101 h 396"/>
                <a:gd name="T6" fmla="*/ 312 w 1037"/>
                <a:gd name="T7" fmla="*/ 101 h 396"/>
                <a:gd name="T8" fmla="*/ 312 w 1037"/>
                <a:gd name="T9" fmla="*/ 101 h 396"/>
                <a:gd name="T10" fmla="*/ 311 w 1037"/>
                <a:gd name="T11" fmla="*/ 101 h 396"/>
                <a:gd name="T12" fmla="*/ 311 w 1037"/>
                <a:gd name="T13" fmla="*/ 101 h 396"/>
                <a:gd name="T14" fmla="*/ 224 w 1037"/>
                <a:gd name="T15" fmla="*/ 92 h 396"/>
                <a:gd name="T16" fmla="*/ 181 w 1037"/>
                <a:gd name="T17" fmla="*/ 11 h 396"/>
                <a:gd name="T18" fmla="*/ 43 w 1037"/>
                <a:gd name="T19" fmla="*/ 88 h 396"/>
                <a:gd name="T20" fmla="*/ 310 w 1037"/>
                <a:gd name="T21" fmla="*/ 296 h 396"/>
                <a:gd name="T22" fmla="*/ 310 w 1037"/>
                <a:gd name="T23" fmla="*/ 296 h 396"/>
                <a:gd name="T24" fmla="*/ 312 w 1037"/>
                <a:gd name="T25" fmla="*/ 296 h 396"/>
                <a:gd name="T26" fmla="*/ 312 w 1037"/>
                <a:gd name="T27" fmla="*/ 296 h 396"/>
                <a:gd name="T28" fmla="*/ 312 w 1037"/>
                <a:gd name="T29" fmla="*/ 296 h 396"/>
                <a:gd name="T30" fmla="*/ 725 w 1037"/>
                <a:gd name="T31" fmla="*/ 295 h 396"/>
                <a:gd name="T32" fmla="*/ 725 w 1037"/>
                <a:gd name="T33" fmla="*/ 296 h 396"/>
                <a:gd name="T34" fmla="*/ 813 w 1037"/>
                <a:gd name="T35" fmla="*/ 305 h 396"/>
                <a:gd name="T36" fmla="*/ 856 w 1037"/>
                <a:gd name="T37" fmla="*/ 386 h 396"/>
                <a:gd name="T38" fmla="*/ 994 w 1037"/>
                <a:gd name="T39" fmla="*/ 309 h 396"/>
                <a:gd name="T40" fmla="*/ 725 w 1037"/>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7" h="396">
                  <a:moveTo>
                    <a:pt x="725" y="101"/>
                  </a:moveTo>
                  <a:cubicBezTo>
                    <a:pt x="725" y="101"/>
                    <a:pt x="725" y="101"/>
                    <a:pt x="725" y="101"/>
                  </a:cubicBezTo>
                  <a:cubicBezTo>
                    <a:pt x="725" y="101"/>
                    <a:pt x="343" y="101"/>
                    <a:pt x="312" y="101"/>
                  </a:cubicBezTo>
                  <a:cubicBezTo>
                    <a:pt x="312" y="101"/>
                    <a:pt x="312" y="101"/>
                    <a:pt x="312" y="101"/>
                  </a:cubicBezTo>
                  <a:cubicBezTo>
                    <a:pt x="312" y="101"/>
                    <a:pt x="312" y="101"/>
                    <a:pt x="312" y="101"/>
                  </a:cubicBezTo>
                  <a:cubicBezTo>
                    <a:pt x="312" y="101"/>
                    <a:pt x="312" y="101"/>
                    <a:pt x="311" y="101"/>
                  </a:cubicBezTo>
                  <a:cubicBezTo>
                    <a:pt x="311" y="101"/>
                    <a:pt x="311" y="101"/>
                    <a:pt x="311" y="101"/>
                  </a:cubicBezTo>
                  <a:cubicBezTo>
                    <a:pt x="265" y="101"/>
                    <a:pt x="235" y="103"/>
                    <a:pt x="224" y="92"/>
                  </a:cubicBezTo>
                  <a:cubicBezTo>
                    <a:pt x="189" y="55"/>
                    <a:pt x="206" y="19"/>
                    <a:pt x="181" y="11"/>
                  </a:cubicBezTo>
                  <a:cubicBezTo>
                    <a:pt x="146" y="0"/>
                    <a:pt x="72" y="54"/>
                    <a:pt x="43" y="88"/>
                  </a:cubicBezTo>
                  <a:cubicBezTo>
                    <a:pt x="0" y="139"/>
                    <a:pt x="60" y="295"/>
                    <a:pt x="310" y="296"/>
                  </a:cubicBezTo>
                  <a:cubicBezTo>
                    <a:pt x="310" y="296"/>
                    <a:pt x="310" y="296"/>
                    <a:pt x="310" y="296"/>
                  </a:cubicBezTo>
                  <a:cubicBezTo>
                    <a:pt x="312" y="296"/>
                    <a:pt x="312" y="296"/>
                    <a:pt x="312" y="296"/>
                  </a:cubicBezTo>
                  <a:cubicBezTo>
                    <a:pt x="312" y="296"/>
                    <a:pt x="312" y="296"/>
                    <a:pt x="312" y="296"/>
                  </a:cubicBezTo>
                  <a:cubicBezTo>
                    <a:pt x="312" y="296"/>
                    <a:pt x="312" y="296"/>
                    <a:pt x="312" y="296"/>
                  </a:cubicBezTo>
                  <a:cubicBezTo>
                    <a:pt x="725" y="295"/>
                    <a:pt x="725" y="295"/>
                    <a:pt x="725" y="295"/>
                  </a:cubicBezTo>
                  <a:cubicBezTo>
                    <a:pt x="725" y="296"/>
                    <a:pt x="725" y="296"/>
                    <a:pt x="725" y="296"/>
                  </a:cubicBezTo>
                  <a:cubicBezTo>
                    <a:pt x="771" y="296"/>
                    <a:pt x="802" y="293"/>
                    <a:pt x="813" y="305"/>
                  </a:cubicBezTo>
                  <a:cubicBezTo>
                    <a:pt x="848" y="342"/>
                    <a:pt x="831" y="378"/>
                    <a:pt x="856" y="386"/>
                  </a:cubicBezTo>
                  <a:cubicBezTo>
                    <a:pt x="891" y="396"/>
                    <a:pt x="965" y="342"/>
                    <a:pt x="994" y="309"/>
                  </a:cubicBezTo>
                  <a:cubicBezTo>
                    <a:pt x="1037" y="257"/>
                    <a:pt x="976" y="101"/>
                    <a:pt x="725"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64" tIns="64282" rIns="128564" bIns="64282" numCol="1" anchor="t" anchorCtr="0" compatLnSpc="1"/>
            <a:lstStyle/>
            <a:p>
              <a:pPr>
                <a:lnSpc>
                  <a:spcPct val="130000"/>
                </a:lnSpc>
              </a:pPr>
              <a:endParaRPr 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1"/>
            <p:cNvSpPr/>
            <p:nvPr/>
          </p:nvSpPr>
          <p:spPr bwMode="auto">
            <a:xfrm rot="5400000">
              <a:off x="3528492" y="3562974"/>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8"/>
                    <a:pt x="777" y="186"/>
                    <a:pt x="779" y="185"/>
                  </a:cubicBezTo>
                  <a:cubicBezTo>
                    <a:pt x="953" y="0"/>
                    <a:pt x="953" y="0"/>
                    <a:pt x="953" y="0"/>
                  </a:cubicBezTo>
                  <a:cubicBezTo>
                    <a:pt x="951" y="2"/>
                    <a:pt x="937" y="14"/>
                    <a:pt x="918" y="14"/>
                  </a:cubicBezTo>
                  <a:close/>
                </a:path>
              </a:pathLst>
            </a:custGeom>
            <a:grpFill/>
            <a:ln>
              <a:noFill/>
            </a:ln>
          </p:spPr>
          <p:txBody>
            <a:bodyPr vert="horz" wrap="square" lIns="128564" tIns="64282" rIns="128564" bIns="64282" numCol="1" anchor="t" anchorCtr="0" compatLnSpc="1"/>
            <a:lstStyle/>
            <a:p>
              <a:pPr>
                <a:lnSpc>
                  <a:spcPct val="130000"/>
                </a:lnSpc>
              </a:pPr>
              <a:endParaRPr 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Rectangle 55"/>
          <p:cNvSpPr/>
          <p:nvPr/>
        </p:nvSpPr>
        <p:spPr>
          <a:xfrm>
            <a:off x="1704340" y="1045845"/>
            <a:ext cx="942975" cy="704215"/>
          </a:xfrm>
          <a:prstGeom prst="rect">
            <a:avLst/>
          </a:prstGeom>
          <a:ln>
            <a:solidFill>
              <a:schemeClr val="bg2">
                <a:lumMod val="50000"/>
              </a:schemeClr>
            </a:solidFill>
          </a:ln>
        </p:spPr>
        <p:txBody>
          <a:bodyPr wrap="square" lIns="65012" tIns="32506" rIns="65012" bIns="32506">
            <a:spAutoFit/>
          </a:bodyPr>
          <a:lstStyle/>
          <a:p>
            <a:pPr algn="just">
              <a:lnSpc>
                <a:spcPct val="130000"/>
              </a:lnSpc>
            </a:pPr>
            <a:r>
              <a:rPr lang="zh-CN" altLang="en-US" sz="1600" b="1">
                <a:solidFill>
                  <a:schemeClr val="accent1">
                    <a:lumMod val="75000"/>
                  </a:schemeClr>
                </a:solidFill>
                <a:sym typeface="+mn-ea"/>
              </a:rPr>
              <a:t>可用性</a:t>
            </a:r>
            <a:endParaRPr lang="zh-CN" altLang="en-US" sz="1600" b="1">
              <a:solidFill>
                <a:schemeClr val="accent1">
                  <a:lumMod val="75000"/>
                </a:schemeClr>
              </a:solidFill>
              <a:sym typeface="+mn-ea"/>
            </a:endParaRPr>
          </a:p>
          <a:p>
            <a:pPr algn="just">
              <a:lnSpc>
                <a:spcPct val="130000"/>
              </a:lnSpc>
            </a:pPr>
            <a:r>
              <a:rPr lang="zh-CN" altLang="en-US" sz="1600" b="1">
                <a:solidFill>
                  <a:schemeClr val="accent1">
                    <a:lumMod val="75000"/>
                  </a:schemeClr>
                </a:solidFill>
                <a:sym typeface="+mn-ea"/>
              </a:rPr>
              <a:t>  测试</a:t>
            </a:r>
            <a:endParaRPr lang="zh-CN" altLang="en-US" sz="1600" b="1" dirty="0">
              <a:solidFill>
                <a:schemeClr val="accent1">
                  <a:lumMod val="75000"/>
                </a:schemeClr>
              </a:solidFill>
              <a:latin typeface="Arial" panose="020B0604020202020204" pitchFamily="34" charset="0"/>
              <a:ea typeface="微软雅黑" panose="020B0503020204020204" pitchFamily="34" charset="-122"/>
              <a:sym typeface="+mn-ea"/>
            </a:endParaRPr>
          </a:p>
        </p:txBody>
      </p:sp>
      <p:sp>
        <p:nvSpPr>
          <p:cNvPr id="45" name="Rectangle 55"/>
          <p:cNvSpPr/>
          <p:nvPr/>
        </p:nvSpPr>
        <p:spPr>
          <a:xfrm>
            <a:off x="2839720" y="4037965"/>
            <a:ext cx="1146175" cy="704215"/>
          </a:xfrm>
          <a:prstGeom prst="rect">
            <a:avLst/>
          </a:prstGeom>
          <a:ln>
            <a:solidFill>
              <a:schemeClr val="bg2">
                <a:lumMod val="50000"/>
              </a:schemeClr>
            </a:solidFill>
          </a:ln>
        </p:spPr>
        <p:txBody>
          <a:bodyPr wrap="square" lIns="65012" tIns="32506" rIns="65012" bIns="32506">
            <a:spAutoFit/>
          </a:bodyPr>
          <a:lstStyle/>
          <a:p>
            <a:pPr algn="just">
              <a:lnSpc>
                <a:spcPct val="130000"/>
              </a:lnSpc>
            </a:pPr>
            <a:r>
              <a:rPr lang="zh-CN" altLang="en-US" sz="1600" b="1">
                <a:solidFill>
                  <a:schemeClr val="accent1">
                    <a:lumMod val="75000"/>
                  </a:schemeClr>
                </a:solidFill>
                <a:sym typeface="+mn-ea"/>
              </a:rPr>
              <a:t>业务逻辑</a:t>
            </a:r>
            <a:endParaRPr lang="zh-CN" altLang="en-US" sz="1600" b="1">
              <a:solidFill>
                <a:schemeClr val="accent1">
                  <a:lumMod val="75000"/>
                </a:schemeClr>
              </a:solidFill>
              <a:sym typeface="+mn-ea"/>
            </a:endParaRPr>
          </a:p>
          <a:p>
            <a:pPr algn="just">
              <a:lnSpc>
                <a:spcPct val="130000"/>
              </a:lnSpc>
            </a:pPr>
            <a:r>
              <a:rPr lang="zh-CN" altLang="en-US" sz="1600" b="1">
                <a:solidFill>
                  <a:schemeClr val="accent1">
                    <a:lumMod val="75000"/>
                  </a:schemeClr>
                </a:solidFill>
                <a:sym typeface="+mn-ea"/>
              </a:rPr>
              <a:t>    测试</a:t>
            </a:r>
            <a:endParaRPr lang="zh-CN" altLang="en-US" sz="1600" b="1" dirty="0">
              <a:solidFill>
                <a:schemeClr val="accent1">
                  <a:lumMod val="75000"/>
                </a:schemeClr>
              </a:solidFill>
              <a:latin typeface="Arial" panose="020B0604020202020204" pitchFamily="34" charset="0"/>
              <a:ea typeface="微软雅黑" panose="020B0503020204020204" pitchFamily="34" charset="-122"/>
              <a:sym typeface="+mn-ea"/>
            </a:endParaRPr>
          </a:p>
        </p:txBody>
      </p:sp>
      <p:sp>
        <p:nvSpPr>
          <p:cNvPr id="47" name="Rectangle 55"/>
          <p:cNvSpPr/>
          <p:nvPr/>
        </p:nvSpPr>
        <p:spPr>
          <a:xfrm>
            <a:off x="3195169" y="1045954"/>
            <a:ext cx="1422460" cy="704215"/>
          </a:xfrm>
          <a:prstGeom prst="rect">
            <a:avLst/>
          </a:prstGeom>
          <a:ln>
            <a:solidFill>
              <a:schemeClr val="bg2">
                <a:lumMod val="50000"/>
              </a:schemeClr>
            </a:solidFill>
          </a:ln>
        </p:spPr>
        <p:txBody>
          <a:bodyPr wrap="square" lIns="65012" tIns="32506" rIns="65012" bIns="32506">
            <a:spAutoFit/>
          </a:bodyPr>
          <a:lstStyle/>
          <a:p>
            <a:pPr algn="just">
              <a:lnSpc>
                <a:spcPct val="130000"/>
              </a:lnSpc>
            </a:pPr>
            <a:r>
              <a:rPr lang="zh-CN" altLang="en-US" sz="1600" b="1">
                <a:solidFill>
                  <a:schemeClr val="accent1">
                    <a:lumMod val="75000"/>
                  </a:schemeClr>
                </a:solidFill>
                <a:sym typeface="+mn-ea"/>
              </a:rPr>
              <a:t>用户交互&amp;</a:t>
            </a:r>
            <a:endParaRPr lang="zh-CN" altLang="en-US" sz="1600" b="1">
              <a:solidFill>
                <a:schemeClr val="accent1">
                  <a:lumMod val="75000"/>
                </a:schemeClr>
              </a:solidFill>
              <a:sym typeface="+mn-ea"/>
            </a:endParaRPr>
          </a:p>
          <a:p>
            <a:pPr algn="just">
              <a:lnSpc>
                <a:spcPct val="130000"/>
              </a:lnSpc>
            </a:pPr>
            <a:r>
              <a:rPr lang="zh-CN" altLang="en-US" sz="1600" b="1">
                <a:solidFill>
                  <a:schemeClr val="accent1">
                    <a:lumMod val="75000"/>
                  </a:schemeClr>
                </a:solidFill>
                <a:sym typeface="+mn-ea"/>
              </a:rPr>
              <a:t>用户体验测试</a:t>
            </a:r>
            <a:endParaRPr lang="zh-CN" altLang="en-US" sz="1600" b="1" dirty="0">
              <a:solidFill>
                <a:schemeClr val="accent1">
                  <a:lumMod val="75000"/>
                </a:schemeClr>
              </a:solidFill>
              <a:latin typeface="Arial" panose="020B0604020202020204" pitchFamily="34" charset="0"/>
              <a:ea typeface="微软雅黑" panose="020B0503020204020204" pitchFamily="34" charset="-122"/>
              <a:sym typeface="+mn-ea"/>
            </a:endParaRPr>
          </a:p>
        </p:txBody>
      </p:sp>
      <p:sp>
        <p:nvSpPr>
          <p:cNvPr id="49" name="Rectangle 55"/>
          <p:cNvSpPr/>
          <p:nvPr/>
        </p:nvSpPr>
        <p:spPr>
          <a:xfrm>
            <a:off x="4352925" y="4037965"/>
            <a:ext cx="1097280" cy="704215"/>
          </a:xfrm>
          <a:prstGeom prst="rect">
            <a:avLst/>
          </a:prstGeom>
          <a:ln>
            <a:solidFill>
              <a:schemeClr val="bg2">
                <a:lumMod val="50000"/>
              </a:schemeClr>
            </a:solidFill>
          </a:ln>
        </p:spPr>
        <p:txBody>
          <a:bodyPr wrap="square" lIns="65012" tIns="32506" rIns="65012" bIns="32506">
            <a:spAutoFit/>
          </a:bodyPr>
          <a:lstStyle/>
          <a:p>
            <a:pPr algn="just">
              <a:lnSpc>
                <a:spcPct val="130000"/>
              </a:lnSpc>
            </a:pPr>
            <a:r>
              <a:rPr lang="zh-CN" altLang="en-US" sz="1600" b="1">
                <a:solidFill>
                  <a:schemeClr val="accent1">
                    <a:lumMod val="75000"/>
                  </a:schemeClr>
                </a:solidFill>
                <a:sym typeface="+mn-ea"/>
              </a:rPr>
              <a:t>兼容适配</a:t>
            </a:r>
            <a:endParaRPr lang="zh-CN" altLang="en-US" sz="1600" b="1">
              <a:solidFill>
                <a:schemeClr val="accent1">
                  <a:lumMod val="75000"/>
                </a:schemeClr>
              </a:solidFill>
              <a:sym typeface="+mn-ea"/>
            </a:endParaRPr>
          </a:p>
          <a:p>
            <a:pPr algn="just">
              <a:lnSpc>
                <a:spcPct val="130000"/>
              </a:lnSpc>
            </a:pPr>
            <a:r>
              <a:rPr lang="zh-CN" altLang="en-US" sz="1600" b="1">
                <a:solidFill>
                  <a:schemeClr val="accent1">
                    <a:lumMod val="75000"/>
                  </a:schemeClr>
                </a:solidFill>
                <a:sym typeface="+mn-ea"/>
              </a:rPr>
              <a:t>    测试</a:t>
            </a:r>
            <a:endParaRPr lang="zh-CN" altLang="en-US" sz="1600" b="1" dirty="0">
              <a:solidFill>
                <a:schemeClr val="accent1">
                  <a:lumMod val="75000"/>
                </a:schemeClr>
              </a:solidFill>
              <a:latin typeface="Arial" panose="020B0604020202020204" pitchFamily="34" charset="0"/>
              <a:ea typeface="微软雅黑" panose="020B0503020204020204" pitchFamily="34" charset="-122"/>
              <a:sym typeface="+mn-ea"/>
            </a:endParaRPr>
          </a:p>
        </p:txBody>
      </p:sp>
      <p:sp>
        <p:nvSpPr>
          <p:cNvPr id="51" name="Rectangle 55"/>
          <p:cNvSpPr/>
          <p:nvPr/>
        </p:nvSpPr>
        <p:spPr>
          <a:xfrm>
            <a:off x="4993640" y="1045845"/>
            <a:ext cx="1193800" cy="704215"/>
          </a:xfrm>
          <a:prstGeom prst="rect">
            <a:avLst/>
          </a:prstGeom>
          <a:ln>
            <a:solidFill>
              <a:schemeClr val="bg2">
                <a:lumMod val="50000"/>
              </a:schemeClr>
            </a:solidFill>
          </a:ln>
        </p:spPr>
        <p:txBody>
          <a:bodyPr wrap="square" lIns="65012" tIns="32506" rIns="65012" bIns="32506">
            <a:spAutoFit/>
          </a:bodyPr>
          <a:lstStyle/>
          <a:p>
            <a:pPr algn="just">
              <a:lnSpc>
                <a:spcPct val="130000"/>
              </a:lnSpc>
            </a:pPr>
            <a:r>
              <a:rPr lang="zh-CN" altLang="en-US" sz="1600" b="1">
                <a:solidFill>
                  <a:schemeClr val="accent1">
                    <a:lumMod val="75000"/>
                  </a:schemeClr>
                </a:solidFill>
                <a:sym typeface="+mn-ea"/>
              </a:rPr>
              <a:t>数据规范性</a:t>
            </a:r>
            <a:endParaRPr lang="zh-CN" altLang="en-US" sz="1600" b="1">
              <a:solidFill>
                <a:schemeClr val="accent1">
                  <a:lumMod val="75000"/>
                </a:schemeClr>
              </a:solidFill>
              <a:sym typeface="+mn-ea"/>
            </a:endParaRPr>
          </a:p>
          <a:p>
            <a:pPr algn="just">
              <a:lnSpc>
                <a:spcPct val="130000"/>
              </a:lnSpc>
            </a:pPr>
            <a:r>
              <a:rPr lang="zh-CN" altLang="en-US" sz="1600" b="1">
                <a:solidFill>
                  <a:schemeClr val="accent1">
                    <a:lumMod val="75000"/>
                  </a:schemeClr>
                </a:solidFill>
                <a:sym typeface="+mn-ea"/>
              </a:rPr>
              <a:t>    测试</a:t>
            </a:r>
            <a:endParaRPr lang="zh-CN" altLang="en-US" sz="1600" b="1" dirty="0">
              <a:solidFill>
                <a:schemeClr val="accent1">
                  <a:lumMod val="75000"/>
                </a:schemeClr>
              </a:solidFill>
              <a:latin typeface="Arial" panose="020B0604020202020204" pitchFamily="34" charset="0"/>
              <a:ea typeface="微软雅黑" panose="020B0503020204020204" pitchFamily="34" charset="-122"/>
              <a:sym typeface="+mn-ea"/>
            </a:endParaRPr>
          </a:p>
        </p:txBody>
      </p:sp>
      <p:sp>
        <p:nvSpPr>
          <p:cNvPr id="90" name="矩形 89"/>
          <p:cNvSpPr/>
          <p:nvPr/>
        </p:nvSpPr>
        <p:spPr>
          <a:xfrm>
            <a:off x="151130" y="254000"/>
            <a:ext cx="3249930" cy="5530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7070" tIns="33535" rIns="67070" bIns="33535" rtlCol="0" anchor="ctr"/>
          <a:p>
            <a:pPr algn="ctr"/>
            <a:r>
              <a:rPr lang="zh-CN" altLang="en-US" sz="2400" b="1" dirty="0">
                <a:latin typeface="微软雅黑" panose="020B0503020204020204" pitchFamily="34" charset="-122"/>
                <a:ea typeface="微软雅黑" panose="020B0503020204020204" pitchFamily="34" charset="-122"/>
              </a:rPr>
              <a:t>测试规范</a:t>
            </a:r>
            <a:endParaRPr lang="zh-CN" altLang="en-US" sz="24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1991400" y="1907041"/>
            <a:ext cx="876029" cy="1718012"/>
            <a:chOff x="7558505" y="2674384"/>
            <a:chExt cx="1168246" cy="2290964"/>
          </a:xfrm>
          <a:solidFill>
            <a:schemeClr val="accent1"/>
          </a:solidFill>
        </p:grpSpPr>
        <p:sp>
          <p:nvSpPr>
            <p:cNvPr id="10" name="Freeform 18"/>
            <p:cNvSpPr/>
            <p:nvPr/>
          </p:nvSpPr>
          <p:spPr bwMode="auto">
            <a:xfrm rot="5400000">
              <a:off x="6850210" y="3382679"/>
              <a:ext cx="2290964" cy="874374"/>
            </a:xfrm>
            <a:custGeom>
              <a:avLst/>
              <a:gdLst>
                <a:gd name="T0" fmla="*/ 724 w 1036"/>
                <a:gd name="T1" fmla="*/ 101 h 396"/>
                <a:gd name="T2" fmla="*/ 724 w 1036"/>
                <a:gd name="T3" fmla="*/ 101 h 396"/>
                <a:gd name="T4" fmla="*/ 312 w 1036"/>
                <a:gd name="T5" fmla="*/ 101 h 396"/>
                <a:gd name="T6" fmla="*/ 312 w 1036"/>
                <a:gd name="T7" fmla="*/ 101 h 396"/>
                <a:gd name="T8" fmla="*/ 312 w 1036"/>
                <a:gd name="T9" fmla="*/ 101 h 396"/>
                <a:gd name="T10" fmla="*/ 311 w 1036"/>
                <a:gd name="T11" fmla="*/ 101 h 396"/>
                <a:gd name="T12" fmla="*/ 311 w 1036"/>
                <a:gd name="T13" fmla="*/ 101 h 396"/>
                <a:gd name="T14" fmla="*/ 224 w 1036"/>
                <a:gd name="T15" fmla="*/ 92 h 396"/>
                <a:gd name="T16" fmla="*/ 181 w 1036"/>
                <a:gd name="T17" fmla="*/ 11 h 396"/>
                <a:gd name="T18" fmla="*/ 43 w 1036"/>
                <a:gd name="T19" fmla="*/ 88 h 396"/>
                <a:gd name="T20" fmla="*/ 310 w 1036"/>
                <a:gd name="T21" fmla="*/ 295 h 396"/>
                <a:gd name="T22" fmla="*/ 310 w 1036"/>
                <a:gd name="T23" fmla="*/ 295 h 396"/>
                <a:gd name="T24" fmla="*/ 312 w 1036"/>
                <a:gd name="T25" fmla="*/ 295 h 396"/>
                <a:gd name="T26" fmla="*/ 312 w 1036"/>
                <a:gd name="T27" fmla="*/ 295 h 396"/>
                <a:gd name="T28" fmla="*/ 312 w 1036"/>
                <a:gd name="T29" fmla="*/ 295 h 396"/>
                <a:gd name="T30" fmla="*/ 724 w 1036"/>
                <a:gd name="T31" fmla="*/ 295 h 396"/>
                <a:gd name="T32" fmla="*/ 724 w 1036"/>
                <a:gd name="T33" fmla="*/ 295 h 396"/>
                <a:gd name="T34" fmla="*/ 812 w 1036"/>
                <a:gd name="T35" fmla="*/ 305 h 396"/>
                <a:gd name="T36" fmla="*/ 855 w 1036"/>
                <a:gd name="T37" fmla="*/ 386 h 396"/>
                <a:gd name="T38" fmla="*/ 993 w 1036"/>
                <a:gd name="T39" fmla="*/ 309 h 396"/>
                <a:gd name="T40" fmla="*/ 724 w 1036"/>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6" h="396">
                  <a:moveTo>
                    <a:pt x="724" y="101"/>
                  </a:moveTo>
                  <a:cubicBezTo>
                    <a:pt x="724" y="101"/>
                    <a:pt x="724" y="101"/>
                    <a:pt x="724" y="101"/>
                  </a:cubicBezTo>
                  <a:cubicBezTo>
                    <a:pt x="724" y="101"/>
                    <a:pt x="343" y="101"/>
                    <a:pt x="312" y="101"/>
                  </a:cubicBezTo>
                  <a:cubicBezTo>
                    <a:pt x="312" y="101"/>
                    <a:pt x="312" y="101"/>
                    <a:pt x="312" y="101"/>
                  </a:cubicBezTo>
                  <a:cubicBezTo>
                    <a:pt x="312" y="101"/>
                    <a:pt x="312" y="101"/>
                    <a:pt x="312" y="101"/>
                  </a:cubicBezTo>
                  <a:cubicBezTo>
                    <a:pt x="311" y="101"/>
                    <a:pt x="311" y="101"/>
                    <a:pt x="311" y="101"/>
                  </a:cubicBezTo>
                  <a:cubicBezTo>
                    <a:pt x="311" y="101"/>
                    <a:pt x="311" y="101"/>
                    <a:pt x="311" y="101"/>
                  </a:cubicBezTo>
                  <a:cubicBezTo>
                    <a:pt x="265" y="101"/>
                    <a:pt x="234" y="103"/>
                    <a:pt x="224" y="92"/>
                  </a:cubicBezTo>
                  <a:cubicBezTo>
                    <a:pt x="189" y="55"/>
                    <a:pt x="205" y="18"/>
                    <a:pt x="181" y="11"/>
                  </a:cubicBezTo>
                  <a:cubicBezTo>
                    <a:pt x="145" y="0"/>
                    <a:pt x="71" y="54"/>
                    <a:pt x="43" y="88"/>
                  </a:cubicBezTo>
                  <a:cubicBezTo>
                    <a:pt x="0" y="139"/>
                    <a:pt x="60" y="295"/>
                    <a:pt x="310" y="295"/>
                  </a:cubicBezTo>
                  <a:cubicBezTo>
                    <a:pt x="310" y="295"/>
                    <a:pt x="310" y="295"/>
                    <a:pt x="310" y="295"/>
                  </a:cubicBezTo>
                  <a:cubicBezTo>
                    <a:pt x="312" y="295"/>
                    <a:pt x="312" y="295"/>
                    <a:pt x="312" y="295"/>
                  </a:cubicBezTo>
                  <a:cubicBezTo>
                    <a:pt x="312" y="295"/>
                    <a:pt x="312" y="295"/>
                    <a:pt x="312" y="295"/>
                  </a:cubicBezTo>
                  <a:cubicBezTo>
                    <a:pt x="312" y="295"/>
                    <a:pt x="312" y="295"/>
                    <a:pt x="312" y="295"/>
                  </a:cubicBezTo>
                  <a:cubicBezTo>
                    <a:pt x="724" y="295"/>
                    <a:pt x="724" y="295"/>
                    <a:pt x="724" y="295"/>
                  </a:cubicBezTo>
                  <a:cubicBezTo>
                    <a:pt x="724" y="295"/>
                    <a:pt x="724" y="295"/>
                    <a:pt x="724" y="295"/>
                  </a:cubicBezTo>
                  <a:cubicBezTo>
                    <a:pt x="771" y="295"/>
                    <a:pt x="802" y="293"/>
                    <a:pt x="812" y="305"/>
                  </a:cubicBezTo>
                  <a:cubicBezTo>
                    <a:pt x="847" y="342"/>
                    <a:pt x="831" y="378"/>
                    <a:pt x="855" y="386"/>
                  </a:cubicBezTo>
                  <a:cubicBezTo>
                    <a:pt x="891" y="396"/>
                    <a:pt x="965" y="342"/>
                    <a:pt x="993" y="309"/>
                  </a:cubicBezTo>
                  <a:cubicBezTo>
                    <a:pt x="1036" y="257"/>
                    <a:pt x="976" y="101"/>
                    <a:pt x="724" y="101"/>
                  </a:cubicBezTo>
                  <a:close/>
                </a:path>
              </a:pathLst>
            </a:custGeom>
            <a:grpFill/>
            <a:ln>
              <a:noFill/>
            </a:ln>
            <a:effectLst/>
          </p:spPr>
          <p:txBody>
            <a:bodyPr vert="horz" wrap="square" lIns="128564" tIns="64282" rIns="128564" bIns="64282" numCol="1" anchor="t" anchorCtr="0" compatLnSpc="1"/>
            <a:p>
              <a:pPr>
                <a:lnSpc>
                  <a:spcPct val="130000"/>
                </a:lnSpc>
              </a:pPr>
              <a:endParaRPr 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9"/>
            <p:cNvSpPr/>
            <p:nvPr/>
          </p:nvSpPr>
          <p:spPr bwMode="auto">
            <a:xfrm rot="5400000">
              <a:off x="7427090" y="3575662"/>
              <a:ext cx="2109880" cy="489442"/>
            </a:xfrm>
            <a:custGeom>
              <a:avLst/>
              <a:gdLst>
                <a:gd name="T0" fmla="*/ 918 w 954"/>
                <a:gd name="T1" fmla="*/ 14 h 222"/>
                <a:gd name="T2" fmla="*/ 221 w 954"/>
                <a:gd name="T3" fmla="*/ 14 h 222"/>
                <a:gd name="T4" fmla="*/ 179 w 954"/>
                <a:gd name="T5" fmla="*/ 33 h 222"/>
                <a:gd name="T6" fmla="*/ 175 w 954"/>
                <a:gd name="T7" fmla="*/ 37 h 222"/>
                <a:gd name="T8" fmla="*/ 0 w 954"/>
                <a:gd name="T9" fmla="*/ 222 h 222"/>
                <a:gd name="T10" fmla="*/ 36 w 954"/>
                <a:gd name="T11" fmla="*/ 208 h 222"/>
                <a:gd name="T12" fmla="*/ 733 w 954"/>
                <a:gd name="T13" fmla="*/ 208 h 222"/>
                <a:gd name="T14" fmla="*/ 775 w 954"/>
                <a:gd name="T15" fmla="*/ 189 h 222"/>
                <a:gd name="T16" fmla="*/ 779 w 954"/>
                <a:gd name="T17" fmla="*/ 185 h 222"/>
                <a:gd name="T18" fmla="*/ 954 w 954"/>
                <a:gd name="T19" fmla="*/ 0 h 222"/>
                <a:gd name="T20" fmla="*/ 918 w 954"/>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4" h="222">
                  <a:moveTo>
                    <a:pt x="918" y="14"/>
                  </a:moveTo>
                  <a:cubicBezTo>
                    <a:pt x="221" y="14"/>
                    <a:pt x="221" y="14"/>
                    <a:pt x="221" y="14"/>
                  </a:cubicBezTo>
                  <a:cubicBezTo>
                    <a:pt x="213" y="14"/>
                    <a:pt x="195" y="16"/>
                    <a:pt x="179" y="33"/>
                  </a:cubicBezTo>
                  <a:cubicBezTo>
                    <a:pt x="178" y="34"/>
                    <a:pt x="176" y="35"/>
                    <a:pt x="175" y="37"/>
                  </a:cubicBezTo>
                  <a:cubicBezTo>
                    <a:pt x="0" y="222"/>
                    <a:pt x="0" y="222"/>
                    <a:pt x="0" y="222"/>
                  </a:cubicBezTo>
                  <a:cubicBezTo>
                    <a:pt x="3" y="220"/>
                    <a:pt x="17" y="208"/>
                    <a:pt x="36" y="208"/>
                  </a:cubicBezTo>
                  <a:cubicBezTo>
                    <a:pt x="733" y="208"/>
                    <a:pt x="733" y="208"/>
                    <a:pt x="733" y="208"/>
                  </a:cubicBezTo>
                  <a:cubicBezTo>
                    <a:pt x="741" y="208"/>
                    <a:pt x="759" y="206"/>
                    <a:pt x="775" y="189"/>
                  </a:cubicBezTo>
                  <a:cubicBezTo>
                    <a:pt x="776" y="188"/>
                    <a:pt x="778" y="186"/>
                    <a:pt x="779" y="185"/>
                  </a:cubicBezTo>
                  <a:cubicBezTo>
                    <a:pt x="954" y="0"/>
                    <a:pt x="954" y="0"/>
                    <a:pt x="954" y="0"/>
                  </a:cubicBezTo>
                  <a:cubicBezTo>
                    <a:pt x="951" y="2"/>
                    <a:pt x="937" y="14"/>
                    <a:pt x="918" y="14"/>
                  </a:cubicBezTo>
                  <a:close/>
                </a:path>
              </a:pathLst>
            </a:custGeom>
            <a:grpFill/>
            <a:ln>
              <a:noFill/>
            </a:ln>
          </p:spPr>
          <p:txBody>
            <a:bodyPr vert="horz" wrap="square" lIns="128564" tIns="64282" rIns="128564" bIns="64282" numCol="1" anchor="t" anchorCtr="0" compatLnSpc="1"/>
            <a:p>
              <a:pPr>
                <a:lnSpc>
                  <a:spcPct val="130000"/>
                </a:lnSpc>
              </a:pPr>
              <a:endParaRPr 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Rectangle 55"/>
          <p:cNvSpPr/>
          <p:nvPr/>
        </p:nvSpPr>
        <p:spPr>
          <a:xfrm>
            <a:off x="5974313" y="4037973"/>
            <a:ext cx="1422460" cy="704215"/>
          </a:xfrm>
          <a:prstGeom prst="rect">
            <a:avLst/>
          </a:prstGeom>
          <a:ln>
            <a:solidFill>
              <a:schemeClr val="bg2">
                <a:lumMod val="50000"/>
              </a:schemeClr>
            </a:solidFill>
          </a:ln>
        </p:spPr>
        <p:txBody>
          <a:bodyPr wrap="square" lIns="65012" tIns="32506" rIns="65012" bIns="32506">
            <a:spAutoFit/>
          </a:bodyPr>
          <a:p>
            <a:pPr algn="just">
              <a:lnSpc>
                <a:spcPct val="130000"/>
              </a:lnSpc>
            </a:pPr>
            <a:r>
              <a:rPr lang="zh-CN" altLang="en-US" sz="1600" b="1">
                <a:solidFill>
                  <a:schemeClr val="accent1">
                    <a:lumMod val="75000"/>
                  </a:schemeClr>
                </a:solidFill>
                <a:sym typeface="+mn-ea"/>
              </a:rPr>
              <a:t>反复测试--</a:t>
            </a:r>
            <a:endParaRPr lang="zh-CN" altLang="en-US" sz="1600" b="1">
              <a:solidFill>
                <a:schemeClr val="accent1">
                  <a:lumMod val="75000"/>
                </a:schemeClr>
              </a:solidFill>
              <a:sym typeface="+mn-ea"/>
            </a:endParaRPr>
          </a:p>
          <a:p>
            <a:pPr algn="just">
              <a:lnSpc>
                <a:spcPct val="130000"/>
              </a:lnSpc>
            </a:pPr>
            <a:r>
              <a:rPr lang="zh-CN" altLang="en-US" sz="1600" b="1">
                <a:solidFill>
                  <a:schemeClr val="accent1">
                    <a:lumMod val="75000"/>
                  </a:schemeClr>
                </a:solidFill>
                <a:sym typeface="+mn-ea"/>
              </a:rPr>
              <a:t>用户频率测试</a:t>
            </a:r>
            <a:endParaRPr lang="zh-CN" altLang="en-US" sz="1600" b="1" dirty="0">
              <a:solidFill>
                <a:schemeClr val="accent1">
                  <a:lumMod val="75000"/>
                </a:schemeClr>
              </a:solidFill>
              <a:latin typeface="Arial" panose="020B0604020202020204" pitchFamily="34" charset="0"/>
              <a:ea typeface="微软雅黑" panose="020B0503020204020204" pitchFamily="34" charset="-122"/>
              <a:sym typeface="+mn-ea"/>
            </a:endParaRPr>
          </a:p>
        </p:txBody>
      </p:sp>
      <p:sp>
        <p:nvSpPr>
          <p:cNvPr id="14" name="文本框 13"/>
          <p:cNvSpPr txBox="1"/>
          <p:nvPr/>
        </p:nvSpPr>
        <p:spPr>
          <a:xfrm>
            <a:off x="208915" y="1925320"/>
            <a:ext cx="613410" cy="1582420"/>
          </a:xfrm>
          <a:prstGeom prst="rect">
            <a:avLst/>
          </a:prstGeom>
          <a:noFill/>
          <a:ln>
            <a:solidFill>
              <a:schemeClr val="bg2">
                <a:lumMod val="50000"/>
              </a:schemeClr>
            </a:solidFill>
          </a:ln>
        </p:spPr>
        <p:txBody>
          <a:bodyPr vert="eaVert" wrap="square" rtlCol="0">
            <a:spAutoFit/>
          </a:bodyPr>
          <a:p>
            <a:r>
              <a:rPr lang="zh-CN" altLang="en-US" sz="2800"/>
              <a:t>测试内容</a:t>
            </a:r>
            <a:endParaRPr lang="zh-CN" altLang="en-US" sz="2800"/>
          </a:p>
        </p:txBody>
      </p:sp>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val 5"/>
          <p:cNvSpPr>
            <a:spLocks noChangeArrowheads="1"/>
          </p:cNvSpPr>
          <p:nvPr/>
        </p:nvSpPr>
        <p:spPr bwMode="auto">
          <a:xfrm>
            <a:off x="1378021" y="2937864"/>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1044613" y="1096320"/>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7"/>
          <p:cNvSpPr>
            <a:spLocks noChangeArrowheads="1"/>
          </p:cNvSpPr>
          <p:nvPr/>
        </p:nvSpPr>
        <p:spPr bwMode="auto">
          <a:xfrm>
            <a:off x="2338751" y="543028"/>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8"/>
          <p:cNvSpPr>
            <a:spLocks noChangeArrowheads="1"/>
          </p:cNvSpPr>
          <p:nvPr/>
        </p:nvSpPr>
        <p:spPr bwMode="auto">
          <a:xfrm>
            <a:off x="4363204" y="13684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9"/>
          <p:cNvSpPr>
            <a:spLocks noChangeArrowheads="1"/>
          </p:cNvSpPr>
          <p:nvPr/>
        </p:nvSpPr>
        <p:spPr bwMode="auto">
          <a:xfrm>
            <a:off x="5748036" y="1368448"/>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0"/>
          <p:cNvSpPr>
            <a:spLocks noChangeArrowheads="1"/>
          </p:cNvSpPr>
          <p:nvPr/>
        </p:nvSpPr>
        <p:spPr bwMode="auto">
          <a:xfrm>
            <a:off x="1615579" y="154916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6" name="Oval 11"/>
          <p:cNvSpPr>
            <a:spLocks noChangeArrowheads="1"/>
          </p:cNvSpPr>
          <p:nvPr/>
        </p:nvSpPr>
        <p:spPr bwMode="auto">
          <a:xfrm>
            <a:off x="4669968" y="1215556"/>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grpSp>
        <p:nvGrpSpPr>
          <p:cNvPr id="13" name="组合 12"/>
          <p:cNvGrpSpPr/>
          <p:nvPr/>
        </p:nvGrpSpPr>
        <p:grpSpPr>
          <a:xfrm>
            <a:off x="111125" y="167640"/>
            <a:ext cx="1503680" cy="1381760"/>
            <a:chOff x="10441" y="2518"/>
            <a:chExt cx="2368" cy="2176"/>
          </a:xfrm>
        </p:grpSpPr>
        <p:sp>
          <p:nvSpPr>
            <p:cNvPr id="28" name="Oval 14"/>
            <p:cNvSpPr>
              <a:spLocks noChangeArrowheads="1"/>
            </p:cNvSpPr>
            <p:nvPr/>
          </p:nvSpPr>
          <p:spPr bwMode="auto">
            <a:xfrm>
              <a:off x="10441" y="2518"/>
              <a:ext cx="2369" cy="2176"/>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smtClean="0">
                  <a:solidFill>
                    <a:schemeClr val="bg1"/>
                  </a:solidFill>
                </a:rPr>
                <a:t>03</a:t>
              </a:r>
              <a:endParaRPr lang="en-US" altLang="zh-CN" sz="2400" b="1" dirty="0">
                <a:solidFill>
                  <a:schemeClr val="bg1"/>
                </a:solidFill>
              </a:endParaRPr>
            </a:p>
            <a:p>
              <a:pPr algn="ctr"/>
              <a:endParaRPr lang="zh-CN" sz="2000" b="1" dirty="0" smtClean="0">
                <a:solidFill>
                  <a:schemeClr val="bg1"/>
                </a:solidFill>
              </a:endParaRPr>
            </a:p>
          </p:txBody>
        </p:sp>
        <p:sp>
          <p:nvSpPr>
            <p:cNvPr id="4" name="文本框 3"/>
            <p:cNvSpPr txBox="1"/>
            <p:nvPr/>
          </p:nvSpPr>
          <p:spPr>
            <a:xfrm>
              <a:off x="10789" y="3414"/>
              <a:ext cx="1672" cy="1016"/>
            </a:xfrm>
            <a:prstGeom prst="rect">
              <a:avLst/>
            </a:prstGeom>
            <a:noFill/>
          </p:spPr>
          <p:txBody>
            <a:bodyPr wrap="square" rtlCol="0">
              <a:spAutoFit/>
            </a:bodyPr>
            <a:p>
              <a:pPr algn="ctr"/>
              <a:r>
                <a:rPr lang="zh-CN" b="1" dirty="0" smtClean="0">
                  <a:solidFill>
                    <a:schemeClr val="bg1"/>
                  </a:solidFill>
                  <a:sym typeface="+mn-ea"/>
                </a:rPr>
                <a:t>开发</a:t>
              </a:r>
              <a:endParaRPr lang="zh-CN" b="1" dirty="0" smtClean="0">
                <a:solidFill>
                  <a:schemeClr val="bg1"/>
                </a:solidFill>
                <a:sym typeface="+mn-ea"/>
              </a:endParaRPr>
            </a:p>
            <a:p>
              <a:pPr algn="ctr"/>
              <a:r>
                <a:rPr lang="zh-CN" b="1" dirty="0" smtClean="0">
                  <a:solidFill>
                    <a:schemeClr val="bg1"/>
                  </a:solidFill>
                  <a:sym typeface="+mn-ea"/>
                </a:rPr>
                <a:t>日程表</a:t>
              </a:r>
              <a:endParaRPr lang="zh-CN" altLang="en-US" b="1" dirty="0" smtClean="0">
                <a:solidFill>
                  <a:schemeClr val="bg1"/>
                </a:solidFill>
                <a:sym typeface="+mn-ea"/>
              </a:endParaRPr>
            </a:p>
          </p:txBody>
        </p:sp>
      </p:grpSp>
      <p:sp>
        <p:nvSpPr>
          <p:cNvPr id="2" name="Oval 10"/>
          <p:cNvSpPr>
            <a:spLocks noChangeArrowheads="1"/>
          </p:cNvSpPr>
          <p:nvPr/>
        </p:nvSpPr>
        <p:spPr bwMode="auto">
          <a:xfrm>
            <a:off x="4669929" y="3270645"/>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graphicFrame>
        <p:nvGraphicFramePr>
          <p:cNvPr id="3" name="表格 2"/>
          <p:cNvGraphicFramePr/>
          <p:nvPr/>
        </p:nvGraphicFramePr>
        <p:xfrm>
          <a:off x="1637665" y="1096010"/>
          <a:ext cx="6964045" cy="3630295"/>
        </p:xfrm>
        <a:graphic>
          <a:graphicData uri="http://schemas.openxmlformats.org/drawingml/2006/table">
            <a:tbl>
              <a:tblPr firstRow="1" bandRow="1">
                <a:tableStyleId>{5C22544A-7EE6-4342-B048-85BDC9FD1C3A}</a:tableStyleId>
              </a:tblPr>
              <a:tblGrid>
                <a:gridCol w="2239645"/>
                <a:gridCol w="2459990"/>
                <a:gridCol w="2264410"/>
              </a:tblGrid>
              <a:tr h="453390">
                <a:tc>
                  <a:txBody>
                    <a:bodyPr/>
                    <a:p>
                      <a:pPr indent="0" algn="ctr">
                        <a:buNone/>
                      </a:pPr>
                      <a:r>
                        <a:rPr lang="zh-CN" altLang="en-US" sz="2400" b="1">
                          <a:solidFill>
                            <a:schemeClr val="bg1"/>
                          </a:solidFill>
                          <a:latin typeface="+mn-ea"/>
                          <a:cs typeface="宋体" panose="02010600030101010101" pitchFamily="2" charset="-122"/>
                        </a:rPr>
                        <a:t>模块</a:t>
                      </a:r>
                      <a:endParaRPr lang="zh-CN" altLang="en-US" sz="2400" b="1">
                        <a:solidFill>
                          <a:schemeClr val="bg1"/>
                        </a:solidFill>
                        <a:latin typeface="+mn-ea"/>
                        <a:cs typeface="宋体" panose="02010600030101010101" pitchFamily="2" charset="-122"/>
                      </a:endParaRPr>
                    </a:p>
                  </a:txBody>
                  <a:tcPr marL="0" marR="0" marT="0" marB="1" vert="horz" anchor="ctr" anchorCtr="0"/>
                </a:tc>
                <a:tc>
                  <a:txBody>
                    <a:bodyPr/>
                    <a:p>
                      <a:pPr indent="0" algn="ctr">
                        <a:buNone/>
                      </a:pPr>
                      <a:r>
                        <a:rPr lang="zh-CN" altLang="en-US" sz="2400" b="1">
                          <a:solidFill>
                            <a:schemeClr val="bg1"/>
                          </a:solidFill>
                          <a:latin typeface="+mn-ea"/>
                          <a:cs typeface="宋体" panose="02010600030101010101" pitchFamily="2" charset="-122"/>
                        </a:rPr>
                        <a:t>功能介绍</a:t>
                      </a:r>
                      <a:endParaRPr lang="zh-CN" altLang="en-US" sz="2400" b="1">
                        <a:solidFill>
                          <a:schemeClr val="bg1"/>
                        </a:solidFill>
                        <a:latin typeface="+mn-ea"/>
                        <a:cs typeface="宋体" panose="02010600030101010101" pitchFamily="2" charset="-122"/>
                      </a:endParaRPr>
                    </a:p>
                  </a:txBody>
                  <a:tcPr marL="0" marR="0" marT="0" marB="1" vert="horz" anchor="ctr" anchorCtr="0"/>
                </a:tc>
                <a:tc>
                  <a:txBody>
                    <a:bodyPr/>
                    <a:p>
                      <a:pPr indent="0" algn="ctr">
                        <a:buNone/>
                      </a:pPr>
                      <a:r>
                        <a:rPr lang="zh-CN" altLang="en-US" sz="2400" b="1">
                          <a:solidFill>
                            <a:schemeClr val="bg1"/>
                          </a:solidFill>
                          <a:latin typeface="+mn-ea"/>
                          <a:cs typeface="宋体" panose="02010600030101010101" pitchFamily="2" charset="-122"/>
                        </a:rPr>
                        <a:t>预计完成时间</a:t>
                      </a:r>
                      <a:endParaRPr lang="zh-CN" altLang="en-US" sz="2400" b="1">
                        <a:solidFill>
                          <a:schemeClr val="bg1"/>
                        </a:solidFill>
                        <a:latin typeface="+mn-ea"/>
                        <a:cs typeface="宋体" panose="02010600030101010101" pitchFamily="2" charset="-122"/>
                      </a:endParaRPr>
                    </a:p>
                  </a:txBody>
                  <a:tcPr marL="0" marR="0" marT="0" marB="1" vert="horz" anchor="ctr" anchorCtr="0"/>
                </a:tc>
              </a:tr>
              <a:tr h="727075">
                <a:tc>
                  <a:txBody>
                    <a:bodyPr/>
                    <a:p>
                      <a:pPr indent="0" algn="ctr">
                        <a:buNone/>
                      </a:pPr>
                      <a:r>
                        <a:rPr lang="zh-CN" altLang="en-US" sz="2000" b="1">
                          <a:latin typeface="+mn-ea"/>
                          <a:cs typeface="宋体" panose="02010600030101010101" pitchFamily="2" charset="-122"/>
                        </a:rPr>
                        <a:t>界面设计</a:t>
                      </a:r>
                      <a:endParaRPr lang="zh-CN" altLang="en-US" sz="2000" b="1">
                        <a:latin typeface="+mn-ea"/>
                        <a:cs typeface="宋体" panose="02010600030101010101" pitchFamily="2" charset="-122"/>
                      </a:endParaRPr>
                    </a:p>
                  </a:txBody>
                  <a:tcPr marL="0" marR="0" marT="0" marB="1" vert="horz" anchor="ctr" anchorCtr="0"/>
                </a:tc>
                <a:tc>
                  <a:txBody>
                    <a:bodyPr/>
                    <a:p>
                      <a:pPr indent="0" algn="ctr">
                        <a:buNone/>
                      </a:pPr>
                      <a:r>
                        <a:rPr lang="zh-CN" altLang="en-US" sz="2000" b="0">
                          <a:latin typeface="+mn-ea"/>
                          <a:cs typeface="宋体" panose="02010600030101010101" pitchFamily="2" charset="-122"/>
                        </a:rPr>
                        <a:t>设计出各个交互界面</a:t>
                      </a:r>
                      <a:endParaRPr lang="zh-CN" altLang="en-US" sz="2000" b="0">
                        <a:latin typeface="+mn-ea"/>
                        <a:cs typeface="宋体" panose="02010600030101010101" pitchFamily="2" charset="-122"/>
                      </a:endParaRPr>
                    </a:p>
                  </a:txBody>
                  <a:tcPr marL="0" marR="0" marT="0" marB="1" vert="horz" anchor="ctr" anchorCtr="0"/>
                </a:tc>
                <a:tc>
                  <a:txBody>
                    <a:bodyPr/>
                    <a:p>
                      <a:pPr indent="0" algn="ctr">
                        <a:buNone/>
                      </a:pPr>
                      <a:r>
                        <a:rPr lang="en-US" altLang="zh-CN" sz="2000" b="0">
                          <a:latin typeface="+mn-ea"/>
                          <a:cs typeface="宋体" panose="02010600030101010101" pitchFamily="2" charset="-122"/>
                        </a:rPr>
                        <a:t>2017</a:t>
                      </a:r>
                      <a:r>
                        <a:rPr lang="zh-CN" altLang="en-US" sz="2000" b="0">
                          <a:latin typeface="+mn-ea"/>
                          <a:cs typeface="宋体" panose="02010600030101010101" pitchFamily="2" charset="-122"/>
                        </a:rPr>
                        <a:t>年</a:t>
                      </a:r>
                      <a:r>
                        <a:rPr lang="en-US" altLang="zh-CN" sz="2000" b="0">
                          <a:latin typeface="+mn-ea"/>
                          <a:cs typeface="宋体" panose="02010600030101010101" pitchFamily="2" charset="-122"/>
                        </a:rPr>
                        <a:t>10</a:t>
                      </a:r>
                      <a:r>
                        <a:rPr lang="zh-CN" altLang="en-US" sz="2000" b="0">
                          <a:latin typeface="+mn-ea"/>
                          <a:cs typeface="宋体" panose="02010600030101010101" pitchFamily="2" charset="-122"/>
                        </a:rPr>
                        <a:t>月</a:t>
                      </a:r>
                      <a:r>
                        <a:rPr lang="en-US" altLang="zh-CN" sz="2000" b="0">
                          <a:latin typeface="+mn-ea"/>
                          <a:cs typeface="宋体" panose="02010600030101010101" pitchFamily="2" charset="-122"/>
                        </a:rPr>
                        <a:t>25</a:t>
                      </a:r>
                      <a:r>
                        <a:rPr lang="zh-CN" altLang="en-US" sz="2000" b="0">
                          <a:latin typeface="+mn-ea"/>
                          <a:cs typeface="宋体" panose="02010600030101010101" pitchFamily="2" charset="-122"/>
                        </a:rPr>
                        <a:t>日</a:t>
                      </a:r>
                      <a:endParaRPr lang="zh-CN" altLang="en-US" sz="2000" b="0">
                        <a:latin typeface="+mn-ea"/>
                        <a:cs typeface="宋体" panose="02010600030101010101" pitchFamily="2" charset="-122"/>
                      </a:endParaRPr>
                    </a:p>
                  </a:txBody>
                  <a:tcPr marL="0" marR="0" marT="0" marB="1" vert="horz" anchor="ctr" anchorCtr="0"/>
                </a:tc>
              </a:tr>
              <a:tr h="453390">
                <a:tc rowSpan="3">
                  <a:txBody>
                    <a:bodyPr/>
                    <a:p>
                      <a:pPr indent="0" algn="ctr">
                        <a:buNone/>
                      </a:pPr>
                      <a:r>
                        <a:rPr lang="zh-CN" altLang="en-US" sz="2000" b="1">
                          <a:latin typeface="+mn-ea"/>
                          <a:cs typeface="宋体" panose="02010600030101010101" pitchFamily="2" charset="-122"/>
                        </a:rPr>
                        <a:t>代码编写</a:t>
                      </a:r>
                      <a:endParaRPr lang="zh-CN" altLang="en-US" sz="2000" b="1">
                        <a:latin typeface="+mn-ea"/>
                        <a:cs typeface="宋体" panose="02010600030101010101" pitchFamily="2" charset="-122"/>
                      </a:endParaRPr>
                    </a:p>
                  </a:txBody>
                  <a:tcPr marL="269875" marR="269875" marT="136525" marB="136525" vert="horz" anchor="ctr" anchorCtr="0"/>
                </a:tc>
                <a:tc>
                  <a:txBody>
                    <a:bodyPr/>
                    <a:p>
                      <a:pPr indent="0" algn="ctr">
                        <a:buNone/>
                      </a:pPr>
                      <a:r>
                        <a:rPr lang="zh-CN" altLang="en-US" sz="2000" b="0">
                          <a:latin typeface="+mn-ea"/>
                          <a:cs typeface="宋体" panose="02010600030101010101" pitchFamily="2" charset="-122"/>
                        </a:rPr>
                        <a:t>基本交互功能</a:t>
                      </a:r>
                      <a:endParaRPr lang="zh-CN" altLang="en-US" sz="2000" b="0">
                        <a:latin typeface="+mn-ea"/>
                        <a:cs typeface="宋体" panose="02010600030101010101" pitchFamily="2" charset="-122"/>
                      </a:endParaRPr>
                    </a:p>
                  </a:txBody>
                  <a:tcPr marL="0" marR="0" marT="0" marB="1" vert="horz" anchor="ctr" anchorCtr="0"/>
                </a:tc>
                <a:tc>
                  <a:txBody>
                    <a:bodyPr/>
                    <a:p>
                      <a:pPr indent="0" algn="ctr">
                        <a:buNone/>
                      </a:pPr>
                      <a:r>
                        <a:rPr lang="en-US" altLang="zh-CN" sz="2000" b="0">
                          <a:latin typeface="+mn-ea"/>
                          <a:cs typeface="宋体" panose="02010600030101010101" pitchFamily="2" charset="-122"/>
                        </a:rPr>
                        <a:t>2017</a:t>
                      </a:r>
                      <a:r>
                        <a:rPr lang="zh-CN" altLang="en-US" sz="2000" b="0">
                          <a:latin typeface="+mn-ea"/>
                          <a:cs typeface="宋体" panose="02010600030101010101" pitchFamily="2" charset="-122"/>
                        </a:rPr>
                        <a:t>年</a:t>
                      </a:r>
                      <a:r>
                        <a:rPr lang="en-US" altLang="zh-CN" sz="2000" b="0">
                          <a:latin typeface="+mn-ea"/>
                          <a:cs typeface="宋体" panose="02010600030101010101" pitchFamily="2" charset="-122"/>
                        </a:rPr>
                        <a:t>11</a:t>
                      </a:r>
                      <a:r>
                        <a:rPr lang="zh-CN" altLang="en-US" sz="2000" b="0">
                          <a:latin typeface="+mn-ea"/>
                          <a:cs typeface="宋体" panose="02010600030101010101" pitchFamily="2" charset="-122"/>
                        </a:rPr>
                        <a:t>月</a:t>
                      </a:r>
                      <a:r>
                        <a:rPr lang="en-US" altLang="zh-CN" sz="2000" b="0">
                          <a:latin typeface="+mn-ea"/>
                          <a:cs typeface="宋体" panose="02010600030101010101" pitchFamily="2" charset="-122"/>
                        </a:rPr>
                        <a:t>5</a:t>
                      </a:r>
                      <a:r>
                        <a:rPr lang="zh-CN" altLang="en-US" sz="2000" b="0">
                          <a:latin typeface="+mn-ea"/>
                          <a:cs typeface="宋体" panose="02010600030101010101" pitchFamily="2" charset="-122"/>
                        </a:rPr>
                        <a:t>日</a:t>
                      </a:r>
                      <a:endParaRPr lang="zh-CN" altLang="en-US" sz="2000" b="0">
                        <a:latin typeface="+mn-ea"/>
                        <a:cs typeface="宋体" panose="02010600030101010101" pitchFamily="2" charset="-122"/>
                      </a:endParaRPr>
                    </a:p>
                  </a:txBody>
                  <a:tcPr marL="0" marR="0" marT="0" marB="1" vert="horz" anchor="ctr" anchorCtr="0"/>
                </a:tc>
              </a:tr>
              <a:tr h="454025">
                <a:tc vMerge="1">
                  <a:tcPr/>
                </a:tc>
                <a:tc>
                  <a:txBody>
                    <a:bodyPr/>
                    <a:p>
                      <a:pPr indent="0" algn="ctr">
                        <a:buNone/>
                      </a:pPr>
                      <a:r>
                        <a:rPr lang="zh-CN" altLang="en-US" sz="2000" b="0">
                          <a:latin typeface="+mn-ea"/>
                          <a:cs typeface="宋体" panose="02010600030101010101" pitchFamily="2" charset="-122"/>
                        </a:rPr>
                        <a:t>传感器功能</a:t>
                      </a:r>
                      <a:endParaRPr lang="zh-CN" altLang="en-US" sz="2000" b="0">
                        <a:latin typeface="+mn-ea"/>
                        <a:cs typeface="宋体" panose="02010600030101010101" pitchFamily="2" charset="-122"/>
                      </a:endParaRPr>
                    </a:p>
                  </a:txBody>
                  <a:tcPr marL="0" marR="0" marT="0" marB="1" vert="horz" anchor="ctr" anchorCtr="0"/>
                </a:tc>
                <a:tc>
                  <a:txBody>
                    <a:bodyPr/>
                    <a:p>
                      <a:pPr indent="0" algn="ctr">
                        <a:buNone/>
                      </a:pPr>
                      <a:r>
                        <a:rPr lang="en-US" altLang="zh-CN" sz="2000" b="0">
                          <a:latin typeface="+mn-ea"/>
                          <a:cs typeface="宋体" panose="02010600030101010101" pitchFamily="2" charset="-122"/>
                        </a:rPr>
                        <a:t>2017</a:t>
                      </a:r>
                      <a:r>
                        <a:rPr lang="zh-CN" altLang="en-US" sz="2000" b="0">
                          <a:latin typeface="+mn-ea"/>
                          <a:cs typeface="宋体" panose="02010600030101010101" pitchFamily="2" charset="-122"/>
                        </a:rPr>
                        <a:t>年</a:t>
                      </a:r>
                      <a:r>
                        <a:rPr lang="en-US" altLang="zh-CN" sz="2000" b="0">
                          <a:latin typeface="+mn-ea"/>
                          <a:cs typeface="宋体" panose="02010600030101010101" pitchFamily="2" charset="-122"/>
                        </a:rPr>
                        <a:t>11</a:t>
                      </a:r>
                      <a:r>
                        <a:rPr lang="zh-CN" altLang="en-US" sz="2000" b="0">
                          <a:latin typeface="+mn-ea"/>
                          <a:cs typeface="宋体" panose="02010600030101010101" pitchFamily="2" charset="-122"/>
                        </a:rPr>
                        <a:t>月</a:t>
                      </a:r>
                      <a:r>
                        <a:rPr lang="en-US" altLang="zh-CN" sz="2000" b="0">
                          <a:latin typeface="+mn-ea"/>
                          <a:cs typeface="宋体" panose="02010600030101010101" pitchFamily="2" charset="-122"/>
                        </a:rPr>
                        <a:t>24</a:t>
                      </a:r>
                      <a:r>
                        <a:rPr lang="zh-CN" altLang="en-US" sz="2000" b="0">
                          <a:latin typeface="+mn-ea"/>
                          <a:cs typeface="宋体" panose="02010600030101010101" pitchFamily="2" charset="-122"/>
                        </a:rPr>
                        <a:t>日</a:t>
                      </a:r>
                      <a:endParaRPr lang="zh-CN" altLang="en-US" sz="2000" b="0">
                        <a:latin typeface="+mn-ea"/>
                        <a:cs typeface="宋体" panose="02010600030101010101" pitchFamily="2" charset="-122"/>
                      </a:endParaRPr>
                    </a:p>
                  </a:txBody>
                  <a:tcPr marL="0" marR="0" marT="0" marB="1" vert="horz" anchor="ctr" anchorCtr="0"/>
                </a:tc>
              </a:tr>
              <a:tr h="453390">
                <a:tc vMerge="1">
                  <a:tcPr/>
                </a:tc>
                <a:tc>
                  <a:txBody>
                    <a:bodyPr/>
                    <a:p>
                      <a:pPr indent="0" algn="ctr">
                        <a:buNone/>
                      </a:pPr>
                      <a:r>
                        <a:rPr lang="zh-CN" altLang="en-US" sz="2000" b="0">
                          <a:latin typeface="+mn-ea"/>
                          <a:cs typeface="宋体" panose="02010600030101010101" pitchFamily="2" charset="-122"/>
                        </a:rPr>
                        <a:t>数据存取功能</a:t>
                      </a:r>
                      <a:endParaRPr lang="zh-CN" altLang="en-US" sz="2000" b="0">
                        <a:latin typeface="+mn-ea"/>
                        <a:cs typeface="宋体" panose="02010600030101010101" pitchFamily="2" charset="-122"/>
                      </a:endParaRPr>
                    </a:p>
                  </a:txBody>
                  <a:tcPr marL="0" marR="0" marT="0" marB="1" vert="horz" anchor="ctr" anchorCtr="0"/>
                </a:tc>
                <a:tc>
                  <a:txBody>
                    <a:bodyPr/>
                    <a:p>
                      <a:pPr indent="0" algn="ctr">
                        <a:buNone/>
                      </a:pPr>
                      <a:r>
                        <a:rPr lang="en-US" altLang="zh-CN" sz="2000" b="0">
                          <a:latin typeface="+mn-ea"/>
                          <a:cs typeface="宋体" panose="02010600030101010101" pitchFamily="2" charset="-122"/>
                        </a:rPr>
                        <a:t>2017</a:t>
                      </a:r>
                      <a:r>
                        <a:rPr lang="zh-CN" altLang="en-US" sz="2000" b="0">
                          <a:latin typeface="+mn-ea"/>
                          <a:cs typeface="宋体" panose="02010600030101010101" pitchFamily="2" charset="-122"/>
                        </a:rPr>
                        <a:t>年</a:t>
                      </a:r>
                      <a:r>
                        <a:rPr lang="en-US" altLang="zh-CN" sz="2000" b="0">
                          <a:latin typeface="+mn-ea"/>
                          <a:cs typeface="宋体" panose="02010600030101010101" pitchFamily="2" charset="-122"/>
                        </a:rPr>
                        <a:t>12</a:t>
                      </a:r>
                      <a:r>
                        <a:rPr lang="zh-CN" altLang="en-US" sz="2000" b="0">
                          <a:latin typeface="+mn-ea"/>
                          <a:cs typeface="宋体" panose="02010600030101010101" pitchFamily="2" charset="-122"/>
                        </a:rPr>
                        <a:t>月</a:t>
                      </a:r>
                      <a:r>
                        <a:rPr lang="en-US" altLang="zh-CN" sz="2000" b="0">
                          <a:latin typeface="+mn-ea"/>
                          <a:cs typeface="宋体" panose="02010600030101010101" pitchFamily="2" charset="-122"/>
                        </a:rPr>
                        <a:t>5</a:t>
                      </a:r>
                      <a:r>
                        <a:rPr lang="zh-CN" altLang="en-US" sz="2000" b="0">
                          <a:latin typeface="+mn-ea"/>
                          <a:cs typeface="宋体" panose="02010600030101010101" pitchFamily="2" charset="-122"/>
                        </a:rPr>
                        <a:t>日</a:t>
                      </a:r>
                      <a:endParaRPr lang="zh-CN" altLang="en-US" sz="2000" b="0">
                        <a:latin typeface="+mn-ea"/>
                        <a:cs typeface="宋体" panose="02010600030101010101" pitchFamily="2" charset="-122"/>
                      </a:endParaRPr>
                    </a:p>
                  </a:txBody>
                  <a:tcPr marL="0" marR="0" marT="0" marB="1" vert="horz" anchor="ctr" anchorCtr="0"/>
                </a:tc>
              </a:tr>
              <a:tr h="1089025">
                <a:tc>
                  <a:txBody>
                    <a:bodyPr/>
                    <a:p>
                      <a:pPr indent="0" algn="ctr">
                        <a:buNone/>
                      </a:pPr>
                      <a:r>
                        <a:rPr lang="zh-CN" altLang="en-US" sz="2000" b="1">
                          <a:latin typeface="+mn-ea"/>
                          <a:cs typeface="宋体" panose="02010600030101010101" pitchFamily="2" charset="-122"/>
                        </a:rPr>
                        <a:t>系统测试与维护</a:t>
                      </a:r>
                      <a:endParaRPr lang="zh-CN" altLang="en-US" sz="2000" b="1">
                        <a:latin typeface="+mn-ea"/>
                        <a:cs typeface="宋体" panose="02010600030101010101" pitchFamily="2" charset="-122"/>
                      </a:endParaRPr>
                    </a:p>
                  </a:txBody>
                  <a:tcPr marL="0" marR="0" marT="0" marB="1" vert="horz" anchor="ctr" anchorCtr="0"/>
                </a:tc>
                <a:tc>
                  <a:txBody>
                    <a:bodyPr/>
                    <a:p>
                      <a:pPr indent="0" algn="ctr">
                        <a:buNone/>
                      </a:pPr>
                      <a:r>
                        <a:rPr lang="zh-CN" altLang="en-US" sz="2000" b="0">
                          <a:latin typeface="+mn-ea"/>
                          <a:cs typeface="宋体" panose="02010600030101010101" pitchFamily="2" charset="-122"/>
                        </a:rPr>
                        <a:t>对系统进行综合测试</a:t>
                      </a:r>
                      <a:endParaRPr lang="zh-CN" altLang="en-US" sz="2000" b="0">
                        <a:latin typeface="+mn-ea"/>
                        <a:cs typeface="宋体" panose="02010600030101010101" pitchFamily="2" charset="-122"/>
                      </a:endParaRPr>
                    </a:p>
                    <a:p>
                      <a:pPr indent="0" algn="ctr">
                        <a:buNone/>
                      </a:pPr>
                      <a:r>
                        <a:rPr lang="zh-CN" altLang="en-US" sz="2000" b="0">
                          <a:latin typeface="+mn-ea"/>
                          <a:cs typeface="宋体" panose="02010600030101010101" pitchFamily="2" charset="-122"/>
                        </a:rPr>
                        <a:t>与维护</a:t>
                      </a:r>
                      <a:endParaRPr lang="zh-CN" altLang="en-US" sz="2000" b="0">
                        <a:latin typeface="+mn-ea"/>
                        <a:cs typeface="宋体" panose="02010600030101010101" pitchFamily="2" charset="-122"/>
                      </a:endParaRPr>
                    </a:p>
                  </a:txBody>
                  <a:tcPr marL="0" marR="0" marT="0" marB="1" vert="horz" anchor="ctr" anchorCtr="0"/>
                </a:tc>
                <a:tc>
                  <a:txBody>
                    <a:bodyPr/>
                    <a:p>
                      <a:pPr indent="0" algn="ctr">
                        <a:buNone/>
                      </a:pPr>
                      <a:r>
                        <a:rPr lang="en-US" altLang="zh-CN" sz="2000" b="0">
                          <a:latin typeface="+mn-ea"/>
                          <a:cs typeface="宋体" panose="02010600030101010101" pitchFamily="2" charset="-122"/>
                        </a:rPr>
                        <a:t>2018</a:t>
                      </a:r>
                      <a:r>
                        <a:rPr lang="zh-CN" altLang="en-US" sz="2000" b="0">
                          <a:latin typeface="+mn-ea"/>
                          <a:cs typeface="宋体" panose="02010600030101010101" pitchFamily="2" charset="-122"/>
                        </a:rPr>
                        <a:t>年</a:t>
                      </a:r>
                      <a:r>
                        <a:rPr lang="en-US" altLang="zh-CN" sz="2000" b="0">
                          <a:latin typeface="+mn-ea"/>
                          <a:cs typeface="宋体" panose="02010600030101010101" pitchFamily="2" charset="-122"/>
                        </a:rPr>
                        <a:t>1</a:t>
                      </a:r>
                      <a:r>
                        <a:rPr lang="zh-CN" altLang="en-US" sz="2000" b="0">
                          <a:latin typeface="+mn-ea"/>
                          <a:cs typeface="宋体" panose="02010600030101010101" pitchFamily="2" charset="-122"/>
                        </a:rPr>
                        <a:t>月</a:t>
                      </a:r>
                      <a:endParaRPr lang="zh-CN" altLang="en-US" sz="2000" b="0">
                        <a:latin typeface="+mn-ea"/>
                        <a:cs typeface="宋体" panose="02010600030101010101" pitchFamily="2" charset="-122"/>
                      </a:endParaRPr>
                    </a:p>
                  </a:txBody>
                  <a:tcPr marL="0" marR="0" marT="0" marB="1" vert="horz" anchor="ctr" anchorCtr="0"/>
                </a:tc>
              </a:tr>
            </a:tbl>
          </a:graphicData>
        </a:graphic>
      </p:graphicFrame>
    </p:spTree>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4859416e6be8372.jpg"/>
          <p:cNvPicPr>
            <a:picLocks noChangeAspect="1" noChangeArrowheads="1"/>
          </p:cNvPicPr>
          <p:nvPr/>
        </p:nvPicPr>
        <p:blipFill>
          <a:blip r:embed="rId1" cstate="print"/>
          <a:srcRect/>
          <a:stretch>
            <a:fillRect/>
          </a:stretch>
        </p:blipFill>
        <p:spPr bwMode="auto">
          <a:xfrm>
            <a:off x="0" y="-2222"/>
            <a:ext cx="9144000" cy="5148262"/>
          </a:xfrm>
          <a:prstGeom prst="rect">
            <a:avLst/>
          </a:prstGeom>
          <a:noFill/>
        </p:spPr>
      </p:pic>
      <p:sp>
        <p:nvSpPr>
          <p:cNvPr id="9" name="矩形 8"/>
          <p:cNvSpPr/>
          <p:nvPr/>
        </p:nvSpPr>
        <p:spPr>
          <a:xfrm>
            <a:off x="4427855" y="2211705"/>
            <a:ext cx="3238500" cy="430530"/>
          </a:xfrm>
          <a:prstGeom prst="rect">
            <a:avLst/>
          </a:prstGeom>
        </p:spPr>
        <p:txBody>
          <a:bodyPr wrap="square" lIns="0" tIns="0" rIns="0" bIns="0">
            <a:spAutoFit/>
          </a:bodyPr>
          <a:lstStyle/>
          <a:p>
            <a:pPr lvl="0"/>
            <a:r>
              <a:rPr lang="zh-CN" altLang="en-US" sz="2800" b="1" dirty="0">
                <a:solidFill>
                  <a:schemeClr val="accent2"/>
                </a:solidFill>
                <a:latin typeface="微软雅黑" panose="020B0503020204020204" pitchFamily="34" charset="-122"/>
                <a:ea typeface="微软雅黑" panose="020B0503020204020204" pitchFamily="34" charset="-122"/>
              </a:rPr>
              <a:t>推广方案与运营规划</a:t>
            </a:r>
            <a:endParaRPr lang="zh-CN" altLang="zh-CN" sz="2800" b="1" dirty="0">
              <a:solidFill>
                <a:schemeClr val="accent2"/>
              </a:solidFill>
              <a:latin typeface="微软雅黑" panose="020B0503020204020204" pitchFamily="34" charset="-122"/>
              <a:ea typeface="微软雅黑" panose="020B0503020204020204" pitchFamily="34" charset="-122"/>
            </a:endParaRPr>
          </a:p>
        </p:txBody>
      </p:sp>
      <p:sp>
        <p:nvSpPr>
          <p:cNvPr id="12" name="椭圆 11"/>
          <p:cNvSpPr/>
          <p:nvPr/>
        </p:nvSpPr>
        <p:spPr>
          <a:xfrm>
            <a:off x="1763688" y="1454179"/>
            <a:ext cx="2232248" cy="2232248"/>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b="1" dirty="0">
                <a:solidFill>
                  <a:schemeClr val="bg1"/>
                </a:solidFill>
              </a:rPr>
              <a:t>05</a:t>
            </a:r>
            <a:endParaRPr lang="zh-CN" altLang="en-US" sz="8800" b="1" dirty="0">
              <a:solidFill>
                <a:schemeClr val="bg1"/>
              </a:solidFill>
            </a:endParaRPr>
          </a:p>
        </p:txBody>
      </p:sp>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4859416e6be8372.jpg"/>
          <p:cNvPicPr>
            <a:picLocks noChangeAspect="1" noChangeArrowheads="1"/>
          </p:cNvPicPr>
          <p:nvPr/>
        </p:nvPicPr>
        <p:blipFill>
          <a:blip r:embed="rId1" cstate="print"/>
          <a:srcRect/>
          <a:stretch>
            <a:fillRect/>
          </a:stretch>
        </p:blipFill>
        <p:spPr bwMode="auto">
          <a:xfrm>
            <a:off x="0" y="-4127"/>
            <a:ext cx="9144000" cy="5148262"/>
          </a:xfrm>
          <a:prstGeom prst="rect">
            <a:avLst/>
          </a:prstGeom>
          <a:noFill/>
        </p:spPr>
      </p:pic>
      <p:sp>
        <p:nvSpPr>
          <p:cNvPr id="9" name="矩形 8"/>
          <p:cNvSpPr/>
          <p:nvPr/>
        </p:nvSpPr>
        <p:spPr>
          <a:xfrm>
            <a:off x="4427985" y="2211710"/>
            <a:ext cx="2499588" cy="430530"/>
          </a:xfrm>
          <a:prstGeom prst="rect">
            <a:avLst/>
          </a:prstGeom>
        </p:spPr>
        <p:txBody>
          <a:bodyPr wrap="square" lIns="0" tIns="0" rIns="0" bIns="0">
            <a:spAutoFit/>
          </a:bodyPr>
          <a:lstStyle/>
          <a:p>
            <a:pPr lvl="0"/>
            <a:r>
              <a:rPr lang="zh-CN" altLang="zh-CN" sz="2800" b="1" dirty="0">
                <a:solidFill>
                  <a:schemeClr val="accent1"/>
                </a:solidFill>
                <a:latin typeface="微软雅黑" panose="020B0503020204020204" pitchFamily="34" charset="-122"/>
                <a:ea typeface="微软雅黑" panose="020B0503020204020204" pitchFamily="34" charset="-122"/>
              </a:rPr>
              <a:t>产品定位及目标</a:t>
            </a:r>
            <a:endParaRPr lang="zh-CN" altLang="zh-CN" sz="2800" b="1" dirty="0">
              <a:solidFill>
                <a:schemeClr val="accent1"/>
              </a:solidFill>
              <a:latin typeface="微软雅黑" panose="020B0503020204020204" pitchFamily="34" charset="-122"/>
              <a:ea typeface="微软雅黑" panose="020B0503020204020204" pitchFamily="34" charset="-122"/>
            </a:endParaRPr>
          </a:p>
        </p:txBody>
      </p:sp>
      <p:sp>
        <p:nvSpPr>
          <p:cNvPr id="12" name="椭圆 11"/>
          <p:cNvSpPr/>
          <p:nvPr/>
        </p:nvSpPr>
        <p:spPr>
          <a:xfrm>
            <a:off x="1763688" y="1454179"/>
            <a:ext cx="2232248" cy="2232248"/>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b="1" dirty="0">
                <a:solidFill>
                  <a:schemeClr val="bg1"/>
                </a:solidFill>
              </a:rPr>
              <a:t>01</a:t>
            </a:r>
            <a:endParaRPr lang="zh-CN" altLang="en-US" sz="8800" b="1" dirty="0">
              <a:solidFill>
                <a:schemeClr val="bg1"/>
              </a:solidFill>
            </a:endParaRPr>
          </a:p>
        </p:txBody>
      </p:sp>
    </p:spTree>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2"/>
          <p:cNvGrpSpPr/>
          <p:nvPr/>
        </p:nvGrpSpPr>
        <p:grpSpPr>
          <a:xfrm>
            <a:off x="178479" y="247704"/>
            <a:ext cx="2861901" cy="469846"/>
            <a:chOff x="963" y="2511"/>
            <a:chExt cx="4507" cy="740"/>
          </a:xfrm>
        </p:grpSpPr>
        <p:sp>
          <p:nvSpPr>
            <p:cNvPr id="17" name="矩形 16"/>
            <p:cNvSpPr/>
            <p:nvPr/>
          </p:nvSpPr>
          <p:spPr>
            <a:xfrm>
              <a:off x="2285" y="2550"/>
              <a:ext cx="3185" cy="70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18" name="Rectangle 24"/>
            <p:cNvSpPr>
              <a:spLocks noChangeArrowheads="1"/>
            </p:cNvSpPr>
            <p:nvPr/>
          </p:nvSpPr>
          <p:spPr bwMode="auto">
            <a:xfrm>
              <a:off x="2511" y="2591"/>
              <a:ext cx="2733"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 </a:t>
              </a:r>
              <a:r>
                <a:rPr lang="zh-CN" sz="2000" b="1" dirty="0" smtClean="0">
                  <a:solidFill>
                    <a:schemeClr val="bg1">
                      <a:lumMod val="50000"/>
                    </a:schemeClr>
                  </a:solidFill>
                  <a:latin typeface="微软雅黑" panose="020B0503020204020204" pitchFamily="34" charset="-122"/>
                  <a:ea typeface="微软雅黑" panose="020B0503020204020204" pitchFamily="34" charset="-122"/>
                </a:rPr>
                <a:t>推广方案</a:t>
              </a:r>
              <a:endParaRPr lang="zh-CN"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63" y="2511"/>
              <a:ext cx="1354" cy="740"/>
              <a:chOff x="963" y="2511"/>
              <a:chExt cx="1699" cy="1699"/>
            </a:xfrm>
          </p:grpSpPr>
          <p:sp>
            <p:nvSpPr>
              <p:cNvPr id="16" name="矩形 15"/>
              <p:cNvSpPr/>
              <p:nvPr/>
            </p:nvSpPr>
            <p:spPr>
              <a:xfrm>
                <a:off x="963" y="2511"/>
                <a:ext cx="1699" cy="16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23" name="Freeform 14"/>
              <p:cNvSpPr>
                <a:spLocks noEditPoints="1"/>
              </p:cNvSpPr>
              <p:nvPr/>
            </p:nvSpPr>
            <p:spPr bwMode="auto">
              <a:xfrm>
                <a:off x="1544" y="3118"/>
                <a:ext cx="592" cy="829"/>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3" name="组合 32"/>
          <p:cNvGrpSpPr/>
          <p:nvPr/>
        </p:nvGrpSpPr>
        <p:grpSpPr>
          <a:xfrm>
            <a:off x="2336800" y="1954530"/>
            <a:ext cx="6109970" cy="1524000"/>
            <a:chOff x="1958" y="1559"/>
            <a:chExt cx="8224" cy="2400"/>
          </a:xfrm>
        </p:grpSpPr>
        <p:grpSp>
          <p:nvGrpSpPr>
            <p:cNvPr id="32" name="组合 31"/>
            <p:cNvGrpSpPr/>
            <p:nvPr/>
          </p:nvGrpSpPr>
          <p:grpSpPr>
            <a:xfrm>
              <a:off x="1958" y="1559"/>
              <a:ext cx="8224" cy="2400"/>
              <a:chOff x="1603" y="2850"/>
              <a:chExt cx="8224" cy="2400"/>
            </a:xfrm>
          </p:grpSpPr>
          <p:grpSp>
            <p:nvGrpSpPr>
              <p:cNvPr id="10" name="组合 9"/>
              <p:cNvGrpSpPr/>
              <p:nvPr/>
            </p:nvGrpSpPr>
            <p:grpSpPr>
              <a:xfrm>
                <a:off x="1603" y="2850"/>
                <a:ext cx="8224" cy="2400"/>
                <a:chOff x="2040" y="2372"/>
                <a:chExt cx="8224" cy="2400"/>
              </a:xfrm>
            </p:grpSpPr>
            <p:grpSp>
              <p:nvGrpSpPr>
                <p:cNvPr id="12" name="Group 12"/>
                <p:cNvGrpSpPr/>
                <p:nvPr/>
              </p:nvGrpSpPr>
              <p:grpSpPr bwMode="auto">
                <a:xfrm>
                  <a:off x="7864" y="2372"/>
                  <a:ext cx="2400" cy="2400"/>
                  <a:chOff x="4993943" y="1506086"/>
                  <a:chExt cx="1524000" cy="1524000"/>
                </a:xfrm>
              </p:grpSpPr>
              <p:sp>
                <p:nvSpPr>
                  <p:cNvPr id="37" name="Oval 50"/>
                  <p:cNvSpPr/>
                  <p:nvPr/>
                </p:nvSpPr>
                <p:spPr>
                  <a:xfrm>
                    <a:off x="4993943" y="1506086"/>
                    <a:ext cx="1524000" cy="1524000"/>
                  </a:xfrm>
                  <a:prstGeom prst="ellipse">
                    <a:avLst/>
                  </a:prstGeom>
                  <a:solidFill>
                    <a:schemeClr val="accent4">
                      <a:alpha val="85000"/>
                    </a:schemeClr>
                  </a:solidFill>
                  <a:ln w="25400" cap="flat" cmpd="sng" algn="ctr">
                    <a:noFill/>
                    <a:prstDash val="solid"/>
                  </a:ln>
                  <a:effectLst/>
                </p:spPr>
                <p:txBody>
                  <a:bodyPr anchor="ctr"/>
                  <a:p>
                    <a:pPr algn="ctr" defTabSz="913765">
                      <a:defRPr/>
                    </a:pPr>
                    <a:endParaRPr lang="en-US" sz="2400" kern="0" dirty="0">
                      <a:solidFill>
                        <a:prstClr val="white"/>
                      </a:solidFill>
                      <a:latin typeface="Calibri" panose="020F0502020204030204"/>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ysClr val="window" lastClr="FFFFFF"/>
                  </a:solidFill>
                  <a:ln>
                    <a:noFill/>
                  </a:ln>
                </p:spPr>
                <p:txBody>
                  <a:bodyPr lIns="121920" tIns="60960" rIns="121920" bIns="60960"/>
                  <a:p>
                    <a:pPr defTabSz="913765">
                      <a:defRPr/>
                    </a:pPr>
                    <a:endParaRPr lang="en-US" sz="2400" kern="0" dirty="0">
                      <a:solidFill>
                        <a:srgbClr val="95A5A6"/>
                      </a:solidFill>
                    </a:endParaRPr>
                  </a:p>
                </p:txBody>
              </p:sp>
            </p:grpSp>
            <p:grpSp>
              <p:nvGrpSpPr>
                <p:cNvPr id="13" name="Group 10"/>
                <p:cNvGrpSpPr/>
                <p:nvPr/>
              </p:nvGrpSpPr>
              <p:grpSpPr bwMode="auto">
                <a:xfrm>
                  <a:off x="5880" y="2372"/>
                  <a:ext cx="2400" cy="2400"/>
                  <a:chOff x="3733800" y="1506086"/>
                  <a:chExt cx="1524000" cy="1524000"/>
                </a:xfrm>
              </p:grpSpPr>
              <p:sp>
                <p:nvSpPr>
                  <p:cNvPr id="57" name="Oval 49"/>
                  <p:cNvSpPr/>
                  <p:nvPr/>
                </p:nvSpPr>
                <p:spPr>
                  <a:xfrm>
                    <a:off x="3733800" y="1506086"/>
                    <a:ext cx="1524000" cy="1524000"/>
                  </a:xfrm>
                  <a:prstGeom prst="ellipse">
                    <a:avLst/>
                  </a:prstGeom>
                  <a:solidFill>
                    <a:schemeClr val="accent3">
                      <a:alpha val="85000"/>
                    </a:schemeClr>
                  </a:solidFill>
                  <a:ln w="25400" cap="flat" cmpd="sng" algn="ctr">
                    <a:noFill/>
                    <a:prstDash val="solid"/>
                  </a:ln>
                  <a:effectLst/>
                </p:spPr>
                <p:txBody>
                  <a:bodyPr anchor="ctr"/>
                  <a:p>
                    <a:pPr algn="ctr" defTabSz="913765">
                      <a:defRPr/>
                    </a:pPr>
                    <a:endParaRPr lang="en-US" sz="2400" kern="0" dirty="0">
                      <a:solidFill>
                        <a:prstClr val="white"/>
                      </a:solidFill>
                      <a:latin typeface="Calibri" panose="020F0502020204030204"/>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ysClr val="window" lastClr="FFFFFF"/>
                  </a:solidFill>
                  <a:ln>
                    <a:noFill/>
                  </a:ln>
                </p:spPr>
                <p:txBody>
                  <a:bodyPr lIns="121920" tIns="60960" rIns="121920" bIns="60960"/>
                  <a:p>
                    <a:pPr defTabSz="913765">
                      <a:defRPr/>
                    </a:pPr>
                    <a:endParaRPr lang="en-US" sz="2400" kern="0" dirty="0">
                      <a:solidFill>
                        <a:srgbClr val="95A5A6"/>
                      </a:solidFill>
                    </a:endParaRPr>
                  </a:p>
                </p:txBody>
              </p:sp>
            </p:grpSp>
            <p:sp>
              <p:nvSpPr>
                <p:cNvPr id="60" name="Oval 47"/>
                <p:cNvSpPr/>
                <p:nvPr/>
              </p:nvSpPr>
              <p:spPr>
                <a:xfrm>
                  <a:off x="3840" y="2372"/>
                  <a:ext cx="2400" cy="2400"/>
                </a:xfrm>
                <a:prstGeom prst="ellipse">
                  <a:avLst/>
                </a:prstGeom>
                <a:solidFill>
                  <a:schemeClr val="accent2">
                    <a:alpha val="85000"/>
                  </a:schemeClr>
                </a:solidFill>
                <a:ln w="25400" cap="flat" cmpd="sng" algn="ctr">
                  <a:noFill/>
                  <a:prstDash val="solid"/>
                </a:ln>
                <a:effectLst/>
              </p:spPr>
              <p:txBody>
                <a:bodyPr anchor="ctr"/>
                <a:p>
                  <a:pPr algn="ctr" defTabSz="913765">
                    <a:defRPr/>
                  </a:pPr>
                  <a:endParaRPr lang="en-US" sz="2400" kern="0" dirty="0">
                    <a:solidFill>
                      <a:prstClr val="white"/>
                    </a:solidFill>
                    <a:latin typeface="Calibri" panose="020F0502020204030204"/>
                  </a:endParaRPr>
                </a:p>
              </p:txBody>
            </p:sp>
            <p:sp>
              <p:nvSpPr>
                <p:cNvPr id="63" name="Oval 2"/>
                <p:cNvSpPr/>
                <p:nvPr/>
              </p:nvSpPr>
              <p:spPr>
                <a:xfrm>
                  <a:off x="2040" y="2372"/>
                  <a:ext cx="2400" cy="2400"/>
                </a:xfrm>
                <a:prstGeom prst="ellipse">
                  <a:avLst/>
                </a:prstGeom>
                <a:solidFill>
                  <a:schemeClr val="accent1">
                    <a:alpha val="85000"/>
                  </a:schemeClr>
                </a:solidFill>
                <a:ln w="25400" cap="flat" cmpd="sng" algn="ctr">
                  <a:noFill/>
                  <a:prstDash val="solid"/>
                </a:ln>
                <a:effectLst/>
              </p:spPr>
              <p:txBody>
                <a:bodyPr anchor="ctr"/>
                <a:p>
                  <a:pPr algn="ctr" defTabSz="913765">
                    <a:defRPr/>
                  </a:pPr>
                  <a:endParaRPr lang="en-US" sz="2400" kern="0" dirty="0">
                    <a:solidFill>
                      <a:prstClr val="white"/>
                    </a:solidFill>
                    <a:latin typeface="Calibri" panose="020F0502020204030204"/>
                  </a:endParaRPr>
                </a:p>
              </p:txBody>
            </p:sp>
          </p:grpSp>
          <p:grpSp>
            <p:nvGrpSpPr>
              <p:cNvPr id="28" name="组合 55"/>
              <p:cNvGrpSpPr/>
              <p:nvPr/>
            </p:nvGrpSpPr>
            <p:grpSpPr>
              <a:xfrm>
                <a:off x="2520" y="3747"/>
                <a:ext cx="567" cy="678"/>
                <a:chOff x="3095876" y="2479873"/>
                <a:chExt cx="366231" cy="470769"/>
              </a:xfrm>
            </p:grpSpPr>
            <p:sp>
              <p:nvSpPr>
                <p:cNvPr id="29"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sp>
              <p:nvSpPr>
                <p:cNvPr id="30"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sp>
              <p:nvSpPr>
                <p:cNvPr id="59"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sp>
              <p:nvSpPr>
                <p:cNvPr id="31"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grpSp>
        </p:grpSp>
        <p:grpSp>
          <p:nvGrpSpPr>
            <p:cNvPr id="25" name="组合 61"/>
            <p:cNvGrpSpPr/>
            <p:nvPr/>
          </p:nvGrpSpPr>
          <p:grpSpPr>
            <a:xfrm>
              <a:off x="4562" y="2416"/>
              <a:ext cx="729" cy="719"/>
              <a:chOff x="5690315" y="3674507"/>
              <a:chExt cx="314729" cy="458061"/>
            </a:xfrm>
          </p:grpSpPr>
          <p:sp>
            <p:nvSpPr>
              <p:cNvPr id="26"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sp>
            <p:nvSpPr>
              <p:cNvPr id="27"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560">
                  <a:defRPr/>
                </a:pPr>
                <a:endParaRPr lang="zh-CN" altLang="en-US" sz="1200" dirty="0">
                  <a:solidFill>
                    <a:sysClr val="windowText" lastClr="000000"/>
                  </a:solidFill>
                  <a:latin typeface="Calibri" panose="020F0502020204030204"/>
                  <a:ea typeface="宋体" panose="02010600030101010101" pitchFamily="2" charset="-122"/>
                </a:endParaRPr>
              </a:p>
            </p:txBody>
          </p:sp>
        </p:grpSp>
      </p:grpSp>
      <p:sp>
        <p:nvSpPr>
          <p:cNvPr id="36" name="文本框 35"/>
          <p:cNvSpPr txBox="1"/>
          <p:nvPr/>
        </p:nvSpPr>
        <p:spPr>
          <a:xfrm>
            <a:off x="2461895" y="941070"/>
            <a:ext cx="1172210" cy="645160"/>
          </a:xfrm>
          <a:prstGeom prst="rect">
            <a:avLst/>
          </a:prstGeom>
          <a:noFill/>
          <a:ln>
            <a:solidFill>
              <a:schemeClr val="bg2">
                <a:lumMod val="50000"/>
              </a:schemeClr>
            </a:solidFill>
          </a:ln>
        </p:spPr>
        <p:txBody>
          <a:bodyPr wrap="square" rtlCol="0">
            <a:spAutoFit/>
          </a:bodyPr>
          <a:p>
            <a:r>
              <a:rPr lang="zh-CN" altLang="en-US"/>
              <a:t>微信推送</a:t>
            </a:r>
            <a:endParaRPr lang="zh-CN" altLang="en-US"/>
          </a:p>
          <a:p>
            <a:r>
              <a:rPr lang="zh-CN" altLang="en-US"/>
              <a:t>推广</a:t>
            </a:r>
            <a:endParaRPr lang="zh-CN" altLang="en-US"/>
          </a:p>
        </p:txBody>
      </p:sp>
      <p:sp>
        <p:nvSpPr>
          <p:cNvPr id="40" name="文本框 39"/>
          <p:cNvSpPr txBox="1"/>
          <p:nvPr/>
        </p:nvSpPr>
        <p:spPr>
          <a:xfrm>
            <a:off x="3948430" y="941070"/>
            <a:ext cx="1247775" cy="645160"/>
          </a:xfrm>
          <a:prstGeom prst="rect">
            <a:avLst/>
          </a:prstGeom>
          <a:noFill/>
          <a:ln>
            <a:solidFill>
              <a:schemeClr val="bg2">
                <a:lumMod val="50000"/>
              </a:schemeClr>
            </a:solidFill>
          </a:ln>
        </p:spPr>
        <p:txBody>
          <a:bodyPr wrap="square" rtlCol="0">
            <a:spAutoFit/>
          </a:bodyPr>
          <a:p>
            <a:r>
              <a:rPr lang="zh-CN" altLang="en-US"/>
              <a:t>运作论坛</a:t>
            </a:r>
            <a:endParaRPr lang="zh-CN" altLang="en-US"/>
          </a:p>
          <a:p>
            <a:r>
              <a:rPr lang="zh-CN" altLang="en-US"/>
              <a:t>和博客</a:t>
            </a:r>
            <a:endParaRPr lang="zh-CN" altLang="en-US"/>
          </a:p>
        </p:txBody>
      </p:sp>
      <p:sp>
        <p:nvSpPr>
          <p:cNvPr id="41" name="文本框 40"/>
          <p:cNvSpPr txBox="1"/>
          <p:nvPr/>
        </p:nvSpPr>
        <p:spPr>
          <a:xfrm>
            <a:off x="5530850" y="941070"/>
            <a:ext cx="1101090" cy="645160"/>
          </a:xfrm>
          <a:prstGeom prst="rect">
            <a:avLst/>
          </a:prstGeom>
          <a:noFill/>
          <a:ln>
            <a:solidFill>
              <a:schemeClr val="bg2">
                <a:lumMod val="50000"/>
              </a:schemeClr>
            </a:solidFill>
          </a:ln>
        </p:spPr>
        <p:txBody>
          <a:bodyPr wrap="square" rtlCol="0">
            <a:spAutoFit/>
          </a:bodyPr>
          <a:p>
            <a:r>
              <a:rPr lang="zh-CN" altLang="en-US"/>
              <a:t>微博途径推广</a:t>
            </a:r>
            <a:endParaRPr lang="zh-CN" altLang="en-US"/>
          </a:p>
        </p:txBody>
      </p:sp>
      <p:sp>
        <p:nvSpPr>
          <p:cNvPr id="42" name="文本框 41"/>
          <p:cNvSpPr txBox="1"/>
          <p:nvPr/>
        </p:nvSpPr>
        <p:spPr>
          <a:xfrm>
            <a:off x="7121525" y="941070"/>
            <a:ext cx="871220" cy="645160"/>
          </a:xfrm>
          <a:prstGeom prst="rect">
            <a:avLst/>
          </a:prstGeom>
          <a:noFill/>
          <a:ln>
            <a:solidFill>
              <a:schemeClr val="bg2">
                <a:lumMod val="50000"/>
              </a:schemeClr>
            </a:solidFill>
          </a:ln>
        </p:spPr>
        <p:txBody>
          <a:bodyPr wrap="square" rtlCol="0">
            <a:spAutoFit/>
          </a:bodyPr>
          <a:p>
            <a:r>
              <a:rPr lang="en-US" altLang="zh-CN"/>
              <a:t>QQ</a:t>
            </a:r>
            <a:r>
              <a:rPr lang="zh-CN" altLang="en-US"/>
              <a:t>群</a:t>
            </a:r>
            <a:endParaRPr lang="zh-CN" altLang="en-US"/>
          </a:p>
          <a:p>
            <a:r>
              <a:rPr lang="zh-CN" altLang="en-US"/>
              <a:t>推广</a:t>
            </a:r>
            <a:endParaRPr lang="zh-CN" altLang="en-US"/>
          </a:p>
        </p:txBody>
      </p:sp>
      <p:sp>
        <p:nvSpPr>
          <p:cNvPr id="43" name="文本框 42"/>
          <p:cNvSpPr txBox="1"/>
          <p:nvPr/>
        </p:nvSpPr>
        <p:spPr>
          <a:xfrm>
            <a:off x="2669540" y="3854450"/>
            <a:ext cx="1118235" cy="368300"/>
          </a:xfrm>
          <a:prstGeom prst="rect">
            <a:avLst/>
          </a:prstGeom>
          <a:noFill/>
          <a:ln>
            <a:solidFill>
              <a:schemeClr val="bg2">
                <a:lumMod val="50000"/>
              </a:schemeClr>
            </a:solidFill>
          </a:ln>
        </p:spPr>
        <p:txBody>
          <a:bodyPr wrap="square" rtlCol="0">
            <a:spAutoFit/>
          </a:bodyPr>
          <a:p>
            <a:r>
              <a:rPr lang="zh-CN" altLang="en-US"/>
              <a:t>宣传手册</a:t>
            </a:r>
            <a:endParaRPr lang="zh-CN" altLang="en-US"/>
          </a:p>
        </p:txBody>
      </p:sp>
      <p:sp>
        <p:nvSpPr>
          <p:cNvPr id="44" name="文本框 43"/>
          <p:cNvSpPr txBox="1"/>
          <p:nvPr/>
        </p:nvSpPr>
        <p:spPr>
          <a:xfrm>
            <a:off x="4271645" y="3854450"/>
            <a:ext cx="732155" cy="368300"/>
          </a:xfrm>
          <a:prstGeom prst="rect">
            <a:avLst/>
          </a:prstGeom>
          <a:noFill/>
          <a:ln>
            <a:solidFill>
              <a:schemeClr val="bg2">
                <a:lumMod val="50000"/>
              </a:schemeClr>
            </a:solidFill>
          </a:ln>
        </p:spPr>
        <p:txBody>
          <a:bodyPr wrap="square" rtlCol="0">
            <a:spAutoFit/>
          </a:bodyPr>
          <a:p>
            <a:r>
              <a:rPr lang="zh-CN" altLang="en-US"/>
              <a:t>摆摊</a:t>
            </a:r>
            <a:endParaRPr lang="zh-CN" altLang="en-US"/>
          </a:p>
        </p:txBody>
      </p:sp>
      <p:sp>
        <p:nvSpPr>
          <p:cNvPr id="45" name="文本框 44"/>
          <p:cNvSpPr txBox="1"/>
          <p:nvPr/>
        </p:nvSpPr>
        <p:spPr>
          <a:xfrm>
            <a:off x="5742940" y="3854450"/>
            <a:ext cx="676275" cy="368300"/>
          </a:xfrm>
          <a:prstGeom prst="rect">
            <a:avLst/>
          </a:prstGeom>
          <a:noFill/>
          <a:ln>
            <a:solidFill>
              <a:schemeClr val="bg2">
                <a:lumMod val="50000"/>
              </a:schemeClr>
            </a:solidFill>
          </a:ln>
        </p:spPr>
        <p:txBody>
          <a:bodyPr wrap="square" rtlCol="0">
            <a:spAutoFit/>
          </a:bodyPr>
          <a:p>
            <a:r>
              <a:rPr lang="zh-CN" altLang="en-US"/>
              <a:t>扫楼</a:t>
            </a:r>
            <a:endParaRPr lang="zh-CN" altLang="en-US"/>
          </a:p>
        </p:txBody>
      </p:sp>
      <p:sp>
        <p:nvSpPr>
          <p:cNvPr id="46" name="文本框 45"/>
          <p:cNvSpPr txBox="1"/>
          <p:nvPr/>
        </p:nvSpPr>
        <p:spPr>
          <a:xfrm>
            <a:off x="7121525" y="3854450"/>
            <a:ext cx="1151890" cy="368300"/>
          </a:xfrm>
          <a:prstGeom prst="rect">
            <a:avLst/>
          </a:prstGeom>
          <a:noFill/>
          <a:ln>
            <a:solidFill>
              <a:schemeClr val="bg2">
                <a:lumMod val="50000"/>
              </a:schemeClr>
            </a:solidFill>
          </a:ln>
        </p:spPr>
        <p:txBody>
          <a:bodyPr wrap="square" rtlCol="0">
            <a:spAutoFit/>
          </a:bodyPr>
          <a:p>
            <a:r>
              <a:rPr lang="zh-CN" altLang="en-US"/>
              <a:t>找人代言</a:t>
            </a:r>
            <a:endParaRPr lang="zh-CN" altLang="en-US"/>
          </a:p>
        </p:txBody>
      </p:sp>
      <p:sp>
        <p:nvSpPr>
          <p:cNvPr id="47" name="文本框 46"/>
          <p:cNvSpPr txBox="1"/>
          <p:nvPr/>
        </p:nvSpPr>
        <p:spPr>
          <a:xfrm>
            <a:off x="330200" y="1187450"/>
            <a:ext cx="1243965" cy="398780"/>
          </a:xfrm>
          <a:prstGeom prst="rect">
            <a:avLst/>
          </a:prstGeom>
          <a:noFill/>
          <a:ln>
            <a:solidFill>
              <a:schemeClr val="bg2">
                <a:lumMod val="50000"/>
              </a:schemeClr>
            </a:solidFill>
          </a:ln>
        </p:spPr>
        <p:txBody>
          <a:bodyPr wrap="square" rtlCol="0">
            <a:spAutoFit/>
          </a:bodyPr>
          <a:p>
            <a:r>
              <a:rPr lang="zh-CN" altLang="en-US" sz="2000" b="1"/>
              <a:t>线上推广</a:t>
            </a:r>
            <a:endParaRPr lang="zh-CN" altLang="en-US" sz="2000" b="1"/>
          </a:p>
        </p:txBody>
      </p:sp>
      <p:sp>
        <p:nvSpPr>
          <p:cNvPr id="48" name="文本框 47"/>
          <p:cNvSpPr txBox="1"/>
          <p:nvPr/>
        </p:nvSpPr>
        <p:spPr>
          <a:xfrm>
            <a:off x="330200" y="3594735"/>
            <a:ext cx="1235710" cy="398780"/>
          </a:xfrm>
          <a:prstGeom prst="rect">
            <a:avLst/>
          </a:prstGeom>
          <a:noFill/>
          <a:ln>
            <a:solidFill>
              <a:schemeClr val="bg2">
                <a:lumMod val="50000"/>
              </a:schemeClr>
            </a:solidFill>
          </a:ln>
        </p:spPr>
        <p:txBody>
          <a:bodyPr wrap="square" rtlCol="0">
            <a:spAutoFit/>
          </a:bodyPr>
          <a:p>
            <a:r>
              <a:rPr lang="zh-CN" altLang="en-US" sz="2000" b="1"/>
              <a:t>线下推广</a:t>
            </a:r>
            <a:endParaRPr lang="zh-CN" altLang="en-US" sz="2000" b="1"/>
          </a:p>
        </p:txBody>
      </p:sp>
      <p:cxnSp>
        <p:nvCxnSpPr>
          <p:cNvPr id="50" name="直接箭头连接符 49"/>
          <p:cNvCxnSpPr>
            <a:stCxn id="48" idx="3"/>
            <a:endCxn id="43" idx="1"/>
          </p:cNvCxnSpPr>
          <p:nvPr/>
        </p:nvCxnSpPr>
        <p:spPr>
          <a:xfrm>
            <a:off x="1565910" y="3794125"/>
            <a:ext cx="1103630" cy="244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3" idx="3"/>
            <a:endCxn id="44" idx="1"/>
          </p:cNvCxnSpPr>
          <p:nvPr/>
        </p:nvCxnSpPr>
        <p:spPr>
          <a:xfrm>
            <a:off x="3787775" y="4038600"/>
            <a:ext cx="48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4" idx="3"/>
            <a:endCxn id="45" idx="1"/>
          </p:cNvCxnSpPr>
          <p:nvPr/>
        </p:nvCxnSpPr>
        <p:spPr>
          <a:xfrm>
            <a:off x="5003800" y="4038600"/>
            <a:ext cx="739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3"/>
            <a:endCxn id="46" idx="1"/>
          </p:cNvCxnSpPr>
          <p:nvPr/>
        </p:nvCxnSpPr>
        <p:spPr>
          <a:xfrm>
            <a:off x="6419215" y="4038600"/>
            <a:ext cx="7023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7" idx="3"/>
            <a:endCxn id="36" idx="1"/>
          </p:cNvCxnSpPr>
          <p:nvPr/>
        </p:nvCxnSpPr>
        <p:spPr>
          <a:xfrm flipV="1">
            <a:off x="1574165" y="1263650"/>
            <a:ext cx="887730" cy="123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36" idx="3"/>
            <a:endCxn id="40" idx="1"/>
          </p:cNvCxnSpPr>
          <p:nvPr/>
        </p:nvCxnSpPr>
        <p:spPr>
          <a:xfrm>
            <a:off x="3634105" y="1263650"/>
            <a:ext cx="314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0" idx="3"/>
            <a:endCxn id="41" idx="1"/>
          </p:cNvCxnSpPr>
          <p:nvPr/>
        </p:nvCxnSpPr>
        <p:spPr>
          <a:xfrm>
            <a:off x="5196205" y="1263650"/>
            <a:ext cx="3346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1" idx="3"/>
            <a:endCxn id="42" idx="1"/>
          </p:cNvCxnSpPr>
          <p:nvPr/>
        </p:nvCxnSpPr>
        <p:spPr>
          <a:xfrm>
            <a:off x="6631940" y="1263650"/>
            <a:ext cx="489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36" idx="2"/>
          </p:cNvCxnSpPr>
          <p:nvPr/>
        </p:nvCxnSpPr>
        <p:spPr>
          <a:xfrm>
            <a:off x="3048000" y="1586230"/>
            <a:ext cx="12065" cy="481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0" idx="2"/>
          </p:cNvCxnSpPr>
          <p:nvPr/>
        </p:nvCxnSpPr>
        <p:spPr>
          <a:xfrm flipH="1">
            <a:off x="4572000" y="1586230"/>
            <a:ext cx="635" cy="481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1" idx="2"/>
            <a:endCxn id="57" idx="0"/>
          </p:cNvCxnSpPr>
          <p:nvPr/>
        </p:nvCxnSpPr>
        <p:spPr>
          <a:xfrm>
            <a:off x="6081395" y="1586230"/>
            <a:ext cx="0" cy="368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2" idx="2"/>
            <a:endCxn id="37" idx="0"/>
          </p:cNvCxnSpPr>
          <p:nvPr/>
        </p:nvCxnSpPr>
        <p:spPr>
          <a:xfrm flipH="1">
            <a:off x="7555230" y="1586230"/>
            <a:ext cx="1905" cy="368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3" idx="0"/>
            <a:endCxn id="63" idx="4"/>
          </p:cNvCxnSpPr>
          <p:nvPr/>
        </p:nvCxnSpPr>
        <p:spPr>
          <a:xfrm flipH="1" flipV="1">
            <a:off x="3228340" y="3478530"/>
            <a:ext cx="635" cy="37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4" idx="0"/>
          </p:cNvCxnSpPr>
          <p:nvPr/>
        </p:nvCxnSpPr>
        <p:spPr>
          <a:xfrm flipV="1">
            <a:off x="4638040" y="3363595"/>
            <a:ext cx="6350" cy="490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45" idx="0"/>
            <a:endCxn id="57" idx="4"/>
          </p:cNvCxnSpPr>
          <p:nvPr/>
        </p:nvCxnSpPr>
        <p:spPr>
          <a:xfrm flipV="1">
            <a:off x="6081395" y="3478530"/>
            <a:ext cx="0" cy="375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46" idx="0"/>
          </p:cNvCxnSpPr>
          <p:nvPr/>
        </p:nvCxnSpPr>
        <p:spPr>
          <a:xfrm flipH="1" flipV="1">
            <a:off x="7668260" y="3363595"/>
            <a:ext cx="29210" cy="4908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组合 8"/>
          <p:cNvGrpSpPr/>
          <p:nvPr/>
        </p:nvGrpSpPr>
        <p:grpSpPr>
          <a:xfrm>
            <a:off x="240030" y="253365"/>
            <a:ext cx="3046518" cy="472440"/>
            <a:chOff x="963" y="4444"/>
            <a:chExt cx="6389" cy="1700"/>
          </a:xfrm>
        </p:grpSpPr>
        <p:grpSp>
          <p:nvGrpSpPr>
            <p:cNvPr id="8" name="组合 7"/>
            <p:cNvGrpSpPr/>
            <p:nvPr/>
          </p:nvGrpSpPr>
          <p:grpSpPr>
            <a:xfrm>
              <a:off x="2662" y="4444"/>
              <a:ext cx="4690" cy="1699"/>
              <a:chOff x="2662" y="4444"/>
              <a:chExt cx="4690" cy="1699"/>
            </a:xfrm>
          </p:grpSpPr>
          <p:sp>
            <p:nvSpPr>
              <p:cNvPr id="20" name="矩形 19"/>
              <p:cNvSpPr/>
              <p:nvPr/>
            </p:nvSpPr>
            <p:spPr>
              <a:xfrm>
                <a:off x="2662" y="4444"/>
                <a:ext cx="4508" cy="1699"/>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21" name="Rectangle 24"/>
              <p:cNvSpPr>
                <a:spLocks noChangeArrowheads="1"/>
              </p:cNvSpPr>
              <p:nvPr/>
            </p:nvSpPr>
            <p:spPr bwMode="auto">
              <a:xfrm>
                <a:off x="3297" y="4649"/>
                <a:ext cx="4055" cy="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sz="2000" b="1" dirty="0" smtClean="0">
                    <a:solidFill>
                      <a:schemeClr val="bg1">
                        <a:lumMod val="50000"/>
                      </a:schemeClr>
                    </a:solidFill>
                    <a:latin typeface="微软雅黑" panose="020B0503020204020204" pitchFamily="34" charset="-122"/>
                    <a:ea typeface="微软雅黑" panose="020B0503020204020204" pitchFamily="34" charset="-122"/>
                  </a:rPr>
                  <a:t>运营规划</a:t>
                </a:r>
                <a:endParaRPr lang="zh-CN"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963" y="4444"/>
              <a:ext cx="1834" cy="1700"/>
              <a:chOff x="963" y="4444"/>
              <a:chExt cx="1834" cy="1700"/>
            </a:xfrm>
          </p:grpSpPr>
          <p:sp>
            <p:nvSpPr>
              <p:cNvPr id="19" name="矩形 18"/>
              <p:cNvSpPr/>
              <p:nvPr/>
            </p:nvSpPr>
            <p:spPr>
              <a:xfrm>
                <a:off x="963" y="4444"/>
                <a:ext cx="1834" cy="1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24" name="Freeform 19"/>
              <p:cNvSpPr>
                <a:spLocks noEditPoints="1"/>
              </p:cNvSpPr>
              <p:nvPr/>
            </p:nvSpPr>
            <p:spPr bwMode="auto">
              <a:xfrm>
                <a:off x="1471" y="4887"/>
                <a:ext cx="682" cy="853"/>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aphicFrame>
        <p:nvGraphicFramePr>
          <p:cNvPr id="2" name="表格 1"/>
          <p:cNvGraphicFramePr/>
          <p:nvPr/>
        </p:nvGraphicFramePr>
        <p:xfrm>
          <a:off x="690245" y="975995"/>
          <a:ext cx="7924800" cy="3804920"/>
        </p:xfrm>
        <a:graphic>
          <a:graphicData uri="http://schemas.openxmlformats.org/drawingml/2006/table">
            <a:tbl>
              <a:tblPr firstRow="1" bandRow="1">
                <a:tableStyleId>{5C22544A-7EE6-4342-B048-85BDC9FD1C3A}</a:tableStyleId>
              </a:tblPr>
              <a:tblGrid>
                <a:gridCol w="1734185"/>
                <a:gridCol w="2028190"/>
                <a:gridCol w="2181225"/>
                <a:gridCol w="1981200"/>
              </a:tblGrid>
              <a:tr h="533400">
                <a:tc>
                  <a:txBody>
                    <a:bodyPr/>
                    <a:p>
                      <a:pPr algn="ctr">
                        <a:buNone/>
                      </a:pPr>
                      <a:r>
                        <a:rPr lang="zh-CN" altLang="en-US" sz="2000" b="1"/>
                        <a:t>阶段</a:t>
                      </a:r>
                      <a:endParaRPr lang="zh-CN" altLang="en-US" sz="2000" b="1"/>
                    </a:p>
                  </a:txBody>
                  <a:tcPr/>
                </a:tc>
                <a:tc>
                  <a:txBody>
                    <a:bodyPr/>
                    <a:p>
                      <a:pPr algn="ctr">
                        <a:buNone/>
                      </a:pPr>
                      <a:r>
                        <a:rPr lang="zh-CN" altLang="en-US" sz="2000" b="1"/>
                        <a:t>目标</a:t>
                      </a:r>
                      <a:endParaRPr lang="zh-CN" altLang="en-US" sz="2000" b="1"/>
                    </a:p>
                  </a:txBody>
                  <a:tcPr/>
                </a:tc>
                <a:tc>
                  <a:txBody>
                    <a:bodyPr/>
                    <a:p>
                      <a:pPr algn="ctr">
                        <a:buNone/>
                      </a:pPr>
                      <a:r>
                        <a:rPr lang="zh-CN" altLang="en-US" sz="2000" b="1"/>
                        <a:t>策略和方法</a:t>
                      </a:r>
                      <a:endParaRPr lang="zh-CN" altLang="en-US" sz="2000" b="1"/>
                    </a:p>
                  </a:txBody>
                  <a:tcPr/>
                </a:tc>
                <a:tc>
                  <a:txBody>
                    <a:bodyPr/>
                    <a:p>
                      <a:pPr algn="ctr">
                        <a:buNone/>
                      </a:pPr>
                      <a:r>
                        <a:rPr lang="zh-CN" altLang="en-US" sz="2000" b="1"/>
                        <a:t>预期效果</a:t>
                      </a:r>
                      <a:endParaRPr lang="zh-CN" altLang="en-US" sz="2000" b="1"/>
                    </a:p>
                  </a:txBody>
                  <a:tcPr/>
                </a:tc>
              </a:tr>
              <a:tr h="1224915">
                <a:tc>
                  <a:txBody>
                    <a:bodyPr/>
                    <a:p>
                      <a:pPr algn="ctr">
                        <a:buNone/>
                      </a:pPr>
                      <a:endParaRPr lang="zh-CN" altLang="en-US"/>
                    </a:p>
                    <a:p>
                      <a:pPr algn="ctr">
                        <a:buNone/>
                      </a:pPr>
                      <a:endParaRPr lang="zh-CN" altLang="en-US"/>
                    </a:p>
                    <a:p>
                      <a:pPr algn="ctr">
                        <a:buNone/>
                      </a:pPr>
                      <a:r>
                        <a:rPr lang="zh-CN" altLang="en-US" b="1"/>
                        <a:t>预热期</a:t>
                      </a:r>
                      <a:endParaRPr lang="zh-CN" altLang="en-US" b="1"/>
                    </a:p>
                  </a:txBody>
                  <a:tcPr/>
                </a:tc>
                <a:tc>
                  <a:txBody>
                    <a:bodyPr/>
                    <a:p>
                      <a:pPr algn="ctr">
                        <a:buNone/>
                      </a:pPr>
                      <a:endParaRPr lang="en-US" altLang="zh-CN"/>
                    </a:p>
                    <a:p>
                      <a:pPr algn="ctr">
                        <a:buNone/>
                      </a:pPr>
                      <a:endParaRPr lang="en-US" altLang="zh-CN"/>
                    </a:p>
                    <a:p>
                      <a:pPr algn="ctr">
                        <a:buNone/>
                      </a:pPr>
                      <a:r>
                        <a:rPr lang="en-US" altLang="zh-CN"/>
                        <a:t>20</a:t>
                      </a:r>
                      <a:r>
                        <a:rPr lang="zh-CN" altLang="en-US"/>
                        <a:t>个种子用户</a:t>
                      </a:r>
                      <a:endParaRPr lang="zh-CN" altLang="en-US"/>
                    </a:p>
                  </a:txBody>
                  <a:tcPr/>
                </a:tc>
                <a:tc>
                  <a:txBody>
                    <a:bodyPr/>
                    <a:p>
                      <a:pPr algn="ctr">
                        <a:buNone/>
                      </a:pPr>
                      <a:endParaRPr lang="zh-CN" altLang="en-US"/>
                    </a:p>
                    <a:p>
                      <a:pPr algn="ctr">
                        <a:buNone/>
                      </a:pPr>
                      <a:r>
                        <a:rPr lang="zh-CN" altLang="en-US"/>
                        <a:t>邀请学院的老师和退休教授使用，从这部分人员切入</a:t>
                      </a:r>
                      <a:endParaRPr lang="zh-CN" altLang="en-US"/>
                    </a:p>
                  </a:txBody>
                  <a:tcPr/>
                </a:tc>
                <a:tc>
                  <a:txBody>
                    <a:bodyPr/>
                    <a:p>
                      <a:pPr algn="ctr">
                        <a:buNone/>
                      </a:pPr>
                      <a:endParaRPr lang="zh-CN" altLang="en-US"/>
                    </a:p>
                    <a:p>
                      <a:pPr algn="ctr">
                        <a:buNone/>
                      </a:pPr>
                      <a:endParaRPr lang="zh-CN" altLang="en-US"/>
                    </a:p>
                    <a:p>
                      <a:pPr algn="ctr">
                        <a:buNone/>
                      </a:pPr>
                      <a:r>
                        <a:rPr lang="zh-CN" altLang="en-US"/>
                        <a:t>用户转化率</a:t>
                      </a:r>
                      <a:r>
                        <a:rPr lang="en-US" altLang="zh-CN"/>
                        <a:t>30%</a:t>
                      </a:r>
                      <a:endParaRPr lang="en-US" altLang="zh-CN"/>
                    </a:p>
                  </a:txBody>
                  <a:tcPr/>
                </a:tc>
              </a:tr>
              <a:tr h="1310005">
                <a:tc>
                  <a:txBody>
                    <a:bodyPr/>
                    <a:p>
                      <a:pPr algn="ctr">
                        <a:buNone/>
                      </a:pPr>
                      <a:endParaRPr lang="zh-CN" altLang="en-US"/>
                    </a:p>
                    <a:p>
                      <a:pPr algn="ctr">
                        <a:buNone/>
                      </a:pPr>
                      <a:endParaRPr lang="zh-CN" altLang="en-US"/>
                    </a:p>
                    <a:p>
                      <a:pPr algn="ctr">
                        <a:buNone/>
                      </a:pPr>
                      <a:r>
                        <a:rPr lang="zh-CN" altLang="en-US" b="1"/>
                        <a:t>发展期</a:t>
                      </a:r>
                      <a:endParaRPr lang="zh-CN" altLang="en-US" b="1"/>
                    </a:p>
                  </a:txBody>
                  <a:tcPr/>
                </a:tc>
                <a:tc>
                  <a:txBody>
                    <a:bodyPr/>
                    <a:p>
                      <a:pPr algn="ctr">
                        <a:buNone/>
                      </a:pPr>
                      <a:endParaRPr lang="zh-CN" altLang="en-US"/>
                    </a:p>
                    <a:p>
                      <a:pPr algn="ctr">
                        <a:buNone/>
                      </a:pPr>
                      <a:endParaRPr lang="zh-CN" altLang="en-US"/>
                    </a:p>
                    <a:p>
                      <a:pPr algn="ctr">
                        <a:buNone/>
                      </a:pPr>
                      <a:r>
                        <a:rPr lang="zh-CN" altLang="en-US"/>
                        <a:t>总用户</a:t>
                      </a:r>
                      <a:r>
                        <a:rPr lang="en-US" altLang="zh-CN"/>
                        <a:t>150</a:t>
                      </a:r>
                      <a:r>
                        <a:rPr lang="zh-CN" altLang="en-US"/>
                        <a:t>个</a:t>
                      </a:r>
                      <a:endParaRPr lang="zh-CN" altLang="en-US"/>
                    </a:p>
                  </a:txBody>
                  <a:tcPr/>
                </a:tc>
                <a:tc>
                  <a:txBody>
                    <a:bodyPr/>
                    <a:p>
                      <a:pPr algn="ctr">
                        <a:buNone/>
                      </a:pPr>
                      <a:endParaRPr lang="zh-CN" altLang="en-US"/>
                    </a:p>
                    <a:p>
                      <a:pPr algn="ctr">
                        <a:buNone/>
                      </a:pPr>
                      <a:r>
                        <a:rPr lang="zh-CN" altLang="en-US"/>
                        <a:t>微信公众号，</a:t>
                      </a:r>
                      <a:r>
                        <a:rPr lang="zh-CN"/>
                        <a:t>官方微博、各大论坛、软件平台推广等</a:t>
                      </a:r>
                      <a:endParaRPr lang="zh-CN"/>
                    </a:p>
                  </a:txBody>
                  <a:tcPr/>
                </a:tc>
                <a:tc>
                  <a:txBody>
                    <a:bodyPr/>
                    <a:p>
                      <a:pPr algn="ctr">
                        <a:buNone/>
                      </a:pPr>
                      <a:endParaRPr lang="zh-CN" altLang="en-US"/>
                    </a:p>
                    <a:p>
                      <a:pPr algn="ctr">
                        <a:buNone/>
                      </a:pPr>
                      <a:r>
                        <a:rPr lang="zh-CN" altLang="en-US"/>
                        <a:t>推广受众</a:t>
                      </a:r>
                      <a:r>
                        <a:rPr lang="en-US" altLang="zh-CN"/>
                        <a:t>500</a:t>
                      </a:r>
                      <a:r>
                        <a:rPr lang="zh-CN" altLang="en-US"/>
                        <a:t>人</a:t>
                      </a:r>
                      <a:endParaRPr lang="zh-CN" altLang="en-US"/>
                    </a:p>
                    <a:p>
                      <a:pPr algn="ctr">
                        <a:buNone/>
                      </a:pPr>
                      <a:r>
                        <a:rPr lang="zh-CN" altLang="en-US"/>
                        <a:t>转化率</a:t>
                      </a:r>
                      <a:r>
                        <a:rPr lang="en-US" altLang="zh-CN"/>
                        <a:t>20%</a:t>
                      </a:r>
                      <a:endParaRPr lang="en-US" altLang="zh-CN"/>
                    </a:p>
                  </a:txBody>
                  <a:tcPr/>
                </a:tc>
              </a:tr>
              <a:tr h="736600">
                <a:tc>
                  <a:txBody>
                    <a:bodyPr/>
                    <a:p>
                      <a:pPr algn="ctr">
                        <a:buNone/>
                      </a:pPr>
                      <a:endParaRPr lang="zh-CN" altLang="en-US"/>
                    </a:p>
                    <a:p>
                      <a:pPr algn="ctr">
                        <a:buNone/>
                      </a:pPr>
                      <a:r>
                        <a:rPr lang="zh-CN" altLang="en-US" b="1"/>
                        <a:t>爆发期</a:t>
                      </a:r>
                      <a:endParaRPr lang="zh-CN" altLang="en-US" b="1"/>
                    </a:p>
                  </a:txBody>
                  <a:tcPr/>
                </a:tc>
                <a:tc>
                  <a:txBody>
                    <a:bodyPr/>
                    <a:p>
                      <a:pPr algn="ctr">
                        <a:buNone/>
                      </a:pPr>
                      <a:endParaRPr lang="zh-CN" altLang="en-US"/>
                    </a:p>
                    <a:p>
                      <a:pPr algn="ctr">
                        <a:buNone/>
                      </a:pPr>
                      <a:r>
                        <a:rPr lang="zh-CN" altLang="en-US"/>
                        <a:t>总用户</a:t>
                      </a:r>
                      <a:r>
                        <a:rPr lang="en-US" altLang="zh-CN"/>
                        <a:t>500</a:t>
                      </a:r>
                      <a:r>
                        <a:rPr lang="zh-CN" altLang="en-US"/>
                        <a:t>个用户</a:t>
                      </a:r>
                      <a:endParaRPr lang="zh-CN" altLang="en-US"/>
                    </a:p>
                  </a:txBody>
                  <a:tcPr/>
                </a:tc>
                <a:tc>
                  <a:txBody>
                    <a:bodyPr/>
                    <a:p>
                      <a:pPr algn="ctr">
                        <a:buNone/>
                      </a:pPr>
                      <a:r>
                        <a:rPr lang="zh-CN" altLang="en-US"/>
                        <a:t>创意推广、软文、视频等</a:t>
                      </a:r>
                      <a:endParaRPr lang="zh-CN" altLang="en-US"/>
                    </a:p>
                  </a:txBody>
                  <a:tcPr/>
                </a:tc>
                <a:tc>
                  <a:txBody>
                    <a:bodyPr/>
                    <a:p>
                      <a:pPr algn="ctr">
                        <a:buNone/>
                      </a:pPr>
                      <a:r>
                        <a:rPr lang="zh-CN" altLang="en-US"/>
                        <a:t>推广受众</a:t>
                      </a:r>
                      <a:r>
                        <a:rPr lang="en-US" altLang="zh-CN"/>
                        <a:t>1200</a:t>
                      </a:r>
                      <a:r>
                        <a:rPr lang="zh-CN" altLang="en-US"/>
                        <a:t>人</a:t>
                      </a:r>
                      <a:endParaRPr lang="zh-CN" altLang="en-US"/>
                    </a:p>
                    <a:p>
                      <a:pPr algn="ctr">
                        <a:buNone/>
                      </a:pPr>
                      <a:r>
                        <a:rPr lang="zh-CN" altLang="en-US"/>
                        <a:t>转化率</a:t>
                      </a:r>
                      <a:r>
                        <a:rPr lang="en-US" altLang="zh-CN"/>
                        <a:t>25%</a:t>
                      </a:r>
                      <a:endParaRPr lang="en-US" altLang="zh-CN"/>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4859416e6be8372.jpg"/>
          <p:cNvPicPr>
            <a:picLocks noChangeAspect="1" noChangeArrowheads="1"/>
          </p:cNvPicPr>
          <p:nvPr/>
        </p:nvPicPr>
        <p:blipFill>
          <a:blip r:embed="rId1" cstate="print"/>
          <a:srcRect/>
          <a:stretch>
            <a:fillRect/>
          </a:stretch>
        </p:blipFill>
        <p:spPr bwMode="auto">
          <a:xfrm>
            <a:off x="0" y="-4127"/>
            <a:ext cx="9144000" cy="5148262"/>
          </a:xfrm>
          <a:prstGeom prst="rect">
            <a:avLst/>
          </a:prstGeom>
          <a:noFill/>
        </p:spPr>
      </p:pic>
      <p:sp>
        <p:nvSpPr>
          <p:cNvPr id="9" name="矩形 8"/>
          <p:cNvSpPr/>
          <p:nvPr/>
        </p:nvSpPr>
        <p:spPr>
          <a:xfrm>
            <a:off x="4427985" y="2211710"/>
            <a:ext cx="2499588" cy="430530"/>
          </a:xfrm>
          <a:prstGeom prst="rect">
            <a:avLst/>
          </a:prstGeom>
        </p:spPr>
        <p:txBody>
          <a:bodyPr wrap="square" lIns="0" tIns="0" rIns="0" bIns="0">
            <a:spAutoFit/>
          </a:bodyPr>
          <a:lstStyle/>
          <a:p>
            <a:pPr lvl="0"/>
            <a:r>
              <a:rPr lang="en-US" altLang="zh-CN" sz="2800" b="1" dirty="0">
                <a:solidFill>
                  <a:schemeClr val="accent4"/>
                </a:solidFill>
                <a:latin typeface="微软雅黑" panose="020B0503020204020204" pitchFamily="34" charset="-122"/>
                <a:ea typeface="微软雅黑" panose="020B0503020204020204" pitchFamily="34" charset="-122"/>
              </a:rPr>
              <a:t>App</a:t>
            </a:r>
            <a:r>
              <a:rPr lang="zh-CN" altLang="en-US" sz="2800" b="1" dirty="0">
                <a:solidFill>
                  <a:schemeClr val="accent4"/>
                </a:solidFill>
                <a:latin typeface="微软雅黑" panose="020B0503020204020204" pitchFamily="34" charset="-122"/>
                <a:ea typeface="微软雅黑" panose="020B0503020204020204" pitchFamily="34" charset="-122"/>
              </a:rPr>
              <a:t>原型</a:t>
            </a:r>
            <a:endParaRPr lang="zh-CN" altLang="zh-CN" sz="2800" b="1" dirty="0">
              <a:solidFill>
                <a:schemeClr val="accent4"/>
              </a:solidFill>
              <a:latin typeface="微软雅黑" panose="020B0503020204020204" pitchFamily="34" charset="-122"/>
              <a:ea typeface="微软雅黑" panose="020B0503020204020204" pitchFamily="34" charset="-122"/>
            </a:endParaRPr>
          </a:p>
        </p:txBody>
      </p:sp>
      <p:sp>
        <p:nvSpPr>
          <p:cNvPr id="12" name="椭圆 11"/>
          <p:cNvSpPr/>
          <p:nvPr/>
        </p:nvSpPr>
        <p:spPr>
          <a:xfrm>
            <a:off x="1763688" y="1454179"/>
            <a:ext cx="2232248" cy="2232248"/>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b="1" dirty="0">
                <a:solidFill>
                  <a:schemeClr val="bg1"/>
                </a:solidFill>
              </a:rPr>
              <a:t>06</a:t>
            </a:r>
            <a:endParaRPr lang="zh-CN" altLang="en-US" sz="8800" b="1" dirty="0">
              <a:solidFill>
                <a:schemeClr val="bg1"/>
              </a:solidFill>
            </a:endParaRPr>
          </a:p>
        </p:txBody>
      </p:sp>
    </p:spTree>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descr="主界面"/>
          <p:cNvPicPr>
            <a:picLocks noChangeAspect="1"/>
          </p:cNvPicPr>
          <p:nvPr/>
        </p:nvPicPr>
        <p:blipFill>
          <a:blip r:embed="rId1"/>
          <a:stretch>
            <a:fillRect/>
          </a:stretch>
        </p:blipFill>
        <p:spPr>
          <a:xfrm>
            <a:off x="3305175" y="55245"/>
            <a:ext cx="2533015" cy="5033010"/>
          </a:xfrm>
          <a:prstGeom prst="rect">
            <a:avLst/>
          </a:prstGeom>
        </p:spPr>
      </p:pic>
      <p:sp>
        <p:nvSpPr>
          <p:cNvPr id="3" name="文本框 2"/>
          <p:cNvSpPr txBox="1"/>
          <p:nvPr/>
        </p:nvSpPr>
        <p:spPr>
          <a:xfrm>
            <a:off x="1156970" y="1171575"/>
            <a:ext cx="1252855" cy="368300"/>
          </a:xfrm>
          <a:prstGeom prst="rect">
            <a:avLst/>
          </a:prstGeom>
          <a:noFill/>
        </p:spPr>
        <p:txBody>
          <a:bodyPr wrap="square" rtlCol="0">
            <a:spAutoFit/>
          </a:bodyPr>
          <a:p>
            <a:r>
              <a:rPr lang="zh-CN" altLang="en-US"/>
              <a:t>主界面</a:t>
            </a:r>
            <a:endParaRPr lang="zh-CN" altLang="en-US"/>
          </a:p>
        </p:txBody>
      </p:sp>
    </p:spTree>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提醒"/>
          <p:cNvPicPr>
            <a:picLocks noChangeAspect="1"/>
          </p:cNvPicPr>
          <p:nvPr/>
        </p:nvPicPr>
        <p:blipFill>
          <a:blip r:embed="rId1"/>
          <a:stretch>
            <a:fillRect/>
          </a:stretch>
        </p:blipFill>
        <p:spPr>
          <a:xfrm>
            <a:off x="1303020" y="25400"/>
            <a:ext cx="2600325" cy="5117465"/>
          </a:xfrm>
          <a:prstGeom prst="rect">
            <a:avLst/>
          </a:prstGeom>
        </p:spPr>
      </p:pic>
      <p:pic>
        <p:nvPicPr>
          <p:cNvPr id="4" name="图片 3" descr="个人数据"/>
          <p:cNvPicPr>
            <a:picLocks noChangeAspect="1"/>
          </p:cNvPicPr>
          <p:nvPr/>
        </p:nvPicPr>
        <p:blipFill>
          <a:blip r:embed="rId2"/>
          <a:stretch>
            <a:fillRect/>
          </a:stretch>
        </p:blipFill>
        <p:spPr>
          <a:xfrm>
            <a:off x="5019675" y="25400"/>
            <a:ext cx="2575560" cy="5092700"/>
          </a:xfrm>
          <a:prstGeom prst="rect">
            <a:avLst/>
          </a:prstGeom>
        </p:spPr>
      </p:pic>
    </p:spTree>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descr="紧急呼叫"/>
          <p:cNvPicPr>
            <a:picLocks noChangeAspect="1"/>
          </p:cNvPicPr>
          <p:nvPr/>
        </p:nvPicPr>
        <p:blipFill>
          <a:blip r:embed="rId1"/>
          <a:stretch>
            <a:fillRect/>
          </a:stretch>
        </p:blipFill>
        <p:spPr>
          <a:xfrm>
            <a:off x="1369060" y="48260"/>
            <a:ext cx="2565400" cy="5047615"/>
          </a:xfrm>
          <a:prstGeom prst="rect">
            <a:avLst/>
          </a:prstGeom>
        </p:spPr>
      </p:pic>
      <p:pic>
        <p:nvPicPr>
          <p:cNvPr id="5" name="图片 4" descr="小工具"/>
          <p:cNvPicPr>
            <a:picLocks noChangeAspect="1"/>
          </p:cNvPicPr>
          <p:nvPr/>
        </p:nvPicPr>
        <p:blipFill>
          <a:blip r:embed="rId2"/>
          <a:stretch>
            <a:fillRect/>
          </a:stretch>
        </p:blipFill>
        <p:spPr>
          <a:xfrm>
            <a:off x="5173345" y="48895"/>
            <a:ext cx="2564130" cy="5046980"/>
          </a:xfrm>
          <a:prstGeom prst="rect">
            <a:avLst/>
          </a:prstGeom>
        </p:spPr>
      </p:pic>
    </p:spTree>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设置"/>
          <p:cNvPicPr>
            <a:picLocks noChangeAspect="1"/>
          </p:cNvPicPr>
          <p:nvPr/>
        </p:nvPicPr>
        <p:blipFill>
          <a:blip r:embed="rId1"/>
          <a:stretch>
            <a:fillRect/>
          </a:stretch>
        </p:blipFill>
        <p:spPr>
          <a:xfrm>
            <a:off x="862965" y="13335"/>
            <a:ext cx="2557780" cy="5057775"/>
          </a:xfrm>
          <a:prstGeom prst="rect">
            <a:avLst/>
          </a:prstGeom>
        </p:spPr>
      </p:pic>
      <p:pic>
        <p:nvPicPr>
          <p:cNvPr id="4" name="图片 3" descr="个人中心"/>
          <p:cNvPicPr>
            <a:picLocks noChangeAspect="1"/>
          </p:cNvPicPr>
          <p:nvPr/>
        </p:nvPicPr>
        <p:blipFill>
          <a:blip r:embed="rId2"/>
          <a:stretch>
            <a:fillRect/>
          </a:stretch>
        </p:blipFill>
        <p:spPr>
          <a:xfrm>
            <a:off x="5427980" y="13970"/>
            <a:ext cx="2606675" cy="5115560"/>
          </a:xfrm>
          <a:prstGeom prst="rect">
            <a:avLst/>
          </a:prstGeom>
        </p:spPr>
      </p:pic>
    </p:spTree>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文本框 16"/>
          <p:cNvSpPr txBox="1"/>
          <p:nvPr/>
        </p:nvSpPr>
        <p:spPr>
          <a:xfrm>
            <a:off x="1943735" y="214630"/>
            <a:ext cx="5256530" cy="583565"/>
          </a:xfrm>
          <a:prstGeom prst="rect">
            <a:avLst/>
          </a:prstGeom>
          <a:noFill/>
        </p:spPr>
        <p:txBody>
          <a:bodyPr wrap="square" rtlCol="0">
            <a:spAutoFit/>
          </a:bodyPr>
          <a:p>
            <a:pPr algn="ctr"/>
            <a:r>
              <a:rPr lang="zh-CN" altLang="en-US" sz="3200" b="1">
                <a:solidFill>
                  <a:schemeClr val="accent6"/>
                </a:solidFill>
              </a:rPr>
              <a:t>本阶段任务团队分工明细表</a:t>
            </a:r>
            <a:endParaRPr lang="zh-CN" altLang="en-US" sz="3200" b="1">
              <a:solidFill>
                <a:schemeClr val="accent6"/>
              </a:solidFill>
            </a:endParaRPr>
          </a:p>
        </p:txBody>
      </p:sp>
      <p:graphicFrame>
        <p:nvGraphicFramePr>
          <p:cNvPr id="18" name="表格 17"/>
          <p:cNvGraphicFramePr/>
          <p:nvPr/>
        </p:nvGraphicFramePr>
        <p:xfrm>
          <a:off x="1353185" y="864870"/>
          <a:ext cx="6913880" cy="4156710"/>
        </p:xfrm>
        <a:graphic>
          <a:graphicData uri="http://schemas.openxmlformats.org/drawingml/2006/table">
            <a:tbl>
              <a:tblPr firstRow="1" bandRow="1">
                <a:tableStyleId>{5C22544A-7EE6-4342-B048-85BDC9FD1C3A}</a:tableStyleId>
              </a:tblPr>
              <a:tblGrid>
                <a:gridCol w="3199765"/>
                <a:gridCol w="3714115"/>
              </a:tblGrid>
              <a:tr h="396240">
                <a:tc>
                  <a:txBody>
                    <a:bodyPr/>
                    <a:p>
                      <a:pPr algn="ctr">
                        <a:buNone/>
                      </a:pPr>
                      <a:r>
                        <a:rPr lang="zh-CN" altLang="en-US" sz="2000" b="1"/>
                        <a:t>任务</a:t>
                      </a:r>
                      <a:endParaRPr lang="zh-CN" altLang="en-US" sz="2000" b="1"/>
                    </a:p>
                  </a:txBody>
                  <a:tcPr/>
                </a:tc>
                <a:tc>
                  <a:txBody>
                    <a:bodyPr/>
                    <a:p>
                      <a:pPr algn="ctr">
                        <a:buNone/>
                      </a:pPr>
                      <a:r>
                        <a:rPr lang="zh-CN" altLang="en-US" sz="2000" b="1"/>
                        <a:t>负责人</a:t>
                      </a:r>
                      <a:endParaRPr lang="zh-CN" altLang="en-US" sz="2000" b="1"/>
                    </a:p>
                  </a:txBody>
                  <a:tcPr/>
                </a:tc>
              </a:tr>
              <a:tr h="468630">
                <a:tc>
                  <a:txBody>
                    <a:bodyPr/>
                    <a:p>
                      <a:pPr algn="ctr">
                        <a:buNone/>
                      </a:pPr>
                      <a:r>
                        <a:rPr lang="zh-CN" altLang="en-US"/>
                        <a:t>小组讨论</a:t>
                      </a:r>
                      <a:endParaRPr lang="zh-CN" altLang="en-US"/>
                    </a:p>
                  </a:txBody>
                  <a:tcPr/>
                </a:tc>
                <a:tc>
                  <a:txBody>
                    <a:bodyPr/>
                    <a:p>
                      <a:pPr algn="ctr">
                        <a:buNone/>
                      </a:pPr>
                      <a:r>
                        <a:rPr lang="zh-CN" altLang="en-US"/>
                        <a:t>陈康富、杜慧城、姜淑晶、唐福梅</a:t>
                      </a:r>
                      <a:endParaRPr lang="zh-CN" altLang="en-US"/>
                    </a:p>
                  </a:txBody>
                  <a:tcPr/>
                </a:tc>
              </a:tr>
              <a:tr h="365760">
                <a:tc>
                  <a:txBody>
                    <a:bodyPr/>
                    <a:p>
                      <a:pPr algn="ctr">
                        <a:buNone/>
                      </a:pPr>
                      <a:r>
                        <a:rPr lang="zh-CN" altLang="en-US"/>
                        <a:t>项目实施可行性报告</a:t>
                      </a:r>
                      <a:endParaRPr lang="zh-CN" altLang="en-US"/>
                    </a:p>
                  </a:txBody>
                  <a:tcPr/>
                </a:tc>
                <a:tc>
                  <a:txBody>
                    <a:bodyPr/>
                    <a:p>
                      <a:pPr algn="ctr">
                        <a:buNone/>
                      </a:pPr>
                      <a:r>
                        <a:rPr lang="zh-CN" altLang="en-US"/>
                        <a:t>姜淑晶</a:t>
                      </a:r>
                      <a:endParaRPr lang="zh-CN" altLang="en-US"/>
                    </a:p>
                  </a:txBody>
                  <a:tcPr/>
                </a:tc>
              </a:tr>
              <a:tr h="365760">
                <a:tc>
                  <a:txBody>
                    <a:bodyPr/>
                    <a:p>
                      <a:pPr algn="ctr">
                        <a:buNone/>
                      </a:pPr>
                      <a:r>
                        <a:rPr lang="zh-CN" altLang="en-US"/>
                        <a:t>产品定位及目标</a:t>
                      </a:r>
                      <a:endParaRPr lang="zh-CN" altLang="en-US"/>
                    </a:p>
                  </a:txBody>
                  <a:tcPr/>
                </a:tc>
                <a:tc>
                  <a:txBody>
                    <a:bodyPr/>
                    <a:p>
                      <a:pPr algn="ctr">
                        <a:buNone/>
                      </a:pPr>
                      <a:r>
                        <a:rPr lang="zh-CN" altLang="en-US"/>
                        <a:t>姜淑晶</a:t>
                      </a:r>
                      <a:endParaRPr lang="zh-CN" altLang="en-US"/>
                    </a:p>
                  </a:txBody>
                  <a:tcPr/>
                </a:tc>
              </a:tr>
              <a:tr h="365760">
                <a:tc>
                  <a:txBody>
                    <a:bodyPr/>
                    <a:p>
                      <a:pPr algn="ctr">
                        <a:buNone/>
                      </a:pPr>
                      <a:r>
                        <a:rPr lang="zh-CN" altLang="en-US"/>
                        <a:t>产品内容总策划</a:t>
                      </a:r>
                      <a:endParaRPr lang="zh-CN" altLang="en-US"/>
                    </a:p>
                  </a:txBody>
                  <a:tcPr/>
                </a:tc>
                <a:tc>
                  <a:txBody>
                    <a:bodyPr/>
                    <a:p>
                      <a:pPr algn="ctr">
                        <a:buNone/>
                      </a:pPr>
                      <a:r>
                        <a:rPr lang="zh-CN" altLang="en-US"/>
                        <a:t>陈康富</a:t>
                      </a:r>
                      <a:endParaRPr lang="zh-CN" altLang="en-US"/>
                    </a:p>
                  </a:txBody>
                  <a:tcPr/>
                </a:tc>
              </a:tr>
              <a:tr h="365760">
                <a:tc>
                  <a:txBody>
                    <a:bodyPr/>
                    <a:p>
                      <a:pPr algn="ctr">
                        <a:buNone/>
                      </a:pPr>
                      <a:r>
                        <a:rPr lang="zh-CN" altLang="en-US"/>
                        <a:t>技术解决方案</a:t>
                      </a:r>
                      <a:endParaRPr lang="zh-CN" altLang="en-US"/>
                    </a:p>
                  </a:txBody>
                  <a:tcPr/>
                </a:tc>
                <a:tc>
                  <a:txBody>
                    <a:bodyPr/>
                    <a:p>
                      <a:pPr algn="ctr">
                        <a:buNone/>
                      </a:pPr>
                      <a:r>
                        <a:rPr lang="zh-CN" altLang="en-US"/>
                        <a:t>陈康富</a:t>
                      </a:r>
                      <a:endParaRPr lang="zh-CN" altLang="en-US"/>
                    </a:p>
                  </a:txBody>
                  <a:tcPr/>
                </a:tc>
              </a:tr>
              <a:tr h="365760">
                <a:tc>
                  <a:txBody>
                    <a:bodyPr/>
                    <a:p>
                      <a:pPr algn="ctr">
                        <a:buNone/>
                      </a:pPr>
                      <a:r>
                        <a:rPr lang="zh-CN" altLang="en-US"/>
                        <a:t>推广方案</a:t>
                      </a:r>
                      <a:endParaRPr lang="zh-CN" altLang="en-US"/>
                    </a:p>
                  </a:txBody>
                  <a:tcPr/>
                </a:tc>
                <a:tc>
                  <a:txBody>
                    <a:bodyPr/>
                    <a:p>
                      <a:pPr algn="ctr">
                        <a:buNone/>
                      </a:pPr>
                      <a:r>
                        <a:rPr lang="zh-CN" altLang="en-US"/>
                        <a:t>杜慧城</a:t>
                      </a:r>
                      <a:endParaRPr lang="zh-CN" altLang="en-US"/>
                    </a:p>
                  </a:txBody>
                  <a:tcPr/>
                </a:tc>
              </a:tr>
              <a:tr h="365760">
                <a:tc>
                  <a:txBody>
                    <a:bodyPr/>
                    <a:p>
                      <a:pPr algn="ctr">
                        <a:buNone/>
                      </a:pPr>
                      <a:r>
                        <a:rPr lang="zh-CN" altLang="en-US"/>
                        <a:t>运营策划书</a:t>
                      </a:r>
                      <a:endParaRPr lang="zh-CN" altLang="en-US"/>
                    </a:p>
                  </a:txBody>
                  <a:tcPr/>
                </a:tc>
                <a:tc>
                  <a:txBody>
                    <a:bodyPr/>
                    <a:p>
                      <a:pPr algn="ctr">
                        <a:buNone/>
                      </a:pPr>
                      <a:r>
                        <a:rPr lang="zh-CN" altLang="en-US"/>
                        <a:t>杜慧城</a:t>
                      </a:r>
                      <a:endParaRPr lang="zh-CN" altLang="en-US"/>
                    </a:p>
                  </a:txBody>
                  <a:tcPr/>
                </a:tc>
              </a:tr>
              <a:tr h="365760">
                <a:tc>
                  <a:txBody>
                    <a:bodyPr/>
                    <a:p>
                      <a:pPr algn="ctr">
                        <a:buNone/>
                      </a:pPr>
                      <a:r>
                        <a:rPr lang="zh-CN" altLang="en-US"/>
                        <a:t>文案修改与整理</a:t>
                      </a:r>
                      <a:endParaRPr lang="zh-CN" altLang="en-US"/>
                    </a:p>
                  </a:txBody>
                  <a:tcPr/>
                </a:tc>
                <a:tc>
                  <a:txBody>
                    <a:bodyPr/>
                    <a:p>
                      <a:pPr algn="ctr">
                        <a:buNone/>
                      </a:pPr>
                      <a:r>
                        <a:rPr lang="zh-CN" altLang="en-US"/>
                        <a:t>唐福梅</a:t>
                      </a:r>
                      <a:endParaRPr lang="zh-CN" altLang="en-US"/>
                    </a:p>
                  </a:txBody>
                  <a:tcPr/>
                </a:tc>
              </a:tr>
              <a:tr h="365760">
                <a:tc>
                  <a:txBody>
                    <a:bodyPr/>
                    <a:p>
                      <a:pPr algn="ctr">
                        <a:buNone/>
                      </a:pPr>
                      <a:r>
                        <a:rPr lang="zh-CN" altLang="en-US" sz="1800">
                          <a:sym typeface="+mn-ea"/>
                        </a:rPr>
                        <a:t>原型系统制作</a:t>
                      </a:r>
                      <a:endParaRPr lang="zh-CN" altLang="en-US"/>
                    </a:p>
                  </a:txBody>
                  <a:tcPr/>
                </a:tc>
                <a:tc>
                  <a:txBody>
                    <a:bodyPr/>
                    <a:p>
                      <a:pPr algn="ctr">
                        <a:buNone/>
                      </a:pPr>
                      <a:r>
                        <a:rPr lang="zh-CN" altLang="en-US"/>
                        <a:t>唐福梅</a:t>
                      </a:r>
                      <a:endParaRPr lang="zh-CN" altLang="en-US"/>
                    </a:p>
                  </a:txBody>
                  <a:tcPr/>
                </a:tc>
              </a:tr>
              <a:tr h="365760">
                <a:tc>
                  <a:txBody>
                    <a:bodyPr/>
                    <a:p>
                      <a:pPr algn="ctr">
                        <a:buNone/>
                      </a:pPr>
                      <a:r>
                        <a:rPr lang="en-US" altLang="zh-CN" sz="1800">
                          <a:sym typeface="+mn-ea"/>
                        </a:rPr>
                        <a:t>PPT</a:t>
                      </a:r>
                      <a:r>
                        <a:rPr lang="zh-CN" altLang="en-US" sz="1800">
                          <a:sym typeface="+mn-ea"/>
                        </a:rPr>
                        <a:t>制作</a:t>
                      </a:r>
                      <a:endParaRPr lang="zh-CN" altLang="en-US"/>
                    </a:p>
                  </a:txBody>
                  <a:tcPr/>
                </a:tc>
                <a:tc>
                  <a:txBody>
                    <a:bodyPr/>
                    <a:p>
                      <a:pPr algn="ctr">
                        <a:buNone/>
                      </a:pPr>
                      <a:r>
                        <a:rPr lang="zh-CN" altLang="en-US"/>
                        <a:t>唐福梅</a:t>
                      </a:r>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4859416e6be8372.jpg"/>
          <p:cNvPicPr>
            <a:picLocks noChangeAspect="1" noChangeArrowheads="1"/>
          </p:cNvPicPr>
          <p:nvPr/>
        </p:nvPicPr>
        <p:blipFill>
          <a:blip r:embed="rId1" cstate="print"/>
          <a:srcRect/>
          <a:stretch>
            <a:fillRect/>
          </a:stretch>
        </p:blipFill>
        <p:spPr bwMode="auto">
          <a:xfrm>
            <a:off x="0" y="-4762"/>
            <a:ext cx="9144000" cy="5148262"/>
          </a:xfrm>
          <a:prstGeom prst="rect">
            <a:avLst/>
          </a:prstGeom>
          <a:noFill/>
        </p:spPr>
      </p:pic>
      <p:sp>
        <p:nvSpPr>
          <p:cNvPr id="10" name="文本框 16"/>
          <p:cNvSpPr txBox="1"/>
          <p:nvPr/>
        </p:nvSpPr>
        <p:spPr>
          <a:xfrm>
            <a:off x="2639601" y="1985951"/>
            <a:ext cx="4968552" cy="1172210"/>
          </a:xfrm>
          <a:prstGeom prst="rect">
            <a:avLst/>
          </a:prstGeom>
          <a:noFill/>
        </p:spPr>
        <p:txBody>
          <a:bodyPr wrap="square" lIns="65023" tIns="32511" rIns="65023" bIns="32511" rtlCol="0">
            <a:spAutoFit/>
          </a:bodyPr>
          <a:lstStyle/>
          <a:p>
            <a:pPr>
              <a:buNone/>
            </a:pPr>
            <a:r>
              <a:rPr lang="zh-CN" altLang="en-US" sz="3600" b="1" cap="all"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小组展示完毕，</a:t>
            </a:r>
            <a:endParaRPr lang="zh-CN" altLang="en-US" sz="3600" b="1" cap="all"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buNone/>
            </a:pPr>
            <a:r>
              <a:rPr lang="zh-CN" altLang="en-US" sz="3600" b="1" cap="all"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谢谢观看！</a:t>
            </a:r>
            <a:endParaRPr lang="zh-CN" altLang="en-US" sz="3600" b="1" cap="all"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TextBox 33"/>
          <p:cNvSpPr txBox="1"/>
          <p:nvPr/>
        </p:nvSpPr>
        <p:spPr>
          <a:xfrm>
            <a:off x="5608320" y="4162425"/>
            <a:ext cx="3096895" cy="645160"/>
          </a:xfrm>
          <a:prstGeom prst="rect">
            <a:avLst/>
          </a:prstGeom>
          <a:noFill/>
        </p:spPr>
        <p:txBody>
          <a:bodyPr wrap="square" rtlCol="0">
            <a:spAutoFit/>
          </a:bodyPr>
          <a:p>
            <a:r>
              <a:rPr lang="zh-CN" altLang="en-US" sz="1200" dirty="0">
                <a:solidFill>
                  <a:schemeClr val="bg1">
                    <a:lumMod val="50000"/>
                  </a:schemeClr>
                </a:solidFill>
                <a:latin typeface="微软雅黑" panose="020B0503020204020204" pitchFamily="34" charset="-122"/>
                <a:ea typeface="微软雅黑" panose="020B0503020204020204" pitchFamily="34" charset="-122"/>
              </a:rPr>
              <a:t>汇报人</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：陈康富 杜慧城 姜淑晶 唐福梅                     </a:t>
            </a:r>
            <a:endParaRPr lang="zh-CN" altLang="en-US" sz="1200" dirty="0" smtClean="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时间：</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2017</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年</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10</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月</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18</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日</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Rectangle 12"/>
          <p:cNvSpPr/>
          <p:nvPr/>
        </p:nvSpPr>
        <p:spPr bwMode="auto">
          <a:xfrm>
            <a:off x="818515" y="256540"/>
            <a:ext cx="7066915" cy="2066290"/>
          </a:xfrm>
          <a:prstGeom prst="rect">
            <a:avLst/>
          </a:prstGeom>
          <a:solidFill>
            <a:schemeClr val="accent1"/>
          </a:solidFill>
          <a:ln w="9525" cap="flat" cmpd="sng" algn="ctr">
            <a:noFill/>
            <a:prstDash val="solid"/>
            <a:headEnd type="none" w="med" len="med"/>
            <a:tailEnd type="none" w="med" len="med"/>
          </a:ln>
          <a:effectLst/>
        </p:spPr>
        <p:txBody>
          <a:bodyPr lIns="137152" tIns="68576" rIns="34289" bIns="34289"/>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spcAft>
                <a:spcPts val="450"/>
              </a:spcAft>
              <a:defRPr/>
            </a:pPr>
            <a:endParaRPr lang="en-US" sz="2700" dirty="0">
              <a:solidFill>
                <a:srgbClr val="FFFFFF">
                  <a:alpha val="99000"/>
                </a:srgbClr>
              </a:solidFill>
              <a:latin typeface="Segoe UI Light" panose="020B0502040204020203" pitchFamily="34" charset="0"/>
            </a:endParaRPr>
          </a:p>
        </p:txBody>
      </p:sp>
      <p:sp>
        <p:nvSpPr>
          <p:cNvPr id="30" name="文本框 81"/>
          <p:cNvSpPr txBox="1">
            <a:spLocks noChangeArrowheads="1"/>
          </p:cNvSpPr>
          <p:nvPr/>
        </p:nvSpPr>
        <p:spPr bwMode="auto">
          <a:xfrm>
            <a:off x="946150" y="417830"/>
            <a:ext cx="6811645" cy="1743710"/>
          </a:xfrm>
          <a:prstGeom prst="rect">
            <a:avLst/>
          </a:prstGeom>
          <a:noFill/>
          <a:ln w="9525">
            <a:noFill/>
            <a:miter lim="800000"/>
          </a:ln>
        </p:spPr>
        <p:txBody>
          <a:bodyPr lIns="91431" tIns="45715" rIns="91431" bIns="45715"/>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产品定位及目标：</a:t>
            </a:r>
            <a:br>
              <a:rPr lang="zh-CN" altLang="en-US" sz="1600" dirty="0">
                <a:solidFill>
                  <a:schemeClr val="bg1"/>
                </a:solidFill>
                <a:latin typeface="微软雅黑" panose="020B0503020204020204" pitchFamily="34" charset="-122"/>
                <a:ea typeface="微软雅黑" panose="020B0503020204020204" pitchFamily="34" charset="-122"/>
              </a:rPr>
            </a:br>
            <a:r>
              <a:rPr lang="zh-CN" altLang="en-US" sz="1600" dirty="0">
                <a:solidFill>
                  <a:schemeClr val="bg1"/>
                </a:solidFill>
                <a:latin typeface="微软雅黑" panose="020B0503020204020204" pitchFamily="34" charset="-122"/>
                <a:ea typeface="微软雅黑" panose="020B0503020204020204" pitchFamily="34" charset="-122"/>
              </a:rPr>
              <a:t>    这是一款基于智能手机采集用户行为数据来进行行为识别与分析的移动应用软件，主要给老年人提供</a:t>
            </a:r>
            <a:r>
              <a:rPr lang="zh-CN" altLang="en-US" sz="1600" dirty="0">
                <a:solidFill>
                  <a:schemeClr val="bg1"/>
                </a:solidFill>
                <a:latin typeface="微软雅黑" panose="020B0503020204020204" pitchFamily="34" charset="-122"/>
                <a:ea typeface="微软雅黑" panose="020B0503020204020204" pitchFamily="34" charset="-122"/>
                <a:sym typeface="+mn-ea"/>
              </a:rPr>
              <a:t>用药帮助、</a:t>
            </a:r>
            <a:r>
              <a:rPr lang="zh-CN" altLang="en-US" sz="1600" dirty="0">
                <a:solidFill>
                  <a:schemeClr val="bg1"/>
                </a:solidFill>
                <a:latin typeface="微软雅黑" panose="020B0503020204020204" pitchFamily="34" charset="-122"/>
                <a:ea typeface="微软雅黑" panose="020B0503020204020204" pitchFamily="34" charset="-122"/>
              </a:rPr>
              <a:t>摔倒检测、测量心跳、步数检测等功能。 </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67130" y="2596515"/>
            <a:ext cx="2190750" cy="2085975"/>
          </a:xfrm>
          <a:prstGeom prst="rect">
            <a:avLst/>
          </a:prstGeom>
        </p:spPr>
      </p:pic>
      <p:pic>
        <p:nvPicPr>
          <p:cNvPr id="4" name="图片 3"/>
          <p:cNvPicPr>
            <a:picLocks noChangeAspect="1"/>
          </p:cNvPicPr>
          <p:nvPr/>
        </p:nvPicPr>
        <p:blipFill>
          <a:blip r:embed="rId2"/>
          <a:stretch>
            <a:fillRect/>
          </a:stretch>
        </p:blipFill>
        <p:spPr>
          <a:xfrm>
            <a:off x="4443095" y="2796540"/>
            <a:ext cx="2713990" cy="1685925"/>
          </a:xfrm>
          <a:prstGeom prst="rect">
            <a:avLst/>
          </a:prstGeom>
        </p:spPr>
      </p:pic>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五边形 25"/>
          <p:cNvSpPr>
            <a:spLocks noChangeArrowheads="1"/>
          </p:cNvSpPr>
          <p:nvPr/>
        </p:nvSpPr>
        <p:spPr bwMode="auto">
          <a:xfrm>
            <a:off x="2504033" y="717551"/>
            <a:ext cx="1258887" cy="385763"/>
          </a:xfrm>
          <a:prstGeom prst="homePlate">
            <a:avLst>
              <a:gd name="adj" fmla="val 50114"/>
            </a:avLst>
          </a:prstGeom>
          <a:solidFill>
            <a:schemeClr val="accent2"/>
          </a:solidFill>
          <a:ln w="3175">
            <a:noFill/>
            <a:bevel/>
          </a:ln>
        </p:spPr>
        <p:txBody>
          <a:bodyPr lIns="62111" tIns="31055" rIns="62111" bIns="31055" anchor="ctr"/>
          <a:lstStyle/>
          <a:p>
            <a:pPr algn="ctr"/>
            <a:endParaRPr lang="zh-CN" altLang="en-US" sz="1400" b="1" dirty="0">
              <a:solidFill>
                <a:srgbClr val="F8F8F8"/>
              </a:solidFill>
              <a:latin typeface="Arial" panose="020B0604020202020204" pitchFamily="34" charset="0"/>
              <a:ea typeface="微软雅黑" panose="020B0503020204020204" pitchFamily="34" charset="-122"/>
            </a:endParaRPr>
          </a:p>
        </p:txBody>
      </p:sp>
      <p:sp>
        <p:nvSpPr>
          <p:cNvPr id="28" name="五边形 27"/>
          <p:cNvSpPr>
            <a:spLocks noChangeArrowheads="1"/>
          </p:cNvSpPr>
          <p:nvPr/>
        </p:nvSpPr>
        <p:spPr bwMode="auto">
          <a:xfrm>
            <a:off x="2504033" y="1443355"/>
            <a:ext cx="1258887" cy="385763"/>
          </a:xfrm>
          <a:prstGeom prst="homePlate">
            <a:avLst>
              <a:gd name="adj" fmla="val 50114"/>
            </a:avLst>
          </a:prstGeom>
          <a:solidFill>
            <a:schemeClr val="accent3"/>
          </a:solidFill>
          <a:ln w="3175">
            <a:noFill/>
            <a:bevel/>
          </a:ln>
        </p:spPr>
        <p:txBody>
          <a:bodyPr lIns="62111" tIns="31055" rIns="62111" bIns="31055" anchor="ctr"/>
          <a:lstStyle/>
          <a:p>
            <a:pPr algn="ctr"/>
            <a:endParaRPr lang="zh-CN" altLang="en-US" sz="1400" b="1" dirty="0">
              <a:solidFill>
                <a:srgbClr val="F8F8F8"/>
              </a:solidFill>
              <a:latin typeface="Arial" panose="020B0604020202020204" pitchFamily="34" charset="0"/>
              <a:ea typeface="微软雅黑" panose="020B0503020204020204" pitchFamily="34" charset="-122"/>
            </a:endParaRPr>
          </a:p>
        </p:txBody>
      </p:sp>
      <p:sp>
        <p:nvSpPr>
          <p:cNvPr id="30" name="五边形 29"/>
          <p:cNvSpPr>
            <a:spLocks noChangeArrowheads="1"/>
          </p:cNvSpPr>
          <p:nvPr/>
        </p:nvSpPr>
        <p:spPr bwMode="auto">
          <a:xfrm>
            <a:off x="2504033" y="2149793"/>
            <a:ext cx="1258887" cy="387350"/>
          </a:xfrm>
          <a:prstGeom prst="homePlate">
            <a:avLst>
              <a:gd name="adj" fmla="val 49909"/>
            </a:avLst>
          </a:prstGeom>
          <a:solidFill>
            <a:schemeClr val="accent4"/>
          </a:solidFill>
          <a:ln w="3175">
            <a:noFill/>
            <a:bevel/>
          </a:ln>
        </p:spPr>
        <p:txBody>
          <a:bodyPr lIns="62111" tIns="31055" rIns="62111" bIns="31055" anchor="ctr"/>
          <a:lstStyle/>
          <a:p>
            <a:pPr algn="ctr"/>
            <a:endParaRPr lang="zh-CN" altLang="en-US" sz="1400" b="1" dirty="0">
              <a:solidFill>
                <a:srgbClr val="F8F8F8"/>
              </a:solidFill>
              <a:latin typeface="Arial" panose="020B0604020202020204" pitchFamily="34" charset="0"/>
              <a:ea typeface="微软雅黑" panose="020B0503020204020204" pitchFamily="34" charset="-122"/>
            </a:endParaRPr>
          </a:p>
        </p:txBody>
      </p:sp>
      <p:sp>
        <p:nvSpPr>
          <p:cNvPr id="32" name="任意多边形 31"/>
          <p:cNvSpPr/>
          <p:nvPr/>
        </p:nvSpPr>
        <p:spPr bwMode="auto">
          <a:xfrm>
            <a:off x="1789430" y="930910"/>
            <a:ext cx="686435" cy="1903095"/>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111" tIns="31055" rIns="62111" bIns="31055" anchor="ctr"/>
          <a:lstStyle/>
          <a:p>
            <a:pPr algn="ctr" eaLnBrk="0" fontAlgn="ctr" hangingPunct="0">
              <a:buClr>
                <a:srgbClr val="FF0000"/>
              </a:buClr>
              <a:buSzPct val="70000"/>
              <a:defRPr/>
            </a:pPr>
            <a:endParaRPr lang="zh-CN" altLang="en-US" sz="1100" b="1" noProof="1">
              <a:solidFill>
                <a:schemeClr val="bg1"/>
              </a:solidFill>
              <a:latin typeface="微软雅黑" panose="020B0503020204020204" pitchFamily="34" charset="-122"/>
              <a:ea typeface="微软雅黑" panose="020B0503020204020204" pitchFamily="34" charset="-122"/>
            </a:endParaRPr>
          </a:p>
        </p:txBody>
      </p:sp>
      <p:sp>
        <p:nvSpPr>
          <p:cNvPr id="42" name="圆角矩形 41"/>
          <p:cNvSpPr>
            <a:spLocks noChangeArrowheads="1"/>
          </p:cNvSpPr>
          <p:nvPr/>
        </p:nvSpPr>
        <p:spPr bwMode="auto">
          <a:xfrm>
            <a:off x="3828415" y="1401445"/>
            <a:ext cx="2520019" cy="417603"/>
          </a:xfrm>
          <a:prstGeom prst="roundRect">
            <a:avLst>
              <a:gd name="adj" fmla="val 9991"/>
            </a:avLst>
          </a:prstGeom>
          <a:solidFill>
            <a:srgbClr val="F2F2F2"/>
          </a:solidFill>
          <a:ln w="3175">
            <a:solidFill>
              <a:srgbClr val="7F7F7F"/>
            </a:solidFill>
            <a:bevel/>
          </a:ln>
        </p:spPr>
        <p:txBody>
          <a:bodyPr lIns="62111" tIns="31055" rIns="62111" bIns="31055" anchor="ctr"/>
          <a:lstStyle/>
          <a:p>
            <a:pPr lvl="2"/>
            <a:endParaRPr lang="zh-CN" altLang="en-US" sz="1000" dirty="0">
              <a:solidFill>
                <a:srgbClr val="434343"/>
              </a:solidFill>
            </a:endParaRPr>
          </a:p>
        </p:txBody>
      </p:sp>
      <p:sp>
        <p:nvSpPr>
          <p:cNvPr id="44" name="圆角矩形 43"/>
          <p:cNvSpPr>
            <a:spLocks noChangeArrowheads="1"/>
          </p:cNvSpPr>
          <p:nvPr/>
        </p:nvSpPr>
        <p:spPr bwMode="auto">
          <a:xfrm>
            <a:off x="3828415" y="702310"/>
            <a:ext cx="1876425" cy="416560"/>
          </a:xfrm>
          <a:prstGeom prst="roundRect">
            <a:avLst>
              <a:gd name="adj" fmla="val 9991"/>
            </a:avLst>
          </a:prstGeom>
          <a:solidFill>
            <a:srgbClr val="F2F2F2"/>
          </a:solidFill>
          <a:ln w="3175">
            <a:solidFill>
              <a:srgbClr val="7F7F7F"/>
            </a:solidFill>
            <a:bevel/>
          </a:ln>
        </p:spPr>
        <p:txBody>
          <a:bodyPr lIns="62111" tIns="31055" rIns="62111" bIns="31055" anchor="ctr"/>
          <a:lstStyle/>
          <a:p>
            <a:pPr lvl="2"/>
            <a:endParaRPr lang="zh-CN" altLang="en-US" sz="1000" dirty="0">
              <a:solidFill>
                <a:srgbClr val="434343"/>
              </a:solidFill>
              <a:latin typeface="Arial" panose="020B0604020202020204" pitchFamily="34" charset="0"/>
            </a:endParaRPr>
          </a:p>
        </p:txBody>
      </p:sp>
      <p:sp>
        <p:nvSpPr>
          <p:cNvPr id="46" name="TextBox 32"/>
          <p:cNvSpPr txBox="1">
            <a:spLocks noChangeArrowheads="1"/>
          </p:cNvSpPr>
          <p:nvPr/>
        </p:nvSpPr>
        <p:spPr bwMode="auto">
          <a:xfrm>
            <a:off x="4004310" y="1445260"/>
            <a:ext cx="2160270" cy="330200"/>
          </a:xfrm>
          <a:prstGeom prst="rect">
            <a:avLst/>
          </a:prstGeom>
          <a:noFill/>
          <a:ln w="3175">
            <a:noFill/>
            <a:bevel/>
          </a:ln>
        </p:spPr>
        <p:txBody>
          <a:bodyPr lIns="62111" tIns="31055" rIns="62111" bIns="31055" anchor="ctr"/>
          <a:lstStyle/>
          <a:p>
            <a:r>
              <a:rPr lang="zh-CN" altLang="en-US" sz="1400" dirty="0">
                <a:solidFill>
                  <a:schemeClr val="bg1">
                    <a:lumMod val="50000"/>
                  </a:schemeClr>
                </a:solidFill>
                <a:ea typeface="微软雅黑" panose="020B0503020204020204" pitchFamily="34" charset="-122"/>
              </a:rPr>
              <a:t>用户群体普遍配备的产品</a:t>
            </a:r>
            <a:endParaRPr lang="zh-CN" altLang="en-US" sz="1400" dirty="0">
              <a:solidFill>
                <a:schemeClr val="bg1">
                  <a:lumMod val="50000"/>
                </a:schemeClr>
              </a:solidFill>
              <a:ea typeface="微软雅黑" panose="020B0503020204020204" pitchFamily="34" charset="-122"/>
            </a:endParaRPr>
          </a:p>
        </p:txBody>
      </p:sp>
      <p:sp>
        <p:nvSpPr>
          <p:cNvPr id="47" name="TextBox 32"/>
          <p:cNvSpPr txBox="1">
            <a:spLocks noChangeArrowheads="1"/>
          </p:cNvSpPr>
          <p:nvPr/>
        </p:nvSpPr>
        <p:spPr bwMode="auto">
          <a:xfrm>
            <a:off x="3962400" y="745490"/>
            <a:ext cx="1546860" cy="330835"/>
          </a:xfrm>
          <a:prstGeom prst="rect">
            <a:avLst/>
          </a:prstGeom>
          <a:noFill/>
          <a:ln w="3175">
            <a:noFill/>
            <a:bevel/>
          </a:ln>
        </p:spPr>
        <p:txBody>
          <a:bodyPr lIns="62111" tIns="31055" rIns="62111" bIns="31055" anchor="ctr"/>
          <a:lstStyle/>
          <a:p>
            <a:r>
              <a:rPr lang="zh-CN" altLang="en-US" sz="1400" dirty="0">
                <a:solidFill>
                  <a:schemeClr val="bg1">
                    <a:lumMod val="50000"/>
                  </a:schemeClr>
                </a:solidFill>
                <a:ea typeface="微软雅黑" panose="020B0503020204020204" pitchFamily="34" charset="-122"/>
              </a:rPr>
              <a:t>这是我们的受众</a:t>
            </a:r>
            <a:endParaRPr lang="zh-CN" altLang="en-US" sz="1400" dirty="0">
              <a:solidFill>
                <a:schemeClr val="bg1">
                  <a:lumMod val="50000"/>
                </a:schemeClr>
              </a:solidFill>
              <a:ea typeface="微软雅黑" panose="020B0503020204020204" pitchFamily="34" charset="-122"/>
            </a:endParaRPr>
          </a:p>
        </p:txBody>
      </p:sp>
      <p:sp>
        <p:nvSpPr>
          <p:cNvPr id="2" name="五边形 1"/>
          <p:cNvSpPr>
            <a:spLocks noChangeArrowheads="1"/>
          </p:cNvSpPr>
          <p:nvPr/>
        </p:nvSpPr>
        <p:spPr bwMode="auto">
          <a:xfrm>
            <a:off x="2504033" y="2866390"/>
            <a:ext cx="1258887" cy="385763"/>
          </a:xfrm>
          <a:prstGeom prst="homePlate">
            <a:avLst>
              <a:gd name="adj" fmla="val 50114"/>
            </a:avLst>
          </a:prstGeom>
          <a:solidFill>
            <a:schemeClr val="accent3"/>
          </a:solidFill>
          <a:ln w="3175">
            <a:noFill/>
            <a:bevel/>
          </a:ln>
        </p:spPr>
        <p:txBody>
          <a:bodyPr lIns="62111" tIns="31055" rIns="62111" bIns="31055" anchor="ctr"/>
          <a:p>
            <a:pPr algn="ctr"/>
            <a:endParaRPr lang="zh-CN" altLang="en-US" sz="1400" b="1" dirty="0">
              <a:solidFill>
                <a:srgbClr val="F8F8F8"/>
              </a:solidFill>
              <a:latin typeface="Arial" panose="020B0604020202020204" pitchFamily="34" charset="0"/>
              <a:ea typeface="微软雅黑" panose="020B0503020204020204" pitchFamily="34" charset="-122"/>
            </a:endParaRPr>
          </a:p>
        </p:txBody>
      </p:sp>
      <p:sp>
        <p:nvSpPr>
          <p:cNvPr id="3" name="五边形 2"/>
          <p:cNvSpPr>
            <a:spLocks noChangeArrowheads="1"/>
          </p:cNvSpPr>
          <p:nvPr/>
        </p:nvSpPr>
        <p:spPr bwMode="auto">
          <a:xfrm>
            <a:off x="2476093" y="3579178"/>
            <a:ext cx="1258887" cy="387350"/>
          </a:xfrm>
          <a:prstGeom prst="homePlate">
            <a:avLst>
              <a:gd name="adj" fmla="val 49909"/>
            </a:avLst>
          </a:prstGeom>
          <a:solidFill>
            <a:schemeClr val="accent4"/>
          </a:solidFill>
          <a:ln w="3175">
            <a:noFill/>
            <a:bevel/>
          </a:ln>
        </p:spPr>
        <p:txBody>
          <a:bodyPr lIns="62111" tIns="31055" rIns="62111" bIns="31055" anchor="ctr"/>
          <a:p>
            <a:pPr algn="ctr"/>
            <a:endParaRPr lang="zh-CN" altLang="en-US" sz="1400" b="1" dirty="0">
              <a:solidFill>
                <a:srgbClr val="F8F8F8"/>
              </a:solidFill>
              <a:latin typeface="Arial" panose="020B0604020202020204" pitchFamily="34" charset="0"/>
              <a:ea typeface="微软雅黑" panose="020B0503020204020204" pitchFamily="34" charset="-122"/>
            </a:endParaRPr>
          </a:p>
        </p:txBody>
      </p:sp>
      <p:sp>
        <p:nvSpPr>
          <p:cNvPr id="4" name="五边形 3"/>
          <p:cNvSpPr>
            <a:spLocks noChangeArrowheads="1"/>
          </p:cNvSpPr>
          <p:nvPr/>
        </p:nvSpPr>
        <p:spPr bwMode="auto">
          <a:xfrm>
            <a:off x="2503398" y="4316730"/>
            <a:ext cx="1258887" cy="385763"/>
          </a:xfrm>
          <a:prstGeom prst="homePlate">
            <a:avLst>
              <a:gd name="adj" fmla="val 50114"/>
            </a:avLst>
          </a:prstGeom>
          <a:solidFill>
            <a:schemeClr val="accent3"/>
          </a:solidFill>
          <a:ln w="3175">
            <a:noFill/>
            <a:bevel/>
          </a:ln>
        </p:spPr>
        <p:txBody>
          <a:bodyPr lIns="62111" tIns="31055" rIns="62111" bIns="31055" anchor="ctr"/>
          <a:p>
            <a:pPr algn="ctr"/>
            <a:endParaRPr lang="zh-CN" altLang="en-US" sz="1400" b="1" dirty="0">
              <a:solidFill>
                <a:srgbClr val="F8F8F8"/>
              </a:solidFill>
              <a:latin typeface="Arial" panose="020B0604020202020204" pitchFamily="34" charset="0"/>
              <a:ea typeface="微软雅黑" panose="020B0503020204020204" pitchFamily="34" charset="-122"/>
            </a:endParaRPr>
          </a:p>
        </p:txBody>
      </p:sp>
      <p:sp>
        <p:nvSpPr>
          <p:cNvPr id="11" name="任意多边形 10"/>
          <p:cNvSpPr/>
          <p:nvPr/>
        </p:nvSpPr>
        <p:spPr bwMode="auto">
          <a:xfrm flipV="1">
            <a:off x="1817370" y="2866390"/>
            <a:ext cx="658495" cy="1631950"/>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111" tIns="31055" rIns="62111" bIns="31055" anchor="ctr"/>
          <a:p>
            <a:pPr algn="ctr" eaLnBrk="0" fontAlgn="ctr" hangingPunct="0">
              <a:buClr>
                <a:srgbClr val="FF0000"/>
              </a:buClr>
              <a:buSzPct val="70000"/>
              <a:defRPr/>
            </a:pPr>
            <a:endParaRPr lang="zh-CN" altLang="en-US" sz="1100" b="1" noProof="1">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1817370" y="1628775"/>
            <a:ext cx="687070" cy="1237615"/>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111" tIns="31055" rIns="62111" bIns="31055" anchor="ctr"/>
          <a:lstStyle/>
          <a:p>
            <a:pPr algn="ctr" eaLnBrk="0" fontAlgn="ctr" hangingPunct="0">
              <a:buClr>
                <a:srgbClr val="FF0000"/>
              </a:buClr>
              <a:buSzPct val="70000"/>
              <a:defRPr/>
            </a:pPr>
            <a:endParaRPr lang="zh-CN" altLang="en-US" sz="1100" b="1" noProof="1">
              <a:solidFill>
                <a:schemeClr val="bg1"/>
              </a:solidFill>
              <a:latin typeface="微软雅黑" panose="020B0503020204020204" pitchFamily="34" charset="-122"/>
              <a:ea typeface="微软雅黑" panose="020B0503020204020204" pitchFamily="34" charset="-122"/>
            </a:endParaRPr>
          </a:p>
        </p:txBody>
      </p:sp>
      <p:sp>
        <p:nvSpPr>
          <p:cNvPr id="13" name="任意多边形 12"/>
          <p:cNvSpPr/>
          <p:nvPr/>
        </p:nvSpPr>
        <p:spPr bwMode="auto">
          <a:xfrm>
            <a:off x="1818005" y="2386330"/>
            <a:ext cx="685165" cy="550545"/>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111" tIns="31055" rIns="62111" bIns="31055" anchor="ctr"/>
          <a:lstStyle/>
          <a:p>
            <a:pPr algn="ctr" eaLnBrk="0" fontAlgn="ctr" hangingPunct="0">
              <a:buClr>
                <a:srgbClr val="FF0000"/>
              </a:buClr>
              <a:buSzPct val="70000"/>
              <a:defRPr/>
            </a:pPr>
            <a:endParaRPr lang="zh-CN" altLang="en-US" sz="1100" b="1" noProof="1">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nvSpPr>
        <p:spPr bwMode="auto">
          <a:xfrm flipV="1">
            <a:off x="1818005" y="2866390"/>
            <a:ext cx="657860" cy="965835"/>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111" tIns="31055" rIns="62111" bIns="31055" anchor="ctr"/>
          <a:lstStyle/>
          <a:p>
            <a:pPr algn="ctr" eaLnBrk="0" fontAlgn="ctr" hangingPunct="0">
              <a:buClr>
                <a:srgbClr val="FF0000"/>
              </a:buClr>
              <a:buSzPct val="70000"/>
              <a:defRPr/>
            </a:pPr>
            <a:endParaRPr lang="zh-CN" altLang="en-US" sz="1100" b="1" noProof="1">
              <a:solidFill>
                <a:schemeClr val="bg1"/>
              </a:solidFill>
              <a:latin typeface="微软雅黑" panose="020B0503020204020204" pitchFamily="34" charset="-122"/>
              <a:ea typeface="微软雅黑" panose="020B0503020204020204" pitchFamily="34" charset="-122"/>
            </a:endParaRPr>
          </a:p>
        </p:txBody>
      </p:sp>
      <p:sp>
        <p:nvSpPr>
          <p:cNvPr id="15" name="任意多边形 14"/>
          <p:cNvSpPr/>
          <p:nvPr/>
        </p:nvSpPr>
        <p:spPr bwMode="auto">
          <a:xfrm flipV="1">
            <a:off x="1846580" y="2866390"/>
            <a:ext cx="629285" cy="225425"/>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111" tIns="31055" rIns="62111" bIns="31055" anchor="ctr"/>
          <a:p>
            <a:pPr algn="ctr" eaLnBrk="0" fontAlgn="ctr" hangingPunct="0">
              <a:buClr>
                <a:srgbClr val="FF0000"/>
              </a:buClr>
              <a:buSzPct val="70000"/>
              <a:defRPr/>
            </a:pPr>
            <a:endParaRPr lang="zh-CN" altLang="en-US" sz="1100" b="1" noProof="1">
              <a:solidFill>
                <a:schemeClr val="bg1"/>
              </a:solidFill>
              <a:latin typeface="微软雅黑" panose="020B0503020204020204" pitchFamily="34" charset="-122"/>
              <a:ea typeface="微软雅黑" panose="020B0503020204020204" pitchFamily="34" charset="-122"/>
            </a:endParaRPr>
          </a:p>
        </p:txBody>
      </p:sp>
      <p:sp>
        <p:nvSpPr>
          <p:cNvPr id="35" name="椭圆 34"/>
          <p:cNvSpPr>
            <a:spLocks noChangeArrowheads="1"/>
          </p:cNvSpPr>
          <p:nvPr/>
        </p:nvSpPr>
        <p:spPr bwMode="auto">
          <a:xfrm>
            <a:off x="925195" y="2150110"/>
            <a:ext cx="1238885" cy="1247140"/>
          </a:xfrm>
          <a:prstGeom prst="ellipse">
            <a:avLst/>
          </a:prstGeom>
          <a:solidFill>
            <a:schemeClr val="accent1"/>
          </a:solidFill>
          <a:ln w="3175">
            <a:solidFill>
              <a:schemeClr val="accent1"/>
            </a:solidFill>
            <a:bevel/>
          </a:ln>
        </p:spPr>
        <p:txBody>
          <a:bodyPr lIns="62111" tIns="31055" rIns="62111" bIns="31055" anchor="ct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mn-ea"/>
              </a:rPr>
              <a:t>用户群体</a:t>
            </a:r>
            <a:endParaRPr lang="zh-CN" altLang="en-US" sz="1400" b="1" dirty="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mn-ea"/>
              </a:rPr>
              <a:t>   分析</a:t>
            </a:r>
            <a:endParaRPr lang="zh-CN" altLang="en-US" sz="1400" b="1" dirty="0">
              <a:solidFill>
                <a:srgbClr val="F8F8F8"/>
              </a:solidFill>
              <a:ea typeface="微软雅黑" panose="020B0503020204020204" pitchFamily="34" charset="-122"/>
            </a:endParaRPr>
          </a:p>
        </p:txBody>
      </p:sp>
      <p:sp>
        <p:nvSpPr>
          <p:cNvPr id="16" name="文本框 15"/>
          <p:cNvSpPr txBox="1"/>
          <p:nvPr/>
        </p:nvSpPr>
        <p:spPr>
          <a:xfrm>
            <a:off x="2503805" y="772795"/>
            <a:ext cx="1257935" cy="275590"/>
          </a:xfrm>
          <a:prstGeom prst="rect">
            <a:avLst/>
          </a:prstGeom>
          <a:noFill/>
        </p:spPr>
        <p:txBody>
          <a:bodyPr wrap="square" rtlCol="0">
            <a:spAutoFit/>
          </a:bodyPr>
          <a:p>
            <a:r>
              <a:rPr lang="en-US" altLang="zh-CN" sz="1200" b="1">
                <a:solidFill>
                  <a:schemeClr val="bg1"/>
                </a:solidFill>
                <a:latin typeface="微软雅黑" panose="020B0503020204020204" pitchFamily="34" charset="-122"/>
                <a:ea typeface="微软雅黑" panose="020B0503020204020204" pitchFamily="34" charset="-122"/>
              </a:rPr>
              <a:t>60</a:t>
            </a:r>
            <a:r>
              <a:rPr lang="zh-CN" altLang="en-US" sz="1200" b="1">
                <a:solidFill>
                  <a:schemeClr val="bg1"/>
                </a:solidFill>
                <a:latin typeface="微软雅黑" panose="020B0503020204020204" pitchFamily="34" charset="-122"/>
                <a:ea typeface="微软雅黑" panose="020B0503020204020204" pitchFamily="34" charset="-122"/>
              </a:rPr>
              <a:t>岁以上老人</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570480" y="1498600"/>
            <a:ext cx="1191895" cy="275590"/>
          </a:xfrm>
          <a:prstGeom prst="rect">
            <a:avLst/>
          </a:prstGeom>
          <a:noFill/>
        </p:spPr>
        <p:txBody>
          <a:bodyPr wrap="square" rtlCol="0">
            <a:spAutoFit/>
          </a:bodyPr>
          <a:p>
            <a:r>
              <a:rPr lang="zh-CN" altLang="en-US" sz="1200" b="1">
                <a:solidFill>
                  <a:schemeClr val="bg1"/>
                </a:solidFill>
                <a:latin typeface="微软雅黑" panose="020B0503020204020204" pitchFamily="34" charset="-122"/>
                <a:ea typeface="微软雅黑" panose="020B0503020204020204" pitchFamily="34" charset="-122"/>
              </a:rPr>
              <a:t>安卓智能手机</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625725" y="2221230"/>
            <a:ext cx="981710" cy="275590"/>
          </a:xfrm>
          <a:prstGeom prst="rect">
            <a:avLst/>
          </a:prstGeom>
          <a:noFill/>
        </p:spPr>
        <p:txBody>
          <a:bodyPr wrap="square" rtlCol="0">
            <a:spAutoFit/>
          </a:bodyPr>
          <a:p>
            <a:r>
              <a:rPr lang="zh-CN" altLang="en-US" sz="1200" b="1">
                <a:solidFill>
                  <a:schemeClr val="bg1"/>
                </a:solidFill>
                <a:latin typeface="微软雅黑" panose="020B0503020204020204" pitchFamily="34" charset="-122"/>
                <a:ea typeface="微软雅黑" panose="020B0503020204020204" pitchFamily="34" charset="-122"/>
              </a:rPr>
              <a:t>忘性大</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537460" y="2936875"/>
            <a:ext cx="1191895" cy="275590"/>
          </a:xfrm>
          <a:prstGeom prst="rect">
            <a:avLst/>
          </a:prstGeom>
          <a:noFill/>
        </p:spPr>
        <p:txBody>
          <a:bodyPr wrap="square" rtlCol="0">
            <a:spAutoFit/>
          </a:bodyPr>
          <a:p>
            <a:r>
              <a:rPr lang="zh-CN" altLang="en-US" sz="1200" b="1">
                <a:solidFill>
                  <a:schemeClr val="bg1"/>
                </a:solidFill>
                <a:latin typeface="微软雅黑" panose="020B0503020204020204" pitchFamily="34" charset="-122"/>
                <a:ea typeface="微软雅黑" panose="020B0503020204020204" pitchFamily="34" charset="-122"/>
              </a:rPr>
              <a:t>身体状况偏差</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553335" y="3615690"/>
            <a:ext cx="1054100" cy="275590"/>
          </a:xfrm>
          <a:prstGeom prst="rect">
            <a:avLst/>
          </a:prstGeom>
          <a:noFill/>
        </p:spPr>
        <p:txBody>
          <a:bodyPr wrap="square" rtlCol="0">
            <a:spAutoFit/>
          </a:bodyPr>
          <a:p>
            <a:r>
              <a:rPr lang="zh-CN" altLang="en-US" sz="1200" b="1">
                <a:solidFill>
                  <a:schemeClr val="bg1"/>
                </a:solidFill>
                <a:effectLst/>
                <a:latin typeface="微软雅黑" panose="020B0503020204020204" pitchFamily="34" charset="-122"/>
                <a:ea typeface="微软雅黑" panose="020B0503020204020204" pitchFamily="34" charset="-122"/>
              </a:rPr>
              <a:t>关注健康</a:t>
            </a:r>
            <a:endParaRPr lang="zh-CN" altLang="en-US" sz="1200" b="1">
              <a:solidFill>
                <a:schemeClr val="bg1"/>
              </a:solidFill>
              <a:effectLst/>
              <a:latin typeface="微软雅黑" panose="020B0503020204020204" pitchFamily="34" charset="-122"/>
              <a:ea typeface="微软雅黑" panose="020B0503020204020204" pitchFamily="34" charset="-122"/>
            </a:endParaRPr>
          </a:p>
        </p:txBody>
      </p:sp>
      <p:sp>
        <p:nvSpPr>
          <p:cNvPr id="21" name="文本框 20"/>
          <p:cNvSpPr txBox="1"/>
          <p:nvPr/>
        </p:nvSpPr>
        <p:spPr>
          <a:xfrm>
            <a:off x="2621280" y="4387215"/>
            <a:ext cx="1021715" cy="275590"/>
          </a:xfrm>
          <a:prstGeom prst="rect">
            <a:avLst/>
          </a:prstGeom>
          <a:noFill/>
        </p:spPr>
        <p:txBody>
          <a:bodyPr wrap="square" rtlCol="0">
            <a:spAutoFit/>
          </a:bodyPr>
          <a:p>
            <a:r>
              <a:rPr lang="zh-CN" altLang="en-US" sz="1200" b="1">
                <a:solidFill>
                  <a:schemeClr val="bg1"/>
                </a:solidFill>
                <a:latin typeface="微软雅黑" panose="020B0503020204020204" pitchFamily="34" charset="-122"/>
                <a:ea typeface="微软雅黑" panose="020B0503020204020204" pitchFamily="34" charset="-122"/>
              </a:rPr>
              <a:t>子女关注</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22" name="圆角矩形 21"/>
          <p:cNvSpPr>
            <a:spLocks noChangeArrowheads="1"/>
          </p:cNvSpPr>
          <p:nvPr/>
        </p:nvSpPr>
        <p:spPr bwMode="auto">
          <a:xfrm>
            <a:off x="3828415" y="2150110"/>
            <a:ext cx="1942465" cy="417603"/>
          </a:xfrm>
          <a:prstGeom prst="roundRect">
            <a:avLst>
              <a:gd name="adj" fmla="val 9991"/>
            </a:avLst>
          </a:prstGeom>
          <a:solidFill>
            <a:srgbClr val="F2F2F2"/>
          </a:solidFill>
          <a:ln w="3175">
            <a:solidFill>
              <a:srgbClr val="7F7F7F"/>
            </a:solidFill>
            <a:bevel/>
          </a:ln>
        </p:spPr>
        <p:txBody>
          <a:bodyPr lIns="62111" tIns="31055" rIns="62111" bIns="31055" anchor="ctr"/>
          <a:p>
            <a:pPr lvl="2"/>
            <a:endParaRPr lang="zh-CN" altLang="en-US" sz="1000" dirty="0">
              <a:solidFill>
                <a:srgbClr val="434343"/>
              </a:solidFill>
            </a:endParaRPr>
          </a:p>
        </p:txBody>
      </p:sp>
      <p:sp>
        <p:nvSpPr>
          <p:cNvPr id="24" name="TextBox 32"/>
          <p:cNvSpPr txBox="1">
            <a:spLocks noChangeArrowheads="1"/>
          </p:cNvSpPr>
          <p:nvPr/>
        </p:nvSpPr>
        <p:spPr bwMode="auto">
          <a:xfrm>
            <a:off x="4031615" y="2187575"/>
            <a:ext cx="1536700" cy="342265"/>
          </a:xfrm>
          <a:prstGeom prst="rect">
            <a:avLst/>
          </a:prstGeom>
          <a:noFill/>
          <a:ln w="3175">
            <a:noFill/>
            <a:bevel/>
          </a:ln>
        </p:spPr>
        <p:txBody>
          <a:bodyPr lIns="62111" tIns="31055" rIns="62111" bIns="31055" anchor="ctr"/>
          <a:p>
            <a:r>
              <a:rPr lang="zh-CN" altLang="en-US" sz="1400" dirty="0">
                <a:solidFill>
                  <a:schemeClr val="bg1">
                    <a:lumMod val="50000"/>
                  </a:schemeClr>
                </a:solidFill>
                <a:ea typeface="微软雅黑" panose="020B0503020204020204" pitchFamily="34" charset="-122"/>
              </a:rPr>
              <a:t>容易忘记吃药</a:t>
            </a:r>
            <a:endParaRPr lang="zh-CN" altLang="en-US" sz="1400" dirty="0">
              <a:solidFill>
                <a:schemeClr val="bg1">
                  <a:lumMod val="50000"/>
                </a:schemeClr>
              </a:solidFill>
              <a:ea typeface="微软雅黑" panose="020B0503020204020204" pitchFamily="34" charset="-122"/>
            </a:endParaRPr>
          </a:p>
        </p:txBody>
      </p:sp>
      <p:sp>
        <p:nvSpPr>
          <p:cNvPr id="25" name="圆角矩形 24"/>
          <p:cNvSpPr>
            <a:spLocks noChangeArrowheads="1"/>
          </p:cNvSpPr>
          <p:nvPr/>
        </p:nvSpPr>
        <p:spPr bwMode="auto">
          <a:xfrm>
            <a:off x="3828415" y="2866390"/>
            <a:ext cx="1942465" cy="417603"/>
          </a:xfrm>
          <a:prstGeom prst="roundRect">
            <a:avLst>
              <a:gd name="adj" fmla="val 9991"/>
            </a:avLst>
          </a:prstGeom>
          <a:solidFill>
            <a:srgbClr val="F2F2F2"/>
          </a:solidFill>
          <a:ln w="3175">
            <a:solidFill>
              <a:srgbClr val="7F7F7F"/>
            </a:solidFill>
            <a:bevel/>
          </a:ln>
        </p:spPr>
        <p:txBody>
          <a:bodyPr lIns="62111" tIns="31055" rIns="62111" bIns="31055" anchor="ctr"/>
          <a:p>
            <a:pPr lvl="2"/>
            <a:endParaRPr lang="zh-CN" altLang="en-US" sz="1000" dirty="0">
              <a:solidFill>
                <a:srgbClr val="434343"/>
              </a:solidFill>
            </a:endParaRPr>
          </a:p>
        </p:txBody>
      </p:sp>
      <p:sp>
        <p:nvSpPr>
          <p:cNvPr id="36" name="圆角矩形 35"/>
          <p:cNvSpPr>
            <a:spLocks noChangeArrowheads="1"/>
          </p:cNvSpPr>
          <p:nvPr/>
        </p:nvSpPr>
        <p:spPr bwMode="auto">
          <a:xfrm>
            <a:off x="3865880" y="3543935"/>
            <a:ext cx="2280920" cy="417603"/>
          </a:xfrm>
          <a:prstGeom prst="roundRect">
            <a:avLst>
              <a:gd name="adj" fmla="val 9991"/>
            </a:avLst>
          </a:prstGeom>
          <a:solidFill>
            <a:srgbClr val="F2F2F2"/>
          </a:solidFill>
          <a:ln w="3175">
            <a:solidFill>
              <a:srgbClr val="7F7F7F"/>
            </a:solidFill>
            <a:bevel/>
          </a:ln>
        </p:spPr>
        <p:txBody>
          <a:bodyPr lIns="62111" tIns="31055" rIns="62111" bIns="31055" anchor="ctr"/>
          <a:p>
            <a:pPr lvl="2"/>
            <a:endParaRPr lang="zh-CN" altLang="en-US" sz="1000" dirty="0">
              <a:solidFill>
                <a:srgbClr val="434343"/>
              </a:solidFill>
            </a:endParaRPr>
          </a:p>
        </p:txBody>
      </p:sp>
      <p:sp>
        <p:nvSpPr>
          <p:cNvPr id="37" name="圆角矩形 36"/>
          <p:cNvSpPr>
            <a:spLocks noChangeArrowheads="1"/>
          </p:cNvSpPr>
          <p:nvPr/>
        </p:nvSpPr>
        <p:spPr bwMode="auto">
          <a:xfrm>
            <a:off x="3828415" y="4275455"/>
            <a:ext cx="2355215" cy="417603"/>
          </a:xfrm>
          <a:prstGeom prst="roundRect">
            <a:avLst>
              <a:gd name="adj" fmla="val 9991"/>
            </a:avLst>
          </a:prstGeom>
          <a:solidFill>
            <a:srgbClr val="F2F2F2"/>
          </a:solidFill>
          <a:ln w="3175">
            <a:solidFill>
              <a:srgbClr val="7F7F7F"/>
            </a:solidFill>
            <a:bevel/>
          </a:ln>
        </p:spPr>
        <p:txBody>
          <a:bodyPr lIns="62111" tIns="31055" rIns="62111" bIns="31055" anchor="ctr"/>
          <a:p>
            <a:pPr lvl="2"/>
            <a:endParaRPr lang="zh-CN" altLang="en-US" sz="1000" dirty="0">
              <a:solidFill>
                <a:srgbClr val="434343"/>
              </a:solidFill>
            </a:endParaRPr>
          </a:p>
        </p:txBody>
      </p:sp>
      <p:sp>
        <p:nvSpPr>
          <p:cNvPr id="38" name="TextBox 32"/>
          <p:cNvSpPr txBox="1">
            <a:spLocks noChangeArrowheads="1"/>
          </p:cNvSpPr>
          <p:nvPr/>
        </p:nvSpPr>
        <p:spPr bwMode="auto">
          <a:xfrm>
            <a:off x="4023360" y="2896235"/>
            <a:ext cx="1485900" cy="356870"/>
          </a:xfrm>
          <a:prstGeom prst="rect">
            <a:avLst/>
          </a:prstGeom>
          <a:noFill/>
          <a:ln w="3175">
            <a:noFill/>
            <a:bevel/>
          </a:ln>
        </p:spPr>
        <p:txBody>
          <a:bodyPr lIns="62111" tIns="31055" rIns="62111" bIns="31055" anchor="ctr"/>
          <a:p>
            <a:r>
              <a:rPr lang="zh-CN" altLang="en-US" sz="1400" dirty="0">
                <a:solidFill>
                  <a:schemeClr val="bg1">
                    <a:lumMod val="50000"/>
                  </a:schemeClr>
                </a:solidFill>
                <a:ea typeface="微软雅黑" panose="020B0503020204020204" pitchFamily="34" charset="-122"/>
              </a:rPr>
              <a:t>容易突发疾病</a:t>
            </a:r>
            <a:endParaRPr lang="zh-CN" altLang="en-US" sz="1400" dirty="0">
              <a:solidFill>
                <a:schemeClr val="bg1">
                  <a:lumMod val="50000"/>
                </a:schemeClr>
              </a:solidFill>
              <a:ea typeface="微软雅黑" panose="020B0503020204020204" pitchFamily="34" charset="-122"/>
            </a:endParaRPr>
          </a:p>
        </p:txBody>
      </p:sp>
      <p:sp>
        <p:nvSpPr>
          <p:cNvPr id="39" name="TextBox 32"/>
          <p:cNvSpPr txBox="1">
            <a:spLocks noChangeArrowheads="1"/>
          </p:cNvSpPr>
          <p:nvPr/>
        </p:nvSpPr>
        <p:spPr bwMode="auto">
          <a:xfrm>
            <a:off x="4001770" y="3554095"/>
            <a:ext cx="2144395" cy="398145"/>
          </a:xfrm>
          <a:prstGeom prst="rect">
            <a:avLst/>
          </a:prstGeom>
          <a:noFill/>
          <a:ln w="3175">
            <a:noFill/>
            <a:bevel/>
          </a:ln>
        </p:spPr>
        <p:txBody>
          <a:bodyPr lIns="62111" tIns="31055" rIns="62111" bIns="31055" anchor="ctr"/>
          <a:p>
            <a:r>
              <a:rPr lang="zh-CN" altLang="en-US" sz="1400" dirty="0">
                <a:solidFill>
                  <a:schemeClr val="bg1">
                    <a:lumMod val="50000"/>
                  </a:schemeClr>
                </a:solidFill>
                <a:ea typeface="微软雅黑" panose="020B0503020204020204" pitchFamily="34" charset="-122"/>
              </a:rPr>
              <a:t>经常关注自身的身体状况</a:t>
            </a:r>
            <a:endParaRPr lang="zh-CN" altLang="en-US" sz="1400" dirty="0">
              <a:solidFill>
                <a:schemeClr val="bg1">
                  <a:lumMod val="50000"/>
                </a:schemeClr>
              </a:solidFill>
              <a:ea typeface="微软雅黑" panose="020B0503020204020204" pitchFamily="34" charset="-122"/>
            </a:endParaRPr>
          </a:p>
        </p:txBody>
      </p:sp>
      <p:sp>
        <p:nvSpPr>
          <p:cNvPr id="40" name="TextBox 32"/>
          <p:cNvSpPr txBox="1">
            <a:spLocks noChangeArrowheads="1"/>
          </p:cNvSpPr>
          <p:nvPr/>
        </p:nvSpPr>
        <p:spPr bwMode="auto">
          <a:xfrm>
            <a:off x="4023360" y="4356735"/>
            <a:ext cx="2122805" cy="306070"/>
          </a:xfrm>
          <a:prstGeom prst="rect">
            <a:avLst/>
          </a:prstGeom>
          <a:noFill/>
          <a:ln w="3175">
            <a:noFill/>
            <a:bevel/>
          </a:ln>
        </p:spPr>
        <p:txBody>
          <a:bodyPr lIns="62111" tIns="31055" rIns="62111" bIns="31055" anchor="ctr"/>
          <a:p>
            <a:r>
              <a:rPr lang="zh-CN" altLang="en-US" sz="1400" dirty="0">
                <a:solidFill>
                  <a:schemeClr val="bg1">
                    <a:lumMod val="50000"/>
                  </a:schemeClr>
                </a:solidFill>
                <a:ea typeface="微软雅黑" panose="020B0503020204020204" pitchFamily="34" charset="-122"/>
              </a:rPr>
              <a:t>想要了解父母的身体状况</a:t>
            </a:r>
            <a:endParaRPr lang="zh-CN" altLang="en-US" sz="1400" dirty="0">
              <a:solidFill>
                <a:schemeClr val="bg1">
                  <a:lumMod val="50000"/>
                </a:schemeClr>
              </a:solidFill>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4859416e6be8372.jpg"/>
          <p:cNvPicPr>
            <a:picLocks noChangeAspect="1" noChangeArrowheads="1"/>
          </p:cNvPicPr>
          <p:nvPr/>
        </p:nvPicPr>
        <p:blipFill>
          <a:blip r:embed="rId1" cstate="print"/>
          <a:srcRect/>
          <a:stretch>
            <a:fillRect/>
          </a:stretch>
        </p:blipFill>
        <p:spPr bwMode="auto">
          <a:xfrm>
            <a:off x="0" y="-4127"/>
            <a:ext cx="9144000" cy="5148262"/>
          </a:xfrm>
          <a:prstGeom prst="rect">
            <a:avLst/>
          </a:prstGeom>
          <a:noFill/>
        </p:spPr>
      </p:pic>
      <p:sp>
        <p:nvSpPr>
          <p:cNvPr id="9" name="矩形 8"/>
          <p:cNvSpPr/>
          <p:nvPr/>
        </p:nvSpPr>
        <p:spPr>
          <a:xfrm>
            <a:off x="4427855" y="2211705"/>
            <a:ext cx="3238500" cy="430530"/>
          </a:xfrm>
          <a:prstGeom prst="rect">
            <a:avLst/>
          </a:prstGeom>
        </p:spPr>
        <p:txBody>
          <a:bodyPr wrap="square" lIns="0" tIns="0" rIns="0" bIns="0">
            <a:spAutoFit/>
          </a:bodyPr>
          <a:lstStyle/>
          <a:p>
            <a:pPr lvl="0"/>
            <a:r>
              <a:rPr lang="zh-CN" altLang="en-US" sz="2800" b="1" dirty="0">
                <a:solidFill>
                  <a:schemeClr val="accent2"/>
                </a:solidFill>
                <a:latin typeface="微软雅黑" panose="020B0503020204020204" pitchFamily="34" charset="-122"/>
                <a:ea typeface="微软雅黑" panose="020B0503020204020204" pitchFamily="34" charset="-122"/>
              </a:rPr>
              <a:t>项目实施可行性分析</a:t>
            </a:r>
            <a:endParaRPr lang="zh-CN" altLang="zh-CN" sz="2800" b="1" dirty="0">
              <a:solidFill>
                <a:schemeClr val="accent2"/>
              </a:solidFill>
              <a:latin typeface="微软雅黑" panose="020B0503020204020204" pitchFamily="34" charset="-122"/>
              <a:ea typeface="微软雅黑" panose="020B0503020204020204" pitchFamily="34" charset="-122"/>
            </a:endParaRPr>
          </a:p>
        </p:txBody>
      </p:sp>
      <p:sp>
        <p:nvSpPr>
          <p:cNvPr id="12" name="椭圆 11"/>
          <p:cNvSpPr/>
          <p:nvPr/>
        </p:nvSpPr>
        <p:spPr>
          <a:xfrm>
            <a:off x="1763688" y="1454179"/>
            <a:ext cx="2232248" cy="2232248"/>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b="1" dirty="0">
                <a:solidFill>
                  <a:schemeClr val="bg1"/>
                </a:solidFill>
              </a:rPr>
              <a:t>02</a:t>
            </a:r>
            <a:endParaRPr lang="zh-CN" altLang="en-US" sz="8800" b="1" dirty="0">
              <a:solidFill>
                <a:schemeClr val="bg1"/>
              </a:solidFill>
            </a:endParaRPr>
          </a:p>
        </p:txBody>
      </p:sp>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圆角矩形 2"/>
          <p:cNvSpPr/>
          <p:nvPr/>
        </p:nvSpPr>
        <p:spPr>
          <a:xfrm>
            <a:off x="899160" y="1248163"/>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4" name="TextBox 3"/>
          <p:cNvSpPr txBox="1"/>
          <p:nvPr/>
        </p:nvSpPr>
        <p:spPr>
          <a:xfrm>
            <a:off x="2374265" y="1491615"/>
            <a:ext cx="4633595" cy="738505"/>
          </a:xfrm>
          <a:prstGeom prst="rect">
            <a:avLst/>
          </a:prstGeom>
          <a:noFill/>
        </p:spPr>
        <p:txBody>
          <a:bodyPr wrap="square" lIns="0" tIns="0" rIns="0" bIns="0" rtlCol="0">
            <a:spAutoFit/>
          </a:bodyPr>
          <a:lstStyle/>
          <a:p>
            <a:pPr algn="just">
              <a:lnSpc>
                <a:spcPct val="120000"/>
              </a:lnSpc>
            </a:pPr>
            <a:r>
              <a:rPr lang="zh-CN" sz="4000" dirty="0">
                <a:solidFill>
                  <a:schemeClr val="bg1">
                    <a:lumMod val="50000"/>
                  </a:schemeClr>
                </a:solidFill>
                <a:latin typeface="微软雅黑" panose="020B0503020204020204" pitchFamily="34" charset="-122"/>
                <a:ea typeface="微软雅黑" panose="020B0503020204020204" pitchFamily="34" charset="-122"/>
              </a:rPr>
              <a:t>项目实施可行性分析</a:t>
            </a:r>
            <a:endParaRPr lang="zh-CN" sz="4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93"/>
          <p:cNvSpPr/>
          <p:nvPr/>
        </p:nvSpPr>
        <p:spPr>
          <a:xfrm>
            <a:off x="861492" y="120360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6" name="矩形 93"/>
          <p:cNvSpPr/>
          <p:nvPr/>
        </p:nvSpPr>
        <p:spPr>
          <a:xfrm rot="10800000">
            <a:off x="7996471" y="240010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7" name="Freeform 5"/>
          <p:cNvSpPr/>
          <p:nvPr/>
        </p:nvSpPr>
        <p:spPr bwMode="auto">
          <a:xfrm>
            <a:off x="1149985" y="2870200"/>
            <a:ext cx="1577975" cy="1313180"/>
          </a:xfrm>
          <a:prstGeom prst="parallelogram">
            <a:avLst/>
          </a:prstGeom>
          <a:solidFill>
            <a:schemeClr val="accent1"/>
          </a:solidFill>
          <a:ln w="63500" cap="flat">
            <a:noFill/>
            <a:prstDash val="solid"/>
            <a:miter lim="800000"/>
          </a:ln>
          <a:effectLst>
            <a:outerShdw blurRad="127000" dist="190500" dir="9000000" algn="r" rotWithShape="0">
              <a:prstClr val="black">
                <a:alpha val="40000"/>
              </a:prstClr>
            </a:outerShdw>
          </a:effectLst>
        </p:spPr>
        <p:txBody>
          <a:bodyPr vert="horz" wrap="square" lIns="91413" tIns="45706" rIns="91413" bIns="45706" numCol="1" anchor="t" anchorCtr="0" compatLnSpc="1"/>
          <a:lstStyle/>
          <a:p>
            <a:endParaRPr lang="zh-CN" altLang="en-US">
              <a:solidFill>
                <a:schemeClr val="bg1"/>
              </a:solidFill>
            </a:endParaRPr>
          </a:p>
        </p:txBody>
      </p:sp>
      <p:sp>
        <p:nvSpPr>
          <p:cNvPr id="8" name="TextBox 7"/>
          <p:cNvSpPr txBox="1"/>
          <p:nvPr/>
        </p:nvSpPr>
        <p:spPr>
          <a:xfrm>
            <a:off x="1497330" y="3157855"/>
            <a:ext cx="883920" cy="73850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sz="1600" b="1" dirty="0">
                <a:solidFill>
                  <a:schemeClr val="tx1">
                    <a:lumMod val="10000"/>
                    <a:lumOff val="90000"/>
                  </a:schemeClr>
                </a:solidFill>
              </a:rPr>
              <a:t>一、</a:t>
            </a:r>
            <a:endParaRPr lang="zh-CN" sz="1600" b="1" dirty="0">
              <a:solidFill>
                <a:schemeClr val="tx1">
                  <a:lumMod val="10000"/>
                  <a:lumOff val="90000"/>
                </a:schemeClr>
              </a:solidFill>
            </a:endParaRPr>
          </a:p>
          <a:p>
            <a:pPr algn="ctr"/>
            <a:r>
              <a:rPr lang="zh-CN" sz="1600" b="1" dirty="0">
                <a:solidFill>
                  <a:schemeClr val="tx1">
                    <a:lumMod val="10000"/>
                    <a:lumOff val="90000"/>
                  </a:schemeClr>
                </a:solidFill>
              </a:rPr>
              <a:t>行业市场分析</a:t>
            </a:r>
            <a:endParaRPr lang="zh-CN" sz="1600" b="1" dirty="0">
              <a:solidFill>
                <a:schemeClr val="tx1">
                  <a:lumMod val="10000"/>
                  <a:lumOff val="90000"/>
                </a:schemeClr>
              </a:solidFill>
            </a:endParaRPr>
          </a:p>
        </p:txBody>
      </p:sp>
      <p:sp>
        <p:nvSpPr>
          <p:cNvPr id="10" name="Freeform 5"/>
          <p:cNvSpPr/>
          <p:nvPr/>
        </p:nvSpPr>
        <p:spPr bwMode="auto">
          <a:xfrm>
            <a:off x="3762638" y="2944237"/>
            <a:ext cx="1620012" cy="1314010"/>
          </a:xfrm>
          <a:prstGeom prst="parallelogram">
            <a:avLst/>
          </a:prstGeom>
          <a:solidFill>
            <a:schemeClr val="accent2"/>
          </a:solidFill>
          <a:ln w="63500" cap="flat">
            <a:noFill/>
            <a:prstDash val="solid"/>
            <a:miter lim="800000"/>
          </a:ln>
          <a:effectLst>
            <a:outerShdw blurRad="127000" dist="190500" dir="9000000" algn="r" rotWithShape="0">
              <a:prstClr val="black">
                <a:alpha val="40000"/>
              </a:prstClr>
            </a:outerShdw>
          </a:effectLst>
        </p:spPr>
        <p:txBody>
          <a:bodyPr vert="horz" wrap="square" lIns="91413" tIns="45706" rIns="91413" bIns="45706" numCol="1" anchor="t" anchorCtr="0" compatLnSpc="1"/>
          <a:lstStyle/>
          <a:p>
            <a:endParaRPr lang="zh-CN" altLang="en-US">
              <a:solidFill>
                <a:schemeClr val="bg1"/>
              </a:solidFill>
            </a:endParaRPr>
          </a:p>
        </p:txBody>
      </p:sp>
      <p:sp>
        <p:nvSpPr>
          <p:cNvPr id="11" name="Freeform 5"/>
          <p:cNvSpPr/>
          <p:nvPr/>
        </p:nvSpPr>
        <p:spPr bwMode="auto">
          <a:xfrm>
            <a:off x="6462242" y="2944237"/>
            <a:ext cx="1576812" cy="1314010"/>
          </a:xfrm>
          <a:prstGeom prst="parallelogram">
            <a:avLst/>
          </a:prstGeom>
          <a:solidFill>
            <a:schemeClr val="accent3"/>
          </a:solidFill>
          <a:ln w="63500" cap="flat">
            <a:noFill/>
            <a:prstDash val="solid"/>
            <a:miter lim="800000"/>
          </a:ln>
          <a:effectLst>
            <a:outerShdw blurRad="127000" dist="190500" dir="9000000" algn="r" rotWithShape="0">
              <a:prstClr val="black">
                <a:alpha val="40000"/>
              </a:prstClr>
            </a:outerShdw>
          </a:effectLst>
        </p:spPr>
        <p:txBody>
          <a:bodyPr vert="horz" wrap="square" lIns="91413" tIns="45706" rIns="91413" bIns="45706" numCol="1" anchor="t" anchorCtr="0" compatLnSpc="1"/>
          <a:lstStyle/>
          <a:p>
            <a:endParaRPr lang="zh-CN" altLang="en-US">
              <a:solidFill>
                <a:schemeClr val="bg1"/>
              </a:solidFill>
            </a:endParaRPr>
          </a:p>
        </p:txBody>
      </p:sp>
      <p:sp>
        <p:nvSpPr>
          <p:cNvPr id="13" name="TextBox 12"/>
          <p:cNvSpPr txBox="1"/>
          <p:nvPr/>
        </p:nvSpPr>
        <p:spPr>
          <a:xfrm>
            <a:off x="4019550" y="2944495"/>
            <a:ext cx="1104900" cy="123063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endParaRPr lang="zh-CN" altLang="en-US" sz="1600" b="1" dirty="0">
              <a:solidFill>
                <a:schemeClr val="tx1">
                  <a:lumMod val="10000"/>
                  <a:lumOff val="90000"/>
                </a:schemeClr>
              </a:solidFill>
            </a:endParaRPr>
          </a:p>
          <a:p>
            <a:pPr algn="ctr"/>
            <a:r>
              <a:rPr lang="zh-CN" altLang="en-US" sz="1600" b="1" dirty="0">
                <a:solidFill>
                  <a:schemeClr val="tx1">
                    <a:lumMod val="10000"/>
                    <a:lumOff val="90000"/>
                  </a:schemeClr>
                </a:solidFill>
              </a:rPr>
              <a:t>二、</a:t>
            </a:r>
            <a:endParaRPr lang="zh-CN" altLang="en-US" sz="1600" b="1" dirty="0">
              <a:solidFill>
                <a:schemeClr val="tx1">
                  <a:lumMod val="10000"/>
                  <a:lumOff val="90000"/>
                </a:schemeClr>
              </a:solidFill>
            </a:endParaRPr>
          </a:p>
          <a:p>
            <a:pPr algn="ctr"/>
            <a:r>
              <a:rPr lang="zh-CN" altLang="en-US" sz="1600" b="1" dirty="0">
                <a:solidFill>
                  <a:schemeClr val="tx1">
                    <a:lumMod val="10000"/>
                    <a:lumOff val="90000"/>
                  </a:schemeClr>
                </a:solidFill>
              </a:rPr>
              <a:t>竞争对手</a:t>
            </a:r>
            <a:br>
              <a:rPr lang="zh-CN" altLang="en-US" sz="1600" b="1" dirty="0">
                <a:solidFill>
                  <a:schemeClr val="tx1">
                    <a:lumMod val="10000"/>
                    <a:lumOff val="90000"/>
                  </a:schemeClr>
                </a:solidFill>
              </a:rPr>
            </a:br>
            <a:r>
              <a:rPr lang="zh-CN" altLang="en-US" sz="1600" b="1" dirty="0">
                <a:solidFill>
                  <a:schemeClr val="tx1">
                    <a:lumMod val="10000"/>
                    <a:lumOff val="90000"/>
                  </a:schemeClr>
                </a:solidFill>
              </a:rPr>
              <a:t>同类产品</a:t>
            </a:r>
            <a:br>
              <a:rPr lang="zh-CN" altLang="en-US" sz="1600" b="1" dirty="0">
                <a:solidFill>
                  <a:schemeClr val="tx1">
                    <a:lumMod val="10000"/>
                    <a:lumOff val="90000"/>
                  </a:schemeClr>
                </a:solidFill>
              </a:rPr>
            </a:br>
            <a:r>
              <a:rPr lang="zh-CN" altLang="en-US" sz="1600" b="1" dirty="0">
                <a:solidFill>
                  <a:schemeClr val="tx1">
                    <a:lumMod val="10000"/>
                    <a:lumOff val="90000"/>
                  </a:schemeClr>
                </a:solidFill>
              </a:rPr>
              <a:t>分析</a:t>
            </a:r>
            <a:endParaRPr lang="zh-CN" altLang="en-US" sz="1600" b="1" dirty="0">
              <a:solidFill>
                <a:schemeClr val="tx1">
                  <a:lumMod val="10000"/>
                  <a:lumOff val="90000"/>
                </a:schemeClr>
              </a:solidFill>
            </a:endParaRPr>
          </a:p>
        </p:txBody>
      </p:sp>
      <p:sp>
        <p:nvSpPr>
          <p:cNvPr id="14" name="TextBox 13"/>
          <p:cNvSpPr txBox="1"/>
          <p:nvPr/>
        </p:nvSpPr>
        <p:spPr>
          <a:xfrm>
            <a:off x="6766327" y="3190454"/>
            <a:ext cx="969036" cy="73850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600" b="1" dirty="0">
                <a:solidFill>
                  <a:schemeClr val="tx1">
                    <a:lumMod val="10000"/>
                    <a:lumOff val="90000"/>
                  </a:schemeClr>
                </a:solidFill>
              </a:rPr>
              <a:t>三、</a:t>
            </a:r>
            <a:endParaRPr lang="zh-CN" altLang="en-US" sz="1600" b="1" dirty="0">
              <a:solidFill>
                <a:schemeClr val="tx1">
                  <a:lumMod val="10000"/>
                  <a:lumOff val="90000"/>
                </a:schemeClr>
              </a:solidFill>
            </a:endParaRPr>
          </a:p>
          <a:p>
            <a:pPr algn="ctr"/>
            <a:r>
              <a:rPr lang="zh-CN" altLang="en-US" sz="1600" b="1" dirty="0">
                <a:solidFill>
                  <a:schemeClr val="tx1">
                    <a:lumMod val="10000"/>
                    <a:lumOff val="90000"/>
                  </a:schemeClr>
                </a:solidFill>
              </a:rPr>
              <a:t>自身条件分析</a:t>
            </a:r>
            <a:endParaRPr lang="zh-CN" altLang="en-US" sz="1600" b="1" dirty="0">
              <a:solidFill>
                <a:schemeClr val="tx1">
                  <a:lumMod val="10000"/>
                  <a:lumOff val="90000"/>
                </a:schemeClr>
              </a:solidFill>
            </a:endParaRPr>
          </a:p>
        </p:txBody>
      </p:sp>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椭圆 64"/>
          <p:cNvSpPr>
            <a:spLocks noChangeArrowheads="1"/>
          </p:cNvSpPr>
          <p:nvPr/>
        </p:nvSpPr>
        <p:spPr bwMode="auto">
          <a:xfrm>
            <a:off x="392430" y="128270"/>
            <a:ext cx="4971636" cy="1202409"/>
          </a:xfrm>
          <a:prstGeom prst="ellipse">
            <a:avLst/>
          </a:prstGeom>
          <a:solidFill>
            <a:schemeClr val="accent1"/>
          </a:solidFill>
          <a:ln w="190500" cap="sq" cmpd="sng">
            <a:solidFill>
              <a:schemeClr val="bg1">
                <a:lumMod val="65000"/>
              </a:schemeClr>
            </a:solidFill>
            <a:round/>
          </a:ln>
        </p:spPr>
        <p:txBody>
          <a:bodyPr lIns="68574" tIns="34287" rIns="68574" bIns="34287" anchor="ctr"/>
          <a:lstStyle/>
          <a:p>
            <a:pPr algn="ctr">
              <a:defRPr/>
            </a:pPr>
            <a:r>
              <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一、行业市场分析</a:t>
            </a:r>
            <a:endPar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TextBox 9"/>
          <p:cNvSpPr txBox="1">
            <a:spLocks noChangeArrowheads="1"/>
          </p:cNvSpPr>
          <p:nvPr/>
        </p:nvSpPr>
        <p:spPr bwMode="auto">
          <a:xfrm>
            <a:off x="846455" y="1468120"/>
            <a:ext cx="7451090" cy="3105785"/>
          </a:xfrm>
          <a:prstGeom prst="rect">
            <a:avLst/>
          </a:prstGeom>
          <a:noFill/>
          <a:ln w="9525">
            <a:noFill/>
            <a:miter lim="800000"/>
          </a:ln>
        </p:spPr>
        <p:txBody>
          <a:bodyPr wrap="square" lIns="68574" tIns="34287" rIns="68574" bIns="34287">
            <a:spAutoFit/>
          </a:bodyPr>
          <a:lstStyle/>
          <a:p>
            <a:pPr>
              <a:lnSpc>
                <a:spcPct val="130000"/>
              </a:lnSpc>
              <a:buFont typeface="Arial" panose="020B0604020202020204" pitchFamily="34" charset="0"/>
              <a:buNone/>
            </a:pPr>
            <a:r>
              <a:rPr lang="en-US" altLang="zh-CN" sz="8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随着中国</a:t>
            </a:r>
            <a:r>
              <a:rPr lang="zh-CN" altLang="en-US" b="1" dirty="0">
                <a:solidFill>
                  <a:srgbClr val="034EA2"/>
                </a:solidFill>
                <a:latin typeface="微软雅黑" panose="020B0503020204020204" pitchFamily="34" charset="-122"/>
                <a:ea typeface="微软雅黑" panose="020B0503020204020204" pitchFamily="34" charset="-122"/>
              </a:rPr>
              <a:t>老龄化时代</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的到来，</a:t>
            </a:r>
            <a:r>
              <a:rPr lang="zh-CN" altLang="en-US" b="1" dirty="0">
                <a:solidFill>
                  <a:srgbClr val="034EA2"/>
                </a:solidFill>
                <a:latin typeface="微软雅黑" panose="020B0503020204020204" pitchFamily="34" charset="-122"/>
                <a:ea typeface="微软雅黑" panose="020B0503020204020204" pitchFamily="34" charset="-122"/>
              </a:rPr>
              <a:t>移动医疗领域</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不断发展，围绕移动设备开发出来的各类</a:t>
            </a:r>
            <a:r>
              <a:rPr lang="zh-CN" altLang="en-US" b="1" dirty="0">
                <a:solidFill>
                  <a:srgbClr val="034EA2"/>
                </a:solidFill>
                <a:latin typeface="微软雅黑" panose="020B0503020204020204" pitchFamily="34" charset="-122"/>
                <a:ea typeface="微软雅黑" panose="020B0503020204020204" pitchFamily="34" charset="-122"/>
              </a:rPr>
              <a:t>健康医疗类App</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、硬件外设的不断完善，使得健康医疗类App得以快速发展发展。目前用户使用移动医疗开发主要是通过查询获得电子医疗病历，然后预约挂号，用药提醒、健康咨询、远程会诊等</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br>
              <a:rPr lang="zh-CN" altLang="en-US" sz="1600" dirty="0">
                <a:solidFill>
                  <a:schemeClr val="bg1">
                    <a:lumMod val="50000"/>
                  </a:schemeClr>
                </a:solidFill>
                <a:latin typeface="微软雅黑" panose="020B0503020204020204" pitchFamily="34" charset="-122"/>
                <a:ea typeface="微软雅黑" panose="020B0503020204020204" pitchFamily="34" charset="-122"/>
              </a:rPr>
            </a:b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    目前，国内出现了几大</a:t>
            </a:r>
            <a:r>
              <a:rPr lang="zh-CN" altLang="en-US" b="1" dirty="0">
                <a:solidFill>
                  <a:srgbClr val="034EA2"/>
                </a:solidFill>
                <a:latin typeface="微软雅黑" panose="020B0503020204020204" pitchFamily="34" charset="-122"/>
                <a:ea typeface="微软雅黑" panose="020B0503020204020204" pitchFamily="34" charset="-122"/>
              </a:rPr>
              <a:t>主流移动医疗APP</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，如</a:t>
            </a:r>
            <a:r>
              <a:rPr lang="zh-CN" altLang="en-US" b="1" i="1" dirty="0">
                <a:solidFill>
                  <a:schemeClr val="bg1">
                    <a:lumMod val="50000"/>
                  </a:schemeClr>
                </a:solidFill>
                <a:latin typeface="楷体" panose="02010609060101010101" charset="-122"/>
                <a:ea typeface="楷体" panose="02010609060101010101" charset="-122"/>
              </a:rPr>
              <a:t>春雨医生</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b="1" i="1" dirty="0">
                <a:solidFill>
                  <a:schemeClr val="bg1">
                    <a:lumMod val="50000"/>
                  </a:schemeClr>
                </a:solidFill>
                <a:latin typeface="楷体" panose="02010609060101010101" charset="-122"/>
                <a:ea typeface="楷体" panose="02010609060101010101" charset="-122"/>
              </a:rPr>
              <a:t>家庭医生在线</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b="1" i="1" dirty="0">
                <a:solidFill>
                  <a:schemeClr val="bg1">
                    <a:lumMod val="50000"/>
                  </a:schemeClr>
                </a:solidFill>
                <a:latin typeface="楷体" panose="02010609060101010101" charset="-122"/>
                <a:ea typeface="楷体" panose="02010609060101010101" charset="-122"/>
              </a:rPr>
              <a:t>好大夫在线</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b="1" i="1" dirty="0">
                <a:solidFill>
                  <a:schemeClr val="bg1">
                    <a:lumMod val="50000"/>
                  </a:schemeClr>
                </a:solidFill>
                <a:latin typeface="楷体" panose="02010609060101010101" charset="-122"/>
                <a:ea typeface="楷体" panose="02010609060101010101" charset="-122"/>
              </a:rPr>
              <a:t>丁香医生</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b="1" i="1" dirty="0">
                <a:solidFill>
                  <a:schemeClr val="bg1">
                    <a:lumMod val="50000"/>
                  </a:schemeClr>
                </a:solidFill>
                <a:latin typeface="楷体" panose="02010609060101010101" charset="-122"/>
                <a:ea typeface="楷体" panose="02010609060101010101" charset="-122"/>
              </a:rPr>
              <a:t>快速问医生</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b="1" i="1" dirty="0">
                <a:solidFill>
                  <a:schemeClr val="bg1">
                    <a:lumMod val="50000"/>
                  </a:schemeClr>
                </a:solidFill>
                <a:latin typeface="楷体" panose="02010609060101010101" charset="-122"/>
                <a:ea typeface="楷体" panose="02010609060101010101" charset="-122"/>
              </a:rPr>
              <a:t>杏仁医生</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等，更有百度、腾讯、阿里巴巴、平安集团等商业巨头的强势加入。移动医疗APP市场正呈现出欣欣向荣的繁荣盛景</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app数量"/>
          <p:cNvPicPr>
            <a:picLocks noChangeAspect="1"/>
          </p:cNvPicPr>
          <p:nvPr/>
        </p:nvPicPr>
        <p:blipFill>
          <a:blip r:embed="rId1"/>
          <a:stretch>
            <a:fillRect/>
          </a:stretch>
        </p:blipFill>
        <p:spPr>
          <a:xfrm>
            <a:off x="988060" y="714375"/>
            <a:ext cx="6850380" cy="3457575"/>
          </a:xfrm>
          <a:prstGeom prst="rect">
            <a:avLst/>
          </a:prstGeom>
        </p:spPr>
      </p:pic>
    </p:spTree>
  </p:cSld>
  <p:clrMapOvr>
    <a:masterClrMapping/>
  </p:clrMapOvr>
  <p:transition spd="slow">
    <p:random/>
  </p:transition>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10.xml><?xml version="1.0" encoding="utf-8"?>
<p:tagLst xmlns:p="http://schemas.openxmlformats.org/presentationml/2006/main">
  <p:tag name="KSO_WM_TAG_VERSION" val="1.0"/>
  <p:tag name="KSO_WM_BEAUTIFY_FLAG" val="#wm#"/>
  <p:tag name="KSO_WM_TEMPLATE_CATEGORY" val="diagram"/>
  <p:tag name="KSO_WM_TEMPLATE_INDEX" val="160121"/>
  <p:tag name="KSO_WM_UNIT_TYPE" val="m_h_f"/>
  <p:tag name="KSO_WM_UNIT_INDEX" val="1_3_1"/>
  <p:tag name="KSO_WM_UNIT_ID" val="diagram160121_3*m_h_f*1_3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Lst>
</file>

<file path=ppt/tags/tag2.xml><?xml version="1.0" encoding="utf-8"?>
<p:tagLst xmlns:p="http://schemas.openxmlformats.org/presentationml/2006/main">
  <p:tag name="MH" val="20160830110146"/>
  <p:tag name="MH_LIBRARY" val="CONTENTS"/>
  <p:tag name="MH_TYPE" val="OTHERS"/>
  <p:tag name="ID" val="553512"/>
</p:tagLst>
</file>

<file path=ppt/tags/tag3.xml><?xml version="1.0" encoding="utf-8"?>
<p:tagLst xmlns:p="http://schemas.openxmlformats.org/presentationml/2006/main">
  <p:tag name="KSO_WM_TAG_VERSION" val="1.0"/>
  <p:tag name="KSO_WM_BEAUTIFY_FLAG" val="#wm#"/>
  <p:tag name="KSO_WM_TEMPLATE_CATEGORY" val="diagram"/>
  <p:tag name="KSO_WM_TEMPLATE_INDEX" val="160121"/>
  <p:tag name="KSO_WM_UNIT_TYPE" val="m_i"/>
  <p:tag name="KSO_WM_UNIT_INDEX" val="1_1"/>
  <p:tag name="KSO_WM_UNIT_ID" val="diagram160121_3*m_i*1_1"/>
  <p:tag name="KSO_WM_UNIT_CLEAR" val="1"/>
  <p:tag name="KSO_WM_UNIT_LAYERLEVEL" val="1_1"/>
  <p:tag name="KSO_WM_DIAGRAM_GROUP_CODE" val="m1-1"/>
  <p:tag name="KSO_WM_UNIT_TEXT_FILL_FORE_SCHEMECOLOR_INDEX" val="2"/>
  <p:tag name="KSO_WM_UNIT_TEXT_FILL_TYPE" val="1"/>
</p:tagLst>
</file>

<file path=ppt/tags/tag4.xml><?xml version="1.0" encoding="utf-8"?>
<p:tagLst xmlns:p="http://schemas.openxmlformats.org/presentationml/2006/main">
  <p:tag name="KSO_WM_TAG_VERSION" val="1.0"/>
  <p:tag name="KSO_WM_BEAUTIFY_FLAG" val="#wm#"/>
  <p:tag name="KSO_WM_TEMPLATE_CATEGORY" val="diagram"/>
  <p:tag name="KSO_WM_TEMPLATE_INDEX" val="160121"/>
  <p:tag name="KSO_WM_UNIT_TYPE" val="m_h_a"/>
  <p:tag name="KSO_WM_UNIT_INDEX" val="1_1_1"/>
  <p:tag name="KSO_WM_UNIT_ID" val="diagram160121_3*m_h_a*1_1_1"/>
  <p:tag name="KSO_WM_UNIT_CLEAR" val="1"/>
  <p:tag name="KSO_WM_UNIT_LAYERLEVEL" val="1_1_1"/>
  <p:tag name="KSO_WM_UNIT_VALUE" val="6"/>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5.xml><?xml version="1.0" encoding="utf-8"?>
<p:tagLst xmlns:p="http://schemas.openxmlformats.org/presentationml/2006/main">
  <p:tag name="KSO_WM_TAG_VERSION" val="1.0"/>
  <p:tag name="KSO_WM_BEAUTIFY_FLAG" val="#wm#"/>
  <p:tag name="KSO_WM_UNIT_TYPE" val="i"/>
  <p:tag name="KSO_WM_UNIT_ID" val="diagram160121_3*i*6"/>
  <p:tag name="KSO_WM_TEMPLATE_CATEGORY" val="diagram"/>
  <p:tag name="KSO_WM_TEMPLATE_INDEX" val="160121"/>
  <p:tag name="KSO_WM_UNIT_INDEX" val="6"/>
</p:tagLst>
</file>

<file path=ppt/tags/tag6.xml><?xml version="1.0" encoding="utf-8"?>
<p:tagLst xmlns:p="http://schemas.openxmlformats.org/presentationml/2006/main">
  <p:tag name="KSO_WM_TAG_VERSION" val="1.0"/>
  <p:tag name="KSO_WM_BEAUTIFY_FLAG" val="#wm#"/>
  <p:tag name="KSO_WM_TEMPLATE_CATEGORY" val="diagram"/>
  <p:tag name="KSO_WM_TEMPLATE_INDEX" val="160121"/>
  <p:tag name="KSO_WM_UNIT_TYPE" val="m_h_a"/>
  <p:tag name="KSO_WM_UNIT_INDEX" val="1_2_1"/>
  <p:tag name="KSO_WM_UNIT_ID" val="diagram160121_3*m_h_a*1_2_1"/>
  <p:tag name="KSO_WM_UNIT_CLEAR" val="1"/>
  <p:tag name="KSO_WM_UNIT_LAYERLEVEL" val="1_1_1"/>
  <p:tag name="KSO_WM_UNIT_VALUE" val="6"/>
  <p:tag name="KSO_WM_UNIT_HIGHLIGHT" val="0"/>
  <p:tag name="KSO_WM_UNIT_COMPATIBLE" val="0"/>
  <p:tag name="KSO_WM_DIAGRAM_GROUP_CODE" val="m1-1"/>
  <p:tag name="KSO_WM_UNIT_PRESET_TEXT" val="LOREM"/>
  <p:tag name="KSO_WM_UNIT_FILL_FORE_SCHEMECOLOR_INDEX" val="6"/>
  <p:tag name="KSO_WM_UNIT_FILL_TYPE" val="1"/>
  <p:tag name="KSO_WM_UNIT_TEXT_FILL_FORE_SCHEMECOLOR_INDEX" val="14"/>
  <p:tag name="KSO_WM_UNIT_TEXT_FILL_TYPE" val="1"/>
</p:tagLst>
</file>

<file path=ppt/tags/tag7.xml><?xml version="1.0" encoding="utf-8"?>
<p:tagLst xmlns:p="http://schemas.openxmlformats.org/presentationml/2006/main">
  <p:tag name="KSO_WM_TAG_VERSION" val="1.0"/>
  <p:tag name="KSO_WM_BEAUTIFY_FLAG" val="#wm#"/>
  <p:tag name="KSO_WM_TEMPLATE_CATEGORY" val="diagram"/>
  <p:tag name="KSO_WM_TEMPLATE_INDEX" val="160121"/>
  <p:tag name="KSO_WM_UNIT_TYPE" val="m_h_f"/>
  <p:tag name="KSO_WM_UNIT_INDEX" val="1_2_1"/>
  <p:tag name="KSO_WM_UNIT_ID" val="diagram160121_3*m_h_f*1_2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 name="KSO_WM_UNIT_TEXT_FILL_FORE_SCHEMECOLOR_INDEX" val="13"/>
  <p:tag name="KSO_WM_UNIT_TEXT_FILL_TYPE" val="1"/>
</p:tagLst>
</file>

<file path=ppt/tags/tag8.xml><?xml version="1.0" encoding="utf-8"?>
<p:tagLst xmlns:p="http://schemas.openxmlformats.org/presentationml/2006/main">
  <p:tag name="KSO_WM_TAG_VERSION" val="1.0"/>
  <p:tag name="KSO_WM_BEAUTIFY_FLAG" val="#wm#"/>
  <p:tag name="KSO_WM_UNIT_TYPE" val="i"/>
  <p:tag name="KSO_WM_UNIT_ID" val="diagram160121_3*i*11"/>
  <p:tag name="KSO_WM_TEMPLATE_CATEGORY" val="diagram"/>
  <p:tag name="KSO_WM_TEMPLATE_INDEX" val="160121"/>
  <p:tag name="KSO_WM_UNIT_INDEX" val="11"/>
</p:tagLst>
</file>

<file path=ppt/tags/tag9.xml><?xml version="1.0" encoding="utf-8"?>
<p:tagLst xmlns:p="http://schemas.openxmlformats.org/presentationml/2006/main">
  <p:tag name="KSO_WM_TAG_VERSION" val="1.0"/>
  <p:tag name="KSO_WM_BEAUTIFY_FLAG" val="#wm#"/>
  <p:tag name="KSO_WM_TEMPLATE_CATEGORY" val="diagram"/>
  <p:tag name="KSO_WM_TEMPLATE_INDEX" val="160121"/>
  <p:tag name="KSO_WM_UNIT_TYPE" val="m_h_a"/>
  <p:tag name="KSO_WM_UNIT_INDEX" val="1_3_1"/>
  <p:tag name="KSO_WM_UNIT_ID" val="diagram160121_3*m_h_a*1_3_1"/>
  <p:tag name="KSO_WM_UNIT_CLEAR" val="1"/>
  <p:tag name="KSO_WM_UNIT_LAYERLEVEL" val="1_1_1"/>
  <p:tag name="KSO_WM_UNIT_VALUE" val="6"/>
  <p:tag name="KSO_WM_UNIT_HIGHLIGHT" val="0"/>
  <p:tag name="KSO_WM_UNIT_COMPATIBLE" val="0"/>
  <p:tag name="KSO_WM_DIAGRAM_GROUP_CODE" val="m1-1"/>
  <p:tag name="KSO_WM_UNIT_PRESET_TEXT" val="LOREM"/>
  <p:tag name="KSO_WM_UNIT_FILL_FORE_SCHEMECOLOR_INDEX" val="7"/>
  <p:tag name="KSO_WM_UNIT_FILL_TYPE" val="1"/>
  <p:tag name="KSO_WM_UNIT_TEXT_FILL_FORE_SCHEMECOLOR_INDEX" val="14"/>
  <p:tag name="KSO_WM_UNIT_TEXT_FILL_TYPE" val="1"/>
</p:tagLst>
</file>

<file path=ppt/theme/theme1.xml><?xml version="1.0" encoding="utf-8"?>
<a:theme xmlns:a="http://schemas.openxmlformats.org/drawingml/2006/main" name="Office 主题​​">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3194</Words>
  <Application>WPS 演示</Application>
  <PresentationFormat>全屏显示(16:9)</PresentationFormat>
  <Paragraphs>676</Paragraphs>
  <Slides>38</Slides>
  <Notes>20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38</vt:i4>
      </vt:variant>
    </vt:vector>
  </HeadingPairs>
  <TitlesOfParts>
    <vt:vector size="60" baseType="lpstr">
      <vt:lpstr>Arial</vt:lpstr>
      <vt:lpstr>宋体</vt:lpstr>
      <vt:lpstr>Wingdings</vt:lpstr>
      <vt:lpstr>微软雅黑</vt:lpstr>
      <vt:lpstr>Open Sans</vt:lpstr>
      <vt:lpstr>冬青黑体简体中文 W3</vt:lpstr>
      <vt:lpstr>Broadway</vt:lpstr>
      <vt:lpstr>Impact</vt:lpstr>
      <vt:lpstr>时尚中黑简体</vt:lpstr>
      <vt:lpstr>Segoe UI Light</vt:lpstr>
      <vt:lpstr>楷体</vt:lpstr>
      <vt:lpstr>Gabriola</vt:lpstr>
      <vt:lpstr>Arial Unicode MS</vt:lpstr>
      <vt:lpstr>Calibri</vt:lpstr>
      <vt:lpstr>Gill Sans</vt:lpstr>
      <vt:lpstr>华文黑体</vt:lpstr>
      <vt:lpstr>Calibri</vt:lpstr>
      <vt:lpstr>Segoe Print</vt:lpstr>
      <vt:lpstr>黑体</vt:lpstr>
      <vt:lpstr>Calibri Light</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Phemie T</cp:lastModifiedBy>
  <cp:revision>438</cp:revision>
  <dcterms:created xsi:type="dcterms:W3CDTF">2014-11-09T01:07:00Z</dcterms:created>
  <dcterms:modified xsi:type="dcterms:W3CDTF">2017-10-17T16:36:55Z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