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70" r:id="rId5"/>
    <p:sldId id="258" r:id="rId6"/>
    <p:sldId id="260" r:id="rId7"/>
    <p:sldId id="268" r:id="rId8"/>
    <p:sldId id="269" r:id="rId9"/>
    <p:sldId id="267" r:id="rId10"/>
    <p:sldId id="264" r:id="rId11"/>
    <p:sldId id="263" r:id="rId12"/>
    <p:sldId id="262" r:id="rId13"/>
    <p:sldId id="265" r:id="rId14"/>
    <p:sldId id="27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87AE85-902A-4AA1-B368-852FEEE20682}" type="doc">
      <dgm:prSet loTypeId="urn:microsoft.com/office/officeart/2005/8/layout/hierarchy4" loCatId="hierarchy" qsTypeId="urn:microsoft.com/office/officeart/2005/8/quickstyle/simple1" qsCatId="simple" csTypeId="urn:microsoft.com/office/officeart/2005/8/colors/accent1_2" csCatId="accent1" phldr="1"/>
      <dgm:spPr/>
      <dgm:t>
        <a:bodyPr/>
        <a:lstStyle/>
        <a:p>
          <a:endParaRPr lang="en-NZ"/>
        </a:p>
      </dgm:t>
    </dgm:pt>
    <dgm:pt modelId="{091F2962-4A73-4EDB-8765-324F742E0CAF}">
      <dgm:prSet phldrT="[Text]" custT="1"/>
      <dgm:spPr/>
      <dgm:t>
        <a:bodyPr/>
        <a:lstStyle/>
        <a:p>
          <a:r>
            <a:rPr lang="en-NZ" sz="2400" b="1" dirty="0" smtClean="0"/>
            <a:t>Boot Loader</a:t>
          </a:r>
        </a:p>
        <a:p>
          <a:r>
            <a:rPr lang="en-NZ" sz="1600" dirty="0" smtClean="0"/>
            <a:t>Starts first, just boots other partitions. Normally boots default Android OS partition (aka “ROM”). You can usually bring up boot loader menu (if you know how) and choose which partition to boot into. NB: Boot loader is always “root!” (because it starts outside of OS permissions)</a:t>
          </a:r>
          <a:endParaRPr lang="en-NZ" sz="1600" dirty="0"/>
        </a:p>
      </dgm:t>
    </dgm:pt>
    <dgm:pt modelId="{686FBCB2-EF0A-4C18-88B0-8270B42FC6CD}" type="parTrans" cxnId="{D1C74ECA-BB57-42B9-ABF7-C4B6AB8F0EDC}">
      <dgm:prSet/>
      <dgm:spPr/>
      <dgm:t>
        <a:bodyPr/>
        <a:lstStyle/>
        <a:p>
          <a:endParaRPr lang="en-NZ"/>
        </a:p>
      </dgm:t>
    </dgm:pt>
    <dgm:pt modelId="{D7A156E8-0DA9-4841-B7C0-44E383B59784}" type="sibTrans" cxnId="{D1C74ECA-BB57-42B9-ABF7-C4B6AB8F0EDC}">
      <dgm:prSet/>
      <dgm:spPr/>
      <dgm:t>
        <a:bodyPr/>
        <a:lstStyle/>
        <a:p>
          <a:endParaRPr lang="en-NZ"/>
        </a:p>
      </dgm:t>
    </dgm:pt>
    <dgm:pt modelId="{22DDBE97-9065-4B34-A75C-25D5D3D0FB84}">
      <dgm:prSet phldrT="[Text]"/>
      <dgm:spPr/>
      <dgm:t>
        <a:bodyPr/>
        <a:lstStyle/>
        <a:p>
          <a:r>
            <a:rPr lang="en-NZ" b="1" dirty="0" smtClean="0"/>
            <a:t>Default OS Partition</a:t>
          </a:r>
        </a:p>
        <a:p>
          <a:r>
            <a:rPr lang="en-NZ" dirty="0" smtClean="0"/>
            <a:t>Android OS from manufacturer/carrier.</a:t>
          </a:r>
          <a:endParaRPr lang="en-NZ" dirty="0"/>
        </a:p>
      </dgm:t>
    </dgm:pt>
    <dgm:pt modelId="{70EA5C2C-E8EE-4448-8F6F-F9D6F1E5F095}" type="parTrans" cxnId="{A025A73C-DD59-42DF-B99D-DCCEF289B564}">
      <dgm:prSet/>
      <dgm:spPr/>
      <dgm:t>
        <a:bodyPr/>
        <a:lstStyle/>
        <a:p>
          <a:endParaRPr lang="en-NZ"/>
        </a:p>
      </dgm:t>
    </dgm:pt>
    <dgm:pt modelId="{914CF077-D66F-461C-8039-930C1B79D036}" type="sibTrans" cxnId="{A025A73C-DD59-42DF-B99D-DCCEF289B564}">
      <dgm:prSet/>
      <dgm:spPr/>
      <dgm:t>
        <a:bodyPr/>
        <a:lstStyle/>
        <a:p>
          <a:endParaRPr lang="en-NZ"/>
        </a:p>
      </dgm:t>
    </dgm:pt>
    <dgm:pt modelId="{70299CA3-3B27-4666-8345-672B0DC1AE04}">
      <dgm:prSet phldrT="[Text]"/>
      <dgm:spPr/>
      <dgm:t>
        <a:bodyPr/>
        <a:lstStyle/>
        <a:p>
          <a:r>
            <a:rPr lang="en-NZ" b="1" dirty="0" err="1" smtClean="0"/>
            <a:t>Dalvik</a:t>
          </a:r>
          <a:r>
            <a:rPr lang="en-NZ" b="1" dirty="0" smtClean="0"/>
            <a:t> VM</a:t>
          </a:r>
          <a:endParaRPr lang="en-NZ" b="0" dirty="0" smtClean="0"/>
        </a:p>
        <a:p>
          <a:r>
            <a:rPr lang="en-NZ" b="0" dirty="0" smtClean="0"/>
            <a:t>Apps running as unique, non-root users within their own VMs inside the Android security framework.</a:t>
          </a:r>
        </a:p>
      </dgm:t>
    </dgm:pt>
    <dgm:pt modelId="{0A5D43E3-4BD6-46F3-BAA3-5E1892689192}" type="parTrans" cxnId="{47832A42-B593-4448-985D-8AF6D38F4BF2}">
      <dgm:prSet/>
      <dgm:spPr/>
      <dgm:t>
        <a:bodyPr/>
        <a:lstStyle/>
        <a:p>
          <a:endParaRPr lang="en-NZ"/>
        </a:p>
      </dgm:t>
    </dgm:pt>
    <dgm:pt modelId="{F8EA708F-22A1-4992-9B66-BD8CE356BEC1}" type="sibTrans" cxnId="{47832A42-B593-4448-985D-8AF6D38F4BF2}">
      <dgm:prSet/>
      <dgm:spPr/>
      <dgm:t>
        <a:bodyPr/>
        <a:lstStyle/>
        <a:p>
          <a:endParaRPr lang="en-NZ"/>
        </a:p>
      </dgm:t>
    </dgm:pt>
    <dgm:pt modelId="{3254FA98-8858-42A3-A8B1-5277BC44CC20}">
      <dgm:prSet phldrT="[Text]"/>
      <dgm:spPr/>
      <dgm:t>
        <a:bodyPr/>
        <a:lstStyle/>
        <a:p>
          <a:r>
            <a:rPr lang="en-NZ" b="1" dirty="0" smtClean="0"/>
            <a:t>Service Tools and Functions</a:t>
          </a:r>
          <a:endParaRPr lang="en-NZ" b="0" dirty="0" smtClean="0"/>
        </a:p>
        <a:p>
          <a:r>
            <a:rPr lang="en-NZ" b="0" dirty="0" smtClean="0"/>
            <a:t>Like restoring an OS image to the default partition. Usually locked down to “authorised” functions. However, you can modify the recovery OS…</a:t>
          </a:r>
          <a:endParaRPr lang="en-NZ" b="1" dirty="0" smtClean="0"/>
        </a:p>
      </dgm:t>
    </dgm:pt>
    <dgm:pt modelId="{1BA0BB37-D198-4522-9A3B-7031F756CCFF}" type="parTrans" cxnId="{847D532C-2DC4-44C9-868B-F2D50BFFA06A}">
      <dgm:prSet/>
      <dgm:spPr/>
      <dgm:t>
        <a:bodyPr/>
        <a:lstStyle/>
        <a:p>
          <a:endParaRPr lang="en-NZ"/>
        </a:p>
      </dgm:t>
    </dgm:pt>
    <dgm:pt modelId="{294731C4-B37D-4294-AC32-AD3E4F94ECAB}" type="sibTrans" cxnId="{847D532C-2DC4-44C9-868B-F2D50BFFA06A}">
      <dgm:prSet/>
      <dgm:spPr/>
      <dgm:t>
        <a:bodyPr/>
        <a:lstStyle/>
        <a:p>
          <a:endParaRPr lang="en-NZ"/>
        </a:p>
      </dgm:t>
    </dgm:pt>
    <dgm:pt modelId="{CE2EF161-3AC1-4095-991B-ACB5BE8801ED}">
      <dgm:prSet phldrT="[Text]"/>
      <dgm:spPr/>
      <dgm:t>
        <a:bodyPr/>
        <a:lstStyle/>
        <a:p>
          <a:r>
            <a:rPr lang="en-NZ" b="1" dirty="0" smtClean="0"/>
            <a:t>Recovery Partition</a:t>
          </a:r>
        </a:p>
        <a:p>
          <a:r>
            <a:rPr lang="en-NZ" dirty="0" smtClean="0"/>
            <a:t>OS from manufacturer/carrier with service functions. Recovery OS also has to run as root because it may need to write to the default OS partition.</a:t>
          </a:r>
          <a:endParaRPr lang="en-NZ" dirty="0"/>
        </a:p>
      </dgm:t>
    </dgm:pt>
    <dgm:pt modelId="{5F383228-13F3-45E7-886B-1074911DA948}" type="sibTrans" cxnId="{84C34CF1-5E87-4D6D-A2EB-1DFDEA6D80FA}">
      <dgm:prSet/>
      <dgm:spPr/>
      <dgm:t>
        <a:bodyPr/>
        <a:lstStyle/>
        <a:p>
          <a:endParaRPr lang="en-NZ"/>
        </a:p>
      </dgm:t>
    </dgm:pt>
    <dgm:pt modelId="{F0CD0120-713A-4112-885D-1635A2EB48BF}" type="parTrans" cxnId="{84C34CF1-5E87-4D6D-A2EB-1DFDEA6D80FA}">
      <dgm:prSet/>
      <dgm:spPr/>
      <dgm:t>
        <a:bodyPr/>
        <a:lstStyle/>
        <a:p>
          <a:endParaRPr lang="en-NZ"/>
        </a:p>
      </dgm:t>
    </dgm:pt>
    <dgm:pt modelId="{D8F4DACE-49CB-4B96-984D-F1D2AFD1C0E1}">
      <dgm:prSet phldrT="[Text]"/>
      <dgm:spPr/>
      <dgm:t>
        <a:bodyPr/>
        <a:lstStyle/>
        <a:p>
          <a:r>
            <a:rPr lang="en-NZ" b="1" dirty="0" smtClean="0"/>
            <a:t>External Storage Partition</a:t>
          </a:r>
        </a:p>
        <a:p>
          <a:r>
            <a:rPr lang="en-NZ" dirty="0" smtClean="0"/>
            <a:t>This partition is on the SD card if you have one. Is world readable and writeable. Just stores your </a:t>
          </a:r>
          <a:r>
            <a:rPr lang="en-NZ" strike="sngStrike" baseline="0" dirty="0" smtClean="0"/>
            <a:t>porn</a:t>
          </a:r>
          <a:r>
            <a:rPr lang="en-NZ" dirty="0" smtClean="0"/>
            <a:t> data.</a:t>
          </a:r>
          <a:endParaRPr lang="en-NZ" dirty="0"/>
        </a:p>
      </dgm:t>
    </dgm:pt>
    <dgm:pt modelId="{9D6AADAD-6459-4499-A388-6E8C966D9A6E}" type="parTrans" cxnId="{268D81C1-B7E5-419F-A223-FF1F404B08EB}">
      <dgm:prSet/>
      <dgm:spPr/>
      <dgm:t>
        <a:bodyPr/>
        <a:lstStyle/>
        <a:p>
          <a:endParaRPr lang="en-NZ"/>
        </a:p>
      </dgm:t>
    </dgm:pt>
    <dgm:pt modelId="{18A9A047-5324-4FBD-95F0-E09C07C0D6A4}" type="sibTrans" cxnId="{268D81C1-B7E5-419F-A223-FF1F404B08EB}">
      <dgm:prSet/>
      <dgm:spPr/>
      <dgm:t>
        <a:bodyPr/>
        <a:lstStyle/>
        <a:p>
          <a:endParaRPr lang="en-NZ"/>
        </a:p>
      </dgm:t>
    </dgm:pt>
    <dgm:pt modelId="{BDA7DD45-FBD8-4D24-897C-F8B723DD055E}">
      <dgm:prSet phldrT="[Text]"/>
      <dgm:spPr/>
      <dgm:t>
        <a:bodyPr/>
        <a:lstStyle/>
        <a:p>
          <a:r>
            <a:rPr lang="en-NZ" b="1" dirty="0" smtClean="0"/>
            <a:t>Data</a:t>
          </a:r>
        </a:p>
        <a:p>
          <a:r>
            <a:rPr lang="en-NZ" dirty="0" smtClean="0"/>
            <a:t>Sometimes apps are stored on the SD card if you choose to do so (e.g. APP2SD)</a:t>
          </a:r>
          <a:endParaRPr lang="en-NZ" dirty="0"/>
        </a:p>
      </dgm:t>
    </dgm:pt>
    <dgm:pt modelId="{14AE3D02-89E9-47FD-8D9F-294394EAA8B8}" type="parTrans" cxnId="{ACCE603C-BFD1-443B-B692-C300453AEC2C}">
      <dgm:prSet/>
      <dgm:spPr/>
      <dgm:t>
        <a:bodyPr/>
        <a:lstStyle/>
        <a:p>
          <a:endParaRPr lang="en-NZ"/>
        </a:p>
      </dgm:t>
    </dgm:pt>
    <dgm:pt modelId="{D46B0174-FCC3-4C5F-96A0-19D25EC59DAB}" type="sibTrans" cxnId="{ACCE603C-BFD1-443B-B692-C300453AEC2C}">
      <dgm:prSet/>
      <dgm:spPr/>
      <dgm:t>
        <a:bodyPr/>
        <a:lstStyle/>
        <a:p>
          <a:endParaRPr lang="en-NZ"/>
        </a:p>
      </dgm:t>
    </dgm:pt>
    <dgm:pt modelId="{ACF628BA-AFDC-4DB3-9E52-027CB4656B98}" type="pres">
      <dgm:prSet presAssocID="{2487AE85-902A-4AA1-B368-852FEEE20682}" presName="Name0" presStyleCnt="0">
        <dgm:presLayoutVars>
          <dgm:chPref val="1"/>
          <dgm:dir/>
          <dgm:animOne val="branch"/>
          <dgm:animLvl val="lvl"/>
          <dgm:resizeHandles/>
        </dgm:presLayoutVars>
      </dgm:prSet>
      <dgm:spPr/>
      <dgm:t>
        <a:bodyPr/>
        <a:lstStyle/>
        <a:p>
          <a:endParaRPr lang="en-NZ"/>
        </a:p>
      </dgm:t>
    </dgm:pt>
    <dgm:pt modelId="{DEE38BE4-9663-4342-A9B7-1CBE7FE52A05}" type="pres">
      <dgm:prSet presAssocID="{091F2962-4A73-4EDB-8765-324F742E0CAF}" presName="vertOne" presStyleCnt="0"/>
      <dgm:spPr/>
    </dgm:pt>
    <dgm:pt modelId="{A3775B52-9418-4CEC-B041-11D79BD3D489}" type="pres">
      <dgm:prSet presAssocID="{091F2962-4A73-4EDB-8765-324F742E0CAF}" presName="txOne" presStyleLbl="node0" presStyleIdx="0" presStyleCnt="1">
        <dgm:presLayoutVars>
          <dgm:chPref val="3"/>
        </dgm:presLayoutVars>
      </dgm:prSet>
      <dgm:spPr/>
      <dgm:t>
        <a:bodyPr/>
        <a:lstStyle/>
        <a:p>
          <a:endParaRPr lang="en-NZ"/>
        </a:p>
      </dgm:t>
    </dgm:pt>
    <dgm:pt modelId="{A532270C-C36C-40FC-9734-10ED24D93E1B}" type="pres">
      <dgm:prSet presAssocID="{091F2962-4A73-4EDB-8765-324F742E0CAF}" presName="parTransOne" presStyleCnt="0"/>
      <dgm:spPr/>
    </dgm:pt>
    <dgm:pt modelId="{93614617-908E-4385-AD41-A39811374203}" type="pres">
      <dgm:prSet presAssocID="{091F2962-4A73-4EDB-8765-324F742E0CAF}" presName="horzOne" presStyleCnt="0"/>
      <dgm:spPr/>
    </dgm:pt>
    <dgm:pt modelId="{A912628D-C5E2-4006-8918-B7DA1A6FB043}" type="pres">
      <dgm:prSet presAssocID="{22DDBE97-9065-4B34-A75C-25D5D3D0FB84}" presName="vertTwo" presStyleCnt="0"/>
      <dgm:spPr/>
    </dgm:pt>
    <dgm:pt modelId="{D9EB9F42-EC8D-4672-95B0-DC872E63DEBC}" type="pres">
      <dgm:prSet presAssocID="{22DDBE97-9065-4B34-A75C-25D5D3D0FB84}" presName="txTwo" presStyleLbl="node2" presStyleIdx="0" presStyleCnt="3">
        <dgm:presLayoutVars>
          <dgm:chPref val="3"/>
        </dgm:presLayoutVars>
      </dgm:prSet>
      <dgm:spPr/>
      <dgm:t>
        <a:bodyPr/>
        <a:lstStyle/>
        <a:p>
          <a:endParaRPr lang="en-NZ"/>
        </a:p>
      </dgm:t>
    </dgm:pt>
    <dgm:pt modelId="{BE547538-11CD-4530-9C2A-3E893610E677}" type="pres">
      <dgm:prSet presAssocID="{22DDBE97-9065-4B34-A75C-25D5D3D0FB84}" presName="parTransTwo" presStyleCnt="0"/>
      <dgm:spPr/>
    </dgm:pt>
    <dgm:pt modelId="{5049BEE9-75BB-4948-9F3A-7F2AB5140B5C}" type="pres">
      <dgm:prSet presAssocID="{22DDBE97-9065-4B34-A75C-25D5D3D0FB84}" presName="horzTwo" presStyleCnt="0"/>
      <dgm:spPr/>
    </dgm:pt>
    <dgm:pt modelId="{DC243F41-A032-4273-B555-EB213E3EBF18}" type="pres">
      <dgm:prSet presAssocID="{70299CA3-3B27-4666-8345-672B0DC1AE04}" presName="vertThree" presStyleCnt="0"/>
      <dgm:spPr/>
    </dgm:pt>
    <dgm:pt modelId="{54CB233E-933E-42D1-BA7E-9D292AB2F3DE}" type="pres">
      <dgm:prSet presAssocID="{70299CA3-3B27-4666-8345-672B0DC1AE04}" presName="txThree" presStyleLbl="node3" presStyleIdx="0" presStyleCnt="3">
        <dgm:presLayoutVars>
          <dgm:chPref val="3"/>
        </dgm:presLayoutVars>
      </dgm:prSet>
      <dgm:spPr/>
      <dgm:t>
        <a:bodyPr/>
        <a:lstStyle/>
        <a:p>
          <a:endParaRPr lang="en-NZ"/>
        </a:p>
      </dgm:t>
    </dgm:pt>
    <dgm:pt modelId="{237B1F30-E9C9-4DDE-BE9A-E5C3748B399B}" type="pres">
      <dgm:prSet presAssocID="{70299CA3-3B27-4666-8345-672B0DC1AE04}" presName="horzThree" presStyleCnt="0"/>
      <dgm:spPr/>
    </dgm:pt>
    <dgm:pt modelId="{C8EA9CAC-14C7-45AF-A090-01C7F17530BB}" type="pres">
      <dgm:prSet presAssocID="{914CF077-D66F-461C-8039-930C1B79D036}" presName="sibSpaceTwo" presStyleCnt="0"/>
      <dgm:spPr/>
    </dgm:pt>
    <dgm:pt modelId="{A2A89C73-4E19-41F7-8A05-A780B43CA928}" type="pres">
      <dgm:prSet presAssocID="{CE2EF161-3AC1-4095-991B-ACB5BE8801ED}" presName="vertTwo" presStyleCnt="0"/>
      <dgm:spPr/>
    </dgm:pt>
    <dgm:pt modelId="{F4A94235-17D3-41F8-B34E-83F7D24BD30F}" type="pres">
      <dgm:prSet presAssocID="{CE2EF161-3AC1-4095-991B-ACB5BE8801ED}" presName="txTwo" presStyleLbl="node2" presStyleIdx="1" presStyleCnt="3">
        <dgm:presLayoutVars>
          <dgm:chPref val="3"/>
        </dgm:presLayoutVars>
      </dgm:prSet>
      <dgm:spPr/>
      <dgm:t>
        <a:bodyPr/>
        <a:lstStyle/>
        <a:p>
          <a:endParaRPr lang="en-NZ"/>
        </a:p>
      </dgm:t>
    </dgm:pt>
    <dgm:pt modelId="{C85DC8BA-72E4-4A97-95C1-1E156DFBD1BB}" type="pres">
      <dgm:prSet presAssocID="{CE2EF161-3AC1-4095-991B-ACB5BE8801ED}" presName="parTransTwo" presStyleCnt="0"/>
      <dgm:spPr/>
    </dgm:pt>
    <dgm:pt modelId="{518204B9-3FC4-410A-AC9D-83843DC1DA18}" type="pres">
      <dgm:prSet presAssocID="{CE2EF161-3AC1-4095-991B-ACB5BE8801ED}" presName="horzTwo" presStyleCnt="0"/>
      <dgm:spPr/>
    </dgm:pt>
    <dgm:pt modelId="{68ECBE4C-AA72-49D4-A6C1-11A121DBE179}" type="pres">
      <dgm:prSet presAssocID="{3254FA98-8858-42A3-A8B1-5277BC44CC20}" presName="vertThree" presStyleCnt="0"/>
      <dgm:spPr/>
    </dgm:pt>
    <dgm:pt modelId="{DE936071-49A8-4D9E-A57C-512BC437A805}" type="pres">
      <dgm:prSet presAssocID="{3254FA98-8858-42A3-A8B1-5277BC44CC20}" presName="txThree" presStyleLbl="node3" presStyleIdx="1" presStyleCnt="3">
        <dgm:presLayoutVars>
          <dgm:chPref val="3"/>
        </dgm:presLayoutVars>
      </dgm:prSet>
      <dgm:spPr/>
      <dgm:t>
        <a:bodyPr/>
        <a:lstStyle/>
        <a:p>
          <a:endParaRPr lang="en-NZ"/>
        </a:p>
      </dgm:t>
    </dgm:pt>
    <dgm:pt modelId="{D399A21A-87E7-421B-8CD2-E604B7626F25}" type="pres">
      <dgm:prSet presAssocID="{3254FA98-8858-42A3-A8B1-5277BC44CC20}" presName="horzThree" presStyleCnt="0"/>
      <dgm:spPr/>
    </dgm:pt>
    <dgm:pt modelId="{AE3887BB-55BE-4133-B650-CD820DE54D1A}" type="pres">
      <dgm:prSet presAssocID="{5F383228-13F3-45E7-886B-1074911DA948}" presName="sibSpaceTwo" presStyleCnt="0"/>
      <dgm:spPr/>
    </dgm:pt>
    <dgm:pt modelId="{BB063326-EF02-4C32-A71A-68BB0802C4F0}" type="pres">
      <dgm:prSet presAssocID="{D8F4DACE-49CB-4B96-984D-F1D2AFD1C0E1}" presName="vertTwo" presStyleCnt="0"/>
      <dgm:spPr/>
    </dgm:pt>
    <dgm:pt modelId="{716C8E0F-E77B-4878-B900-D4CC5B3C95A4}" type="pres">
      <dgm:prSet presAssocID="{D8F4DACE-49CB-4B96-984D-F1D2AFD1C0E1}" presName="txTwo" presStyleLbl="node2" presStyleIdx="2" presStyleCnt="3">
        <dgm:presLayoutVars>
          <dgm:chPref val="3"/>
        </dgm:presLayoutVars>
      </dgm:prSet>
      <dgm:spPr/>
      <dgm:t>
        <a:bodyPr/>
        <a:lstStyle/>
        <a:p>
          <a:endParaRPr lang="en-NZ"/>
        </a:p>
      </dgm:t>
    </dgm:pt>
    <dgm:pt modelId="{7C344767-84BE-4ECC-8E5E-C5CD9EE65A8C}" type="pres">
      <dgm:prSet presAssocID="{D8F4DACE-49CB-4B96-984D-F1D2AFD1C0E1}" presName="parTransTwo" presStyleCnt="0"/>
      <dgm:spPr/>
    </dgm:pt>
    <dgm:pt modelId="{85F6B399-FABD-4C10-AD12-F551B6560FF9}" type="pres">
      <dgm:prSet presAssocID="{D8F4DACE-49CB-4B96-984D-F1D2AFD1C0E1}" presName="horzTwo" presStyleCnt="0"/>
      <dgm:spPr/>
    </dgm:pt>
    <dgm:pt modelId="{4B293F81-83C1-49A0-9ED4-0CBEFBDADDC9}" type="pres">
      <dgm:prSet presAssocID="{BDA7DD45-FBD8-4D24-897C-F8B723DD055E}" presName="vertThree" presStyleCnt="0"/>
      <dgm:spPr/>
    </dgm:pt>
    <dgm:pt modelId="{F86BDF47-8156-4607-B3FE-C6636C8D55F8}" type="pres">
      <dgm:prSet presAssocID="{BDA7DD45-FBD8-4D24-897C-F8B723DD055E}" presName="txThree" presStyleLbl="node3" presStyleIdx="2" presStyleCnt="3">
        <dgm:presLayoutVars>
          <dgm:chPref val="3"/>
        </dgm:presLayoutVars>
      </dgm:prSet>
      <dgm:spPr/>
      <dgm:t>
        <a:bodyPr/>
        <a:lstStyle/>
        <a:p>
          <a:endParaRPr lang="en-NZ"/>
        </a:p>
      </dgm:t>
    </dgm:pt>
    <dgm:pt modelId="{23C5B587-5144-4B2C-8265-1B5769CFE250}" type="pres">
      <dgm:prSet presAssocID="{BDA7DD45-FBD8-4D24-897C-F8B723DD055E}" presName="horzThree" presStyleCnt="0"/>
      <dgm:spPr/>
    </dgm:pt>
  </dgm:ptLst>
  <dgm:cxnLst>
    <dgm:cxn modelId="{F67C8C23-7405-4835-B726-55EC7A4B1BD2}" type="presOf" srcId="{D8F4DACE-49CB-4B96-984D-F1D2AFD1C0E1}" destId="{716C8E0F-E77B-4878-B900-D4CC5B3C95A4}" srcOrd="0" destOrd="0" presId="urn:microsoft.com/office/officeart/2005/8/layout/hierarchy4"/>
    <dgm:cxn modelId="{ACCE603C-BFD1-443B-B692-C300453AEC2C}" srcId="{D8F4DACE-49CB-4B96-984D-F1D2AFD1C0E1}" destId="{BDA7DD45-FBD8-4D24-897C-F8B723DD055E}" srcOrd="0" destOrd="0" parTransId="{14AE3D02-89E9-47FD-8D9F-294394EAA8B8}" sibTransId="{D46B0174-FCC3-4C5F-96A0-19D25EC59DAB}"/>
    <dgm:cxn modelId="{70062D95-E337-4C63-893E-024B818B6859}" type="presOf" srcId="{22DDBE97-9065-4B34-A75C-25D5D3D0FB84}" destId="{D9EB9F42-EC8D-4672-95B0-DC872E63DEBC}" srcOrd="0" destOrd="0" presId="urn:microsoft.com/office/officeart/2005/8/layout/hierarchy4"/>
    <dgm:cxn modelId="{32A3BAFF-05AF-407A-A64B-0630F987C514}" type="presOf" srcId="{CE2EF161-3AC1-4095-991B-ACB5BE8801ED}" destId="{F4A94235-17D3-41F8-B34E-83F7D24BD30F}" srcOrd="0" destOrd="0" presId="urn:microsoft.com/office/officeart/2005/8/layout/hierarchy4"/>
    <dgm:cxn modelId="{847D532C-2DC4-44C9-868B-F2D50BFFA06A}" srcId="{CE2EF161-3AC1-4095-991B-ACB5BE8801ED}" destId="{3254FA98-8858-42A3-A8B1-5277BC44CC20}" srcOrd="0" destOrd="0" parTransId="{1BA0BB37-D198-4522-9A3B-7031F756CCFF}" sibTransId="{294731C4-B37D-4294-AC32-AD3E4F94ECAB}"/>
    <dgm:cxn modelId="{7C3DDFD8-02DF-43B9-A3D9-7B9224774B68}" type="presOf" srcId="{BDA7DD45-FBD8-4D24-897C-F8B723DD055E}" destId="{F86BDF47-8156-4607-B3FE-C6636C8D55F8}" srcOrd="0" destOrd="0" presId="urn:microsoft.com/office/officeart/2005/8/layout/hierarchy4"/>
    <dgm:cxn modelId="{EF83F6AB-2EE9-438D-965B-1A962A657CE0}" type="presOf" srcId="{3254FA98-8858-42A3-A8B1-5277BC44CC20}" destId="{DE936071-49A8-4D9E-A57C-512BC437A805}" srcOrd="0" destOrd="0" presId="urn:microsoft.com/office/officeart/2005/8/layout/hierarchy4"/>
    <dgm:cxn modelId="{A025A73C-DD59-42DF-B99D-DCCEF289B564}" srcId="{091F2962-4A73-4EDB-8765-324F742E0CAF}" destId="{22DDBE97-9065-4B34-A75C-25D5D3D0FB84}" srcOrd="0" destOrd="0" parTransId="{70EA5C2C-E8EE-4448-8F6F-F9D6F1E5F095}" sibTransId="{914CF077-D66F-461C-8039-930C1B79D036}"/>
    <dgm:cxn modelId="{268D81C1-B7E5-419F-A223-FF1F404B08EB}" srcId="{091F2962-4A73-4EDB-8765-324F742E0CAF}" destId="{D8F4DACE-49CB-4B96-984D-F1D2AFD1C0E1}" srcOrd="2" destOrd="0" parTransId="{9D6AADAD-6459-4499-A388-6E8C966D9A6E}" sibTransId="{18A9A047-5324-4FBD-95F0-E09C07C0D6A4}"/>
    <dgm:cxn modelId="{47832A42-B593-4448-985D-8AF6D38F4BF2}" srcId="{22DDBE97-9065-4B34-A75C-25D5D3D0FB84}" destId="{70299CA3-3B27-4666-8345-672B0DC1AE04}" srcOrd="0" destOrd="0" parTransId="{0A5D43E3-4BD6-46F3-BAA3-5E1892689192}" sibTransId="{F8EA708F-22A1-4992-9B66-BD8CE356BEC1}"/>
    <dgm:cxn modelId="{84C34CF1-5E87-4D6D-A2EB-1DFDEA6D80FA}" srcId="{091F2962-4A73-4EDB-8765-324F742E0CAF}" destId="{CE2EF161-3AC1-4095-991B-ACB5BE8801ED}" srcOrd="1" destOrd="0" parTransId="{F0CD0120-713A-4112-885D-1635A2EB48BF}" sibTransId="{5F383228-13F3-45E7-886B-1074911DA948}"/>
    <dgm:cxn modelId="{D1C74ECA-BB57-42B9-ABF7-C4B6AB8F0EDC}" srcId="{2487AE85-902A-4AA1-B368-852FEEE20682}" destId="{091F2962-4A73-4EDB-8765-324F742E0CAF}" srcOrd="0" destOrd="0" parTransId="{686FBCB2-EF0A-4C18-88B0-8270B42FC6CD}" sibTransId="{D7A156E8-0DA9-4841-B7C0-44E383B59784}"/>
    <dgm:cxn modelId="{63B15D55-E6AC-4C67-BC06-CB3980A5C676}" type="presOf" srcId="{2487AE85-902A-4AA1-B368-852FEEE20682}" destId="{ACF628BA-AFDC-4DB3-9E52-027CB4656B98}" srcOrd="0" destOrd="0" presId="urn:microsoft.com/office/officeart/2005/8/layout/hierarchy4"/>
    <dgm:cxn modelId="{8A01ED68-8D55-4D39-BF74-A7E404316EF6}" type="presOf" srcId="{091F2962-4A73-4EDB-8765-324F742E0CAF}" destId="{A3775B52-9418-4CEC-B041-11D79BD3D489}" srcOrd="0" destOrd="0" presId="urn:microsoft.com/office/officeart/2005/8/layout/hierarchy4"/>
    <dgm:cxn modelId="{9556A83D-19C7-49E5-A0B0-EAE381C152E2}" type="presOf" srcId="{70299CA3-3B27-4666-8345-672B0DC1AE04}" destId="{54CB233E-933E-42D1-BA7E-9D292AB2F3DE}" srcOrd="0" destOrd="0" presId="urn:microsoft.com/office/officeart/2005/8/layout/hierarchy4"/>
    <dgm:cxn modelId="{AB7BD03E-7AF5-4927-8EBC-ADD8DE1F1681}" type="presParOf" srcId="{ACF628BA-AFDC-4DB3-9E52-027CB4656B98}" destId="{DEE38BE4-9663-4342-A9B7-1CBE7FE52A05}" srcOrd="0" destOrd="0" presId="urn:microsoft.com/office/officeart/2005/8/layout/hierarchy4"/>
    <dgm:cxn modelId="{C799DE17-10B8-4949-A9E0-5A450C4B5A15}" type="presParOf" srcId="{DEE38BE4-9663-4342-A9B7-1CBE7FE52A05}" destId="{A3775B52-9418-4CEC-B041-11D79BD3D489}" srcOrd="0" destOrd="0" presId="urn:microsoft.com/office/officeart/2005/8/layout/hierarchy4"/>
    <dgm:cxn modelId="{112057A6-387D-400E-B414-92B9C5669438}" type="presParOf" srcId="{DEE38BE4-9663-4342-A9B7-1CBE7FE52A05}" destId="{A532270C-C36C-40FC-9734-10ED24D93E1B}" srcOrd="1" destOrd="0" presId="urn:microsoft.com/office/officeart/2005/8/layout/hierarchy4"/>
    <dgm:cxn modelId="{DB76E767-45D6-4C4C-8EE8-A3BA05716BEE}" type="presParOf" srcId="{DEE38BE4-9663-4342-A9B7-1CBE7FE52A05}" destId="{93614617-908E-4385-AD41-A39811374203}" srcOrd="2" destOrd="0" presId="urn:microsoft.com/office/officeart/2005/8/layout/hierarchy4"/>
    <dgm:cxn modelId="{D12424C7-EF51-40C3-8062-DD9735C9FEF3}" type="presParOf" srcId="{93614617-908E-4385-AD41-A39811374203}" destId="{A912628D-C5E2-4006-8918-B7DA1A6FB043}" srcOrd="0" destOrd="0" presId="urn:microsoft.com/office/officeart/2005/8/layout/hierarchy4"/>
    <dgm:cxn modelId="{CC729A19-8445-4568-907F-5B741BDB0E17}" type="presParOf" srcId="{A912628D-C5E2-4006-8918-B7DA1A6FB043}" destId="{D9EB9F42-EC8D-4672-95B0-DC872E63DEBC}" srcOrd="0" destOrd="0" presId="urn:microsoft.com/office/officeart/2005/8/layout/hierarchy4"/>
    <dgm:cxn modelId="{281F02DD-2F83-401F-A5D4-25118C55A997}" type="presParOf" srcId="{A912628D-C5E2-4006-8918-B7DA1A6FB043}" destId="{BE547538-11CD-4530-9C2A-3E893610E677}" srcOrd="1" destOrd="0" presId="urn:microsoft.com/office/officeart/2005/8/layout/hierarchy4"/>
    <dgm:cxn modelId="{FC9588A6-3F10-472D-8D87-B11FBB503131}" type="presParOf" srcId="{A912628D-C5E2-4006-8918-B7DA1A6FB043}" destId="{5049BEE9-75BB-4948-9F3A-7F2AB5140B5C}" srcOrd="2" destOrd="0" presId="urn:microsoft.com/office/officeart/2005/8/layout/hierarchy4"/>
    <dgm:cxn modelId="{75350487-E159-47FA-B769-A3D81ED538C1}" type="presParOf" srcId="{5049BEE9-75BB-4948-9F3A-7F2AB5140B5C}" destId="{DC243F41-A032-4273-B555-EB213E3EBF18}" srcOrd="0" destOrd="0" presId="urn:microsoft.com/office/officeart/2005/8/layout/hierarchy4"/>
    <dgm:cxn modelId="{22FDA859-2C55-43D3-BD92-3D74786FE4FC}" type="presParOf" srcId="{DC243F41-A032-4273-B555-EB213E3EBF18}" destId="{54CB233E-933E-42D1-BA7E-9D292AB2F3DE}" srcOrd="0" destOrd="0" presId="urn:microsoft.com/office/officeart/2005/8/layout/hierarchy4"/>
    <dgm:cxn modelId="{2D1E4945-62AE-4F1E-8782-AE5831888CE7}" type="presParOf" srcId="{DC243F41-A032-4273-B555-EB213E3EBF18}" destId="{237B1F30-E9C9-4DDE-BE9A-E5C3748B399B}" srcOrd="1" destOrd="0" presId="urn:microsoft.com/office/officeart/2005/8/layout/hierarchy4"/>
    <dgm:cxn modelId="{FB396497-FEE1-47C0-9307-FA518945D593}" type="presParOf" srcId="{93614617-908E-4385-AD41-A39811374203}" destId="{C8EA9CAC-14C7-45AF-A090-01C7F17530BB}" srcOrd="1" destOrd="0" presId="urn:microsoft.com/office/officeart/2005/8/layout/hierarchy4"/>
    <dgm:cxn modelId="{442169C7-31B9-428B-9EFA-189062920B4C}" type="presParOf" srcId="{93614617-908E-4385-AD41-A39811374203}" destId="{A2A89C73-4E19-41F7-8A05-A780B43CA928}" srcOrd="2" destOrd="0" presId="urn:microsoft.com/office/officeart/2005/8/layout/hierarchy4"/>
    <dgm:cxn modelId="{C9F9DC4B-DB05-48E1-AE5F-F2844A5A3AC1}" type="presParOf" srcId="{A2A89C73-4E19-41F7-8A05-A780B43CA928}" destId="{F4A94235-17D3-41F8-B34E-83F7D24BD30F}" srcOrd="0" destOrd="0" presId="urn:microsoft.com/office/officeart/2005/8/layout/hierarchy4"/>
    <dgm:cxn modelId="{9429AC99-5B6F-4B44-BEEC-3072FDD2860D}" type="presParOf" srcId="{A2A89C73-4E19-41F7-8A05-A780B43CA928}" destId="{C85DC8BA-72E4-4A97-95C1-1E156DFBD1BB}" srcOrd="1" destOrd="0" presId="urn:microsoft.com/office/officeart/2005/8/layout/hierarchy4"/>
    <dgm:cxn modelId="{105E0992-C7FC-49B8-B433-59B44F4269DE}" type="presParOf" srcId="{A2A89C73-4E19-41F7-8A05-A780B43CA928}" destId="{518204B9-3FC4-410A-AC9D-83843DC1DA18}" srcOrd="2" destOrd="0" presId="urn:microsoft.com/office/officeart/2005/8/layout/hierarchy4"/>
    <dgm:cxn modelId="{3BD72707-3D47-4980-AA87-E51200896C49}" type="presParOf" srcId="{518204B9-3FC4-410A-AC9D-83843DC1DA18}" destId="{68ECBE4C-AA72-49D4-A6C1-11A121DBE179}" srcOrd="0" destOrd="0" presId="urn:microsoft.com/office/officeart/2005/8/layout/hierarchy4"/>
    <dgm:cxn modelId="{1200970E-A062-4DD7-BBBE-CC2EEA5CAD9F}" type="presParOf" srcId="{68ECBE4C-AA72-49D4-A6C1-11A121DBE179}" destId="{DE936071-49A8-4D9E-A57C-512BC437A805}" srcOrd="0" destOrd="0" presId="urn:microsoft.com/office/officeart/2005/8/layout/hierarchy4"/>
    <dgm:cxn modelId="{D7535D1F-6BE3-44F7-A761-ADA8AE3CB87D}" type="presParOf" srcId="{68ECBE4C-AA72-49D4-A6C1-11A121DBE179}" destId="{D399A21A-87E7-421B-8CD2-E604B7626F25}" srcOrd="1" destOrd="0" presId="urn:microsoft.com/office/officeart/2005/8/layout/hierarchy4"/>
    <dgm:cxn modelId="{D398FC82-3BEA-4B87-94F0-C5E47B71C669}" type="presParOf" srcId="{93614617-908E-4385-AD41-A39811374203}" destId="{AE3887BB-55BE-4133-B650-CD820DE54D1A}" srcOrd="3" destOrd="0" presId="urn:microsoft.com/office/officeart/2005/8/layout/hierarchy4"/>
    <dgm:cxn modelId="{C0076679-0702-411E-92F0-1F50ADF9DD62}" type="presParOf" srcId="{93614617-908E-4385-AD41-A39811374203}" destId="{BB063326-EF02-4C32-A71A-68BB0802C4F0}" srcOrd="4" destOrd="0" presId="urn:microsoft.com/office/officeart/2005/8/layout/hierarchy4"/>
    <dgm:cxn modelId="{A822497A-10B5-4D40-9C86-4DB1246C94AD}" type="presParOf" srcId="{BB063326-EF02-4C32-A71A-68BB0802C4F0}" destId="{716C8E0F-E77B-4878-B900-D4CC5B3C95A4}" srcOrd="0" destOrd="0" presId="urn:microsoft.com/office/officeart/2005/8/layout/hierarchy4"/>
    <dgm:cxn modelId="{18992B92-046C-4707-9360-77AE3DBC45BE}" type="presParOf" srcId="{BB063326-EF02-4C32-A71A-68BB0802C4F0}" destId="{7C344767-84BE-4ECC-8E5E-C5CD9EE65A8C}" srcOrd="1" destOrd="0" presId="urn:microsoft.com/office/officeart/2005/8/layout/hierarchy4"/>
    <dgm:cxn modelId="{FFAA8A51-C139-4455-8FF3-3E43DBD69F2A}" type="presParOf" srcId="{BB063326-EF02-4C32-A71A-68BB0802C4F0}" destId="{85F6B399-FABD-4C10-AD12-F551B6560FF9}" srcOrd="2" destOrd="0" presId="urn:microsoft.com/office/officeart/2005/8/layout/hierarchy4"/>
    <dgm:cxn modelId="{43ADA952-E4E3-456D-85E0-BD93F4C90965}" type="presParOf" srcId="{85F6B399-FABD-4C10-AD12-F551B6560FF9}" destId="{4B293F81-83C1-49A0-9ED4-0CBEFBDADDC9}" srcOrd="0" destOrd="0" presId="urn:microsoft.com/office/officeart/2005/8/layout/hierarchy4"/>
    <dgm:cxn modelId="{E8686D28-2416-485C-A7F1-E13E7CE096E0}" type="presParOf" srcId="{4B293F81-83C1-49A0-9ED4-0CBEFBDADDC9}" destId="{F86BDF47-8156-4607-B3FE-C6636C8D55F8}" srcOrd="0" destOrd="0" presId="urn:microsoft.com/office/officeart/2005/8/layout/hierarchy4"/>
    <dgm:cxn modelId="{19D07F47-C746-4DF8-9FD5-50BF5694AC78}" type="presParOf" srcId="{4B293F81-83C1-49A0-9ED4-0CBEFBDADDC9}" destId="{23C5B587-5144-4B2C-8265-1B5769CFE250}"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775B52-9418-4CEC-B041-11D79BD3D489}">
      <dsp:nvSpPr>
        <dsp:cNvPr id="0" name=""/>
        <dsp:cNvSpPr/>
      </dsp:nvSpPr>
      <dsp:spPr>
        <a:xfrm>
          <a:off x="2957" y="958"/>
          <a:ext cx="8223684" cy="141215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NZ" sz="2400" b="1" kern="1200" dirty="0" smtClean="0"/>
            <a:t>Boot Loader</a:t>
          </a:r>
        </a:p>
        <a:p>
          <a:pPr lvl="0" algn="ctr" defTabSz="1066800">
            <a:lnSpc>
              <a:spcPct val="90000"/>
            </a:lnSpc>
            <a:spcBef>
              <a:spcPct val="0"/>
            </a:spcBef>
            <a:spcAft>
              <a:spcPct val="35000"/>
            </a:spcAft>
          </a:pPr>
          <a:r>
            <a:rPr lang="en-NZ" sz="1600" kern="1200" dirty="0" smtClean="0"/>
            <a:t>Starts first, just boots other partitions. Normally boots default Android OS partition (aka “ROM”). You can usually bring up boot loader menu (if you know how) and choose which partition to boot into. NB: Boot loader is always “root!” (because it starts outside of OS permissions)</a:t>
          </a:r>
          <a:endParaRPr lang="en-NZ" sz="1600" kern="1200" dirty="0"/>
        </a:p>
      </dsp:txBody>
      <dsp:txXfrm>
        <a:off x="44318" y="42319"/>
        <a:ext cx="8140962" cy="1329431"/>
      </dsp:txXfrm>
    </dsp:sp>
    <dsp:sp modelId="{D9EB9F42-EC8D-4672-95B0-DC872E63DEBC}">
      <dsp:nvSpPr>
        <dsp:cNvPr id="0" name=""/>
        <dsp:cNvSpPr/>
      </dsp:nvSpPr>
      <dsp:spPr>
        <a:xfrm>
          <a:off x="2957" y="1556904"/>
          <a:ext cx="2595860" cy="141215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NZ" sz="1300" b="1" kern="1200" dirty="0" smtClean="0"/>
            <a:t>Default OS Partition</a:t>
          </a:r>
        </a:p>
        <a:p>
          <a:pPr lvl="0" algn="ctr" defTabSz="577850">
            <a:lnSpc>
              <a:spcPct val="90000"/>
            </a:lnSpc>
            <a:spcBef>
              <a:spcPct val="0"/>
            </a:spcBef>
            <a:spcAft>
              <a:spcPct val="35000"/>
            </a:spcAft>
          </a:pPr>
          <a:r>
            <a:rPr lang="en-NZ" sz="1300" kern="1200" dirty="0" smtClean="0"/>
            <a:t>Android OS from manufacturer/carrier.</a:t>
          </a:r>
          <a:endParaRPr lang="en-NZ" sz="1300" kern="1200" dirty="0"/>
        </a:p>
      </dsp:txBody>
      <dsp:txXfrm>
        <a:off x="44318" y="1598265"/>
        <a:ext cx="2513138" cy="1329431"/>
      </dsp:txXfrm>
    </dsp:sp>
    <dsp:sp modelId="{54CB233E-933E-42D1-BA7E-9D292AB2F3DE}">
      <dsp:nvSpPr>
        <dsp:cNvPr id="0" name=""/>
        <dsp:cNvSpPr/>
      </dsp:nvSpPr>
      <dsp:spPr>
        <a:xfrm>
          <a:off x="2957" y="3112851"/>
          <a:ext cx="2595860" cy="141215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NZ" sz="1300" b="1" kern="1200" dirty="0" err="1" smtClean="0"/>
            <a:t>Dalvik</a:t>
          </a:r>
          <a:r>
            <a:rPr lang="en-NZ" sz="1300" b="1" kern="1200" dirty="0" smtClean="0"/>
            <a:t> VM</a:t>
          </a:r>
          <a:endParaRPr lang="en-NZ" sz="1300" b="0" kern="1200" dirty="0" smtClean="0"/>
        </a:p>
        <a:p>
          <a:pPr lvl="0" algn="ctr" defTabSz="577850">
            <a:lnSpc>
              <a:spcPct val="90000"/>
            </a:lnSpc>
            <a:spcBef>
              <a:spcPct val="0"/>
            </a:spcBef>
            <a:spcAft>
              <a:spcPct val="35000"/>
            </a:spcAft>
          </a:pPr>
          <a:r>
            <a:rPr lang="en-NZ" sz="1300" b="0" kern="1200" dirty="0" smtClean="0"/>
            <a:t>Apps running as unique, non-root users within their own VMs inside the Android security framework.</a:t>
          </a:r>
        </a:p>
      </dsp:txBody>
      <dsp:txXfrm>
        <a:off x="44318" y="3154212"/>
        <a:ext cx="2513138" cy="1329431"/>
      </dsp:txXfrm>
    </dsp:sp>
    <dsp:sp modelId="{F4A94235-17D3-41F8-B34E-83F7D24BD30F}">
      <dsp:nvSpPr>
        <dsp:cNvPr id="0" name=""/>
        <dsp:cNvSpPr/>
      </dsp:nvSpPr>
      <dsp:spPr>
        <a:xfrm>
          <a:off x="2816869" y="1556904"/>
          <a:ext cx="2595860" cy="141215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NZ" sz="1300" b="1" kern="1200" dirty="0" smtClean="0"/>
            <a:t>Recovery Partition</a:t>
          </a:r>
        </a:p>
        <a:p>
          <a:pPr lvl="0" algn="ctr" defTabSz="577850">
            <a:lnSpc>
              <a:spcPct val="90000"/>
            </a:lnSpc>
            <a:spcBef>
              <a:spcPct val="0"/>
            </a:spcBef>
            <a:spcAft>
              <a:spcPct val="35000"/>
            </a:spcAft>
          </a:pPr>
          <a:r>
            <a:rPr lang="en-NZ" sz="1300" kern="1200" dirty="0" smtClean="0"/>
            <a:t>OS from manufacturer/carrier with service functions. Recovery OS also has to run as root because it may need to write to the default OS partition.</a:t>
          </a:r>
          <a:endParaRPr lang="en-NZ" sz="1300" kern="1200" dirty="0"/>
        </a:p>
      </dsp:txBody>
      <dsp:txXfrm>
        <a:off x="2858230" y="1598265"/>
        <a:ext cx="2513138" cy="1329431"/>
      </dsp:txXfrm>
    </dsp:sp>
    <dsp:sp modelId="{DE936071-49A8-4D9E-A57C-512BC437A805}">
      <dsp:nvSpPr>
        <dsp:cNvPr id="0" name=""/>
        <dsp:cNvSpPr/>
      </dsp:nvSpPr>
      <dsp:spPr>
        <a:xfrm>
          <a:off x="2816869" y="3112851"/>
          <a:ext cx="2595860" cy="141215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NZ" sz="1300" b="1" kern="1200" dirty="0" smtClean="0"/>
            <a:t>Service Tools and Functions</a:t>
          </a:r>
          <a:endParaRPr lang="en-NZ" sz="1300" b="0" kern="1200" dirty="0" smtClean="0"/>
        </a:p>
        <a:p>
          <a:pPr lvl="0" algn="ctr" defTabSz="577850">
            <a:lnSpc>
              <a:spcPct val="90000"/>
            </a:lnSpc>
            <a:spcBef>
              <a:spcPct val="0"/>
            </a:spcBef>
            <a:spcAft>
              <a:spcPct val="35000"/>
            </a:spcAft>
          </a:pPr>
          <a:r>
            <a:rPr lang="en-NZ" sz="1300" b="0" kern="1200" dirty="0" smtClean="0"/>
            <a:t>Like restoring an OS image to the default partition. Usually locked down to “authorised” functions. However, you can modify the recovery OS…</a:t>
          </a:r>
          <a:endParaRPr lang="en-NZ" sz="1300" b="1" kern="1200" dirty="0" smtClean="0"/>
        </a:p>
      </dsp:txBody>
      <dsp:txXfrm>
        <a:off x="2858230" y="3154212"/>
        <a:ext cx="2513138" cy="1329431"/>
      </dsp:txXfrm>
    </dsp:sp>
    <dsp:sp modelId="{716C8E0F-E77B-4878-B900-D4CC5B3C95A4}">
      <dsp:nvSpPr>
        <dsp:cNvPr id="0" name=""/>
        <dsp:cNvSpPr/>
      </dsp:nvSpPr>
      <dsp:spPr>
        <a:xfrm>
          <a:off x="5630782" y="1556904"/>
          <a:ext cx="2595860" cy="141215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NZ" sz="1300" b="1" kern="1200" dirty="0" smtClean="0"/>
            <a:t>External Storage Partition</a:t>
          </a:r>
        </a:p>
        <a:p>
          <a:pPr lvl="0" algn="ctr" defTabSz="577850">
            <a:lnSpc>
              <a:spcPct val="90000"/>
            </a:lnSpc>
            <a:spcBef>
              <a:spcPct val="0"/>
            </a:spcBef>
            <a:spcAft>
              <a:spcPct val="35000"/>
            </a:spcAft>
          </a:pPr>
          <a:r>
            <a:rPr lang="en-NZ" sz="1300" kern="1200" dirty="0" smtClean="0"/>
            <a:t>This partition is on the SD card if you have one. Is world readable and writeable. Just stores your </a:t>
          </a:r>
          <a:r>
            <a:rPr lang="en-NZ" sz="1300" strike="sngStrike" kern="1200" baseline="0" dirty="0" smtClean="0"/>
            <a:t>porn</a:t>
          </a:r>
          <a:r>
            <a:rPr lang="en-NZ" sz="1300" kern="1200" dirty="0" smtClean="0"/>
            <a:t> data.</a:t>
          </a:r>
          <a:endParaRPr lang="en-NZ" sz="1300" kern="1200" dirty="0"/>
        </a:p>
      </dsp:txBody>
      <dsp:txXfrm>
        <a:off x="5672143" y="1598265"/>
        <a:ext cx="2513138" cy="1329431"/>
      </dsp:txXfrm>
    </dsp:sp>
    <dsp:sp modelId="{F86BDF47-8156-4607-B3FE-C6636C8D55F8}">
      <dsp:nvSpPr>
        <dsp:cNvPr id="0" name=""/>
        <dsp:cNvSpPr/>
      </dsp:nvSpPr>
      <dsp:spPr>
        <a:xfrm>
          <a:off x="5630782" y="3112851"/>
          <a:ext cx="2595860" cy="141215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NZ" sz="1300" b="1" kern="1200" dirty="0" smtClean="0"/>
            <a:t>Data</a:t>
          </a:r>
        </a:p>
        <a:p>
          <a:pPr lvl="0" algn="ctr" defTabSz="577850">
            <a:lnSpc>
              <a:spcPct val="90000"/>
            </a:lnSpc>
            <a:spcBef>
              <a:spcPct val="0"/>
            </a:spcBef>
            <a:spcAft>
              <a:spcPct val="35000"/>
            </a:spcAft>
          </a:pPr>
          <a:r>
            <a:rPr lang="en-NZ" sz="1300" kern="1200" dirty="0" smtClean="0"/>
            <a:t>Sometimes apps are stored on the SD card if you choose to do so (e.g. APP2SD)</a:t>
          </a:r>
          <a:endParaRPr lang="en-NZ" sz="1300" kern="1200" dirty="0"/>
        </a:p>
      </dsp:txBody>
      <dsp:txXfrm>
        <a:off x="5672143" y="3154212"/>
        <a:ext cx="2513138" cy="132943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NZ"/>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NZ"/>
          </a:p>
        </p:txBody>
      </p:sp>
      <p:sp>
        <p:nvSpPr>
          <p:cNvPr id="4" name="Date Placeholder 3"/>
          <p:cNvSpPr>
            <a:spLocks noGrp="1"/>
          </p:cNvSpPr>
          <p:nvPr>
            <p:ph type="dt" sz="half" idx="10"/>
          </p:nvPr>
        </p:nvSpPr>
        <p:spPr/>
        <p:txBody>
          <a:bodyPr/>
          <a:lstStyle/>
          <a:p>
            <a:fld id="{9E60E8EE-A88A-4F6B-97BB-68E6355300FC}" type="datetimeFigureOut">
              <a:rPr lang="en-NZ" smtClean="0"/>
              <a:t>22/08/2011</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FD443C77-F7EF-471A-B08B-25E5E3C8DAAC}" type="slidenum">
              <a:rPr lang="en-NZ" smtClean="0"/>
              <a:t>‹#›</a:t>
            </a:fld>
            <a:endParaRPr lang="en-NZ"/>
          </a:p>
        </p:txBody>
      </p:sp>
    </p:spTree>
    <p:extLst>
      <p:ext uri="{BB962C8B-B14F-4D97-AF65-F5344CB8AC3E}">
        <p14:creationId xmlns:p14="http://schemas.microsoft.com/office/powerpoint/2010/main" val="3806492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9E60E8EE-A88A-4F6B-97BB-68E6355300FC}" type="datetimeFigureOut">
              <a:rPr lang="en-NZ" smtClean="0"/>
              <a:t>22/08/2011</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FD443C77-F7EF-471A-B08B-25E5E3C8DAAC}" type="slidenum">
              <a:rPr lang="en-NZ" smtClean="0"/>
              <a:t>‹#›</a:t>
            </a:fld>
            <a:endParaRPr lang="en-NZ"/>
          </a:p>
        </p:txBody>
      </p:sp>
    </p:spTree>
    <p:extLst>
      <p:ext uri="{BB962C8B-B14F-4D97-AF65-F5344CB8AC3E}">
        <p14:creationId xmlns:p14="http://schemas.microsoft.com/office/powerpoint/2010/main" val="3793416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9E60E8EE-A88A-4F6B-97BB-68E6355300FC}" type="datetimeFigureOut">
              <a:rPr lang="en-NZ" smtClean="0"/>
              <a:t>22/08/2011</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FD443C77-F7EF-471A-B08B-25E5E3C8DAAC}" type="slidenum">
              <a:rPr lang="en-NZ" smtClean="0"/>
              <a:t>‹#›</a:t>
            </a:fld>
            <a:endParaRPr lang="en-NZ"/>
          </a:p>
        </p:txBody>
      </p:sp>
    </p:spTree>
    <p:extLst>
      <p:ext uri="{BB962C8B-B14F-4D97-AF65-F5344CB8AC3E}">
        <p14:creationId xmlns:p14="http://schemas.microsoft.com/office/powerpoint/2010/main" val="1292379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9E60E8EE-A88A-4F6B-97BB-68E6355300FC}" type="datetimeFigureOut">
              <a:rPr lang="en-NZ" smtClean="0"/>
              <a:t>22/08/2011</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FD443C77-F7EF-471A-B08B-25E5E3C8DAAC}" type="slidenum">
              <a:rPr lang="en-NZ" smtClean="0"/>
              <a:t>‹#›</a:t>
            </a:fld>
            <a:endParaRPr lang="en-NZ"/>
          </a:p>
        </p:txBody>
      </p:sp>
    </p:spTree>
    <p:extLst>
      <p:ext uri="{BB962C8B-B14F-4D97-AF65-F5344CB8AC3E}">
        <p14:creationId xmlns:p14="http://schemas.microsoft.com/office/powerpoint/2010/main" val="1415149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NZ"/>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60E8EE-A88A-4F6B-97BB-68E6355300FC}" type="datetimeFigureOut">
              <a:rPr lang="en-NZ" smtClean="0"/>
              <a:t>22/08/2011</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FD443C77-F7EF-471A-B08B-25E5E3C8DAAC}" type="slidenum">
              <a:rPr lang="en-NZ" smtClean="0"/>
              <a:t>‹#›</a:t>
            </a:fld>
            <a:endParaRPr lang="en-NZ"/>
          </a:p>
        </p:txBody>
      </p:sp>
    </p:spTree>
    <p:extLst>
      <p:ext uri="{BB962C8B-B14F-4D97-AF65-F5344CB8AC3E}">
        <p14:creationId xmlns:p14="http://schemas.microsoft.com/office/powerpoint/2010/main" val="1939252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Date Placeholder 4"/>
          <p:cNvSpPr>
            <a:spLocks noGrp="1"/>
          </p:cNvSpPr>
          <p:nvPr>
            <p:ph type="dt" sz="half" idx="10"/>
          </p:nvPr>
        </p:nvSpPr>
        <p:spPr/>
        <p:txBody>
          <a:bodyPr/>
          <a:lstStyle/>
          <a:p>
            <a:fld id="{9E60E8EE-A88A-4F6B-97BB-68E6355300FC}" type="datetimeFigureOut">
              <a:rPr lang="en-NZ" smtClean="0"/>
              <a:t>22/08/2011</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FD443C77-F7EF-471A-B08B-25E5E3C8DAAC}" type="slidenum">
              <a:rPr lang="en-NZ" smtClean="0"/>
              <a:t>‹#›</a:t>
            </a:fld>
            <a:endParaRPr lang="en-NZ"/>
          </a:p>
        </p:txBody>
      </p:sp>
    </p:spTree>
    <p:extLst>
      <p:ext uri="{BB962C8B-B14F-4D97-AF65-F5344CB8AC3E}">
        <p14:creationId xmlns:p14="http://schemas.microsoft.com/office/powerpoint/2010/main" val="2116485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NZ"/>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Date Placeholder 6"/>
          <p:cNvSpPr>
            <a:spLocks noGrp="1"/>
          </p:cNvSpPr>
          <p:nvPr>
            <p:ph type="dt" sz="half" idx="10"/>
          </p:nvPr>
        </p:nvSpPr>
        <p:spPr/>
        <p:txBody>
          <a:bodyPr/>
          <a:lstStyle/>
          <a:p>
            <a:fld id="{9E60E8EE-A88A-4F6B-97BB-68E6355300FC}" type="datetimeFigureOut">
              <a:rPr lang="en-NZ" smtClean="0"/>
              <a:t>22/08/2011</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FD443C77-F7EF-471A-B08B-25E5E3C8DAAC}" type="slidenum">
              <a:rPr lang="en-NZ" smtClean="0"/>
              <a:t>‹#›</a:t>
            </a:fld>
            <a:endParaRPr lang="en-NZ"/>
          </a:p>
        </p:txBody>
      </p:sp>
    </p:spTree>
    <p:extLst>
      <p:ext uri="{BB962C8B-B14F-4D97-AF65-F5344CB8AC3E}">
        <p14:creationId xmlns:p14="http://schemas.microsoft.com/office/powerpoint/2010/main" val="2688476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Date Placeholder 2"/>
          <p:cNvSpPr>
            <a:spLocks noGrp="1"/>
          </p:cNvSpPr>
          <p:nvPr>
            <p:ph type="dt" sz="half" idx="10"/>
          </p:nvPr>
        </p:nvSpPr>
        <p:spPr/>
        <p:txBody>
          <a:bodyPr/>
          <a:lstStyle/>
          <a:p>
            <a:fld id="{9E60E8EE-A88A-4F6B-97BB-68E6355300FC}" type="datetimeFigureOut">
              <a:rPr lang="en-NZ" smtClean="0"/>
              <a:t>22/08/2011</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FD443C77-F7EF-471A-B08B-25E5E3C8DAAC}" type="slidenum">
              <a:rPr lang="en-NZ" smtClean="0"/>
              <a:t>‹#›</a:t>
            </a:fld>
            <a:endParaRPr lang="en-NZ"/>
          </a:p>
        </p:txBody>
      </p:sp>
    </p:spTree>
    <p:extLst>
      <p:ext uri="{BB962C8B-B14F-4D97-AF65-F5344CB8AC3E}">
        <p14:creationId xmlns:p14="http://schemas.microsoft.com/office/powerpoint/2010/main" val="3960968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60E8EE-A88A-4F6B-97BB-68E6355300FC}" type="datetimeFigureOut">
              <a:rPr lang="en-NZ" smtClean="0"/>
              <a:t>22/08/2011</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FD443C77-F7EF-471A-B08B-25E5E3C8DAAC}" type="slidenum">
              <a:rPr lang="en-NZ" smtClean="0"/>
              <a:t>‹#›</a:t>
            </a:fld>
            <a:endParaRPr lang="en-NZ"/>
          </a:p>
        </p:txBody>
      </p:sp>
    </p:spTree>
    <p:extLst>
      <p:ext uri="{BB962C8B-B14F-4D97-AF65-F5344CB8AC3E}">
        <p14:creationId xmlns:p14="http://schemas.microsoft.com/office/powerpoint/2010/main" val="651304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NZ"/>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60E8EE-A88A-4F6B-97BB-68E6355300FC}" type="datetimeFigureOut">
              <a:rPr lang="en-NZ" smtClean="0"/>
              <a:t>22/08/2011</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FD443C77-F7EF-471A-B08B-25E5E3C8DAAC}" type="slidenum">
              <a:rPr lang="en-NZ" smtClean="0"/>
              <a:t>‹#›</a:t>
            </a:fld>
            <a:endParaRPr lang="en-NZ"/>
          </a:p>
        </p:txBody>
      </p:sp>
    </p:spTree>
    <p:extLst>
      <p:ext uri="{BB962C8B-B14F-4D97-AF65-F5344CB8AC3E}">
        <p14:creationId xmlns:p14="http://schemas.microsoft.com/office/powerpoint/2010/main" val="173580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NZ"/>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60E8EE-A88A-4F6B-97BB-68E6355300FC}" type="datetimeFigureOut">
              <a:rPr lang="en-NZ" smtClean="0"/>
              <a:t>22/08/2011</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FD443C77-F7EF-471A-B08B-25E5E3C8DAAC}" type="slidenum">
              <a:rPr lang="en-NZ" smtClean="0"/>
              <a:t>‹#›</a:t>
            </a:fld>
            <a:endParaRPr lang="en-NZ"/>
          </a:p>
        </p:txBody>
      </p:sp>
    </p:spTree>
    <p:extLst>
      <p:ext uri="{BB962C8B-B14F-4D97-AF65-F5344CB8AC3E}">
        <p14:creationId xmlns:p14="http://schemas.microsoft.com/office/powerpoint/2010/main" val="1348582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NZ"/>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60E8EE-A88A-4F6B-97BB-68E6355300FC}" type="datetimeFigureOut">
              <a:rPr lang="en-NZ" smtClean="0"/>
              <a:t>22/08/2011</a:t>
            </a:fld>
            <a:endParaRPr lang="en-NZ"/>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443C77-F7EF-471A-B08B-25E5E3C8DAAC}" type="slidenum">
              <a:rPr lang="en-NZ" smtClean="0"/>
              <a:t>‹#›</a:t>
            </a:fld>
            <a:endParaRPr lang="en-NZ"/>
          </a:p>
        </p:txBody>
      </p:sp>
    </p:spTree>
    <p:extLst>
      <p:ext uri="{BB962C8B-B14F-4D97-AF65-F5344CB8AC3E}">
        <p14:creationId xmlns:p14="http://schemas.microsoft.com/office/powerpoint/2010/main" val="411887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ource.android.com/tech/encryption/android_crypto_implementation.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xorl.wordpress.com/2011/04/28/android-vold-mpartminors-signedness-issue/" TargetMode="External"/><Relationship Id="rId2" Type="http://schemas.openxmlformats.org/officeDocument/2006/relationships/hyperlink" Target="http://intrepidusgroup.com/insight/2010/09/android-root-source-code-looking-at-the-c-skills/" TargetMode="External"/><Relationship Id="rId1" Type="http://schemas.openxmlformats.org/officeDocument/2006/relationships/slideLayout" Target="../slideLayouts/slideLayout2.xml"/><Relationship Id="rId6" Type="http://schemas.openxmlformats.org/officeDocument/2006/relationships/hyperlink" Target="http://android.git.kernel.org/?p=platform/system/core.git;a=commit;h=b620a0b1c7ae486e979826200e8e441605b0a5d6" TargetMode="External"/><Relationship Id="rId5" Type="http://schemas.openxmlformats.org/officeDocument/2006/relationships/hyperlink" Target="http://android.git.kernel.org/?p=platform/system/netd.git;a=commit;h=79b579c92afc08ab12c0a5788d61f2dd2934836f" TargetMode="External"/><Relationship Id="rId4" Type="http://schemas.openxmlformats.org/officeDocument/2006/relationships/hyperlink" Target="http://android.git.kernel.org/?p=platform/system/vold.git;a=commit;h=c51920c82463b240e2be0430849837d6fdc5352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smtClean="0"/>
              <a:t>Android Forensics</a:t>
            </a:r>
            <a:endParaRPr lang="en-NZ" dirty="0"/>
          </a:p>
        </p:txBody>
      </p:sp>
      <p:sp>
        <p:nvSpPr>
          <p:cNvPr id="3" name="Subtitle 2"/>
          <p:cNvSpPr>
            <a:spLocks noGrp="1"/>
          </p:cNvSpPr>
          <p:nvPr>
            <p:ph type="subTitle" idx="1"/>
          </p:nvPr>
        </p:nvSpPr>
        <p:spPr>
          <a:xfrm>
            <a:off x="1115616" y="3886200"/>
            <a:ext cx="6912768" cy="1752600"/>
          </a:xfrm>
        </p:spPr>
        <p:txBody>
          <a:bodyPr/>
          <a:lstStyle/>
          <a:p>
            <a:r>
              <a:rPr lang="en-NZ" dirty="0" smtClean="0"/>
              <a:t>“What your phone knows about you, and how to persuade it to start talking”</a:t>
            </a:r>
            <a:endParaRPr lang="en-NZ" dirty="0"/>
          </a:p>
        </p:txBody>
      </p:sp>
    </p:spTree>
    <p:extLst>
      <p:ext uri="{BB962C8B-B14F-4D97-AF65-F5344CB8AC3E}">
        <p14:creationId xmlns:p14="http://schemas.microsoft.com/office/powerpoint/2010/main" val="20466412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Making a secure app</a:t>
            </a:r>
            <a:endParaRPr lang="en-NZ" dirty="0"/>
          </a:p>
        </p:txBody>
      </p:sp>
      <p:sp>
        <p:nvSpPr>
          <p:cNvPr id="3" name="Content Placeholder 2"/>
          <p:cNvSpPr>
            <a:spLocks noGrp="1"/>
          </p:cNvSpPr>
          <p:nvPr>
            <p:ph idx="1"/>
          </p:nvPr>
        </p:nvSpPr>
        <p:spPr/>
        <p:txBody>
          <a:bodyPr/>
          <a:lstStyle/>
          <a:p>
            <a:r>
              <a:rPr lang="en-NZ" dirty="0" smtClean="0"/>
              <a:t>Encrypt network traffic – SSL/HTTPS</a:t>
            </a:r>
          </a:p>
          <a:p>
            <a:pPr lvl="1"/>
            <a:r>
              <a:rPr lang="en-NZ" dirty="0" smtClean="0"/>
              <a:t>Be mindful of MITM attacks against SSH</a:t>
            </a:r>
          </a:p>
          <a:p>
            <a:r>
              <a:rPr lang="en-NZ" dirty="0" smtClean="0"/>
              <a:t>Prevents intrusion at the packet level</a:t>
            </a:r>
          </a:p>
        </p:txBody>
      </p:sp>
    </p:spTree>
    <p:extLst>
      <p:ext uri="{BB962C8B-B14F-4D97-AF65-F5344CB8AC3E}">
        <p14:creationId xmlns:p14="http://schemas.microsoft.com/office/powerpoint/2010/main" val="242090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Making a secure app</a:t>
            </a:r>
            <a:endParaRPr lang="en-NZ" dirty="0"/>
          </a:p>
        </p:txBody>
      </p:sp>
      <p:sp>
        <p:nvSpPr>
          <p:cNvPr id="3" name="Content Placeholder 2"/>
          <p:cNvSpPr>
            <a:spLocks noGrp="1"/>
          </p:cNvSpPr>
          <p:nvPr>
            <p:ph idx="1"/>
          </p:nvPr>
        </p:nvSpPr>
        <p:spPr/>
        <p:txBody>
          <a:bodyPr/>
          <a:lstStyle/>
          <a:p>
            <a:r>
              <a:rPr lang="en-NZ" dirty="0" smtClean="0"/>
              <a:t>Encrypt local storage data with password</a:t>
            </a:r>
          </a:p>
          <a:p>
            <a:pPr lvl="1"/>
            <a:r>
              <a:rPr lang="en-NZ" dirty="0" smtClean="0"/>
              <a:t>Yes you can be forced to reveal the password, but would prevent casual snooping </a:t>
            </a:r>
          </a:p>
          <a:p>
            <a:r>
              <a:rPr lang="en-NZ" dirty="0" smtClean="0"/>
              <a:t>Slightly inconvenient, somewhat secure</a:t>
            </a:r>
          </a:p>
        </p:txBody>
      </p:sp>
    </p:spTree>
    <p:extLst>
      <p:ext uri="{BB962C8B-B14F-4D97-AF65-F5344CB8AC3E}">
        <p14:creationId xmlns:p14="http://schemas.microsoft.com/office/powerpoint/2010/main" val="502632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Making a secure app</a:t>
            </a:r>
            <a:endParaRPr lang="en-NZ" dirty="0"/>
          </a:p>
        </p:txBody>
      </p:sp>
      <p:sp>
        <p:nvSpPr>
          <p:cNvPr id="3" name="Content Placeholder 2"/>
          <p:cNvSpPr>
            <a:spLocks noGrp="1"/>
          </p:cNvSpPr>
          <p:nvPr>
            <p:ph idx="1"/>
          </p:nvPr>
        </p:nvSpPr>
        <p:spPr/>
        <p:txBody>
          <a:bodyPr/>
          <a:lstStyle/>
          <a:p>
            <a:r>
              <a:rPr lang="en-NZ" dirty="0" smtClean="0"/>
              <a:t>Encrypt local storage data with password and multiple user defined </a:t>
            </a:r>
            <a:r>
              <a:rPr lang="en-NZ" dirty="0" err="1" smtClean="0"/>
              <a:t>keyfiles</a:t>
            </a:r>
            <a:r>
              <a:rPr lang="en-NZ" dirty="0"/>
              <a:t> </a:t>
            </a:r>
            <a:r>
              <a:rPr lang="en-NZ" dirty="0" smtClean="0"/>
              <a:t>selected on app launch</a:t>
            </a:r>
          </a:p>
          <a:p>
            <a:pPr lvl="1"/>
            <a:r>
              <a:rPr lang="en-NZ" dirty="0" smtClean="0"/>
              <a:t>If </a:t>
            </a:r>
            <a:r>
              <a:rPr lang="en-NZ" dirty="0" err="1" smtClean="0"/>
              <a:t>keyfiles</a:t>
            </a:r>
            <a:r>
              <a:rPr lang="en-NZ" dirty="0" smtClean="0"/>
              <a:t> are stored on external storage, destroy the SD card to lock your data forever</a:t>
            </a:r>
          </a:p>
          <a:p>
            <a:pPr lvl="1"/>
            <a:r>
              <a:rPr lang="en-NZ" dirty="0" smtClean="0"/>
              <a:t>If </a:t>
            </a:r>
            <a:r>
              <a:rPr lang="en-NZ" dirty="0" err="1" smtClean="0"/>
              <a:t>keyfiles</a:t>
            </a:r>
            <a:r>
              <a:rPr lang="en-NZ" dirty="0" smtClean="0"/>
              <a:t> are stored on internal storage, the attacker must be clever enough to figure out which file(s) are used</a:t>
            </a:r>
          </a:p>
          <a:p>
            <a:r>
              <a:rPr lang="en-NZ" dirty="0" smtClean="0"/>
              <a:t>Somewhat inconvenient, very secure</a:t>
            </a:r>
          </a:p>
        </p:txBody>
      </p:sp>
    </p:spTree>
    <p:extLst>
      <p:ext uri="{BB962C8B-B14F-4D97-AF65-F5344CB8AC3E}">
        <p14:creationId xmlns:p14="http://schemas.microsoft.com/office/powerpoint/2010/main" val="10737070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Making a secure app FTW</a:t>
            </a:r>
            <a:endParaRPr lang="en-NZ" dirty="0"/>
          </a:p>
        </p:txBody>
      </p:sp>
      <p:sp>
        <p:nvSpPr>
          <p:cNvPr id="3" name="Content Placeholder 2"/>
          <p:cNvSpPr>
            <a:spLocks noGrp="1"/>
          </p:cNvSpPr>
          <p:nvPr>
            <p:ph idx="1"/>
          </p:nvPr>
        </p:nvSpPr>
        <p:spPr/>
        <p:txBody>
          <a:bodyPr>
            <a:normAutofit lnSpcReduction="10000"/>
          </a:bodyPr>
          <a:lstStyle/>
          <a:p>
            <a:r>
              <a:rPr lang="en-NZ" dirty="0" smtClean="0"/>
              <a:t>Encrypt local storage data with password and multiple user defined </a:t>
            </a:r>
            <a:r>
              <a:rPr lang="en-NZ" dirty="0" err="1" smtClean="0"/>
              <a:t>keyfiles</a:t>
            </a:r>
            <a:r>
              <a:rPr lang="en-NZ" dirty="0"/>
              <a:t> </a:t>
            </a:r>
            <a:r>
              <a:rPr lang="en-NZ" dirty="0" smtClean="0"/>
              <a:t>selected on app launch</a:t>
            </a:r>
          </a:p>
          <a:p>
            <a:pPr lvl="1"/>
            <a:r>
              <a:rPr lang="en-NZ" dirty="0" smtClean="0"/>
              <a:t>Feature: Open different encrypted storage areas depending on which passwords and </a:t>
            </a:r>
            <a:r>
              <a:rPr lang="en-NZ" dirty="0" err="1" smtClean="0"/>
              <a:t>keyfiles</a:t>
            </a:r>
            <a:r>
              <a:rPr lang="en-NZ" dirty="0" smtClean="0"/>
              <a:t> are used</a:t>
            </a:r>
          </a:p>
          <a:p>
            <a:pPr lvl="1"/>
            <a:r>
              <a:rPr lang="en-NZ" dirty="0" smtClean="0"/>
              <a:t>Under duress, open a “decoy” storage area</a:t>
            </a:r>
          </a:p>
          <a:p>
            <a:pPr lvl="1"/>
            <a:r>
              <a:rPr lang="en-NZ" dirty="0" smtClean="0"/>
              <a:t>Now you have plausible deniability</a:t>
            </a:r>
          </a:p>
          <a:p>
            <a:r>
              <a:rPr lang="en-NZ" dirty="0" smtClean="0"/>
              <a:t>Profit (Will users pay more for more security?)</a:t>
            </a:r>
            <a:endParaRPr lang="en-NZ" dirty="0"/>
          </a:p>
          <a:p>
            <a:endParaRPr lang="en-NZ" dirty="0" smtClean="0"/>
          </a:p>
        </p:txBody>
      </p:sp>
    </p:spTree>
    <p:extLst>
      <p:ext uri="{BB962C8B-B14F-4D97-AF65-F5344CB8AC3E}">
        <p14:creationId xmlns:p14="http://schemas.microsoft.com/office/powerpoint/2010/main" val="26191848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Encryption Libraries</a:t>
            </a:r>
            <a:endParaRPr lang="en-NZ" dirty="0"/>
          </a:p>
        </p:txBody>
      </p:sp>
      <p:sp>
        <p:nvSpPr>
          <p:cNvPr id="3" name="Content Placeholder 2"/>
          <p:cNvSpPr>
            <a:spLocks noGrp="1"/>
          </p:cNvSpPr>
          <p:nvPr>
            <p:ph idx="1"/>
          </p:nvPr>
        </p:nvSpPr>
        <p:spPr/>
        <p:txBody>
          <a:bodyPr>
            <a:normAutofit/>
          </a:bodyPr>
          <a:lstStyle/>
          <a:p>
            <a:r>
              <a:rPr lang="en-NZ" dirty="0" err="1"/>
              <a:t>Dalvik</a:t>
            </a:r>
            <a:r>
              <a:rPr lang="en-NZ" dirty="0"/>
              <a:t> uses </a:t>
            </a:r>
            <a:r>
              <a:rPr lang="en-NZ" dirty="0" err="1"/>
              <a:t>BouncyCastle</a:t>
            </a:r>
            <a:r>
              <a:rPr lang="en-NZ" dirty="0"/>
              <a:t> for the general framework and for many, </a:t>
            </a:r>
            <a:r>
              <a:rPr lang="en-NZ" dirty="0" smtClean="0"/>
              <a:t>but not </a:t>
            </a:r>
            <a:r>
              <a:rPr lang="en-NZ" dirty="0"/>
              <a:t>all cipher implementations</a:t>
            </a:r>
            <a:r>
              <a:rPr lang="en-NZ" dirty="0" smtClean="0"/>
              <a:t>.</a:t>
            </a:r>
          </a:p>
          <a:p>
            <a:r>
              <a:rPr lang="en-NZ" dirty="0" smtClean="0">
                <a:hlinkClick r:id="rId2"/>
              </a:rPr>
              <a:t>http://source.android.com/tech/encryption/android_crypto_implementation.html</a:t>
            </a:r>
            <a:endParaRPr lang="en-NZ" dirty="0" smtClean="0"/>
          </a:p>
          <a:p>
            <a:r>
              <a:rPr lang="en-NZ" dirty="0" smtClean="0"/>
              <a:t>AES - use </a:t>
            </a:r>
            <a:r>
              <a:rPr lang="en-NZ" b="1" dirty="0" err="1" smtClean="0"/>
              <a:t>javax.crypto</a:t>
            </a:r>
            <a:r>
              <a:rPr lang="en-NZ" dirty="0" err="1" smtClean="0"/>
              <a:t>.Cipher</a:t>
            </a:r>
            <a:r>
              <a:rPr lang="en-NZ" dirty="0" smtClean="0"/>
              <a:t> </a:t>
            </a:r>
            <a:r>
              <a:rPr lang="en-NZ" dirty="0"/>
              <a:t>(along with helpers </a:t>
            </a:r>
            <a:r>
              <a:rPr lang="en-NZ" dirty="0" err="1"/>
              <a:t>CipherInputStream</a:t>
            </a:r>
            <a:r>
              <a:rPr lang="en-NZ" dirty="0"/>
              <a:t> </a:t>
            </a:r>
            <a:r>
              <a:rPr lang="en-NZ" dirty="0" smtClean="0"/>
              <a:t>and </a:t>
            </a:r>
            <a:r>
              <a:rPr lang="en-NZ" dirty="0" err="1" smtClean="0"/>
              <a:t>CipherOutputStream</a:t>
            </a:r>
            <a:r>
              <a:rPr lang="en-NZ" dirty="0" smtClean="0"/>
              <a:t>)</a:t>
            </a:r>
          </a:p>
          <a:p>
            <a:endParaRPr lang="en-NZ" dirty="0"/>
          </a:p>
        </p:txBody>
      </p:sp>
    </p:spTree>
    <p:extLst>
      <p:ext uri="{BB962C8B-B14F-4D97-AF65-F5344CB8AC3E}">
        <p14:creationId xmlns:p14="http://schemas.microsoft.com/office/powerpoint/2010/main" val="27399035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Traditional IT Forensics</a:t>
            </a:r>
            <a:endParaRPr lang="en-NZ" dirty="0"/>
          </a:p>
        </p:txBody>
      </p:sp>
      <p:sp>
        <p:nvSpPr>
          <p:cNvPr id="3" name="Content Placeholder 2"/>
          <p:cNvSpPr>
            <a:spLocks noGrp="1"/>
          </p:cNvSpPr>
          <p:nvPr>
            <p:ph idx="1"/>
          </p:nvPr>
        </p:nvSpPr>
        <p:spPr/>
        <p:txBody>
          <a:bodyPr/>
          <a:lstStyle/>
          <a:p>
            <a:r>
              <a:rPr lang="en-NZ" dirty="0" smtClean="0"/>
              <a:t>Make a perfect copy of the machine without changing anything; analyse this copy</a:t>
            </a:r>
          </a:p>
          <a:p>
            <a:r>
              <a:rPr lang="en-NZ" dirty="0" smtClean="0"/>
              <a:t>Can’t read the memory without starting the device</a:t>
            </a:r>
          </a:p>
          <a:p>
            <a:pPr lvl="1"/>
            <a:r>
              <a:rPr lang="en-NZ" dirty="0" smtClean="0"/>
              <a:t>But starting the device changes the machine state!</a:t>
            </a:r>
          </a:p>
          <a:p>
            <a:pPr lvl="2"/>
            <a:r>
              <a:rPr lang="en-NZ" dirty="0" smtClean="0"/>
              <a:t>What will the judge say???</a:t>
            </a:r>
          </a:p>
          <a:p>
            <a:pPr lvl="3"/>
            <a:r>
              <a:rPr lang="en-NZ" dirty="0" smtClean="0"/>
              <a:t>Chip-off methods are very expensive…</a:t>
            </a:r>
          </a:p>
        </p:txBody>
      </p:sp>
    </p:spTree>
    <p:extLst>
      <p:ext uri="{BB962C8B-B14F-4D97-AF65-F5344CB8AC3E}">
        <p14:creationId xmlns:p14="http://schemas.microsoft.com/office/powerpoint/2010/main" val="3242201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smtClean="0"/>
              <a:t>Sucks to be law enforcement(?)</a:t>
            </a:r>
            <a:endParaRPr lang="en-NZ" dirty="0"/>
          </a:p>
        </p:txBody>
      </p:sp>
      <p:sp>
        <p:nvSpPr>
          <p:cNvPr id="3" name="Content Placeholder 2"/>
          <p:cNvSpPr>
            <a:spLocks noGrp="1"/>
          </p:cNvSpPr>
          <p:nvPr>
            <p:ph idx="1"/>
          </p:nvPr>
        </p:nvSpPr>
        <p:spPr>
          <a:xfrm>
            <a:off x="457200" y="1340768"/>
            <a:ext cx="8229600" cy="4785395"/>
          </a:xfrm>
        </p:spPr>
        <p:txBody>
          <a:bodyPr>
            <a:normAutofit/>
          </a:bodyPr>
          <a:lstStyle/>
          <a:p>
            <a:r>
              <a:rPr lang="en-NZ" dirty="0"/>
              <a:t>Traditional forensic analysis is </a:t>
            </a:r>
            <a:r>
              <a:rPr lang="en-NZ" dirty="0" smtClean="0"/>
              <a:t>very difficult to do on Android devices</a:t>
            </a:r>
          </a:p>
          <a:p>
            <a:pPr lvl="1"/>
            <a:r>
              <a:rPr lang="en-NZ" dirty="0" smtClean="0"/>
              <a:t>Must accept some degree of post-custody changes to the OS and </a:t>
            </a:r>
            <a:r>
              <a:rPr lang="en-NZ" dirty="0" err="1" smtClean="0"/>
              <a:t>filesystem</a:t>
            </a:r>
            <a:endParaRPr lang="en-NZ" dirty="0" smtClean="0"/>
          </a:p>
          <a:p>
            <a:pPr marL="457200" lvl="1" indent="0">
              <a:buNone/>
            </a:pPr>
            <a:r>
              <a:rPr lang="en-NZ" dirty="0" smtClean="0">
                <a:solidFill>
                  <a:srgbClr val="FF0000"/>
                </a:solidFill>
              </a:rPr>
              <a:t>OR</a:t>
            </a:r>
          </a:p>
          <a:p>
            <a:pPr lvl="1"/>
            <a:r>
              <a:rPr lang="en-NZ" dirty="0" smtClean="0"/>
              <a:t>Spend a huge amount of $$$ on chip-off methods</a:t>
            </a:r>
          </a:p>
          <a:p>
            <a:endParaRPr lang="en-NZ" dirty="0" smtClean="0"/>
          </a:p>
        </p:txBody>
      </p:sp>
    </p:spTree>
    <p:extLst>
      <p:ext uri="{BB962C8B-B14F-4D97-AF65-F5344CB8AC3E}">
        <p14:creationId xmlns:p14="http://schemas.microsoft.com/office/powerpoint/2010/main" val="22128105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Chip-off aka Forensic </a:t>
            </a:r>
            <a:r>
              <a:rPr lang="en-NZ" dirty="0" err="1" smtClean="0"/>
              <a:t>Desoldering</a:t>
            </a:r>
            <a:endParaRPr lang="en-NZ" dirty="0"/>
          </a:p>
        </p:txBody>
      </p:sp>
      <p:pic>
        <p:nvPicPr>
          <p:cNvPr id="4" name="Picture 2" descr="E:\gt_work_iso\projects\android_forensics\PopcornBG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383254"/>
            <a:ext cx="6768752" cy="5044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39434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Android OS Security features</a:t>
            </a:r>
            <a:endParaRPr lang="en-NZ" dirty="0"/>
          </a:p>
        </p:txBody>
      </p:sp>
      <p:sp>
        <p:nvSpPr>
          <p:cNvPr id="3" name="Content Placeholder 2"/>
          <p:cNvSpPr>
            <a:spLocks noGrp="1"/>
          </p:cNvSpPr>
          <p:nvPr>
            <p:ph idx="1"/>
          </p:nvPr>
        </p:nvSpPr>
        <p:spPr/>
        <p:txBody>
          <a:bodyPr>
            <a:normAutofit fontScale="92500" lnSpcReduction="10000"/>
          </a:bodyPr>
          <a:lstStyle/>
          <a:p>
            <a:r>
              <a:rPr lang="en-NZ" dirty="0"/>
              <a:t>Android has a very robust security framework by </a:t>
            </a:r>
            <a:r>
              <a:rPr lang="en-NZ" dirty="0" smtClean="0"/>
              <a:t>default</a:t>
            </a:r>
          </a:p>
          <a:p>
            <a:r>
              <a:rPr lang="en-NZ" dirty="0" smtClean="0"/>
              <a:t>Each app is a unique Linux user in the device it’s installed on, therefore:</a:t>
            </a:r>
          </a:p>
          <a:p>
            <a:pPr lvl="1"/>
            <a:r>
              <a:rPr lang="en-NZ" dirty="0" smtClean="0"/>
              <a:t>Internal storage data can’t be read by other apps unless explicitly allowed (Files on external storage are world read and writable)</a:t>
            </a:r>
          </a:p>
          <a:p>
            <a:pPr lvl="1"/>
            <a:r>
              <a:rPr lang="en-NZ" dirty="0" smtClean="0"/>
              <a:t>Thus, </a:t>
            </a:r>
            <a:r>
              <a:rPr lang="en-NZ" dirty="0" smtClean="0"/>
              <a:t>“impossible” </a:t>
            </a:r>
            <a:r>
              <a:rPr lang="en-NZ" dirty="0" smtClean="0"/>
              <a:t>to make an app that can read the data stored by other apps on internal memory.</a:t>
            </a:r>
          </a:p>
          <a:p>
            <a:r>
              <a:rPr lang="en-NZ" dirty="0" smtClean="0"/>
              <a:t>Except…</a:t>
            </a:r>
          </a:p>
        </p:txBody>
      </p:sp>
    </p:spTree>
    <p:extLst>
      <p:ext uri="{BB962C8B-B14F-4D97-AF65-F5344CB8AC3E}">
        <p14:creationId xmlns:p14="http://schemas.microsoft.com/office/powerpoint/2010/main" val="703687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Rooting (not just for humans)</a:t>
            </a:r>
            <a:endParaRPr lang="en-NZ" dirty="0"/>
          </a:p>
        </p:txBody>
      </p:sp>
      <p:sp>
        <p:nvSpPr>
          <p:cNvPr id="3" name="Content Placeholder 2"/>
          <p:cNvSpPr>
            <a:spLocks noGrp="1"/>
          </p:cNvSpPr>
          <p:nvPr>
            <p:ph idx="1"/>
          </p:nvPr>
        </p:nvSpPr>
        <p:spPr/>
        <p:txBody>
          <a:bodyPr>
            <a:normAutofit fontScale="92500"/>
          </a:bodyPr>
          <a:lstStyle/>
          <a:p>
            <a:r>
              <a:rPr lang="en-NZ" dirty="0" smtClean="0"/>
              <a:t>A Linux </a:t>
            </a:r>
            <a:r>
              <a:rPr lang="en-NZ" dirty="0" err="1" smtClean="0"/>
              <a:t>superuser</a:t>
            </a:r>
            <a:r>
              <a:rPr lang="en-NZ" dirty="0" smtClean="0"/>
              <a:t> can read and write to anything.</a:t>
            </a:r>
          </a:p>
          <a:p>
            <a:r>
              <a:rPr lang="en-NZ" dirty="0" smtClean="0"/>
              <a:t>So a forensic app needs to run as root (otherwise we can’t read all aspects of the device </a:t>
            </a:r>
            <a:r>
              <a:rPr lang="en-NZ" dirty="0" err="1" smtClean="0"/>
              <a:t>filesystem</a:t>
            </a:r>
            <a:r>
              <a:rPr lang="en-NZ" dirty="0" smtClean="0"/>
              <a:t>)</a:t>
            </a:r>
          </a:p>
          <a:p>
            <a:r>
              <a:rPr lang="en-NZ" dirty="0" smtClean="0"/>
              <a:t>99.99% of phones do not normally run as root (good!) per the usual Linux security model</a:t>
            </a:r>
          </a:p>
          <a:p>
            <a:r>
              <a:rPr lang="en-NZ" dirty="0" smtClean="0"/>
              <a:t>Getting root access is different for each phone!</a:t>
            </a:r>
          </a:p>
          <a:p>
            <a:r>
              <a:rPr lang="en-NZ" b="1" u="sng" dirty="0" smtClean="0"/>
              <a:t>Every commercial Android forensics product requires root for full functionality</a:t>
            </a:r>
            <a:endParaRPr lang="en-NZ" b="1" u="sng" dirty="0"/>
          </a:p>
        </p:txBody>
      </p:sp>
    </p:spTree>
    <p:extLst>
      <p:ext uri="{BB962C8B-B14F-4D97-AF65-F5344CB8AC3E}">
        <p14:creationId xmlns:p14="http://schemas.microsoft.com/office/powerpoint/2010/main" val="22862689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Memory Layout</a:t>
            </a:r>
            <a:endParaRPr lang="en-NZ"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07129201"/>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09792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Rooting </a:t>
            </a:r>
            <a:r>
              <a:rPr lang="en-NZ" sz="2000" strike="sngStrike" dirty="0" smtClean="0"/>
              <a:t>positions</a:t>
            </a:r>
            <a:r>
              <a:rPr lang="en-NZ" dirty="0" smtClean="0"/>
              <a:t> methods</a:t>
            </a:r>
            <a:endParaRPr lang="en-NZ" dirty="0"/>
          </a:p>
        </p:txBody>
      </p:sp>
      <p:pic>
        <p:nvPicPr>
          <p:cNvPr id="3" name="Picture 2" descr="E:\gt_work_iso\projects\android_forensics\exploid.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196752"/>
            <a:ext cx="6277866" cy="43161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5661248"/>
            <a:ext cx="9144000" cy="923330"/>
          </a:xfrm>
          <a:prstGeom prst="rect">
            <a:avLst/>
          </a:prstGeom>
          <a:noFill/>
        </p:spPr>
        <p:txBody>
          <a:bodyPr wrap="square" rtlCol="0">
            <a:spAutoFit/>
          </a:bodyPr>
          <a:lstStyle/>
          <a:p>
            <a:r>
              <a:rPr lang="en-NZ" b="1" dirty="0" err="1" smtClean="0"/>
              <a:t>Udev</a:t>
            </a:r>
            <a:r>
              <a:rPr lang="en-NZ" b="1" dirty="0"/>
              <a:t> </a:t>
            </a:r>
            <a:r>
              <a:rPr lang="en-NZ" b="1" dirty="0" smtClean="0"/>
              <a:t>aka Exploid2/</a:t>
            </a:r>
            <a:r>
              <a:rPr lang="en-NZ" b="1" dirty="0" err="1" smtClean="0"/>
              <a:t>Exploid</a:t>
            </a:r>
            <a:r>
              <a:rPr lang="en-NZ" b="1" dirty="0" smtClean="0"/>
              <a:t> code</a:t>
            </a:r>
            <a:r>
              <a:rPr lang="en-NZ" dirty="0" smtClean="0"/>
              <a:t>. Exploits </a:t>
            </a:r>
            <a:r>
              <a:rPr lang="en-NZ" u="sng" dirty="0" smtClean="0"/>
              <a:t>CVE-2009-1185</a:t>
            </a:r>
            <a:r>
              <a:rPr lang="en-NZ" dirty="0" smtClean="0"/>
              <a:t>: </a:t>
            </a:r>
            <a:r>
              <a:rPr lang="en-NZ" dirty="0" err="1" smtClean="0"/>
              <a:t>udev</a:t>
            </a:r>
            <a:r>
              <a:rPr lang="en-NZ" dirty="0" smtClean="0"/>
              <a:t> </a:t>
            </a:r>
            <a:r>
              <a:rPr lang="en-NZ" dirty="0"/>
              <a:t>before 1.4.1 does not verify whether a NETLINK message originates from kernel space, which allows local users to gain privileges by sending a NETLINK message from user space.</a:t>
            </a:r>
          </a:p>
        </p:txBody>
      </p:sp>
    </p:spTree>
    <p:extLst>
      <p:ext uri="{BB962C8B-B14F-4D97-AF65-F5344CB8AC3E}">
        <p14:creationId xmlns:p14="http://schemas.microsoft.com/office/powerpoint/2010/main" val="6505450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Rooting methods</a:t>
            </a:r>
            <a:endParaRPr lang="en-NZ" dirty="0"/>
          </a:p>
        </p:txBody>
      </p:sp>
      <p:sp>
        <p:nvSpPr>
          <p:cNvPr id="4" name="Content Placeholder 2"/>
          <p:cNvSpPr>
            <a:spLocks noGrp="1"/>
          </p:cNvSpPr>
          <p:nvPr>
            <p:ph idx="1"/>
          </p:nvPr>
        </p:nvSpPr>
        <p:spPr>
          <a:xfrm>
            <a:off x="457200" y="1600200"/>
            <a:ext cx="8229600" cy="4525963"/>
          </a:xfrm>
        </p:spPr>
        <p:txBody>
          <a:bodyPr>
            <a:normAutofit fontScale="62500" lnSpcReduction="20000"/>
          </a:bodyPr>
          <a:lstStyle/>
          <a:p>
            <a:r>
              <a:rPr lang="en-NZ" dirty="0" smtClean="0"/>
              <a:t>Often some form of “attack” against:</a:t>
            </a:r>
          </a:p>
          <a:p>
            <a:pPr lvl="1"/>
            <a:r>
              <a:rPr lang="en-NZ" dirty="0" err="1" smtClean="0"/>
              <a:t>Bootloader</a:t>
            </a:r>
            <a:endParaRPr lang="en-NZ" dirty="0"/>
          </a:p>
          <a:p>
            <a:pPr lvl="2"/>
            <a:r>
              <a:rPr lang="en-NZ" dirty="0" smtClean="0"/>
              <a:t>Not common – most manufacturers use very simple </a:t>
            </a:r>
            <a:r>
              <a:rPr lang="en-NZ" dirty="0" err="1" smtClean="0"/>
              <a:t>bootloaders</a:t>
            </a:r>
            <a:r>
              <a:rPr lang="en-NZ" dirty="0" smtClean="0"/>
              <a:t>. Exception: Samsung Nexus series</a:t>
            </a:r>
          </a:p>
          <a:p>
            <a:pPr lvl="1"/>
            <a:r>
              <a:rPr lang="en-NZ" dirty="0" smtClean="0"/>
              <a:t>Recovery Partition</a:t>
            </a:r>
          </a:p>
          <a:p>
            <a:pPr lvl="2"/>
            <a:r>
              <a:rPr lang="en-NZ" dirty="0" smtClean="0"/>
              <a:t>Common. Replace original recovery partition with a custom or modified recovery image with additional features. Allows modification to existing OS or replacement with pre-rooted OS image</a:t>
            </a:r>
          </a:p>
          <a:p>
            <a:pPr lvl="2"/>
            <a:r>
              <a:rPr lang="en-NZ" dirty="0" smtClean="0"/>
              <a:t>E.g. </a:t>
            </a:r>
            <a:r>
              <a:rPr lang="en-NZ" dirty="0" err="1" smtClean="0"/>
              <a:t>ClockWorkMod</a:t>
            </a:r>
            <a:r>
              <a:rPr lang="en-NZ" dirty="0" smtClean="0"/>
              <a:t>, </a:t>
            </a:r>
            <a:r>
              <a:rPr lang="en-NZ" dirty="0" err="1" smtClean="0"/>
              <a:t>AllInOne</a:t>
            </a:r>
            <a:r>
              <a:rPr lang="en-NZ" dirty="0" smtClean="0"/>
              <a:t> Recovery, </a:t>
            </a:r>
            <a:r>
              <a:rPr lang="en-NZ" dirty="0" err="1" smtClean="0"/>
              <a:t>Amon</a:t>
            </a:r>
            <a:r>
              <a:rPr lang="en-NZ" dirty="0" smtClean="0"/>
              <a:t> RA Recovery, Open Recovery</a:t>
            </a:r>
          </a:p>
          <a:p>
            <a:pPr lvl="1"/>
            <a:r>
              <a:rPr lang="en-NZ" dirty="0" smtClean="0"/>
              <a:t>Android/Linux Partition (aka </a:t>
            </a:r>
            <a:r>
              <a:rPr lang="en-NZ" dirty="0" err="1" smtClean="0"/>
              <a:t>SoftBreaks</a:t>
            </a:r>
            <a:r>
              <a:rPr lang="en-NZ" dirty="0" smtClean="0"/>
              <a:t>)</a:t>
            </a:r>
          </a:p>
          <a:p>
            <a:pPr lvl="2"/>
            <a:r>
              <a:rPr lang="en-NZ" dirty="0"/>
              <a:t>Variations of </a:t>
            </a:r>
            <a:r>
              <a:rPr lang="en-NZ" dirty="0" smtClean="0"/>
              <a:t>CVE-2009-1185 </a:t>
            </a:r>
            <a:r>
              <a:rPr lang="en-NZ" dirty="0" err="1" smtClean="0"/>
              <a:t>udev</a:t>
            </a:r>
            <a:r>
              <a:rPr lang="en-NZ" dirty="0" smtClean="0"/>
              <a:t> vulnerability</a:t>
            </a:r>
            <a:r>
              <a:rPr lang="en-NZ" baseline="30000" dirty="0" smtClean="0">
                <a:hlinkClick r:id="rId2"/>
              </a:rPr>
              <a:t>0</a:t>
            </a:r>
            <a:r>
              <a:rPr lang="en-NZ" dirty="0" smtClean="0"/>
              <a:t> (aka </a:t>
            </a:r>
            <a:r>
              <a:rPr lang="en-NZ" dirty="0" err="1" smtClean="0"/>
              <a:t>Exploid</a:t>
            </a:r>
            <a:r>
              <a:rPr lang="en-NZ" dirty="0" smtClean="0"/>
              <a:t>/Exploid2. e.g. </a:t>
            </a:r>
            <a:r>
              <a:rPr lang="en-NZ" dirty="0" err="1" smtClean="0"/>
              <a:t>SuperOneClick</a:t>
            </a:r>
            <a:r>
              <a:rPr lang="en-NZ" dirty="0" smtClean="0"/>
              <a:t>)</a:t>
            </a:r>
          </a:p>
          <a:p>
            <a:pPr lvl="2"/>
            <a:r>
              <a:rPr lang="en-NZ" dirty="0" smtClean="0"/>
              <a:t>Variations of </a:t>
            </a:r>
            <a:r>
              <a:rPr lang="en-NZ" dirty="0" err="1" smtClean="0"/>
              <a:t>adb</a:t>
            </a:r>
            <a:r>
              <a:rPr lang="en-NZ" dirty="0" smtClean="0"/>
              <a:t> </a:t>
            </a:r>
            <a:r>
              <a:rPr lang="en-NZ" dirty="0" err="1" smtClean="0"/>
              <a:t>setuid</a:t>
            </a:r>
            <a:r>
              <a:rPr lang="en-NZ" dirty="0" smtClean="0"/>
              <a:t> exhaustion vulnerability</a:t>
            </a:r>
            <a:r>
              <a:rPr lang="en-NZ" baseline="30000" dirty="0">
                <a:hlinkClick r:id="rId2"/>
              </a:rPr>
              <a:t>0</a:t>
            </a:r>
            <a:r>
              <a:rPr lang="en-NZ" dirty="0" smtClean="0"/>
              <a:t> </a:t>
            </a:r>
            <a:r>
              <a:rPr lang="en-NZ" dirty="0"/>
              <a:t>(aka </a:t>
            </a:r>
            <a:r>
              <a:rPr lang="en-NZ" dirty="0" err="1" smtClean="0"/>
              <a:t>RageAgainstTheCage</a:t>
            </a:r>
            <a:r>
              <a:rPr lang="en-NZ" dirty="0" smtClean="0"/>
              <a:t>/”CVE-2010-EASY”)</a:t>
            </a:r>
          </a:p>
          <a:p>
            <a:pPr lvl="3"/>
            <a:r>
              <a:rPr lang="en-NZ" dirty="0" smtClean="0"/>
              <a:t>Similar method </a:t>
            </a:r>
            <a:r>
              <a:rPr lang="en-NZ" dirty="0"/>
              <a:t>used by </a:t>
            </a:r>
            <a:r>
              <a:rPr lang="en-NZ" dirty="0" smtClean="0"/>
              <a:t>Zygote/</a:t>
            </a:r>
            <a:r>
              <a:rPr lang="en-NZ" dirty="0" err="1" smtClean="0"/>
              <a:t>Zimperlich</a:t>
            </a:r>
            <a:r>
              <a:rPr lang="en-NZ" dirty="0" smtClean="0"/>
              <a:t> </a:t>
            </a:r>
            <a:r>
              <a:rPr lang="en-NZ" dirty="0"/>
              <a:t>rooting method against /system/bin/</a:t>
            </a:r>
            <a:r>
              <a:rPr lang="en-NZ" dirty="0" err="1"/>
              <a:t>app_process</a:t>
            </a:r>
            <a:endParaRPr lang="en-NZ" dirty="0" smtClean="0"/>
          </a:p>
          <a:p>
            <a:pPr lvl="3"/>
            <a:r>
              <a:rPr lang="en-NZ" dirty="0" smtClean="0"/>
              <a:t>Both fixed in Android 2.2.2</a:t>
            </a:r>
          </a:p>
          <a:p>
            <a:pPr lvl="2"/>
            <a:r>
              <a:rPr lang="en-NZ" dirty="0" smtClean="0"/>
              <a:t>Variations </a:t>
            </a:r>
            <a:r>
              <a:rPr lang="en-NZ" dirty="0"/>
              <a:t>of CVE-2011-1823 </a:t>
            </a:r>
            <a:r>
              <a:rPr lang="en-NZ" dirty="0" smtClean="0"/>
              <a:t>volume </a:t>
            </a:r>
            <a:r>
              <a:rPr lang="en-NZ" dirty="0"/>
              <a:t>m</a:t>
            </a:r>
            <a:r>
              <a:rPr lang="en-NZ" dirty="0" smtClean="0"/>
              <a:t>anager (</a:t>
            </a:r>
            <a:r>
              <a:rPr lang="en-NZ" dirty="0" err="1" smtClean="0"/>
              <a:t>vold</a:t>
            </a:r>
            <a:r>
              <a:rPr lang="en-NZ" dirty="0" smtClean="0"/>
              <a:t>) </a:t>
            </a:r>
            <a:r>
              <a:rPr lang="en-NZ" dirty="0"/>
              <a:t>out of bounds array access exploit </a:t>
            </a:r>
            <a:r>
              <a:rPr lang="en-NZ" dirty="0" smtClean="0"/>
              <a:t>(aka </a:t>
            </a:r>
            <a:r>
              <a:rPr lang="en-NZ" dirty="0" err="1" smtClean="0"/>
              <a:t>Gingerbreak</a:t>
            </a:r>
            <a:r>
              <a:rPr lang="en-NZ" dirty="0" smtClean="0"/>
              <a:t> and Gingerbreak2</a:t>
            </a:r>
            <a:r>
              <a:rPr lang="en-NZ" baseline="30000" dirty="0" smtClean="0">
                <a:hlinkClick r:id="rId3"/>
              </a:rPr>
              <a:t>1</a:t>
            </a:r>
            <a:r>
              <a:rPr lang="en-NZ" dirty="0" smtClean="0"/>
              <a:t>)</a:t>
            </a:r>
          </a:p>
          <a:p>
            <a:pPr lvl="3"/>
            <a:r>
              <a:rPr lang="en-NZ" dirty="0" smtClean="0"/>
              <a:t>Fixed in Android 2.3.4</a:t>
            </a:r>
            <a:r>
              <a:rPr lang="en-NZ" baseline="30000" dirty="0" smtClean="0">
                <a:hlinkClick r:id="rId4"/>
              </a:rPr>
              <a:t>2</a:t>
            </a:r>
            <a:r>
              <a:rPr lang="en-NZ" baseline="30000" dirty="0" smtClean="0">
                <a:hlinkClick r:id="rId5"/>
              </a:rPr>
              <a:t>3</a:t>
            </a:r>
            <a:r>
              <a:rPr lang="en-NZ" baseline="30000" dirty="0" smtClean="0">
                <a:hlinkClick r:id="rId6"/>
              </a:rPr>
              <a:t>4</a:t>
            </a:r>
            <a:endParaRPr lang="en-NZ" dirty="0" smtClean="0"/>
          </a:p>
          <a:p>
            <a:pPr lvl="2"/>
            <a:r>
              <a:rPr lang="en-NZ" b="1" dirty="0" smtClean="0"/>
              <a:t>Malware containing all the above exploits has been discovered in the wild</a:t>
            </a:r>
            <a:r>
              <a:rPr lang="en-NZ" dirty="0" smtClean="0"/>
              <a:t>.</a:t>
            </a:r>
            <a:endParaRPr lang="en-NZ" dirty="0"/>
          </a:p>
        </p:txBody>
      </p:sp>
    </p:spTree>
    <p:extLst>
      <p:ext uri="{BB962C8B-B14F-4D97-AF65-F5344CB8AC3E}">
        <p14:creationId xmlns:p14="http://schemas.microsoft.com/office/powerpoint/2010/main" val="19045254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2048</TotalTime>
  <Words>862</Words>
  <Application>Microsoft Office PowerPoint</Application>
  <PresentationFormat>On-screen Show (4:3)</PresentationFormat>
  <Paragraphs>81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Android Forensics</vt:lpstr>
      <vt:lpstr>Traditional IT Forensics</vt:lpstr>
      <vt:lpstr>Sucks to be law enforcement(?)</vt:lpstr>
      <vt:lpstr>Chip-off aka Forensic Desoldering</vt:lpstr>
      <vt:lpstr>Android OS Security features</vt:lpstr>
      <vt:lpstr>Rooting (not just for humans)</vt:lpstr>
      <vt:lpstr>Memory Layout</vt:lpstr>
      <vt:lpstr>Rooting positions methods</vt:lpstr>
      <vt:lpstr>Rooting methods</vt:lpstr>
      <vt:lpstr>Making a secure app</vt:lpstr>
      <vt:lpstr>Making a secure app</vt:lpstr>
      <vt:lpstr>Making a secure app</vt:lpstr>
      <vt:lpstr>Making a secure app FTW</vt:lpstr>
      <vt:lpstr>Encryption Libraries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Forensics</dc:title>
  <dc:creator>gene</dc:creator>
  <cp:lastModifiedBy>gene</cp:lastModifiedBy>
  <cp:revision>92</cp:revision>
  <dcterms:created xsi:type="dcterms:W3CDTF">2011-06-22T02:58:00Z</dcterms:created>
  <dcterms:modified xsi:type="dcterms:W3CDTF">2011-08-22T02:32:32Z</dcterms:modified>
</cp:coreProperties>
</file>