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1" r:id="rId3"/>
    <p:sldId id="277" r:id="rId4"/>
    <p:sldId id="273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23C2C-A741-4C4A-9A60-997C0778C513}" type="datetimeFigureOut">
              <a:rPr lang="en-US" smtClean="0"/>
              <a:t>20/02/14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A43D1-9A63-7846-9AEE-68F9017D8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75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676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419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20/02/14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191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34609"/>
            <a:ext cx="374904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2551176"/>
            <a:ext cx="3749040" cy="31455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Aft>
                <a:spcPts val="10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20/02/14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798020" y="538594"/>
            <a:ext cx="1808485" cy="51671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50174">
            <a:off x="4827538" y="836203"/>
            <a:ext cx="3657600" cy="493776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20/02/14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55093">
            <a:off x="2359666" y="458370"/>
            <a:ext cx="4424669" cy="3079124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835967" y="278688"/>
            <a:ext cx="1695954" cy="484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20/02/14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5255">
            <a:off x="2866028" y="3182426"/>
            <a:ext cx="1695954" cy="48455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150321">
            <a:off x="4329929" y="546774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317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80673">
            <a:off x="699762" y="451178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3480" y="4800600"/>
            <a:ext cx="3246120" cy="118872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20/02/14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415567" y="369110"/>
            <a:ext cx="3794703" cy="272976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0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0973137">
            <a:off x="530124" y="631160"/>
            <a:ext cx="3837559" cy="2604282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 rot="470783">
            <a:off x="708565" y="3070624"/>
            <a:ext cx="3918749" cy="282751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114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21240000">
            <a:off x="4717562" y="3396154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76800"/>
            <a:ext cx="3048000" cy="118872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20/02/14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7428515" y="2619243"/>
            <a:ext cx="1580737" cy="451639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6339646" y="604321"/>
            <a:ext cx="1610332" cy="2025115"/>
          </a:xfrm>
          <a:prstGeom prst="rect">
            <a:avLst/>
          </a:prstGeom>
        </p:spPr>
      </p:pic>
      <p:pic>
        <p:nvPicPr>
          <p:cNvPr id="13" name="Picture 12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4891846" y="985321"/>
            <a:ext cx="1610332" cy="202511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 rot="247118">
            <a:off x="5075220" y="1165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 rot="271248">
            <a:off x="6523020" y="784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519045" y="2873698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193488">
            <a:off x="610678" y="450635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21240000">
            <a:off x="455724" y="3551615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20/02/14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634" y="577849"/>
            <a:ext cx="1882589" cy="5461001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4" y="577849"/>
            <a:ext cx="5768788" cy="546100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20/02/14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vertical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859" y="1562100"/>
            <a:ext cx="152400" cy="37338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20/02/14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2057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800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20/02/14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572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6660">
            <a:off x="5138374" y="599839"/>
            <a:ext cx="1610332" cy="2025115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9776">
            <a:off x="2072772" y="555386"/>
            <a:ext cx="1610332" cy="2025115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 rot="21254634">
            <a:off x="2256146" y="735839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>
          <a:xfrm rot="21315648">
            <a:off x="5321748" y="780292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4" name="Picture 13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1790">
            <a:off x="3591963" y="936015"/>
            <a:ext cx="1610332" cy="2025115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idx="17"/>
          </p:nvPr>
        </p:nvSpPr>
        <p:spPr>
          <a:xfrm rot="100778">
            <a:off x="3775337" y="1116468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282700"/>
            <a:ext cx="8001000" cy="1917700"/>
          </a:xfrm>
        </p:spPr>
        <p:txBody>
          <a:bodyPr anchor="b" anchorCtr="0">
            <a:noAutofit/>
          </a:bodyPr>
          <a:lstStyle>
            <a:lvl1pPr algn="ctr">
              <a:defRPr sz="56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3644153"/>
            <a:ext cx="8001000" cy="833718"/>
          </a:xfrm>
        </p:spPr>
        <p:txBody>
          <a:bodyPr anchor="t" anchorCtr="0"/>
          <a:lstStyle>
            <a:lvl1pPr marL="0" indent="0" algn="ctr">
              <a:spcAft>
                <a:spcPts val="0"/>
              </a:spcAft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20/02/14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3528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346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20/02/14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46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346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20/02/14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20/02/14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20/02/14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443752"/>
            <a:ext cx="3749040" cy="1707777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7494" y="430306"/>
            <a:ext cx="3749040" cy="56085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2000"/>
            </a:lvl6pPr>
            <a:lvl7pPr marL="2290763" indent="-461963">
              <a:defRPr sz="2000"/>
            </a:lvl7pPr>
            <a:lvl8pPr marL="2290763" indent="-461963">
              <a:defRPr sz="2000"/>
            </a:lvl8pPr>
            <a:lvl9pPr marL="2290763" indent="-461963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6153" y="2554940"/>
            <a:ext cx="3749040" cy="3146613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20/02/14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PageOverlay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21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A4A6734C-E115-4BC5-9FB0-F9BF6FABFDA0}" type="datetimeFigureOut">
              <a:rPr lang="en-US" smtClean="0"/>
              <a:t>20/02/14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46220" y="6158753"/>
            <a:ext cx="1051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0"/>
        </a:spcBef>
        <a:spcAft>
          <a:spcPts val="2000"/>
        </a:spcAft>
        <a:buFont typeface="Wingdings 2" pitchFamily="18" charset="2"/>
        <a:buChar char="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7.png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azneenRupawalla/Android-Bootcamp-V1.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png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Introduction to Android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Basics, Technical Constructs and Practices.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425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71680" y="274680"/>
            <a:ext cx="7998840" cy="11408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en-IN" sz="5400">
                <a:solidFill>
                  <a:srgbClr val="000000"/>
                </a:solidFill>
                <a:latin typeface="Calisto MT"/>
                <a:ea typeface="Calisto MT"/>
              </a:rPr>
              <a:t>Custom Array Adapter 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475200" y="1905120"/>
            <a:ext cx="8666640" cy="45705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600" i="1">
                <a:solidFill>
                  <a:srgbClr val="000000"/>
                </a:solidFill>
                <a:latin typeface="Calisto MT"/>
                <a:ea typeface="Calisto MT"/>
              </a:rPr>
              <a:t>public abstract  </a:t>
            </a:r>
            <a:r>
              <a:rPr lang="en-IN" sz="2600" b="1" i="1">
                <a:solidFill>
                  <a:srgbClr val="000000"/>
                </a:solidFill>
                <a:latin typeface="Calisto MT"/>
                <a:ea typeface="Calisto MT"/>
              </a:rPr>
              <a:t>getView </a:t>
            </a:r>
            <a:r>
              <a:rPr lang="en-IN" sz="2600" i="1">
                <a:solidFill>
                  <a:srgbClr val="000000"/>
                </a:solidFill>
                <a:latin typeface="Calisto MT"/>
                <a:ea typeface="Calisto MT"/>
              </a:rPr>
              <a:t>(int </a:t>
            </a:r>
            <a:r>
              <a:rPr lang="en-IN" sz="2400">
                <a:solidFill>
                  <a:srgbClr val="000000"/>
                </a:solidFill>
                <a:latin typeface="Calisto MT"/>
                <a:ea typeface="Calisto MT"/>
              </a:rPr>
              <a:t>	</a:t>
            </a:r>
            <a:r>
              <a:rPr lang="en-IN" sz="2600" i="1">
                <a:solidFill>
                  <a:srgbClr val="000000"/>
                </a:solidFill>
                <a:latin typeface="Calisto MT"/>
                <a:ea typeface="Calisto MT"/>
              </a:rPr>
              <a:t>position,  convertView,  parent)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0782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71680" y="274680"/>
            <a:ext cx="7998840" cy="11408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5400" dirty="0">
                <a:solidFill>
                  <a:srgbClr val="000000"/>
                </a:solidFill>
                <a:latin typeface="Calisto MT"/>
              </a:rPr>
              <a:t>Assignment </a:t>
            </a:r>
            <a:r>
              <a:rPr lang="en-IN" sz="5400" dirty="0" smtClean="0">
                <a:solidFill>
                  <a:srgbClr val="000000"/>
                </a:solidFill>
                <a:latin typeface="Calisto MT"/>
              </a:rPr>
              <a:t>8 </a:t>
            </a:r>
            <a:endParaRPr dirty="0"/>
          </a:p>
        </p:txBody>
      </p:sp>
      <p:sp>
        <p:nvSpPr>
          <p:cNvPr id="108" name="CustomShape 2"/>
          <p:cNvSpPr/>
          <p:nvPr/>
        </p:nvSpPr>
        <p:spPr>
          <a:xfrm>
            <a:off x="475200" y="1905120"/>
            <a:ext cx="8666640" cy="4570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 2" charset="2"/>
              <a:buChar char=""/>
            </a:pPr>
            <a:r>
              <a:rPr lang="en-IN" sz="2400">
                <a:solidFill>
                  <a:srgbClr val="000000"/>
                </a:solidFill>
                <a:latin typeface="Calisto MT"/>
              </a:rPr>
              <a:t> Customize a shopping application using Custom Adapters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sto MT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368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71680" y="274680"/>
            <a:ext cx="7998840" cy="11408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5400">
                <a:solidFill>
                  <a:srgbClr val="000000"/>
                </a:solidFill>
                <a:latin typeface="Calisto MT"/>
              </a:rPr>
              <a:t>Introduction To Themes</a:t>
            </a:r>
            <a:endParaRPr/>
          </a:p>
        </p:txBody>
      </p:sp>
      <p:pic>
        <p:nvPicPr>
          <p:cNvPr id="11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678240" y="1587240"/>
            <a:ext cx="2989080" cy="4798800"/>
          </a:xfrm>
          <a:prstGeom prst="rect">
            <a:avLst/>
          </a:prstGeom>
        </p:spPr>
      </p:pic>
      <p:pic>
        <p:nvPicPr>
          <p:cNvPr id="113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5228640" y="1564920"/>
            <a:ext cx="2817720" cy="47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58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71680" y="274680"/>
            <a:ext cx="7998840" cy="11408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5400">
                <a:solidFill>
                  <a:srgbClr val="000000"/>
                </a:solidFill>
                <a:latin typeface="Calisto MT"/>
              </a:rPr>
              <a:t>Assignment </a:t>
            </a:r>
            <a:r>
              <a:rPr lang="en-IN" sz="5400" smtClean="0">
                <a:solidFill>
                  <a:srgbClr val="000000"/>
                </a:solidFill>
                <a:latin typeface="Calisto MT"/>
              </a:rPr>
              <a:t>9 </a:t>
            </a:r>
            <a:endParaRPr dirty="0"/>
          </a:p>
        </p:txBody>
      </p:sp>
      <p:sp>
        <p:nvSpPr>
          <p:cNvPr id="115" name="CustomShape 2"/>
          <p:cNvSpPr/>
          <p:nvPr/>
        </p:nvSpPr>
        <p:spPr>
          <a:xfrm>
            <a:off x="475200" y="1905120"/>
            <a:ext cx="8666640" cy="4570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 2" charset="2"/>
              <a:buChar char=""/>
            </a:pPr>
            <a:r>
              <a:rPr lang="en-IN" sz="2400">
                <a:solidFill>
                  <a:srgbClr val="000000"/>
                </a:solidFill>
                <a:latin typeface="Calisto MT"/>
              </a:rPr>
              <a:t> Apply default themes in shopping application 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sto MT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981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71680" y="274680"/>
            <a:ext cx="7998840" cy="11408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5400" dirty="0" smtClean="0">
                <a:solidFill>
                  <a:srgbClr val="000000"/>
                </a:solidFill>
                <a:latin typeface="Calisto MT"/>
              </a:rPr>
              <a:t>Final </a:t>
            </a:r>
            <a:r>
              <a:rPr lang="en-US" sz="5400" dirty="0" smtClean="0">
                <a:solidFill>
                  <a:srgbClr val="000000"/>
                </a:solidFill>
                <a:latin typeface="Calisto MT"/>
              </a:rPr>
              <a:t>…</a:t>
            </a:r>
            <a:endParaRPr dirty="0"/>
          </a:p>
        </p:txBody>
      </p:sp>
      <p:pic>
        <p:nvPicPr>
          <p:cNvPr id="11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34" y="1587240"/>
            <a:ext cx="2880292" cy="4798800"/>
          </a:xfrm>
          <a:prstGeom prst="rect">
            <a:avLst/>
          </a:prstGeom>
        </p:spPr>
      </p:pic>
      <p:pic>
        <p:nvPicPr>
          <p:cNvPr id="113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5228640" y="1564920"/>
            <a:ext cx="2817720" cy="47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90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Start, make sure….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 2" charset="2"/>
              <a:buChar char=""/>
            </a:pPr>
            <a:endParaRPr lang="en-US" sz="2800" dirty="0" smtClean="0">
              <a:solidFill>
                <a:srgbClr val="000000"/>
              </a:solidFill>
            </a:endParaRPr>
          </a:p>
          <a:p>
            <a:pPr>
              <a:buFont typeface="Wingdings 2" charset="2"/>
              <a:buChar char=""/>
            </a:pPr>
            <a:r>
              <a:rPr lang="en-US" sz="2800" dirty="0" smtClean="0">
                <a:solidFill>
                  <a:srgbClr val="000000"/>
                </a:solidFill>
              </a:rPr>
              <a:t>You </a:t>
            </a:r>
            <a:r>
              <a:rPr lang="en-US" sz="2800" dirty="0">
                <a:solidFill>
                  <a:srgbClr val="000000"/>
                </a:solidFill>
              </a:rPr>
              <a:t>have taken a recent pull of the </a:t>
            </a:r>
            <a:r>
              <a:rPr lang="en-US" sz="2800" dirty="0" err="1">
                <a:solidFill>
                  <a:srgbClr val="000000"/>
                </a:solidFill>
              </a:rPr>
              <a:t>Bootcamp</a:t>
            </a:r>
            <a:r>
              <a:rPr lang="en-US" sz="2800" dirty="0">
                <a:solidFill>
                  <a:srgbClr val="000000"/>
                </a:solidFill>
              </a:rPr>
              <a:t> app from </a:t>
            </a:r>
            <a:r>
              <a:rPr lang="en-US" sz="2800" dirty="0">
                <a:hlinkClick r:id="rId2"/>
              </a:rPr>
              <a:t>github.com/NazneenRupawalla/Android-Bootcamp-</a:t>
            </a:r>
            <a:r>
              <a:rPr lang="en-US" sz="2800" dirty="0" smtClean="0">
                <a:hlinkClick r:id="rId2"/>
              </a:rPr>
              <a:t>V1.1</a:t>
            </a:r>
            <a:endParaRPr lang="en-US" sz="2800" dirty="0"/>
          </a:p>
          <a:p>
            <a:pPr>
              <a:buFont typeface="Wingdings 2" charset="2"/>
              <a:buChar char=""/>
            </a:pPr>
            <a:r>
              <a:rPr lang="en-US" sz="2800" dirty="0">
                <a:solidFill>
                  <a:srgbClr val="000000"/>
                </a:solidFill>
              </a:rPr>
              <a:t>Skeleton app is running properly in your device.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5976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71500" y="462360"/>
            <a:ext cx="7998840" cy="1205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5400" dirty="0" smtClean="0">
                <a:solidFill>
                  <a:srgbClr val="000000"/>
                </a:solidFill>
                <a:latin typeface="Calisto MT"/>
              </a:rPr>
              <a:t>What we did </a:t>
            </a:r>
            <a:r>
              <a:rPr lang="en-US" sz="5400" dirty="0" smtClean="0">
                <a:solidFill>
                  <a:srgbClr val="000000"/>
                </a:solidFill>
                <a:latin typeface="Calisto MT"/>
              </a:rPr>
              <a:t>….</a:t>
            </a:r>
            <a:endParaRPr dirty="0"/>
          </a:p>
        </p:txBody>
      </p:sp>
      <p:sp>
        <p:nvSpPr>
          <p:cNvPr id="80" name="CustomShape 2"/>
          <p:cNvSpPr/>
          <p:nvPr/>
        </p:nvSpPr>
        <p:spPr>
          <a:xfrm>
            <a:off x="571680" y="3101760"/>
            <a:ext cx="7998840" cy="4112640"/>
          </a:xfrm>
          <a:prstGeom prst="rect">
            <a:avLst/>
          </a:prstGeom>
        </p:spPr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1500" y="1905000"/>
            <a:ext cx="8001000" cy="335788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 algn="l" defTabSz="914400" rtl="0" eaLnBrk="1" latinLnBrk="0" hangingPunct="1">
              <a:spcBef>
                <a:spcPts val="0"/>
              </a:spcBef>
              <a:spcAft>
                <a:spcPts val="2000"/>
              </a:spcAft>
              <a:buFont typeface="Wingdings 2" pitchFamily="18" charset="2"/>
              <a:buChar char="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Font typeface="Wingdings 2" pitchFamily="18" charset="2"/>
              <a:buChar char="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Wingdings 2" pitchFamily="18" charset="2"/>
              <a:buChar char="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Font typeface="Wingdings 2" pitchFamily="18" charset="2"/>
              <a:buChar char="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Wingdings 2" pitchFamily="18" charset="2"/>
              <a:buChar char="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charset="2"/>
              <a:buChar char=""/>
            </a:pPr>
            <a:r>
              <a:rPr lang="pl-PL" sz="2800" dirty="0" err="1" smtClean="0">
                <a:solidFill>
                  <a:srgbClr val="000000"/>
                </a:solidFill>
              </a:rPr>
              <a:t>Intents</a:t>
            </a:r>
            <a:endParaRPr lang="pl-PL" sz="2800" dirty="0" smtClean="0"/>
          </a:p>
          <a:p>
            <a:pPr>
              <a:buFont typeface="Wingdings 2" charset="2"/>
              <a:buChar char=""/>
            </a:pPr>
            <a:r>
              <a:rPr lang="pl-PL" sz="2800" dirty="0" smtClean="0">
                <a:solidFill>
                  <a:srgbClr val="000000"/>
                </a:solidFill>
              </a:rPr>
              <a:t>Database Handling</a:t>
            </a:r>
            <a:endParaRPr lang="pl-PL" sz="2800" dirty="0" smtClean="0"/>
          </a:p>
          <a:p>
            <a:pPr marL="0" indent="0">
              <a:buFont typeface="Wingdings 2" pitchFamily="18" charset="2"/>
              <a:buNone/>
            </a:pPr>
            <a:r>
              <a:rPr lang="pl-PL" sz="2800" dirty="0" smtClean="0">
                <a:solidFill>
                  <a:srgbClr val="000000"/>
                </a:solidFill>
              </a:rPr>
              <a:t>	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35341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 2" charset="2"/>
              <a:buChar char=""/>
            </a:pPr>
            <a:r>
              <a:rPr lang="pl-PL" sz="2800" dirty="0" err="1">
                <a:solidFill>
                  <a:srgbClr val="000000"/>
                </a:solidFill>
              </a:rPr>
              <a:t>AdapterViews</a:t>
            </a:r>
            <a:endParaRPr lang="pl-PL" sz="2800" dirty="0"/>
          </a:p>
          <a:p>
            <a:pPr>
              <a:buFont typeface="Wingdings 2" charset="2"/>
              <a:buChar char=""/>
            </a:pPr>
            <a:r>
              <a:rPr lang="pl-PL" sz="2800" dirty="0" err="1">
                <a:solidFill>
                  <a:srgbClr val="000000"/>
                </a:solidFill>
              </a:rPr>
              <a:t>Adapters</a:t>
            </a:r>
            <a:endParaRPr lang="pl-PL" sz="2800" dirty="0"/>
          </a:p>
          <a:p>
            <a:pPr marL="0" indent="0">
              <a:lnSpc>
                <a:spcPct val="100000"/>
              </a:lnSpc>
              <a:buNone/>
            </a:pPr>
            <a:r>
              <a:rPr lang="pl-PL" sz="2800" dirty="0" smtClean="0">
                <a:solidFill>
                  <a:srgbClr val="000000"/>
                </a:solidFill>
              </a:rPr>
              <a:t>	</a:t>
            </a:r>
            <a:r>
              <a:rPr lang="pl-PL" sz="2800" dirty="0" err="1" smtClean="0">
                <a:solidFill>
                  <a:srgbClr val="000000"/>
                </a:solidFill>
              </a:rPr>
              <a:t>SimpleListAdapters</a:t>
            </a:r>
            <a:endParaRPr lang="pl-PL" sz="2800" dirty="0"/>
          </a:p>
          <a:p>
            <a:pPr marL="0" indent="0">
              <a:lnSpc>
                <a:spcPct val="100000"/>
              </a:lnSpc>
              <a:buNone/>
            </a:pPr>
            <a:r>
              <a:rPr lang="pl-PL" sz="2800" dirty="0" smtClean="0">
                <a:solidFill>
                  <a:srgbClr val="000000"/>
                </a:solidFill>
              </a:rPr>
              <a:t>	</a:t>
            </a:r>
            <a:r>
              <a:rPr lang="pl-PL" sz="2800" dirty="0" err="1" smtClean="0">
                <a:solidFill>
                  <a:srgbClr val="000000"/>
                </a:solidFill>
              </a:rPr>
              <a:t>CustomArrayAdapters</a:t>
            </a:r>
            <a:endParaRPr lang="pl-PL" sz="2800" dirty="0"/>
          </a:p>
          <a:p>
            <a:pPr>
              <a:buFont typeface="Wingdings 2" charset="2"/>
              <a:buChar char=""/>
            </a:pPr>
            <a:r>
              <a:rPr lang="pl-PL" sz="2800" dirty="0" err="1">
                <a:solidFill>
                  <a:srgbClr val="000000"/>
                </a:solidFill>
              </a:rPr>
              <a:t>Themes</a:t>
            </a:r>
            <a:endParaRPr lang="pl-PL" sz="2800" dirty="0"/>
          </a:p>
          <a:p>
            <a:pPr>
              <a:buFont typeface="Wingdings 2" charset="2"/>
              <a:buChar char=""/>
            </a:pPr>
            <a:r>
              <a:rPr lang="pl-PL" sz="2800" dirty="0">
                <a:solidFill>
                  <a:srgbClr val="000000"/>
                </a:solidFill>
              </a:rPr>
              <a:t>Hierarchy Viewer (Demo)</a:t>
            </a:r>
            <a:endParaRPr lang="pl-PL" sz="2800" dirty="0"/>
          </a:p>
          <a:p>
            <a:pPr marL="0" indent="0">
              <a:lnSpc>
                <a:spcPct val="100000"/>
              </a:lnSpc>
              <a:buNone/>
            </a:pP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991053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71680" y="81720"/>
            <a:ext cx="7998840" cy="11408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5400">
                <a:solidFill>
                  <a:srgbClr val="000000"/>
                </a:solidFill>
                <a:latin typeface="Calisto MT"/>
              </a:rPr>
              <a:t>AdapterViews</a:t>
            </a:r>
            <a:endParaRPr/>
          </a:p>
        </p:txBody>
      </p:sp>
      <p:pic>
        <p:nvPicPr>
          <p:cNvPr id="84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82400" y="1174320"/>
            <a:ext cx="3072240" cy="5104800"/>
          </a:xfrm>
          <a:prstGeom prst="rect">
            <a:avLst/>
          </a:prstGeom>
        </p:spPr>
      </p:pic>
      <p:pic>
        <p:nvPicPr>
          <p:cNvPr id="85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485080" y="1043640"/>
            <a:ext cx="4061880" cy="6093720"/>
          </a:xfrm>
          <a:prstGeom prst="rect">
            <a:avLst/>
          </a:prstGeom>
        </p:spPr>
      </p:pic>
      <p:pic>
        <p:nvPicPr>
          <p:cNvPr id="87" name="Content Placeholder 3"/>
          <p:cNvPicPr/>
          <p:nvPr/>
        </p:nvPicPr>
        <p:blipFill>
          <a:blip r:embed="rId4"/>
          <a:stretch>
            <a:fillRect/>
          </a:stretch>
        </p:blipFill>
        <p:spPr>
          <a:xfrm>
            <a:off x="197640" y="1546960"/>
            <a:ext cx="8946360" cy="46000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174320"/>
            <a:ext cx="4114800" cy="57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47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blinds(horizontal)">
                                      <p:cBhvr additive="repl">
                                        <p:cTn id="18" dur="10" fill="freeze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71680" y="274680"/>
            <a:ext cx="7998840" cy="11408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5400">
                <a:solidFill>
                  <a:srgbClr val="000000"/>
                </a:solidFill>
                <a:latin typeface="Calisto MT"/>
              </a:rPr>
              <a:t>Adapters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571680" y="1905120"/>
            <a:ext cx="7998840" cy="4112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 2" charset="2"/>
              <a:buChar char=""/>
            </a:pPr>
            <a:r>
              <a:rPr lang="en-IN" sz="2400">
                <a:solidFill>
                  <a:srgbClr val="000000"/>
                </a:solidFill>
                <a:latin typeface="Calisto MT"/>
              </a:rPr>
              <a:t>What are adapters?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"/>
            </a:pPr>
            <a:r>
              <a:rPr lang="en-IN" sz="2400">
                <a:solidFill>
                  <a:srgbClr val="000000"/>
                </a:solidFill>
                <a:latin typeface="Calisto MT"/>
              </a:rPr>
              <a:t>Need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8960" y="1648080"/>
            <a:ext cx="8775720" cy="4889520"/>
          </a:xfrm>
          <a:prstGeom prst="rect">
            <a:avLst/>
          </a:prstGeom>
        </p:spPr>
      </p:pic>
      <p:sp>
        <p:nvSpPr>
          <p:cNvPr id="91" name="CustomShape 3"/>
          <p:cNvSpPr/>
          <p:nvPr/>
        </p:nvSpPr>
        <p:spPr>
          <a:xfrm>
            <a:off x="1926360" y="3254040"/>
            <a:ext cx="1240200" cy="674280"/>
          </a:xfrm>
          <a:prstGeom prst="rect">
            <a:avLst/>
          </a:prstGeom>
          <a:blipFill>
            <a:blip r:embed="rId3"/>
            <a:tile/>
          </a:blipFill>
          <a:ln w="9360">
            <a:solidFill>
              <a:srgbClr val="B6491C"/>
            </a:solidFill>
            <a:round/>
          </a:ln>
        </p:spPr>
      </p:sp>
      <p:sp>
        <p:nvSpPr>
          <p:cNvPr id="92" name="CustomShape 4"/>
          <p:cNvSpPr/>
          <p:nvPr/>
        </p:nvSpPr>
        <p:spPr>
          <a:xfrm>
            <a:off x="2036880" y="3284280"/>
            <a:ext cx="1005480" cy="637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sto MT"/>
              </a:rPr>
              <a:t>Data Source</a:t>
            </a:r>
            <a:endParaRPr/>
          </a:p>
        </p:txBody>
      </p:sp>
      <p:sp>
        <p:nvSpPr>
          <p:cNvPr id="93" name="CustomShape 5"/>
          <p:cNvSpPr/>
          <p:nvPr/>
        </p:nvSpPr>
        <p:spPr>
          <a:xfrm>
            <a:off x="4977720" y="3254040"/>
            <a:ext cx="1005480" cy="674280"/>
          </a:xfrm>
          <a:prstGeom prst="rect">
            <a:avLst/>
          </a:prstGeom>
          <a:blipFill>
            <a:blip r:embed="rId3"/>
            <a:tile/>
          </a:blipFill>
          <a:ln w="9360">
            <a:solidFill>
              <a:srgbClr val="B6491C"/>
            </a:solidFill>
            <a:round/>
          </a:ln>
        </p:spPr>
      </p:sp>
      <p:sp>
        <p:nvSpPr>
          <p:cNvPr id="94" name="CustomShape 6"/>
          <p:cNvSpPr/>
          <p:nvPr/>
        </p:nvSpPr>
        <p:spPr>
          <a:xfrm>
            <a:off x="4977720" y="3468960"/>
            <a:ext cx="1005480" cy="3628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sto MT"/>
              </a:rPr>
              <a:t>Adapter</a:t>
            </a:r>
            <a:endParaRPr/>
          </a:p>
        </p:txBody>
      </p:sp>
      <p:sp>
        <p:nvSpPr>
          <p:cNvPr id="95" name="CustomShape 7"/>
          <p:cNvSpPr/>
          <p:nvPr/>
        </p:nvSpPr>
        <p:spPr>
          <a:xfrm>
            <a:off x="7158960" y="3274560"/>
            <a:ext cx="1240200" cy="674280"/>
          </a:xfrm>
          <a:prstGeom prst="rect">
            <a:avLst/>
          </a:prstGeom>
          <a:blipFill>
            <a:blip r:embed="rId3"/>
            <a:tile/>
          </a:blipFill>
          <a:ln w="9360">
            <a:solidFill>
              <a:srgbClr val="B6491C"/>
            </a:solidFill>
            <a:round/>
          </a:ln>
        </p:spPr>
      </p:sp>
      <p:sp>
        <p:nvSpPr>
          <p:cNvPr id="96" name="CustomShape 8"/>
          <p:cNvSpPr/>
          <p:nvPr/>
        </p:nvSpPr>
        <p:spPr>
          <a:xfrm>
            <a:off x="7269480" y="3468960"/>
            <a:ext cx="1129680" cy="3628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sto MT"/>
              </a:rPr>
              <a:t>ListView</a:t>
            </a:r>
            <a:endParaRPr/>
          </a:p>
        </p:txBody>
      </p:sp>
      <p:sp>
        <p:nvSpPr>
          <p:cNvPr id="97" name="CustomShape 9"/>
          <p:cNvSpPr/>
          <p:nvPr/>
        </p:nvSpPr>
        <p:spPr>
          <a:xfrm>
            <a:off x="960480" y="5325480"/>
            <a:ext cx="1240200" cy="674280"/>
          </a:xfrm>
          <a:prstGeom prst="rect">
            <a:avLst/>
          </a:prstGeom>
          <a:blipFill>
            <a:blip r:embed="rId3"/>
            <a:tile/>
          </a:blipFill>
          <a:ln w="9360">
            <a:solidFill>
              <a:srgbClr val="B6491C"/>
            </a:solidFill>
            <a:round/>
          </a:ln>
        </p:spPr>
      </p:sp>
      <p:sp>
        <p:nvSpPr>
          <p:cNvPr id="98" name="CustomShape 10"/>
          <p:cNvSpPr/>
          <p:nvPr/>
        </p:nvSpPr>
        <p:spPr>
          <a:xfrm>
            <a:off x="1071000" y="5540400"/>
            <a:ext cx="1005480" cy="3628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sto MT"/>
              </a:rPr>
              <a:t>Cursor</a:t>
            </a:r>
            <a:endParaRPr/>
          </a:p>
        </p:txBody>
      </p:sp>
      <p:sp>
        <p:nvSpPr>
          <p:cNvPr id="99" name="CustomShape 11"/>
          <p:cNvSpPr/>
          <p:nvPr/>
        </p:nvSpPr>
        <p:spPr>
          <a:xfrm>
            <a:off x="3058560" y="5295240"/>
            <a:ext cx="1240200" cy="674280"/>
          </a:xfrm>
          <a:prstGeom prst="rect">
            <a:avLst/>
          </a:prstGeom>
          <a:blipFill>
            <a:blip r:embed="rId3"/>
            <a:tile/>
          </a:blipFill>
          <a:ln w="9360">
            <a:solidFill>
              <a:srgbClr val="B6491C"/>
            </a:solidFill>
            <a:round/>
          </a:ln>
        </p:spPr>
      </p:sp>
      <p:sp>
        <p:nvSpPr>
          <p:cNvPr id="100" name="CustomShape 12"/>
          <p:cNvSpPr/>
          <p:nvPr/>
        </p:nvSpPr>
        <p:spPr>
          <a:xfrm>
            <a:off x="3168720" y="5510160"/>
            <a:ext cx="1129680" cy="3628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sto MT"/>
              </a:rPr>
              <a:t>ArrayList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8062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71680" y="274680"/>
            <a:ext cx="7998840" cy="11408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5400" dirty="0">
                <a:solidFill>
                  <a:srgbClr val="000000"/>
                </a:solidFill>
                <a:latin typeface="Calisto MT"/>
              </a:rPr>
              <a:t>Assignment </a:t>
            </a:r>
            <a:r>
              <a:rPr lang="en-IN" sz="5400" dirty="0" smtClean="0">
                <a:solidFill>
                  <a:srgbClr val="000000"/>
                </a:solidFill>
                <a:latin typeface="Calisto MT"/>
              </a:rPr>
              <a:t>7 </a:t>
            </a:r>
            <a:endParaRPr dirty="0"/>
          </a:p>
        </p:txBody>
      </p:sp>
      <p:sp>
        <p:nvSpPr>
          <p:cNvPr id="102" name="CustomShape 2"/>
          <p:cNvSpPr/>
          <p:nvPr/>
        </p:nvSpPr>
        <p:spPr>
          <a:xfrm>
            <a:off x="475200" y="1905120"/>
            <a:ext cx="8666640" cy="457056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Wingdings" charset="2"/>
              <a:buChar char="²"/>
            </a:pPr>
            <a:r>
              <a:rPr lang="en-IN" sz="2800" dirty="0">
                <a:solidFill>
                  <a:srgbClr val="000000"/>
                </a:solidFill>
                <a:latin typeface="Calisto MT"/>
              </a:rPr>
              <a:t> Design a shopping application using Grid View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 marL="457200" indent="-457200">
              <a:lnSpc>
                <a:spcPct val="100000"/>
              </a:lnSpc>
              <a:buFont typeface="Wingdings" charset="2"/>
              <a:buChar char="²"/>
            </a:pPr>
            <a:r>
              <a:rPr lang="en-IN" sz="2800" dirty="0">
                <a:solidFill>
                  <a:srgbClr val="000000"/>
                </a:solidFill>
                <a:latin typeface="Calisto MT"/>
              </a:rPr>
              <a:t> Use Array adapters </a:t>
            </a:r>
            <a:endParaRPr sz="2800" dirty="0"/>
          </a:p>
          <a:p>
            <a:pPr>
              <a:lnSpc>
                <a:spcPct val="100000"/>
              </a:lnSpc>
            </a:pPr>
            <a:r>
              <a:rPr lang="en-IN" sz="2800" dirty="0">
                <a:solidFill>
                  <a:srgbClr val="000000"/>
                </a:solidFill>
                <a:latin typeface="Calisto MT"/>
              </a:rPr>
              <a:t>	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31862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71680" y="274680"/>
            <a:ext cx="7998840" cy="11408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5400">
                <a:solidFill>
                  <a:srgbClr val="000000"/>
                </a:solidFill>
                <a:latin typeface="Calisto MT"/>
              </a:rPr>
              <a:t>ArrayAdapter </a:t>
            </a:r>
            <a:endParaRPr/>
          </a:p>
        </p:txBody>
      </p:sp>
      <p:sp>
        <p:nvSpPr>
          <p:cNvPr id="104" name="CustomShape 2"/>
          <p:cNvSpPr/>
          <p:nvPr/>
        </p:nvSpPr>
        <p:spPr>
          <a:xfrm>
            <a:off x="475200" y="1905120"/>
            <a:ext cx="8666640" cy="4570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 2" charset="2"/>
              <a:buChar char=""/>
            </a:pPr>
            <a:r>
              <a:rPr lang="en-IN" sz="2400" dirty="0">
                <a:solidFill>
                  <a:srgbClr val="000000"/>
                </a:solidFill>
                <a:latin typeface="Calisto MT"/>
              </a:rPr>
              <a:t>To use ArrayAdapter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2200" dirty="0">
                <a:solidFill>
                  <a:srgbClr val="000000"/>
                </a:solidFill>
                <a:latin typeface="Calisto MT"/>
              </a:rPr>
              <a:t>	</a:t>
            </a:r>
            <a:r>
              <a:rPr lang="en-IN" sz="2200" i="1" dirty="0">
                <a:solidFill>
                  <a:srgbClr val="000000"/>
                </a:solidFill>
                <a:latin typeface="Calisto MT"/>
              </a:rPr>
              <a:t>ArrayAdapter&lt;String&gt; adapter = new 	ArrayAdapter&lt;String&gt;(context, resource ID of a view to use, actual 	array/list of items);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6197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71680" y="274680"/>
            <a:ext cx="7998840" cy="11408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5400" dirty="0">
                <a:solidFill>
                  <a:srgbClr val="000000"/>
                </a:solidFill>
                <a:latin typeface="Calisto MT"/>
              </a:rPr>
              <a:t>Custom Array Adapter 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415520"/>
            <a:ext cx="4114800" cy="544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3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avelogue">
  <a:themeElements>
    <a:clrScheme name="Travelogue">
      <a:dk1>
        <a:sysClr val="windowText" lastClr="000000"/>
      </a:dk1>
      <a:lt1>
        <a:srgbClr val="EAC968"/>
      </a:lt1>
      <a:dk2>
        <a:srgbClr val="2A2515"/>
      </a:dk2>
      <a:lt2>
        <a:srgbClr val="82682C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67924B"/>
      </a:accent5>
      <a:accent6>
        <a:srgbClr val="BF7B1B"/>
      </a:accent6>
      <a:hlink>
        <a:srgbClr val="99350B"/>
      </a:hlink>
      <a:folHlink>
        <a:srgbClr val="785140"/>
      </a:folHlink>
    </a:clrScheme>
    <a:fontScheme name="Travelogue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Travelogu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6600000" sx="102000" sy="102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88900" dist="63500" dir="2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sunset" dir="t">
              <a:rot lat="0" lon="0" rev="4200000"/>
            </a:lightRig>
          </a:scene3d>
          <a:sp3d>
            <a:bevelT w="635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phClr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phClr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70000"/>
                <a:satMod val="2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Travelogue.thmx</Template>
  <TotalTime>1582</TotalTime>
  <Words>123</Words>
  <Application>Microsoft Macintosh PowerPoint</Application>
  <PresentationFormat>On-screen Show (4:3)</PresentationFormat>
  <Paragraphs>59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Travelogue</vt:lpstr>
      <vt:lpstr>An Introduction to Android Development</vt:lpstr>
      <vt:lpstr>Before We Start, make sure….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ThoughtWorks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Android</dc:title>
  <dc:creator>Abhinav Manchanda</dc:creator>
  <cp:lastModifiedBy>Abhinav</cp:lastModifiedBy>
  <cp:revision>57</cp:revision>
  <dcterms:created xsi:type="dcterms:W3CDTF">2012-04-28T14:50:59Z</dcterms:created>
  <dcterms:modified xsi:type="dcterms:W3CDTF">2014-02-20T05:00:45Z</dcterms:modified>
</cp:coreProperties>
</file>