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 indent="457200">
      <a:defRPr>
        <a:latin typeface="+mj-lt"/>
        <a:ea typeface="+mj-ea"/>
        <a:cs typeface="+mj-cs"/>
        <a:sym typeface="Helvetica"/>
      </a:defRPr>
    </a:lvl2pPr>
    <a:lvl3pPr indent="914400">
      <a:defRPr>
        <a:latin typeface="+mj-lt"/>
        <a:ea typeface="+mj-ea"/>
        <a:cs typeface="+mj-cs"/>
        <a:sym typeface="Helvetica"/>
      </a:defRPr>
    </a:lvl3pPr>
    <a:lvl4pPr indent="1371600">
      <a:defRPr>
        <a:latin typeface="+mj-lt"/>
        <a:ea typeface="+mj-ea"/>
        <a:cs typeface="+mj-cs"/>
        <a:sym typeface="Helvetica"/>
      </a:defRPr>
    </a:lvl4pPr>
    <a:lvl5pPr indent="1828800"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FCB"/>
          </a:solidFill>
        </a:fill>
      </a:tcStyle>
    </a:wholeTbl>
    <a:band2H>
      <a:tcTxStyle b="def" i="def"/>
      <a:tcStyle>
        <a:tcBdr/>
        <a:fill>
          <a:solidFill>
            <a:srgbClr val="F3E8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BCB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39999"/>
              </a:srgbClr>
            </a:outerShdw>
          </a:effectLst>
        </p:spPr>
      </p:pic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0"/>
            <a:ext cx="8001000" cy="16922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3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571500" y="0"/>
            <a:ext cx="8001000" cy="1692276"/>
          </a:xfrm>
          <a:prstGeom prst="rect">
            <a:avLst/>
          </a:prstGeom>
        </p:spPr>
        <p:txBody>
          <a:bodyPr lIns="0" tIns="0" rIns="0" bIns="0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046220" y="6206696"/>
            <a:ext cx="1051561" cy="269239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4" name="image5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AA7"/>
            </a:gs>
            <a:gs pos="39999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044950" y="6148706"/>
            <a:ext cx="1052513" cy="383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92075"/>
            <a:ext cx="80010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 defTabSz="457200">
        <a:defRPr sz="1200">
          <a:latin typeface="+mj-lt"/>
          <a:ea typeface="+mj-ea"/>
          <a:cs typeface="+mj-cs"/>
          <a:sym typeface="Helvetica"/>
        </a:defRPr>
      </a:lvl1pPr>
      <a:lvl2pPr defTabSz="457200">
        <a:defRPr sz="1200">
          <a:latin typeface="+mj-lt"/>
          <a:ea typeface="+mj-ea"/>
          <a:cs typeface="+mj-cs"/>
          <a:sym typeface="Helvetica"/>
        </a:defRPr>
      </a:lvl2pPr>
      <a:lvl3pPr defTabSz="457200">
        <a:defRPr sz="1200">
          <a:latin typeface="+mj-lt"/>
          <a:ea typeface="+mj-ea"/>
          <a:cs typeface="+mj-cs"/>
          <a:sym typeface="Helvetica"/>
        </a:defRPr>
      </a:lvl3pPr>
      <a:lvl4pPr defTabSz="457200">
        <a:defRPr sz="1200">
          <a:latin typeface="+mj-lt"/>
          <a:ea typeface="+mj-ea"/>
          <a:cs typeface="+mj-cs"/>
          <a:sym typeface="Helvetica"/>
        </a:defRPr>
      </a:lvl4pPr>
      <a:lvl5pPr defTabSz="457200">
        <a:defRPr sz="1200">
          <a:latin typeface="+mj-lt"/>
          <a:ea typeface="+mj-ea"/>
          <a:cs typeface="+mj-cs"/>
          <a:sym typeface="Helvetica"/>
        </a:defRPr>
      </a:lvl5pPr>
      <a:lvl6pPr indent="457200" defTabSz="457200">
        <a:defRPr sz="1200">
          <a:latin typeface="+mj-lt"/>
          <a:ea typeface="+mj-ea"/>
          <a:cs typeface="+mj-cs"/>
          <a:sym typeface="Helvetica"/>
        </a:defRPr>
      </a:lvl6pPr>
      <a:lvl7pPr indent="914400" defTabSz="457200">
        <a:defRPr sz="1200">
          <a:latin typeface="+mj-lt"/>
          <a:ea typeface="+mj-ea"/>
          <a:cs typeface="+mj-cs"/>
          <a:sym typeface="Helvetica"/>
        </a:defRPr>
      </a:lvl7pPr>
      <a:lvl8pPr indent="1371600" defTabSz="457200">
        <a:defRPr sz="1200">
          <a:latin typeface="+mj-lt"/>
          <a:ea typeface="+mj-ea"/>
          <a:cs typeface="+mj-cs"/>
          <a:sym typeface="Helvetica"/>
        </a:defRPr>
      </a:lvl8pPr>
      <a:lvl9pPr indent="1828800" defTabSz="457200">
        <a:defRPr sz="1200">
          <a:latin typeface="+mj-lt"/>
          <a:ea typeface="+mj-ea"/>
          <a:cs typeface="+mj-cs"/>
          <a:sym typeface="Helvetica"/>
        </a:defRPr>
      </a:lvl9pPr>
    </p:titleStyle>
    <p:bodyStyle>
      <a:lvl1pPr defTabSz="457200">
        <a:defRPr sz="1200">
          <a:latin typeface="+mj-lt"/>
          <a:ea typeface="+mj-ea"/>
          <a:cs typeface="+mj-cs"/>
          <a:sym typeface="Helvetica"/>
        </a:defRPr>
      </a:lvl1pPr>
      <a:lvl2pPr indent="228600" defTabSz="457200">
        <a:defRPr sz="1200">
          <a:latin typeface="+mj-lt"/>
          <a:ea typeface="+mj-ea"/>
          <a:cs typeface="+mj-cs"/>
          <a:sym typeface="Helvetica"/>
        </a:defRPr>
      </a:lvl2pPr>
      <a:lvl3pPr indent="457200" defTabSz="457200">
        <a:defRPr sz="1200">
          <a:latin typeface="+mj-lt"/>
          <a:ea typeface="+mj-ea"/>
          <a:cs typeface="+mj-cs"/>
          <a:sym typeface="Helvetica"/>
        </a:defRPr>
      </a:lvl3pPr>
      <a:lvl4pPr indent="685800" defTabSz="457200">
        <a:defRPr sz="1200">
          <a:latin typeface="+mj-lt"/>
          <a:ea typeface="+mj-ea"/>
          <a:cs typeface="+mj-cs"/>
          <a:sym typeface="Helvetica"/>
        </a:defRPr>
      </a:lvl4pPr>
      <a:lvl5pPr indent="914400" defTabSz="457200">
        <a:defRPr sz="1200">
          <a:latin typeface="+mj-lt"/>
          <a:ea typeface="+mj-ea"/>
          <a:cs typeface="+mj-cs"/>
          <a:sym typeface="Helvetica"/>
        </a:defRPr>
      </a:lvl5pPr>
      <a:lvl6pPr indent="1371600" defTabSz="457200">
        <a:defRPr sz="1200">
          <a:latin typeface="+mj-lt"/>
          <a:ea typeface="+mj-ea"/>
          <a:cs typeface="+mj-cs"/>
          <a:sym typeface="Helvetica"/>
        </a:defRPr>
      </a:lvl6pPr>
      <a:lvl7pPr indent="1828800" defTabSz="457200">
        <a:defRPr sz="1200">
          <a:latin typeface="+mj-lt"/>
          <a:ea typeface="+mj-ea"/>
          <a:cs typeface="+mj-cs"/>
          <a:sym typeface="Helvetica"/>
        </a:defRPr>
      </a:lvl7pPr>
      <a:lvl8pPr indent="2286000" defTabSz="457200">
        <a:defRPr sz="1200">
          <a:latin typeface="+mj-lt"/>
          <a:ea typeface="+mj-ea"/>
          <a:cs typeface="+mj-cs"/>
          <a:sym typeface="Helvetica"/>
        </a:defRPr>
      </a:lvl8pPr>
      <a:lvl9pPr indent="2743200" defTabSz="457200">
        <a:defRPr sz="1200">
          <a:latin typeface="+mj-lt"/>
          <a:ea typeface="+mj-ea"/>
          <a:cs typeface="+mj-cs"/>
          <a:sym typeface="Helvetica"/>
        </a:defRPr>
      </a:lvl9pPr>
    </p:bodyStyle>
    <p:otherStyle>
      <a:lvl1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indent="4572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indent="9144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indent="13716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indent="18288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BackgroundProcessing/article.html" TargetMode="External"/><Relationship Id="rId3" Type="http://schemas.openxmlformats.org/officeDocument/2006/relationships/hyperlink" Target="http://www.jayway.com/2012/11/28/is-androids-asynctask-executing-tasks-serially-or-concurrently/" TargetMode="External"/><Relationship Id="rId4" Type="http://schemas.openxmlformats.org/officeDocument/2006/relationships/hyperlink" Target="http://logc.at/2011/11/08/the-hidden-pitfalls-of-asynctask/" TargetMode="External"/><Relationship Id="rId5" Type="http://schemas.openxmlformats.org/officeDocument/2006/relationships/hyperlink" Target="http://developer.android.com/reference/android/os/AsyncTask.html" TargetMode="External"/><Relationship Id="rId6" Type="http://schemas.openxmlformats.org/officeDocument/2006/relationships/hyperlink" Target="http://www.compiletimeerror.com/2013/01/why-and-how-to-use-asynctask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12800">
              <a:defRPr sz="4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800"/>
              <a:t>Before We Start, make sure….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571500" y="19685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800">
                <a:latin typeface="Calisto MT"/>
                <a:ea typeface="Calisto MT"/>
                <a:cs typeface="Calisto MT"/>
                <a:sym typeface="Calisto MT"/>
              </a:rPr>
              <a:t>You have taken a recent pull of the app from  </a:t>
            </a:r>
            <a:r>
              <a:rPr sz="2800" u="sng">
                <a:solidFill>
                  <a:srgbClr val="BA5A5A"/>
                </a:solidFill>
                <a:latin typeface="Times"/>
                <a:ea typeface="Times"/>
                <a:cs typeface="Times"/>
                <a:sym typeface="Times"/>
              </a:rPr>
              <a:t>git@github.com:NazneenRupawalla/Android-Bootcamp-V1.1.git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Complex Networking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Disadvantages of using AsyncTask.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executeOnExecutor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Loaders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Services instead of Async Tasks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Third party libraries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Robospice, Volley, Androidplugins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References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38200" indent="-838200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2" invalidUrl="" action="" tgtFrame="" tooltip="" history="1" highlightClick="0" endSnd="0"/>
              </a:rPr>
              <a:t>http://www.vogella.com/tutorials/AndroidBackgroundProcessing/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2" invalidUrl="" action="" tgtFrame="" tooltip="" history="1" highlightClick="0" endSnd="0"/>
              </a:rPr>
              <a:t>article.html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838200" indent="-838200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3" invalidUrl="" action="" tgtFrame="" tooltip="" history="1" highlightClick="0" endSnd="0"/>
              </a:rPr>
              <a:t>http://www.jayway.com/2012/11/28/is-androids-asynctask-executing-tasks-serially-or-concurrently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3" invalidUrl="" action="" tgtFrame="" tooltip="" history="1" highlightClick="0" endSnd="0"/>
              </a:rPr>
              <a:t>/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838200" indent="-838200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4" invalidUrl="" action="" tgtFrame="" tooltip="" history="1" highlightClick="0" endSnd="0"/>
              </a:rPr>
              <a:t>http://logc.at/2011/11/08/the-hidden-pitfalls-of-asynctask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4" invalidUrl="" action="" tgtFrame="" tooltip="" history="1" highlightClick="0" endSnd="0"/>
              </a:rPr>
              <a:t>/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838200" indent="-838200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5" invalidUrl="" action="" tgtFrame="" tooltip="" history="1" highlightClick="0" endSnd="0"/>
              </a:rPr>
              <a:t>http://developer.android.com/reference/android/os/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5" invalidUrl="" action="" tgtFrame="" tooltip="" history="1" highlightClick="0" endSnd="0"/>
              </a:rPr>
              <a:t>AsyncTask.html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838200" indent="-838200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6" invalidUrl="" action="" tgtFrame="" tooltip="" history="1" highlightClick="0" endSnd="0"/>
              </a:rPr>
              <a:t>http://www.compiletimeerror.com/2013/01/why-and-how-to-use-asynctask.html#.Uv-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6" invalidUrl="" action="" tgtFrame="" tooltip="" history="1" highlightClick="0" endSnd="0"/>
              </a:rPr>
              <a:t>nHEKSwU9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Agenda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95991" y="1650512"/>
            <a:ext cx="8001001" cy="4114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Understand how to make synchronous calls to fetch the product data.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Implement a Progress Dialog.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Understand and implement Async calls.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Complex Networking 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Caching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33400" y="1371600"/>
            <a:ext cx="2743200" cy="4114610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685799" y="1600200"/>
            <a:ext cx="1066752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2057400" y="1600200"/>
            <a:ext cx="1066751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685799" y="2971800"/>
            <a:ext cx="1066752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2057400" y="2971800"/>
            <a:ext cx="1066751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685799" y="4191000"/>
            <a:ext cx="1066752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2057400" y="4191000"/>
            <a:ext cx="1066751" cy="990555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914400" y="19050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P1</a:t>
            </a:r>
          </a:p>
        </p:txBody>
      </p:sp>
      <p:sp>
        <p:nvSpPr>
          <p:cNvPr id="42" name="Shape 42"/>
          <p:cNvSpPr/>
          <p:nvPr/>
        </p:nvSpPr>
        <p:spPr>
          <a:xfrm>
            <a:off x="914400" y="32766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P3</a:t>
            </a:r>
          </a:p>
        </p:txBody>
      </p:sp>
      <p:sp>
        <p:nvSpPr>
          <p:cNvPr id="43" name="Shape 43"/>
          <p:cNvSpPr/>
          <p:nvPr/>
        </p:nvSpPr>
        <p:spPr>
          <a:xfrm>
            <a:off x="914400" y="44958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P5</a:t>
            </a:r>
          </a:p>
        </p:txBody>
      </p:sp>
      <p:sp>
        <p:nvSpPr>
          <p:cNvPr id="44" name="Shape 44"/>
          <p:cNvSpPr/>
          <p:nvPr/>
        </p:nvSpPr>
        <p:spPr>
          <a:xfrm>
            <a:off x="2286000" y="19050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P2</a:t>
            </a:r>
          </a:p>
        </p:txBody>
      </p:sp>
      <p:sp>
        <p:nvSpPr>
          <p:cNvPr id="45" name="Shape 45"/>
          <p:cNvSpPr/>
          <p:nvPr/>
        </p:nvSpPr>
        <p:spPr>
          <a:xfrm>
            <a:off x="2286000" y="33528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P4</a:t>
            </a:r>
          </a:p>
        </p:txBody>
      </p:sp>
      <p:sp>
        <p:nvSpPr>
          <p:cNvPr id="46" name="Shape 46"/>
          <p:cNvSpPr/>
          <p:nvPr/>
        </p:nvSpPr>
        <p:spPr>
          <a:xfrm>
            <a:off x="2286000" y="4495800"/>
            <a:ext cx="5334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P6</a:t>
            </a:r>
          </a:p>
        </p:txBody>
      </p:sp>
      <p:sp>
        <p:nvSpPr>
          <p:cNvPr id="47" name="Shape 47"/>
          <p:cNvSpPr/>
          <p:nvPr/>
        </p:nvSpPr>
        <p:spPr>
          <a:xfrm>
            <a:off x="762000" y="5942012"/>
            <a:ext cx="25908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LIST OF PRODUCTS</a:t>
            </a:r>
          </a:p>
        </p:txBody>
      </p:sp>
      <p:sp>
        <p:nvSpPr>
          <p:cNvPr id="48" name="Shape 48"/>
          <p:cNvSpPr/>
          <p:nvPr/>
        </p:nvSpPr>
        <p:spPr>
          <a:xfrm>
            <a:off x="3352800" y="3276600"/>
            <a:ext cx="2362200" cy="0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49" name="Shape 49"/>
          <p:cNvSpPr/>
          <p:nvPr/>
        </p:nvSpPr>
        <p:spPr>
          <a:xfrm>
            <a:off x="5867400" y="1371600"/>
            <a:ext cx="2743200" cy="4114610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6172200" y="1752600"/>
            <a:ext cx="2133502" cy="3352800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6400800" y="3048000"/>
            <a:ext cx="2133600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P1 details</a:t>
            </a:r>
          </a:p>
        </p:txBody>
      </p:sp>
      <p:sp>
        <p:nvSpPr>
          <p:cNvPr id="52" name="Shape 52"/>
          <p:cNvSpPr/>
          <p:nvPr/>
        </p:nvSpPr>
        <p:spPr>
          <a:xfrm>
            <a:off x="1447800" y="457200"/>
            <a:ext cx="5943600" cy="56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latin typeface="Baskerville"/>
                <a:ea typeface="Baskerville"/>
                <a:cs typeface="Baskerville"/>
                <a:sym typeface="Baskerville"/>
              </a:rPr>
              <a:t>   </a:t>
            </a:r>
            <a:r>
              <a:rPr b="1" sz="3200">
                <a:latin typeface="Baskerville"/>
                <a:ea typeface="Baskerville"/>
                <a:cs typeface="Baskerville"/>
                <a:sym typeface="Baskerville"/>
              </a:rPr>
              <a:t>SHOPPING APPLICATION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0.png" descr="Screen Shot 2013-10-06 at 1.31.2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2057400"/>
            <a:ext cx="2514600" cy="419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2057400"/>
            <a:ext cx="2484438" cy="4191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609600" y="2208212"/>
            <a:ext cx="247015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User Launches The App</a:t>
            </a:r>
          </a:p>
        </p:txBody>
      </p:sp>
      <p:sp>
        <p:nvSpPr>
          <p:cNvPr id="57" name="Shape 57"/>
          <p:cNvSpPr/>
          <p:nvPr/>
        </p:nvSpPr>
        <p:spPr>
          <a:xfrm>
            <a:off x="609599" y="3579812"/>
            <a:ext cx="457200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Store data in DB</a:t>
            </a:r>
          </a:p>
        </p:txBody>
      </p:sp>
      <p:sp>
        <p:nvSpPr>
          <p:cNvPr id="58" name="Shape 58"/>
          <p:cNvSpPr/>
          <p:nvPr/>
        </p:nvSpPr>
        <p:spPr>
          <a:xfrm>
            <a:off x="609599" y="2894012"/>
            <a:ext cx="457200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Fetch List of Products from the Server</a:t>
            </a:r>
          </a:p>
        </p:txBody>
      </p:sp>
      <p:sp>
        <p:nvSpPr>
          <p:cNvPr id="59" name="Shape 59"/>
          <p:cNvSpPr/>
          <p:nvPr/>
        </p:nvSpPr>
        <p:spPr>
          <a:xfrm>
            <a:off x="609599" y="4265612"/>
            <a:ext cx="457200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GET request to fetch images</a:t>
            </a:r>
          </a:p>
        </p:txBody>
      </p:sp>
      <p:sp>
        <p:nvSpPr>
          <p:cNvPr id="60" name="Shape 60"/>
          <p:cNvSpPr/>
          <p:nvPr/>
        </p:nvSpPr>
        <p:spPr>
          <a:xfrm>
            <a:off x="609599" y="4951412"/>
            <a:ext cx="457200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Display all products</a:t>
            </a:r>
          </a:p>
        </p:txBody>
      </p:sp>
      <p:sp>
        <p:nvSpPr>
          <p:cNvPr id="61" name="Shape 61"/>
          <p:cNvSpPr/>
          <p:nvPr/>
        </p:nvSpPr>
        <p:spPr>
          <a:xfrm>
            <a:off x="533400" y="2057400"/>
            <a:ext cx="4190806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33400" y="2743200"/>
            <a:ext cx="4190806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33400" y="3429000"/>
            <a:ext cx="4190806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533400" y="4114800"/>
            <a:ext cx="4190806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533400" y="4800600"/>
            <a:ext cx="4190806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404812" y="527050"/>
            <a:ext cx="8001001" cy="8620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4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800"/>
              <a:t>Application version 1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xi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8"/>
      <p:bldP build="whole" bldLvl="1" animBg="1" rev="0" advAuto="0" spid="63" grpId="7"/>
      <p:bldP build="whole" bldLvl="1" animBg="1" rev="0" advAuto="0" spid="64" grpId="9"/>
      <p:bldP build="whole" bldLvl="1" animBg="1" rev="0" advAuto="0" spid="63" grpId="6"/>
      <p:bldP build="whole" bldLvl="1" animBg="1" rev="0" advAuto="0" spid="55" grpId="2"/>
      <p:bldP build="whole" bldLvl="1" animBg="1" rev="0" advAuto="0" spid="61" grpId="1"/>
      <p:bldP build="whole" bldLvl="1" animBg="1" rev="0" advAuto="0" spid="61" grpId="3"/>
      <p:bldP build="whole" bldLvl="1" animBg="1" rev="0" advAuto="0" spid="55" grpId="11"/>
      <p:bldP build="whole" bldLvl="1" animBg="1" rev="0" advAuto="0" spid="54" grpId="12"/>
      <p:bldP build="whole" bldLvl="1" animBg="1" rev="0" advAuto="0" spid="62" grpId="4"/>
      <p:bldP build="whole" bldLvl="1" animBg="1" rev="0" advAuto="0" spid="62" grpId="5"/>
      <p:bldP build="whole" bldLvl="1" animBg="1" rev="0" advAuto="0" spid="65" gr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12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4025" y="2816225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625600" indent="-1625600" defTabSz="914400">
              <a:spcBef>
                <a:spcPts val="2000"/>
              </a:spcBef>
              <a:buSzPct val="100000"/>
              <a:buFont typeface="Wingdings 2"/>
              <a:buChar char=""/>
              <a:defRPr sz="32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200"/>
              <a:t>Implement a Progress Dialog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Background Processing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Why use concurrency?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Purpose of AsyncTask class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The parameters are the following AsyncTask &lt;TypeOfVarArgParams, ProgressType, ResultType&gt; 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13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571500" y="2573337"/>
            <a:ext cx="8001000" cy="31162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Fetch the product data asynchronously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Fetch the product images asynchronously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Caching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cache ?</a:t>
            </a:r>
            <a:endParaRPr sz="2400"/>
          </a:p>
          <a:p>
            <a:pPr lvl="0">
              <a:defRPr sz="1800"/>
            </a:pPr>
            <a:r>
              <a:rPr sz="2400"/>
              <a:t>In Memory LRU Cache, Disk.</a:t>
            </a:r>
            <a:endParaRPr sz="2400"/>
          </a:p>
          <a:p>
            <a:pPr lvl="0">
              <a:defRPr sz="1800"/>
            </a:pPr>
            <a:r>
              <a:rPr sz="2400"/>
              <a:t>Approaches.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Assignment 14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Save Image in the External Cache Dir</a:t>
            </a:r>
            <a:endParaRPr sz="2400"/>
          </a:p>
          <a:p>
            <a:pPr lvl="0">
              <a:defRPr sz="1800"/>
            </a:pPr>
            <a:r>
              <a:rPr sz="2400"/>
              <a:t>Save the URL vs Image Path mapping in Shared Preferences</a:t>
            </a:r>
            <a:endParaRPr sz="2400"/>
          </a:p>
          <a:p>
            <a:pPr lvl="0">
              <a:defRPr sz="1800"/>
            </a:pPr>
            <a:r>
              <a:rPr sz="2400"/>
              <a:t>Use the Shared Preferences to load the image from cache if available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8F8F8F"/>
      </a:accent3>
      <a:accent4>
        <a:srgbClr val="707070"/>
      </a:accent4>
      <a:accent5>
        <a:srgbClr val="D6B2AB"/>
      </a:accent5>
      <a:accent6>
        <a:srgbClr val="94202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8F8F8F"/>
      </a:accent3>
      <a:accent4>
        <a:srgbClr val="707070"/>
      </a:accent4>
      <a:accent5>
        <a:srgbClr val="D6B2AB"/>
      </a:accent5>
      <a:accent6>
        <a:srgbClr val="94202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