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23.xml"/>
  <Override ContentType="application/vnd.openxmlformats-officedocument.presentationml.comments+xml" PartName="/ppt/comments/comment8.xml"/>
  <Override ContentType="application/vnd.openxmlformats-officedocument.presentationml.comments+xml" PartName="/ppt/comments/comment21.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24.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2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Roboto"/>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Author clrIdx="0" id="0" initials="" lastIdx="29" name="Nazneen Rupawal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 dt="2016-09-09T04:52:34.428">
    <p:pos x="6000" y="0"/>
    <p:text>Naz - 9.30 AM - 9.45 AM - 15 MINS</p:tex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2" dt="2016-09-09T10:58:56.078">
    <p:pos x="6000" y="0"/>
    <p:text>Naz till end- 1.30 PM to 2.30 PM</p:tex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3" dt="2016-08-30T17:41:12.829">
    <p:pos x="6000" y="0"/>
    <p:text>Naz - till assignment</p:tex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4" dt="2016-09-03T07:58:52.940">
    <p:pos x="6000" y="0"/>
    <p:text>Till 10.20</p:tex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5" dt="2016-09-03T07:59:46.205">
    <p:pos x="6000" y="0"/>
    <p:text>Till 11.45</p:tex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6" dt="2016-08-30T17:41:45.115">
    <p:pos x="6000" y="0"/>
    <p:text>Sagar - till Assignments - slide 24</p:tex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7" dt="2016-09-03T08:01:14.385">
    <p:pos x="6000" y="0"/>
    <p:text>Till 12.30</p:tex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8" dt="2016-09-08T09:50:30.853">
    <p:pos x="6000" y="0"/>
    <p:text>Nishkarsh</p:text>
  </p:cm>
  <p:cm authorId="0" idx="19" dt="2016-09-03T08:01:26.827">
    <p:pos x="6000" y="100"/>
    <p:text>Till 1 PM</p:tex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0" dt="2016-09-08T09:50:42.169">
    <p:pos x="6000" y="0"/>
    <p:text>Nishkarsh</p:text>
  </p:cm>
  <p:cm authorId="0" idx="21" dt="2016-09-03T08:52:32.565">
    <p:pos x="6000" y="100"/>
    <p:text>Till 3.15 PM</p:text>
  </p:cm>
  <p:cm authorId="0" idx="22" dt="2016-08-30T17:12:31.523">
    <p:pos x="6000" y="200"/>
    <p:text>Assignment needs modification to send filtered sessions</p:tex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3" dt="2016-09-03T08:53:32.074">
    <p:pos x="6000" y="0"/>
    <p:text>3.30 to 3.45</p:tex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4" dt="2016-09-03T08:53:49.138">
    <p:pos x="6000" y="0"/>
    <p:text>3.45 to 4.10</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 dt="2016-09-09T04:51:59.626">
    <p:pos x="6000" y="0"/>
    <p:text>Sagar - 9.45</p:tex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5" dt="2016-09-08T09:56:16.860">
    <p:pos x="6000" y="0"/>
    <p:text>Nishkarsh</p:text>
  </p:cm>
</p:cmLst>
</file>

<file path=ppt/comments/comment2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6" dt="2016-09-08T09:56:27.215">
    <p:pos x="6000" y="0"/>
    <p:text>Nishkarsh</p:text>
  </p:cm>
</p:cmLst>
</file>

<file path=ppt/comments/comment2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7" dt="2016-09-08T09:54:13.116">
    <p:pos x="6000" y="0"/>
    <p:text>Sagar</p:text>
  </p:cm>
</p:cmLst>
</file>

<file path=ppt/comments/comment2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8" dt="2016-09-08T09:56:34.802">
    <p:pos x="6000" y="0"/>
    <p:text>Nazneen</p:text>
  </p:cm>
</p:cmLst>
</file>

<file path=ppt/comments/comment2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29" dt="2016-09-08T09:56:54.788">
    <p:pos x="6000" y="0"/>
    <p:text>Nazneen</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3" dt="2016-09-09T04:58:57.878">
    <p:pos x="6000" y="0"/>
    <p:text>Sagar - till 10.05</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4" dt="2016-09-09T05:00:15.517">
    <p:pos x="6000" y="0"/>
    <p:text>Till 10.35 PM</p:text>
  </p:cm>
  <p:cm authorId="0" idx="5" dt="2016-09-03T10:26:31.832">
    <p:pos x="6000" y="100"/>
    <p:text>Nishkarsh and ?</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6" dt="2016-09-09T05:19:15.432">
    <p:pos x="6000" y="0"/>
    <p:text>Till 11.35 PM</p:text>
  </p:cm>
  <p:cm authorId="0" idx="7" dt="2016-09-03T10:38:49.760">
    <p:pos x="6000" y="100"/>
    <p:text>Naz - Assignment 1</p:tex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8" dt="2016-09-09T06:24:18.019">
    <p:pos x="6000" y="0"/>
    <p:text>Sagar</p:tex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9" dt="2016-08-30T17:39:29.902">
    <p:pos x="6000" y="0"/>
    <p:text>Nazneen - 2.30 to 2.50</p:tex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0" dt="2016-08-30T17:40:08.083">
    <p:pos x="6000" y="0"/>
    <p:text>Sagar Slide 10 and 11 - 2.50 to 3.30</p:tex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m authorId="0" idx="11" dt="2016-09-09T06:24:30.783">
    <p:pos x="6000" y="0"/>
    <p:text>12.30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test/index.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Skeleton walkthr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t>1. Compare the contract of the model and view</a:t>
            </a:r>
          </a:p>
          <a:p>
            <a:pPr lvl="0">
              <a:spcBef>
                <a:spcPts val="0"/>
              </a:spcBef>
              <a:buClr>
                <a:schemeClr val="dk1"/>
              </a:buClr>
              <a:buSzPct val="100000"/>
              <a:buFont typeface="Arial"/>
              <a:buNone/>
            </a:pPr>
            <a:r>
              <a:rPr lang="en"/>
              <a:t>2. Ask if it is directly mappable</a:t>
            </a:r>
          </a:p>
          <a:p>
            <a:pPr lvl="0">
              <a:spcBef>
                <a:spcPts val="0"/>
              </a:spcBef>
              <a:buClr>
                <a:schemeClr val="dk1"/>
              </a:buClr>
              <a:buSzPct val="100000"/>
              <a:buFont typeface="Arial"/>
              <a:buNone/>
            </a:pPr>
            <a:r>
              <a:rPr lang="en"/>
              <a:t>3. Where to do the formatting?</a:t>
            </a:r>
          </a:p>
          <a:p>
            <a:pPr lvl="0">
              <a:spcBef>
                <a:spcPts val="0"/>
              </a:spcBef>
              <a:buClr>
                <a:schemeClr val="dk1"/>
              </a:buClr>
              <a:buSzPct val="100000"/>
              <a:buFont typeface="Arial"/>
              <a:buNone/>
            </a:pPr>
            <a:r>
              <a:rPr lang="en"/>
              <a:t>4. Formatting in Model and Activity - what are the problems? Activity will require deploy, and won’t be unit testable. Model - it will tightly couple UI concerns with the Model. In future, supporting different UI will introduce unnecessary code in the model.</a:t>
            </a:r>
          </a:p>
          <a:p>
            <a:pPr lvl="0">
              <a:spcBef>
                <a:spcPts val="0"/>
              </a:spcBef>
              <a:buClr>
                <a:schemeClr val="dk1"/>
              </a:buClr>
              <a:buSzPct val="100000"/>
              <a:buFont typeface="Arial"/>
              <a:buNone/>
            </a:pPr>
            <a:r>
              <a:rPr lang="en"/>
              <a:t>5. Compare with the billboard example</a:t>
            </a:r>
          </a:p>
          <a:p>
            <a:pPr lvl="0">
              <a:spcBef>
                <a:spcPts val="0"/>
              </a:spcBef>
              <a:buClr>
                <a:schemeClr val="dk1"/>
              </a:buClr>
              <a:buSzPct val="100000"/>
              <a:buFont typeface="Arial"/>
              <a:buNone/>
            </a:pPr>
            <a:r>
              <a:rPr lang="en"/>
              <a:t>6. Introduce MVVM</a:t>
            </a:r>
          </a:p>
          <a:p>
            <a:pPr lvl="0">
              <a:spcBef>
                <a:spcPts val="0"/>
              </a:spcBef>
              <a:buClr>
                <a:schemeClr val="dk1"/>
              </a:buClr>
              <a:buSzPct val="100000"/>
              <a:buFont typeface="Arial"/>
              <a:buNone/>
            </a:pPr>
            <a:r>
              <a:rPr lang="en"/>
              <a:t>7. MVVM Theory and history</a:t>
            </a:r>
          </a:p>
          <a:p>
            <a:pPr lvl="0">
              <a:spcBef>
                <a:spcPts val="0"/>
              </a:spcBef>
              <a:buClr>
                <a:schemeClr val="dk1"/>
              </a:buClr>
              <a:buSzPct val="100000"/>
              <a:buFont typeface="Arial"/>
              <a:buNone/>
            </a:pPr>
            <a:r>
              <a:rPr lang="en"/>
              <a:t>8. Relationship between each component in MVVM</a:t>
            </a:r>
          </a:p>
          <a:p>
            <a:pPr lvl="0">
              <a:spcBef>
                <a:spcPts val="0"/>
              </a:spcBef>
              <a:buClr>
                <a:schemeClr val="dk1"/>
              </a:buClr>
              <a:buSzPct val="100000"/>
              <a:buFont typeface="Arial"/>
              <a:buNone/>
            </a:pPr>
            <a:r>
              <a:t/>
            </a:r>
            <a:endParaRPr/>
          </a:p>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MVVM evolved with the .Net platform. </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rPr lang="en">
                <a:solidFill>
                  <a:schemeClr val="dk1"/>
                </a:solidFill>
              </a:rPr>
              <a:t>MVVM comprises of three components - </a:t>
            </a:r>
          </a:p>
          <a:p>
            <a:pPr lvl="0">
              <a:spcBef>
                <a:spcPts val="0"/>
              </a:spcBef>
              <a:buClr>
                <a:schemeClr val="dk1"/>
              </a:buClr>
              <a:buSzPct val="100000"/>
              <a:buFont typeface="Arial"/>
              <a:buNone/>
            </a:pPr>
            <a:r>
              <a:rPr lang="en">
                <a:solidFill>
                  <a:schemeClr val="dk1"/>
                </a:solidFill>
              </a:rPr>
              <a:t>-View (UI)</a:t>
            </a:r>
          </a:p>
          <a:p>
            <a:pPr lvl="0">
              <a:spcBef>
                <a:spcPts val="0"/>
              </a:spcBef>
              <a:buClr>
                <a:schemeClr val="dk1"/>
              </a:buClr>
              <a:buSzPct val="100000"/>
              <a:buFont typeface="Arial"/>
              <a:buNone/>
            </a:pPr>
            <a:r>
              <a:rPr lang="en">
                <a:solidFill>
                  <a:schemeClr val="dk1"/>
                </a:solidFill>
              </a:rPr>
              <a:t>-Model (Data displayed in UI)</a:t>
            </a:r>
          </a:p>
          <a:p>
            <a:pPr lvl="0">
              <a:spcBef>
                <a:spcPts val="0"/>
              </a:spcBef>
              <a:buNone/>
            </a:pPr>
            <a:r>
              <a:rPr lang="en">
                <a:solidFill>
                  <a:schemeClr val="dk1"/>
                </a:solidFill>
              </a:rPr>
              <a:t>-Glue code (Event handling, binding, orchestration)</a:t>
            </a:r>
          </a:p>
          <a:p>
            <a:pPr lvl="0">
              <a:spcBef>
                <a:spcPts val="0"/>
              </a:spcBef>
              <a:buNone/>
            </a:pPr>
            <a:r>
              <a:t/>
            </a:r>
            <a:endParaRPr>
              <a:solidFill>
                <a:schemeClr val="dk1"/>
              </a:solidFill>
            </a:endParaRPr>
          </a:p>
          <a:p>
            <a:pPr lvl="0">
              <a:spcBef>
                <a:spcPts val="0"/>
              </a:spcBef>
              <a:buNone/>
            </a:pPr>
            <a:r>
              <a:rPr lang="en">
                <a:solidFill>
                  <a:schemeClr val="dk1"/>
                </a:solidFill>
              </a:rPr>
              <a:t>In the traditional MVVM Model, the ViewModel takes the Model, and massages the data to display it on the View. The View and Viewmodel are bound to each other using Databinding. So any events on the UI are consumed by the View Model, who then decides what action to take.</a:t>
            </a:r>
          </a:p>
          <a:p>
            <a:pPr lvl="0">
              <a:spcBef>
                <a:spcPts val="0"/>
              </a:spcBef>
              <a:buNone/>
            </a:pPr>
            <a:r>
              <a:t/>
            </a:r>
            <a:endParaRPr>
              <a:solidFill>
                <a:schemeClr val="dk1"/>
              </a:solidFill>
            </a:endParaRPr>
          </a:p>
          <a:p>
            <a:pPr lvl="0">
              <a:spcBef>
                <a:spcPts val="0"/>
              </a:spcBef>
              <a:buNone/>
            </a:pPr>
            <a:r>
              <a:rPr lang="en">
                <a:solidFill>
                  <a:schemeClr val="dk1"/>
                </a:solidFill>
              </a:rPr>
              <a:t>Data retrieval, and business logic are all taken care of by the View Model.</a:t>
            </a:r>
          </a:p>
          <a:p>
            <a:pPr lvl="0">
              <a:spcBef>
                <a:spcPts val="0"/>
              </a:spcBef>
              <a:buNone/>
            </a:pPr>
            <a:r>
              <a:t/>
            </a:r>
            <a:endParaRPr>
              <a:solidFill>
                <a:schemeClr val="dk1"/>
              </a:solidFill>
            </a:endParaRPr>
          </a:p>
          <a:p>
            <a:pPr lvl="0">
              <a:spcBef>
                <a:spcPts val="0"/>
              </a:spcBef>
              <a:buNone/>
            </a:pPr>
            <a:r>
              <a:rPr lang="en">
                <a:solidFill>
                  <a:schemeClr val="dk1"/>
                </a:solidFill>
              </a:rPr>
              <a:t>MVVM as a concept was developed to make it easy to engage in Event Driven programming, where every application state change is driven by an event.</a:t>
            </a:r>
          </a:p>
          <a:p>
            <a:pPr lvl="0">
              <a:spcBef>
                <a:spcPts val="0"/>
              </a:spcBef>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What do you test on the View? - Value of elements, and Actions.</a:t>
            </a:r>
          </a:p>
          <a:p>
            <a:pPr lvl="0">
              <a:spcBef>
                <a:spcPts val="0"/>
              </a:spcBef>
              <a:buNone/>
            </a:pPr>
            <a:r>
              <a:t/>
            </a:r>
            <a:endParaRPr/>
          </a:p>
          <a:p>
            <a:pPr lvl="0">
              <a:spcBef>
                <a:spcPts val="0"/>
              </a:spcBef>
              <a:buNone/>
            </a:pPr>
            <a:r>
              <a:rPr lang="en">
                <a:solidFill>
                  <a:schemeClr val="dk1"/>
                </a:solidFill>
              </a:rPr>
              <a:t>How would you slice the test, and what test would you write, if you’re driving it from scratch ? </a:t>
            </a:r>
            <a:r>
              <a:rPr lang="en"/>
              <a:t>Do you mock the layers behind the UI, or keep them? </a:t>
            </a:r>
          </a:p>
          <a:p>
            <a:pPr lvl="0">
              <a:spcBef>
                <a:spcPts val="0"/>
              </a:spcBef>
              <a:buNone/>
            </a:pPr>
            <a:r>
              <a:t/>
            </a:r>
            <a:endParaRPr/>
          </a:p>
          <a:p>
            <a:pPr lvl="0">
              <a:spcBef>
                <a:spcPts val="0"/>
              </a:spcBef>
              <a:buNone/>
            </a:pPr>
            <a:r>
              <a:rPr lang="en"/>
              <a:t>Once all layers governing logic are built, there has to be some layer which tests the vertical slice. Having the UI test traverse the whole vertical slice ensures that an integrated test of the whole component is done at some point.</a:t>
            </a:r>
          </a:p>
          <a:p>
            <a:pPr lvl="0">
              <a:spcBef>
                <a:spcPts val="0"/>
              </a:spcBef>
              <a:buNone/>
            </a:pPr>
            <a:r>
              <a:t/>
            </a:r>
            <a:endParaRPr/>
          </a:p>
          <a:p>
            <a:pPr lvl="0">
              <a:spcBef>
                <a:spcPts val="0"/>
              </a:spcBef>
              <a:buNone/>
            </a:pPr>
            <a:r>
              <a:t/>
            </a:r>
            <a:endParaRPr/>
          </a:p>
          <a:p>
            <a:pPr lvl="0">
              <a:spcBef>
                <a:spcPts val="0"/>
              </a:spcBef>
              <a:buNone/>
            </a:pPr>
            <a:r>
              <a:rPr lang="en"/>
              <a:t>Position on the Test Pyramid. - This is an integration test. Unlike integration tests on web framework, this is a vertically sliced integration test, and not horizontally sliced. The job of this test is to test one vertically sliced UI.</a:t>
            </a:r>
          </a:p>
          <a:p>
            <a:pPr lvl="0">
              <a:spcBef>
                <a:spcPts val="0"/>
              </a:spcBef>
              <a:buNone/>
            </a:pPr>
            <a:r>
              <a:t/>
            </a:r>
            <a:endParaRPr/>
          </a:p>
          <a:p>
            <a:pPr lvl="0">
              <a:spcBef>
                <a:spcPts val="0"/>
              </a:spcBef>
              <a:buNone/>
            </a:pPr>
            <a:r>
              <a:rPr lang="en"/>
              <a:t>What framework to use? Android Instrumentation - described more on the next page.</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sz="1050">
                <a:solidFill>
                  <a:schemeClr val="dk1"/>
                </a:solidFill>
                <a:highlight>
                  <a:srgbClr val="FFFFFF"/>
                </a:highlight>
                <a:latin typeface="Roboto"/>
                <a:ea typeface="Roboto"/>
                <a:cs typeface="Roboto"/>
                <a:sym typeface="Roboto"/>
              </a:rPr>
              <a:t>Android instrumentation is a set of control methods, or </a:t>
            </a:r>
            <a:r>
              <a:rPr i="1" lang="en" sz="1050">
                <a:solidFill>
                  <a:schemeClr val="dk1"/>
                </a:solidFill>
                <a:highlight>
                  <a:srgbClr val="FFFFFF"/>
                </a:highlight>
                <a:latin typeface="Roboto"/>
                <a:ea typeface="Roboto"/>
                <a:cs typeface="Roboto"/>
                <a:sym typeface="Roboto"/>
              </a:rPr>
              <a:t>hooks</a:t>
            </a:r>
            <a:r>
              <a:rPr lang="en" sz="1050">
                <a:solidFill>
                  <a:schemeClr val="dk1"/>
                </a:solidFill>
                <a:highlight>
                  <a:srgbClr val="FFFFFF"/>
                </a:highlight>
                <a:latin typeface="Roboto"/>
                <a:ea typeface="Roboto"/>
                <a:cs typeface="Roboto"/>
                <a:sym typeface="Roboto"/>
              </a:rPr>
              <a:t>, in the Android system. These hooks control an Android component independently of its normal lifecycle. They also control how Android loads apps.</a:t>
            </a:r>
          </a:p>
          <a:p>
            <a:pPr lvl="0">
              <a:spcBef>
                <a:spcPts val="0"/>
              </a:spcBef>
              <a:buNone/>
            </a:pPr>
            <a:r>
              <a:t/>
            </a:r>
            <a:endParaRPr sz="1050">
              <a:solidFill>
                <a:schemeClr val="dk1"/>
              </a:solidFill>
              <a:highlight>
                <a:srgbClr val="FFFFFF"/>
              </a:highlight>
              <a:latin typeface="Roboto"/>
              <a:ea typeface="Roboto"/>
              <a:cs typeface="Roboto"/>
              <a:sym typeface="Roboto"/>
            </a:endParaRPr>
          </a:p>
          <a:p>
            <a:pPr lvl="0">
              <a:spcBef>
                <a:spcPts val="0"/>
              </a:spcBef>
              <a:buNone/>
            </a:pPr>
            <a:r>
              <a:rPr lang="en" sz="1050">
                <a:solidFill>
                  <a:schemeClr val="dk1"/>
                </a:solidFill>
                <a:highlight>
                  <a:srgbClr val="FFFFFF"/>
                </a:highlight>
                <a:latin typeface="Roboto"/>
                <a:ea typeface="Roboto"/>
                <a:cs typeface="Roboto"/>
                <a:sym typeface="Roboto"/>
              </a:rPr>
              <a:t>Using Instrumentation, you can have hooks to various Android component lifecycles and events. Moreover, you can trigger those lifecycles and events. Since it is in the same process, you can trigger interactions with the UI. </a:t>
            </a:r>
          </a:p>
          <a:p>
            <a:pPr lvl="0">
              <a:spcBef>
                <a:spcPts val="0"/>
              </a:spcBef>
              <a:buNone/>
            </a:pPr>
            <a:r>
              <a:t/>
            </a:r>
            <a:endParaRPr sz="1050">
              <a:solidFill>
                <a:schemeClr val="dk1"/>
              </a:solidFill>
              <a:highlight>
                <a:srgbClr val="FFFFFF"/>
              </a:highlight>
              <a:latin typeface="Roboto"/>
              <a:ea typeface="Roboto"/>
              <a:cs typeface="Roboto"/>
              <a:sym typeface="Roboto"/>
            </a:endParaRPr>
          </a:p>
          <a:p>
            <a:pPr lvl="0" rtl="0">
              <a:spcBef>
                <a:spcPts val="0"/>
              </a:spcBef>
              <a:buNone/>
            </a:pPr>
            <a:r>
              <a:rPr lang="en" sz="1050">
                <a:solidFill>
                  <a:schemeClr val="dk1"/>
                </a:solidFill>
                <a:highlight>
                  <a:srgbClr val="FFFFFF"/>
                </a:highlight>
                <a:latin typeface="Roboto"/>
                <a:ea typeface="Roboto"/>
                <a:cs typeface="Roboto"/>
                <a:sym typeface="Roboto"/>
              </a:rPr>
              <a:t>An Instrumentation Test will actually run the Application on the Emulator, and is not a mock.</a:t>
            </a:r>
          </a:p>
          <a:p>
            <a:pPr lvl="0" rtl="0">
              <a:spcBef>
                <a:spcPts val="0"/>
              </a:spcBef>
              <a:buNone/>
            </a:pPr>
            <a:r>
              <a:t/>
            </a:r>
            <a:endParaRPr/>
          </a:p>
          <a:p>
            <a:pPr lvl="0">
              <a:spcBef>
                <a:spcPts val="0"/>
              </a:spcBef>
              <a:buNone/>
            </a:pPr>
            <a:r>
              <a:rPr lang="en"/>
              <a:t>Reference -  </a:t>
            </a:r>
            <a:r>
              <a:rPr lang="en" u="sng">
                <a:solidFill>
                  <a:schemeClr val="hlink"/>
                </a:solidFill>
                <a:hlinkClick r:id="rId2"/>
              </a:rPr>
              <a:t>https://developer.android.com/studio/test/index.html</a:t>
            </a:r>
          </a:p>
          <a:p>
            <a:pPr lvl="0">
              <a:spcBef>
                <a:spcPts val="0"/>
              </a:spcBef>
              <a:buNone/>
            </a:pPr>
            <a:r>
              <a:t/>
            </a:r>
            <a:endParaRPr/>
          </a:p>
          <a:p>
            <a:pPr lvl="0">
              <a:spcBef>
                <a:spcPts val="0"/>
              </a:spcBef>
              <a:buNone/>
            </a:pPr>
            <a:r>
              <a:t/>
            </a:r>
            <a:endParaRPr/>
          </a:p>
          <a:p>
            <a:pPr lvl="0">
              <a:spcBef>
                <a:spcPts val="0"/>
              </a:spcBef>
              <a:buNone/>
            </a:pPr>
            <a:r>
              <a:rPr lang="en"/>
              <a:t>What are the problems with Instrumentation?</a:t>
            </a:r>
          </a:p>
          <a:p>
            <a:pPr lvl="0">
              <a:spcBef>
                <a:spcPts val="0"/>
              </a:spcBef>
              <a:buNone/>
            </a:pPr>
            <a:r>
              <a:t/>
            </a:r>
            <a:endParaRPr/>
          </a:p>
          <a:p>
            <a:pPr lvl="0">
              <a:spcBef>
                <a:spcPts val="0"/>
              </a:spcBef>
              <a:buNone/>
            </a:pPr>
            <a:r>
              <a:rPr lang="en"/>
              <a:t>Since it is running on a different thread, after every action, we have to request the application to get idle on it’s main thread before the test moves. Else, the test has to put in sleep statements. Contracts such as findViewById, and then click make it very verbose. Any powerful interactions have to be custom defined.</a:t>
            </a:r>
          </a:p>
          <a:p>
            <a:pPr lvl="0">
              <a:spcBef>
                <a:spcPts val="0"/>
              </a:spcBef>
              <a:buNone/>
            </a:pPr>
            <a:r>
              <a:t/>
            </a:r>
            <a:endParaRPr/>
          </a:p>
          <a:p>
            <a:pPr lvl="0" rtl="0">
              <a:spcBef>
                <a:spcPts val="0"/>
              </a:spcBef>
              <a:buNone/>
            </a:pPr>
            <a:r>
              <a:rPr lang="en"/>
              <a:t>The problems that happen with Instrumentation are covered by another Framework introduced by Google - Espresso</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Espresso – Entry point to interactions with views (via onView and onData). Also exposes APIs that are not necessarily tied to any view (e.g. pressBack).</a:t>
            </a:r>
          </a:p>
          <a:p>
            <a:pPr lvl="0">
              <a:spcBef>
                <a:spcPts val="0"/>
              </a:spcBef>
              <a:buClr>
                <a:schemeClr val="dk1"/>
              </a:buClr>
              <a:buSzPct val="100000"/>
              <a:buFont typeface="Arial"/>
              <a:buNone/>
            </a:pPr>
            <a:r>
              <a:t/>
            </a:r>
            <a:endParaRPr/>
          </a:p>
          <a:p>
            <a:pPr lvl="0">
              <a:spcBef>
                <a:spcPts val="0"/>
              </a:spcBef>
              <a:buClr>
                <a:schemeClr val="dk1"/>
              </a:buClr>
              <a:buSzPct val="100000"/>
              <a:buFont typeface="Arial"/>
              <a:buNone/>
            </a:pPr>
            <a:r>
              <a:rPr lang="en"/>
              <a:t>ViewMatchers – A collection of objects that implement Matcher&lt;? super View&gt; interface. You can pass one or more of these to the onView method to locate a view within the current view hierarchy.</a:t>
            </a:r>
          </a:p>
          <a:p>
            <a:pPr lvl="0">
              <a:spcBef>
                <a:spcPts val="0"/>
              </a:spcBef>
              <a:buNone/>
            </a:pPr>
            <a:r>
              <a:t/>
            </a:r>
            <a:endParaRPr/>
          </a:p>
          <a:p>
            <a:pPr lvl="0">
              <a:spcBef>
                <a:spcPts val="0"/>
              </a:spcBef>
              <a:buClr>
                <a:schemeClr val="dk1"/>
              </a:buClr>
              <a:buSzPct val="100000"/>
              <a:buFont typeface="Arial"/>
              <a:buNone/>
            </a:pPr>
            <a:r>
              <a:rPr lang="en"/>
              <a:t>ViewActions – A collection of ViewActions that can be passed to the ViewInteraction.perform() method (for example, click()).</a:t>
            </a:r>
          </a:p>
          <a:p>
            <a:pPr lvl="0">
              <a:spcBef>
                <a:spcPts val="0"/>
              </a:spcBef>
              <a:buNone/>
            </a:pPr>
            <a:r>
              <a:t/>
            </a:r>
            <a:endParaRPr/>
          </a:p>
          <a:p>
            <a:pPr lvl="0">
              <a:spcBef>
                <a:spcPts val="0"/>
              </a:spcBef>
              <a:buNone/>
            </a:pPr>
            <a:r>
              <a:rPr lang="en"/>
              <a:t>ViewAssertions – A collection of ViewAssertions that can be passed the ViewInteraction.check() method. Most of the time, you will use the matches assertion, which uses a View matcher to assert the state of the currently selected view.</a:t>
            </a:r>
          </a:p>
          <a:p>
            <a:pPr lvl="0">
              <a:spcBef>
                <a:spcPts val="0"/>
              </a:spcBef>
              <a:buNone/>
            </a:pPr>
            <a:r>
              <a:t/>
            </a:r>
            <a:endParaRPr/>
          </a:p>
          <a:p>
            <a:pPr lvl="0">
              <a:spcBef>
                <a:spcPts val="0"/>
              </a:spcBef>
              <a:buNone/>
            </a:pPr>
            <a:r>
              <a:t/>
            </a:r>
            <a:endParaRPr/>
          </a:p>
          <a:p>
            <a:pPr lvl="0">
              <a:spcBef>
                <a:spcPts val="0"/>
              </a:spcBef>
              <a:buNone/>
            </a:pPr>
            <a:r>
              <a:rPr lang="en"/>
              <a:t>Example - </a:t>
            </a:r>
          </a:p>
          <a:p>
            <a:pPr lvl="0">
              <a:spcBef>
                <a:spcPts val="0"/>
              </a:spcBef>
              <a:buNone/>
            </a:pPr>
            <a:r>
              <a:t/>
            </a:r>
            <a:endParaRPr/>
          </a:p>
          <a:p>
            <a:pPr lvl="0">
              <a:spcBef>
                <a:spcPts val="0"/>
              </a:spcBef>
              <a:buNone/>
            </a:pPr>
            <a:r>
              <a:rPr lang="en"/>
              <a:t>onView(withId(R.id.my_view))     </a:t>
            </a:r>
          </a:p>
          <a:p>
            <a:pPr lvl="0">
              <a:spcBef>
                <a:spcPts val="0"/>
              </a:spcBef>
              <a:buNone/>
            </a:pPr>
            <a:r>
              <a:rPr lang="en"/>
              <a:t>.perform(click())              </a:t>
            </a:r>
          </a:p>
          <a:p>
            <a:pPr lvl="0">
              <a:spcBef>
                <a:spcPts val="0"/>
              </a:spcBef>
              <a:buNone/>
            </a:pPr>
            <a:r>
              <a:rPr lang="en"/>
              <a:t>.check(matches(isDisplayed()));</a:t>
            </a:r>
          </a:p>
          <a:p>
            <a:pPr lv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Fragment Test Rule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t/>
            </a:r>
            <a:endParaRPr sz="1400">
              <a:solidFill>
                <a:schemeClr val="dk1"/>
              </a:solidFill>
            </a:endParaRPr>
          </a:p>
          <a:p>
            <a:pPr lvl="0">
              <a:lnSpc>
                <a:spcPct val="150000"/>
              </a:lnSpc>
              <a:spcBef>
                <a:spcPts val="0"/>
              </a:spcBef>
              <a:buClr>
                <a:schemeClr val="dk1"/>
              </a:buClr>
              <a:buSzPct val="78571"/>
              <a:buFont typeface="Arial"/>
              <a:buNone/>
            </a:pPr>
            <a:r>
              <a:rPr lang="en" sz="1400">
                <a:solidFill>
                  <a:schemeClr val="dk1"/>
                </a:solidFill>
              </a:rPr>
              <a:t>MVP is Model-View-Presenter pattern which helps to isolate View from the business logic and make it thin but unlike MVVM there is no Binder who can binds data on UI and keep them in Sync. That should be done by writing boiler plate code as we do in MVC.</a:t>
            </a:r>
          </a:p>
          <a:p>
            <a:pPr lvl="0">
              <a:lnSpc>
                <a:spcPct val="115000"/>
              </a:lnSpc>
              <a:spcBef>
                <a:spcPts val="0"/>
              </a:spcBef>
              <a:buClr>
                <a:schemeClr val="dk1"/>
              </a:buClr>
              <a:buSzPct val="78571"/>
              <a:buFont typeface="Arial"/>
              <a:buNone/>
            </a:pPr>
            <a:r>
              <a:t/>
            </a:r>
            <a:endParaRPr sz="1400">
              <a:solidFill>
                <a:schemeClr val="dk1"/>
              </a:solidFill>
            </a:endParaRPr>
          </a:p>
          <a:p>
            <a:pPr lvl="0">
              <a:lnSpc>
                <a:spcPct val="150000"/>
              </a:lnSpc>
              <a:spcBef>
                <a:spcPts val="0"/>
              </a:spcBef>
              <a:buClr>
                <a:schemeClr val="dk1"/>
              </a:buClr>
              <a:buSzPct val="78571"/>
              <a:buFont typeface="Arial"/>
              <a:buNone/>
            </a:pPr>
            <a:r>
              <a:rPr lang="en" sz="1400">
                <a:solidFill>
                  <a:schemeClr val="dk1"/>
                </a:solidFill>
              </a:rPr>
              <a:t>The responsibiliy of View and Model and collaboration between them stay same as MVVM.</a:t>
            </a:r>
          </a:p>
          <a:p>
            <a:pPr lvl="0">
              <a:lnSpc>
                <a:spcPct val="115000"/>
              </a:lnSpc>
              <a:spcBef>
                <a:spcPts val="0"/>
              </a:spcBef>
              <a:buClr>
                <a:schemeClr val="dk1"/>
              </a:buClr>
              <a:buSzPct val="78571"/>
              <a:buFont typeface="Arial"/>
              <a:buNone/>
            </a:pPr>
            <a:r>
              <a:t/>
            </a:r>
            <a:endParaRPr sz="1400">
              <a:solidFill>
                <a:schemeClr val="dk1"/>
              </a:solidFill>
            </a:endParaRPr>
          </a:p>
          <a:p>
            <a:pPr lvl="0">
              <a:lnSpc>
                <a:spcPct val="150000"/>
              </a:lnSpc>
              <a:spcBef>
                <a:spcPts val="0"/>
              </a:spcBef>
              <a:buClr>
                <a:schemeClr val="dk1"/>
              </a:buClr>
              <a:buSzPct val="78571"/>
              <a:buFont typeface="Arial"/>
              <a:buNone/>
            </a:pPr>
            <a:r>
              <a:rPr lang="en" sz="1400">
                <a:solidFill>
                  <a:schemeClr val="dk1"/>
                </a:solidFill>
              </a:rPr>
              <a:t>Here, Presenter is responsible for handling user interaction triggered on View and is also responsible to update View based on the requestee action is performed on Model which means it knows about View.</a:t>
            </a:r>
          </a:p>
          <a:p>
            <a:pPr lvl="0">
              <a:lnSpc>
                <a:spcPct val="115000"/>
              </a:lnSpc>
              <a:spcBef>
                <a:spcPts val="0"/>
              </a:spcBef>
              <a:buClr>
                <a:schemeClr val="dk1"/>
              </a:buClr>
              <a:buSzPct val="78571"/>
              <a:buFont typeface="Arial"/>
              <a:buNone/>
            </a:pPr>
            <a:r>
              <a:t/>
            </a:r>
            <a:endParaRPr sz="1400">
              <a:solidFill>
                <a:schemeClr val="dk1"/>
              </a:solidFill>
            </a:endParaRPr>
          </a:p>
          <a:p>
            <a:pPr lvl="0">
              <a:lnSpc>
                <a:spcPct val="150000"/>
              </a:lnSpc>
              <a:spcBef>
                <a:spcPts val="0"/>
              </a:spcBef>
              <a:buClr>
                <a:schemeClr val="dk1"/>
              </a:buClr>
              <a:buSzPct val="78571"/>
              <a:buFont typeface="Arial"/>
              <a:buNone/>
            </a:pPr>
            <a:r>
              <a:rPr lang="en" sz="1400">
                <a:solidFill>
                  <a:schemeClr val="dk1"/>
                </a:solidFill>
              </a:rPr>
              <a:t>View also knows about Presenter as it delegates the user interaction command to presenter and not aware about any business logic.</a:t>
            </a:r>
          </a:p>
          <a:p>
            <a:pPr lvl="0">
              <a:lnSpc>
                <a:spcPct val="115000"/>
              </a:lnSpc>
              <a:spcBef>
                <a:spcPts val="0"/>
              </a:spcBef>
              <a:buClr>
                <a:schemeClr val="dk1"/>
              </a:buClr>
              <a:buSzPct val="78571"/>
              <a:buFont typeface="Arial"/>
              <a:buNone/>
            </a:pPr>
            <a:r>
              <a:t/>
            </a:r>
            <a:endParaRPr sz="1400">
              <a:solidFill>
                <a:schemeClr val="dk1"/>
              </a:solidFill>
            </a:endParaRPr>
          </a:p>
          <a:p>
            <a:pPr lvl="0">
              <a:lnSpc>
                <a:spcPct val="150000"/>
              </a:lnSpc>
              <a:spcBef>
                <a:spcPts val="0"/>
              </a:spcBef>
              <a:buClr>
                <a:schemeClr val="dk1"/>
              </a:buClr>
              <a:buSzPct val="78571"/>
              <a:buFont typeface="Arial"/>
              <a:buNone/>
            </a:pPr>
            <a:r>
              <a:rPr lang="en" sz="1400">
                <a:solidFill>
                  <a:schemeClr val="dk1"/>
                </a:solidFill>
              </a:rPr>
              <a:t>Here you can see that there is one to one mapping between Presenter and View as both knows about each other and View should hold only one presenter at a time.</a:t>
            </a:r>
          </a:p>
          <a:p>
            <a:pPr lvl="0">
              <a:lnSpc>
                <a:spcPct val="115000"/>
              </a:lnSpc>
              <a:spcBef>
                <a:spcPts val="0"/>
              </a:spcBef>
              <a:buClr>
                <a:schemeClr val="dk1"/>
              </a:buClr>
              <a:buSzPct val="78571"/>
              <a:buFont typeface="Arial"/>
              <a:buNone/>
            </a:pPr>
            <a:r>
              <a:t/>
            </a:r>
            <a:endParaRPr sz="1400">
              <a:solidFill>
                <a:schemeClr val="dk1"/>
              </a:solidFill>
            </a:endParaRPr>
          </a:p>
          <a:p>
            <a:pPr lvl="0" rtl="0">
              <a:spcBef>
                <a:spcPts val="0"/>
              </a:spcBef>
              <a:buNone/>
            </a:pPr>
            <a:r>
              <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t/>
            </a:r>
            <a:endParaRPr sz="1400">
              <a:solidFill>
                <a:schemeClr val="dk1"/>
              </a:solidFill>
            </a:endParaRPr>
          </a:p>
          <a:p>
            <a:pPr lvl="0" rtl="0">
              <a:spcBef>
                <a:spcPts val="0"/>
              </a:spcBef>
              <a:buClr>
                <a:schemeClr val="dk1"/>
              </a:buClr>
              <a:buSzPct val="78571"/>
              <a:buFont typeface="Arial"/>
              <a:buNone/>
            </a:pPr>
            <a:r>
              <a:t/>
            </a:r>
            <a:endParaRPr sz="1400">
              <a:solidFill>
                <a:schemeClr val="dk1"/>
              </a:solidFill>
            </a:endParaRPr>
          </a:p>
          <a:p>
            <a:pPr lvl="0" rtl="0">
              <a:lnSpc>
                <a:spcPct val="150000"/>
              </a:lnSpc>
              <a:spcBef>
                <a:spcPts val="0"/>
              </a:spcBef>
              <a:buNone/>
            </a:pPr>
            <a:r>
              <a:rPr lang="en" sz="1400">
                <a:solidFill>
                  <a:schemeClr val="dk1"/>
                </a:solidFill>
              </a:rPr>
              <a:t>MVP is Model-View-Presenter pattern which helps to isolate View from the business logic and make it thin but unlike MVVM there is no Binder who can binds data on UI and keep them in Sync. That should be done by writing boiler plate code as we do in MVC.</a:t>
            </a:r>
          </a:p>
          <a:p>
            <a:pPr lvl="0" rtl="0">
              <a:lnSpc>
                <a:spcPct val="115000"/>
              </a:lnSpc>
              <a:spcBef>
                <a:spcPts val="0"/>
              </a:spcBef>
              <a:buNone/>
            </a:pPr>
            <a:r>
              <a:t/>
            </a:r>
            <a:endParaRPr sz="1400">
              <a:solidFill>
                <a:schemeClr val="dk1"/>
              </a:solidFill>
            </a:endParaRPr>
          </a:p>
          <a:p>
            <a:pPr lvl="0" rtl="0">
              <a:lnSpc>
                <a:spcPct val="150000"/>
              </a:lnSpc>
              <a:spcBef>
                <a:spcPts val="0"/>
              </a:spcBef>
              <a:buNone/>
            </a:pPr>
            <a:r>
              <a:rPr lang="en" sz="1400">
                <a:solidFill>
                  <a:schemeClr val="dk1"/>
                </a:solidFill>
              </a:rPr>
              <a:t>The responsibility of View and Model and collaboration between them stay same as MVVM.</a:t>
            </a:r>
          </a:p>
          <a:p>
            <a:pPr lvl="0" rtl="0">
              <a:lnSpc>
                <a:spcPct val="115000"/>
              </a:lnSpc>
              <a:spcBef>
                <a:spcPts val="0"/>
              </a:spcBef>
              <a:buNone/>
            </a:pPr>
            <a:r>
              <a:t/>
            </a:r>
            <a:endParaRPr sz="1400">
              <a:solidFill>
                <a:schemeClr val="dk1"/>
              </a:solidFill>
            </a:endParaRPr>
          </a:p>
          <a:p>
            <a:pPr lvl="0" rtl="0">
              <a:lnSpc>
                <a:spcPct val="150000"/>
              </a:lnSpc>
              <a:spcBef>
                <a:spcPts val="0"/>
              </a:spcBef>
              <a:buNone/>
            </a:pPr>
            <a:r>
              <a:rPr lang="en" sz="1400">
                <a:solidFill>
                  <a:schemeClr val="dk1"/>
                </a:solidFill>
              </a:rPr>
              <a:t>Here, Presenter is responsible for handling user interaction triggered on View and is also responsible to update View based on the requestee action is performed on Model which means it knows about View.</a:t>
            </a:r>
          </a:p>
          <a:p>
            <a:pPr lvl="0" rtl="0">
              <a:lnSpc>
                <a:spcPct val="115000"/>
              </a:lnSpc>
              <a:spcBef>
                <a:spcPts val="0"/>
              </a:spcBef>
              <a:buNone/>
            </a:pPr>
            <a:r>
              <a:t/>
            </a:r>
            <a:endParaRPr sz="1400">
              <a:solidFill>
                <a:schemeClr val="dk1"/>
              </a:solidFill>
            </a:endParaRPr>
          </a:p>
          <a:p>
            <a:pPr lvl="0" rtl="0">
              <a:lnSpc>
                <a:spcPct val="150000"/>
              </a:lnSpc>
              <a:spcBef>
                <a:spcPts val="0"/>
              </a:spcBef>
              <a:buNone/>
            </a:pPr>
            <a:r>
              <a:rPr lang="en" sz="1400">
                <a:solidFill>
                  <a:schemeClr val="dk1"/>
                </a:solidFill>
              </a:rPr>
              <a:t>View also knows about Presenter as it delegates the user interaction command to presenter and not aware about any business logic.</a:t>
            </a:r>
          </a:p>
          <a:p>
            <a:pPr lvl="0" rtl="0">
              <a:lnSpc>
                <a:spcPct val="115000"/>
              </a:lnSpc>
              <a:spcBef>
                <a:spcPts val="0"/>
              </a:spcBef>
              <a:buNone/>
            </a:pPr>
            <a:r>
              <a:t/>
            </a:r>
            <a:endParaRPr sz="1400">
              <a:solidFill>
                <a:schemeClr val="dk1"/>
              </a:solidFill>
            </a:endParaRPr>
          </a:p>
          <a:p>
            <a:pPr lvl="0" rtl="0">
              <a:lnSpc>
                <a:spcPct val="150000"/>
              </a:lnSpc>
              <a:spcBef>
                <a:spcPts val="0"/>
              </a:spcBef>
              <a:buNone/>
            </a:pPr>
            <a:r>
              <a:rPr lang="en" sz="1400">
                <a:solidFill>
                  <a:schemeClr val="dk1"/>
                </a:solidFill>
              </a:rPr>
              <a:t>Here you can see that there is one to one mapping between Presenter and View as both knows about each other and View should hold only one presenter at a time.</a:t>
            </a:r>
          </a:p>
          <a:p>
            <a:pPr lvl="0" rtl="0">
              <a:lnSpc>
                <a:spcPct val="115000"/>
              </a:lnSpc>
              <a:spcBef>
                <a:spcPts val="0"/>
              </a:spcBef>
              <a:buNone/>
            </a:pPr>
            <a:r>
              <a:t/>
            </a:r>
            <a:endParaRPr sz="1400">
              <a:solidFill>
                <a:schemeClr val="dk1"/>
              </a:solidFill>
            </a:endParaRPr>
          </a:p>
          <a:p>
            <a:pPr lvl="0" rtl="0">
              <a:spcBef>
                <a:spcPts val="0"/>
              </a:spcBef>
              <a:buNone/>
            </a:pPr>
            <a:r>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Clr>
                <a:schemeClr val="dk1"/>
              </a:buClr>
              <a:buSzPct val="100000"/>
              <a:buFont typeface="Arial"/>
              <a:buNone/>
            </a:pPr>
            <a:r>
              <a:rPr lang="en">
                <a:solidFill>
                  <a:schemeClr val="dk1"/>
                </a:solidFill>
              </a:rPr>
              <a:t>The purpose of mock is to eliminate testing all the dependencies of a class or function so your tests are more focused and simpler in what they are trying to prove.</a:t>
            </a:r>
          </a:p>
          <a:p>
            <a:pPr lvl="0">
              <a:spcBef>
                <a:spcPts val="0"/>
              </a:spcBef>
              <a:buClr>
                <a:schemeClr val="dk1"/>
              </a:buClr>
              <a:buSzPct val="100000"/>
              <a:buFont typeface="Arial"/>
              <a:buNone/>
            </a:pPr>
            <a:r>
              <a:rPr lang="en">
                <a:solidFill>
                  <a:schemeClr val="dk1"/>
                </a:solidFill>
              </a:rPr>
              <a:t>A mock is something that as part of your test you have to setup with your expectations. Mocks in a way are determined at runtime since the code that sets the expectations has to run before they do anything.</a:t>
            </a:r>
          </a:p>
          <a:p>
            <a:pPr lvl="0">
              <a:spcBef>
                <a:spcPts val="0"/>
              </a:spcBef>
              <a:buClr>
                <a:schemeClr val="dk1"/>
              </a:buClr>
              <a:buSzPct val="100000"/>
              <a:buFont typeface="Arial"/>
              <a:buNone/>
            </a:pPr>
            <a:r>
              <a:rPr lang="en">
                <a:solidFill>
                  <a:schemeClr val="dk1"/>
                </a:solidFill>
              </a:rPr>
              <a:t>Tests written with mocks usually follow an initialize -&gt; set expectations -&gt; exercise -&gt; verify pattern to testing. </a:t>
            </a: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Agenda Fragment and Agenda Presenter</a:t>
            </a:r>
          </a:p>
          <a:p>
            <a:pPr lvl="0">
              <a:spcBef>
                <a:spcPts val="0"/>
              </a:spcBef>
              <a:buNone/>
            </a:pPr>
            <a:r>
              <a:t/>
            </a:r>
            <a:endParaRPr/>
          </a:p>
          <a:p>
            <a:pPr lvl="0">
              <a:spcBef>
                <a:spcPts val="0"/>
              </a:spcBef>
              <a:buClr>
                <a:schemeClr val="dk1"/>
              </a:buClr>
              <a:buSzPct val="100000"/>
              <a:buFont typeface="Arial"/>
              <a:buNone/>
            </a:pPr>
            <a:r>
              <a:rPr b="1" lang="en">
                <a:solidFill>
                  <a:schemeClr val="dk1"/>
                </a:solidFill>
              </a:rPr>
              <a:t>Stub you have already written with predetermined behavior. So you would have a class that implements the dependency (abstract class or interface most likely) you are faking for testing purposes and the methods would just be stubbed out with set responses. They wouldn't do anything fancy and you would have already written the stubbed code for it outside of your test.</a:t>
            </a:r>
            <a:r>
              <a:rPr lang="en">
                <a:solidFill>
                  <a:schemeClr val="dk1"/>
                </a:solidFill>
              </a:rPr>
              <a:t>While the pre-written stub would follow an initialize -&gt; exercise -&gt; verify.</a:t>
            </a:r>
          </a:p>
          <a:p>
            <a:pPr lvl="0">
              <a:spcBef>
                <a:spcPts val="0"/>
              </a:spcBef>
              <a:buClr>
                <a:schemeClr val="dk1"/>
              </a:buClr>
              <a:buSzPct val="100000"/>
              <a:buFont typeface="Arial"/>
              <a:buNone/>
            </a:pPr>
            <a:r>
              <a:t/>
            </a:r>
            <a:endParaRPr>
              <a:solidFill>
                <a:schemeClr val="dk1"/>
              </a:solidFill>
            </a:endParaRPr>
          </a:p>
          <a:p>
            <a:pPr lvl="0">
              <a:spcBef>
                <a:spcPts val="0"/>
              </a:spcBef>
              <a:buClr>
                <a:schemeClr val="dk1"/>
              </a:buClr>
              <a:buSzPct val="100000"/>
              <a:buFont typeface="Arial"/>
              <a:buNone/>
            </a:pPr>
            <a:r>
              <a:t/>
            </a:r>
            <a:endParaRPr>
              <a:solidFill>
                <a:schemeClr val="dk1"/>
              </a:solidFill>
            </a:endParaRPr>
          </a:p>
          <a:p>
            <a:pPr lvl="0" rtl="0">
              <a:spcBef>
                <a:spcPts val="0"/>
              </a:spcBef>
              <a:buNone/>
            </a:pPr>
            <a:r>
              <a:rPr lang="en"/>
              <a:t>Do Answer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Inorder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Introductions</a:t>
            </a:r>
          </a:p>
          <a:p>
            <a:pPr lvl="0">
              <a:spcBef>
                <a:spcPts val="0"/>
              </a:spcBef>
              <a:buNone/>
            </a:pPr>
            <a:r>
              <a:rPr lang="en"/>
              <a:t>Name Tags</a:t>
            </a:r>
          </a:p>
          <a:p>
            <a:pPr lvl="0">
              <a:spcBef>
                <a:spcPts val="0"/>
              </a:spcBef>
              <a:buNone/>
            </a:pPr>
            <a:r>
              <a:t/>
            </a:r>
            <a:endParaRPr/>
          </a:p>
          <a:p>
            <a:pPr lvl="0">
              <a:spcBef>
                <a:spcPts val="0"/>
              </a:spcBef>
              <a:buNone/>
            </a:pPr>
            <a:r>
              <a:rPr lang="en"/>
              <a:t>As we have all assembled here, all of you all must have thought about what is it that we are going to achieve in these three days? While working on your projects, what prompted you all to attend a workshop related to TDD? Looking at the workshop description, what was do you all think about TDD? </a:t>
            </a:r>
          </a:p>
          <a:p>
            <a:pPr lvl="0">
              <a:spcBef>
                <a:spcPts val="0"/>
              </a:spcBef>
              <a:buNone/>
            </a:pPr>
            <a:r>
              <a:t/>
            </a:r>
            <a:endParaRPr/>
          </a:p>
          <a:p>
            <a:pPr lvl="0">
              <a:spcBef>
                <a:spcPts val="0"/>
              </a:spcBef>
              <a:buNone/>
            </a:pPr>
            <a:r>
              <a:rPr lang="en"/>
              <a:t>So, in these three days, we will test drive an Event/Conference application and we go through some patterns like MVP n MVVM to achieve a fully functioning application through TDD.</a:t>
            </a:r>
          </a:p>
          <a:p>
            <a:pPr lvl="0">
              <a:spcBef>
                <a:spcPts val="0"/>
              </a:spcBef>
              <a:buNone/>
            </a:pPr>
            <a:r>
              <a:t/>
            </a:r>
            <a:endParaRPr/>
          </a:p>
          <a:p>
            <a:pPr lvl="0">
              <a:spcBef>
                <a:spcPts val="0"/>
              </a:spcBef>
              <a:buNone/>
            </a:pPr>
            <a:r>
              <a:rPr lang="en"/>
              <a:t>How many of yall have written some kind of tests?</a:t>
            </a: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Container Fragment </a:t>
            </a:r>
          </a:p>
          <a:p>
            <a:pPr lvl="0">
              <a:spcBef>
                <a:spcPts val="0"/>
              </a:spcBef>
              <a:buNone/>
            </a:pPr>
            <a:r>
              <a:t/>
            </a:r>
            <a:endParaRPr/>
          </a:p>
          <a:p>
            <a:pPr lvl="0" rtl="0">
              <a:spcBef>
                <a:spcPts val="0"/>
              </a:spcBef>
              <a:buNone/>
            </a:pPr>
            <a:r>
              <a:rPr lang="en"/>
              <a:t>Ambiguous match error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Intending - Intended</a:t>
            </a:r>
          </a:p>
          <a:p>
            <a:pPr lvl="0">
              <a:spcBef>
                <a:spcPts val="0"/>
              </a:spcBef>
              <a:buNone/>
            </a:pPr>
            <a:r>
              <a:t/>
            </a:r>
            <a:endParaRPr/>
          </a:p>
          <a:p>
            <a:pPr lvl="0">
              <a:spcBef>
                <a:spcPts val="0"/>
              </a:spcBef>
              <a:buNone/>
            </a:pPr>
            <a:r>
              <a:rPr lang="en"/>
              <a:t>Intent.init()</a:t>
            </a:r>
          </a:p>
          <a:p>
            <a:pPr lvl="0">
              <a:spcBef>
                <a:spcPts val="0"/>
              </a:spcBef>
              <a:buNone/>
            </a:pPr>
            <a:r>
              <a:rPr lang="en"/>
              <a:t>Intent recording</a:t>
            </a:r>
          </a:p>
          <a:p>
            <a:pPr lvl="0" rtl="0">
              <a:spcBef>
                <a:spcPts val="0"/>
              </a:spcBef>
              <a:buNone/>
            </a:pPr>
            <a:r>
              <a:rPr lang="en"/>
              <a:t>Intent.release()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  Click on star -&gt; saves to repo - Unit or Integration?</a:t>
            </a:r>
          </a:p>
          <a:p>
            <a:pPr lvl="0">
              <a:spcBef>
                <a:spcPts val="0"/>
              </a:spcBef>
              <a:buNone/>
            </a:pPr>
            <a:r>
              <a:rPr lang="en"/>
              <a:t>2) Integration test to test repo</a:t>
            </a:r>
          </a:p>
          <a:p>
            <a:pPr lvl="0" rtl="0">
              <a:spcBef>
                <a:spcPts val="0"/>
              </a:spcBef>
              <a:buNone/>
            </a:pPr>
            <a:r>
              <a:rPr lang="en"/>
              <a:t>3) Toast - Unit and Integration</a:t>
            </a:r>
          </a:p>
          <a:p>
            <a:pPr lvl="0" rtl="0">
              <a:spcBef>
                <a:spcPts val="0"/>
              </a:spcBef>
              <a:buNone/>
            </a:pPr>
            <a:r>
              <a:rPr lang="en"/>
              <a:t>5) View Model - tells which drawable to render - Unit - TODO</a:t>
            </a:r>
          </a:p>
          <a:p>
            <a:pPr lvl="0" rtl="0">
              <a:spcBef>
                <a:spcPts val="0"/>
              </a:spcBef>
              <a:buNone/>
            </a:pPr>
            <a:r>
              <a:rPr lang="en"/>
              <a:t>6) View Model - Action Bar label - To talk about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Once in production, additional feature how tests can give confidence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have covered Unit and Integration level tests so now what could be our functional level test?</a:t>
            </a:r>
          </a:p>
          <a:p>
            <a:pPr lvl="0">
              <a:spcBef>
                <a:spcPts val="0"/>
              </a:spcBef>
              <a:buNone/>
            </a:pPr>
            <a:r>
              <a:t/>
            </a:r>
            <a:endParaRPr/>
          </a:p>
          <a:p>
            <a:pPr lvl="0">
              <a:spcBef>
                <a:spcPts val="0"/>
              </a:spcBef>
              <a:buNone/>
            </a:pPr>
            <a:r>
              <a:rPr lang="en"/>
              <a:t>Ok,</a:t>
            </a:r>
          </a:p>
          <a:p>
            <a:pPr lvl="0">
              <a:spcBef>
                <a:spcPts val="0"/>
              </a:spcBef>
              <a:buNone/>
            </a:pPr>
            <a:r>
              <a:t/>
            </a:r>
            <a:endParaRPr/>
          </a:p>
          <a:p>
            <a:pPr lvl="0">
              <a:spcBef>
                <a:spcPts val="0"/>
              </a:spcBef>
              <a:buNone/>
            </a:pPr>
            <a:r>
              <a:rPr lang="en"/>
              <a:t>Now how will you write tests for it? Any idea?</a:t>
            </a:r>
          </a:p>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Every small change you have to deploy and it takes time, fast feedback is not available. Productivity loss...Development cycle..Manually one has to check</a:t>
            </a:r>
          </a:p>
          <a:p>
            <a:pPr lvl="0">
              <a:spcBef>
                <a:spcPts val="0"/>
              </a:spcBef>
              <a:buNone/>
            </a:pPr>
            <a:r>
              <a:t/>
            </a:r>
            <a:endParaRPr/>
          </a:p>
          <a:p>
            <a:pPr lvl="0">
              <a:spcBef>
                <a:spcPts val="0"/>
              </a:spcBef>
              <a:buNone/>
            </a:pPr>
            <a:r>
              <a:rPr lang="en"/>
              <a:t>Take an example and brainstorm with some benefits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36363"/>
              </a:lnSpc>
              <a:spcBef>
                <a:spcPts val="0"/>
              </a:spcBef>
              <a:spcAft>
                <a:spcPts val="800"/>
              </a:spcAft>
              <a:buClr>
                <a:schemeClr val="dk1"/>
              </a:buClr>
              <a:buSzPct val="110000"/>
              <a:buFont typeface="Arial"/>
              <a:buNone/>
            </a:pPr>
            <a:r>
              <a:rPr lang="en" sz="1000">
                <a:solidFill>
                  <a:schemeClr val="dk1"/>
                </a:solidFill>
                <a:highlight>
                  <a:srgbClr val="FFFFFF"/>
                </a:highlight>
              </a:rPr>
              <a:t>Clean Interface - Because programmers write the test first, the APIs they produce are naturally written from an API-user perspective.Resultantly, these APIs are far easier to use than those written by programmers more concerned with the internal workings of their packages.</a:t>
            </a:r>
            <a:r>
              <a:rPr lang="en" sz="1000">
                <a:solidFill>
                  <a:schemeClr val="dk1"/>
                </a:solidFill>
              </a:rPr>
              <a:t> Helps improve your design - It can help one think about the responsibilities of the class and what is the collaboration with diff classes</a:t>
            </a:r>
          </a:p>
          <a:p>
            <a:pPr lvl="0" rtl="0">
              <a:lnSpc>
                <a:spcPct val="136363"/>
              </a:lnSpc>
              <a:spcBef>
                <a:spcPts val="0"/>
              </a:spcBef>
              <a:spcAft>
                <a:spcPts val="800"/>
              </a:spcAft>
              <a:buNone/>
            </a:pPr>
            <a:r>
              <a:rPr lang="en" sz="1000">
                <a:solidFill>
                  <a:schemeClr val="dk1"/>
                </a:solidFill>
              </a:rPr>
              <a:t>Proves your code actually works - u develop features incrementally and as you write each block of code, you can test them individually</a:t>
            </a:r>
          </a:p>
          <a:p>
            <a:pPr lvl="0" rtl="0">
              <a:lnSpc>
                <a:spcPct val="115000"/>
              </a:lnSpc>
              <a:spcBef>
                <a:spcPts val="0"/>
              </a:spcBef>
              <a:spcAft>
                <a:spcPts val="1600"/>
              </a:spcAft>
              <a:buNone/>
            </a:pPr>
            <a:r>
              <a:rPr lang="en" sz="1000">
                <a:solidFill>
                  <a:schemeClr val="dk1"/>
                </a:solidFill>
              </a:rPr>
              <a:t>Refactoring - As tests create a safety net, and your scenarios are in place, one can improve the logic, and while doing so any bugs introduced could be caught by tests. </a:t>
            </a:r>
            <a:r>
              <a:rPr lang="en" sz="1000">
                <a:solidFill>
                  <a:schemeClr val="dk1"/>
                </a:solidFill>
                <a:highlight>
                  <a:srgbClr val="FFFFFF"/>
                </a:highlight>
              </a:rPr>
              <a:t>When a change is made to the application, all that must be done is run the existing test cases to see if the change has adversely impacted any other piece of the application. This removes all roadblocks from updating legacy applications and making changes within the current development. This has clear benefits for young companies seeking rapid growth, older organizations who need to update legacy systems, and organizations who want to diversify service options or revenue channels.</a:t>
            </a:r>
          </a:p>
          <a:p>
            <a:pPr lvl="0" rtl="0">
              <a:lnSpc>
                <a:spcPct val="115000"/>
              </a:lnSpc>
              <a:spcBef>
                <a:spcPts val="0"/>
              </a:spcBef>
              <a:spcAft>
                <a:spcPts val="1600"/>
              </a:spcAft>
              <a:buNone/>
            </a:pPr>
            <a:r>
              <a:rPr lang="en" sz="1000">
                <a:solidFill>
                  <a:schemeClr val="dk1"/>
                </a:solidFill>
              </a:rPr>
              <a:t>Documentation - test describe the functionality and behaviour of your system</a:t>
            </a:r>
          </a:p>
          <a:p>
            <a:pPr lvl="0" rtl="0">
              <a:lnSpc>
                <a:spcPct val="115000"/>
              </a:lnSpc>
              <a:spcBef>
                <a:spcPts val="0"/>
              </a:spcBef>
              <a:spcAft>
                <a:spcPts val="1600"/>
              </a:spcAft>
              <a:buNone/>
            </a:pPr>
            <a:r>
              <a:rPr lang="en" sz="1000">
                <a:solidFill>
                  <a:schemeClr val="dk1"/>
                </a:solidFill>
              </a:rPr>
              <a:t>Helps catches bugs around important aspects of the code - Legal link</a:t>
            </a:r>
          </a:p>
          <a:p>
            <a:pPr lvl="0" rtl="0">
              <a:lnSpc>
                <a:spcPct val="115000"/>
              </a:lnSpc>
              <a:spcBef>
                <a:spcPts val="0"/>
              </a:spcBef>
              <a:spcAft>
                <a:spcPts val="1600"/>
              </a:spcAft>
              <a:buClr>
                <a:schemeClr val="dk1"/>
              </a:buClr>
              <a:buSzPct val="110000"/>
              <a:buFont typeface="Arial"/>
              <a:buNone/>
            </a:pPr>
            <a:r>
              <a:rPr lang="en" sz="1000">
                <a:solidFill>
                  <a:schemeClr val="dk1"/>
                </a:solidFill>
              </a:rPr>
              <a:t>Deployments faster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this session we will go through the test paradigms. Let’ take one example to understand this. For example you are developing an application for which user login is required. When user enters the credential, you have to validate them and on successful validation you have to make a server call. After getting the successful response, you want to go to the home page.</a:t>
            </a:r>
          </a:p>
          <a:p>
            <a:pPr lvl="0">
              <a:spcBef>
                <a:spcPts val="0"/>
              </a:spcBef>
              <a:buNone/>
            </a:pPr>
            <a:r>
              <a:t/>
            </a:r>
            <a:endParaRPr/>
          </a:p>
          <a:p>
            <a:pPr lvl="0">
              <a:spcBef>
                <a:spcPts val="0"/>
              </a:spcBef>
              <a:buNone/>
            </a:pPr>
            <a:r>
              <a:rPr lang="en"/>
              <a:t>If for this you want to write tests, what kind of tests will you write? If you write this test as end to end then you have to go through activity flow and then you have to check. Idealy you should be able to write test for a small piece of code like validation. Where No android component is required. Just pass email and password and then validate based on certain conditions. Right? So this small piece of code which is called as unit can be independently tested by writing tests, which is called unit test. And this is called functional test.</a:t>
            </a:r>
          </a:p>
          <a:p>
            <a:pPr lvl="0">
              <a:spcBef>
                <a:spcPts val="0"/>
              </a:spcBef>
              <a:buNone/>
            </a:pPr>
            <a:r>
              <a:t/>
            </a:r>
            <a:endParaRPr/>
          </a:p>
          <a:p>
            <a:pPr lvl="0">
              <a:spcBef>
                <a:spcPts val="0"/>
              </a:spcBef>
              <a:buNone/>
            </a:pPr>
            <a:r>
              <a:rPr lang="en"/>
              <a:t>Have you guys seen this diagram?</a:t>
            </a:r>
          </a:p>
          <a:p>
            <a:pPr lvl="0">
              <a:spcBef>
                <a:spcPts val="0"/>
              </a:spcBef>
              <a:buNone/>
            </a:pPr>
            <a:r>
              <a:t/>
            </a:r>
            <a:endParaRPr/>
          </a:p>
          <a:p>
            <a:pPr lvl="0">
              <a:spcBef>
                <a:spcPts val="0"/>
              </a:spcBef>
              <a:buNone/>
            </a:pPr>
            <a:r>
              <a:rPr lang="en"/>
              <a:t>What does this diagram say?</a:t>
            </a:r>
          </a:p>
          <a:p>
            <a:pPr lvl="0">
              <a:spcBef>
                <a:spcPts val="0"/>
              </a:spcBef>
              <a:buNone/>
            </a:pPr>
            <a:r>
              <a:t/>
            </a:r>
            <a:endParaRPr/>
          </a:p>
          <a:p>
            <a:pPr lvl="0">
              <a:spcBef>
                <a:spcPts val="0"/>
              </a:spcBef>
              <a:buNone/>
            </a:pPr>
            <a:r>
              <a:rPr lang="en"/>
              <a:t>Test Pyramid is a concept developed by Mike Cohn, described in his book - “Succeeding With Agile”. </a:t>
            </a:r>
            <a:r>
              <a:rPr lang="en" sz="1200">
                <a:solidFill>
                  <a:srgbClr val="303633"/>
                </a:solidFill>
                <a:highlight>
                  <a:srgbClr val="FFFFFF"/>
                </a:highlight>
              </a:rPr>
              <a:t>Its essential point is that you should have many more low-level unit tests than high level end-to-end tests running through a GUI.</a:t>
            </a:r>
          </a:p>
          <a:p>
            <a:pPr lvl="0">
              <a:spcBef>
                <a:spcPts val="0"/>
              </a:spcBef>
              <a:buNone/>
            </a:pPr>
            <a:r>
              <a:t/>
            </a:r>
            <a:endParaRPr sz="1200">
              <a:solidFill>
                <a:srgbClr val="303633"/>
              </a:solidFill>
              <a:highlight>
                <a:srgbClr val="FFFFFF"/>
              </a:highlight>
            </a:endParaRPr>
          </a:p>
          <a:p>
            <a:pPr lvl="0">
              <a:spcBef>
                <a:spcPts val="0"/>
              </a:spcBef>
              <a:buNone/>
            </a:pPr>
            <a:r>
              <a:rPr lang="en" sz="1200">
                <a:solidFill>
                  <a:srgbClr val="303633"/>
                </a:solidFill>
                <a:highlight>
                  <a:srgbClr val="FFFFFF"/>
                </a:highlight>
              </a:rPr>
              <a:t>What is Unit Testing?</a:t>
            </a:r>
          </a:p>
          <a:p>
            <a:pPr lvl="0">
              <a:spcBef>
                <a:spcPts val="0"/>
              </a:spcBef>
              <a:buNone/>
            </a:pPr>
            <a:r>
              <a:rPr lang="en" sz="1200">
                <a:solidFill>
                  <a:srgbClr val="303633"/>
                </a:solidFill>
                <a:highlight>
                  <a:srgbClr val="FFFFFF"/>
                </a:highlight>
              </a:rPr>
              <a:t>Unit testing is a software development process in which the smallest testable part of your application which is called unit, can be independently scrutinized. In procedural programming, unit can be whole module but in terms of Object Oriented Programming unit means a single class or method of the class.</a:t>
            </a:r>
          </a:p>
          <a:p>
            <a:pPr lvl="0">
              <a:spcBef>
                <a:spcPts val="0"/>
              </a:spcBef>
              <a:buNone/>
            </a:pPr>
            <a:r>
              <a:t/>
            </a:r>
            <a:endParaRPr sz="1200">
              <a:solidFill>
                <a:srgbClr val="303633"/>
              </a:solidFill>
              <a:highlight>
                <a:srgbClr val="FFFFFF"/>
              </a:highlight>
            </a:endParaRPr>
          </a:p>
          <a:p>
            <a:pPr lvl="0">
              <a:spcBef>
                <a:spcPts val="0"/>
              </a:spcBef>
              <a:buNone/>
            </a:pPr>
            <a:r>
              <a:rPr lang="en" sz="1200">
                <a:solidFill>
                  <a:srgbClr val="303633"/>
                </a:solidFill>
                <a:highlight>
                  <a:srgbClr val="FFFFFF"/>
                </a:highlight>
              </a:rPr>
              <a:t>For example, in your application there is a feature called login, where you asks user to enter the email address and password, then you validate these credentials and then send a login request to the server and go to the home page on success of the login request. Now if you want to write test for this feature, what kind of tests you should write?</a:t>
            </a:r>
          </a:p>
          <a:p>
            <a:pPr lvl="0">
              <a:spcBef>
                <a:spcPts val="0"/>
              </a:spcBef>
              <a:buNone/>
            </a:pPr>
            <a:r>
              <a:t/>
            </a:r>
            <a:endParaRPr sz="1200">
              <a:solidFill>
                <a:srgbClr val="303633"/>
              </a:solidFill>
              <a:highlight>
                <a:srgbClr val="FFFFFF"/>
              </a:highlight>
            </a:endParaRPr>
          </a:p>
          <a:p>
            <a:pPr lvl="0">
              <a:spcBef>
                <a:spcPts val="0"/>
              </a:spcBef>
              <a:buNone/>
            </a:pPr>
            <a:r>
              <a:rPr lang="en" sz="1200">
                <a:solidFill>
                  <a:srgbClr val="303633"/>
                </a:solidFill>
                <a:highlight>
                  <a:srgbClr val="FFFFFF"/>
                </a:highlight>
              </a:rPr>
              <a:t>As a unit level u should be able to write tests for login validation. The tests which validates, makes request and then navigate to the home page should be at the integration level, will talk about integration and functional level of test pyramid whenever we will be having a need in this three day workshop.</a:t>
            </a:r>
          </a:p>
          <a:p>
            <a:pPr lvl="0">
              <a:spcBef>
                <a:spcPts val="0"/>
              </a:spcBef>
              <a:buNone/>
            </a:pPr>
            <a:r>
              <a:t/>
            </a:r>
            <a:endParaRPr/>
          </a:p>
          <a:p>
            <a:pPr lvl="0">
              <a:spcBef>
                <a:spcPts val="0"/>
              </a:spcBef>
              <a:buNone/>
            </a:pPr>
            <a:r>
              <a:rPr lang="en"/>
              <a:t>What is Junit? Junit is a unit testing framework for java </a:t>
            </a:r>
            <a:r>
              <a:rPr lang="en" sz="1050">
                <a:solidFill>
                  <a:srgbClr val="252525"/>
                </a:solidFill>
                <a:highlight>
                  <a:srgbClr val="FFFFFF"/>
                </a:highlight>
              </a:rPr>
              <a:t>and is one of a family of unit testing frameworks which is collectively known as xUnit. </a:t>
            </a:r>
          </a:p>
          <a:p>
            <a:pPr lv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In this xunit architecture there is a concept called text fixture. Does anybody know what is test fixture?</a:t>
            </a:r>
          </a:p>
          <a:p>
            <a:pPr lv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A </a:t>
            </a:r>
            <a:r>
              <a:rPr b="1" lang="en" sz="1050">
                <a:solidFill>
                  <a:srgbClr val="252525"/>
                </a:solidFill>
                <a:highlight>
                  <a:srgbClr val="FFFFFF"/>
                </a:highlight>
              </a:rPr>
              <a:t>test fixture</a:t>
            </a:r>
            <a:r>
              <a:rPr lang="en" sz="1050">
                <a:solidFill>
                  <a:srgbClr val="252525"/>
                </a:solidFill>
                <a:highlight>
                  <a:srgbClr val="FFFFFF"/>
                </a:highlight>
              </a:rPr>
              <a:t> is something used to consistently test some item, device, or piece of software. It’s a generic term which can be used in context of Electronics also. In software terms, test fixture is the fixed state of software which is required to test some operations being performed on the software. For example, we are talking about Login scenario right, Lets say that you have auto login as a feature in your app, what does that mean is whenever user successfully logs in we store the user’s credentials and then do auto login from the login page. To test the auto login scenario, we will store the data in the database as a test fixture.</a:t>
            </a:r>
          </a:p>
          <a:p>
            <a:pPr lv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There are four phases of test</a:t>
            </a:r>
          </a:p>
          <a:p>
            <a:pPr lvl="0">
              <a:spcBef>
                <a:spcPts val="0"/>
              </a:spcBef>
              <a:buNone/>
            </a:pPr>
            <a:r>
              <a:t/>
            </a:r>
            <a:endParaRPr sz="1050">
              <a:solidFill>
                <a:srgbClr val="252525"/>
              </a:solidFill>
              <a:highlight>
                <a:srgbClr val="FFFFFF"/>
              </a:highlight>
            </a:endParaRPr>
          </a:p>
          <a:p>
            <a:pPr indent="-295275" lvl="0" marL="457200" rtl="0">
              <a:spcBef>
                <a:spcPts val="0"/>
              </a:spcBef>
              <a:buClr>
                <a:srgbClr val="252525"/>
              </a:buClr>
              <a:buSzPct val="95454"/>
              <a:buAutoNum type="arabicPeriod"/>
            </a:pPr>
            <a:r>
              <a:rPr lang="en" sz="1050">
                <a:solidFill>
                  <a:srgbClr val="252525"/>
                </a:solidFill>
                <a:highlight>
                  <a:srgbClr val="FFFFFF"/>
                </a:highlight>
              </a:rPr>
              <a:t>Set up - Setting up the test fixture</a:t>
            </a:r>
          </a:p>
          <a:p>
            <a:pPr indent="-295275" lvl="0" marL="457200" rtl="0">
              <a:spcBef>
                <a:spcPts val="0"/>
              </a:spcBef>
              <a:buClr>
                <a:srgbClr val="252525"/>
              </a:buClr>
              <a:buSzPct val="95454"/>
              <a:buAutoNum type="arabicPeriod"/>
            </a:pPr>
            <a:r>
              <a:rPr lang="en" sz="1050">
                <a:solidFill>
                  <a:srgbClr val="252525"/>
                </a:solidFill>
                <a:highlight>
                  <a:srgbClr val="FFFFFF"/>
                </a:highlight>
              </a:rPr>
              <a:t>Exercise - Perform operations to be tested</a:t>
            </a:r>
          </a:p>
          <a:p>
            <a:pPr indent="-295275" lvl="0" marL="457200" rtl="0">
              <a:spcBef>
                <a:spcPts val="0"/>
              </a:spcBef>
              <a:buClr>
                <a:srgbClr val="252525"/>
              </a:buClr>
              <a:buSzPct val="95454"/>
              <a:buAutoNum type="arabicPeriod"/>
            </a:pPr>
            <a:r>
              <a:rPr lang="en" sz="1050">
                <a:solidFill>
                  <a:srgbClr val="252525"/>
                </a:solidFill>
                <a:highlight>
                  <a:srgbClr val="FFFFFF"/>
                </a:highlight>
              </a:rPr>
              <a:t>Verify - Verify the output after the operations being performed</a:t>
            </a:r>
          </a:p>
          <a:p>
            <a:pPr indent="-295275" lvl="0" marL="457200">
              <a:spcBef>
                <a:spcPts val="0"/>
              </a:spcBef>
              <a:buClr>
                <a:srgbClr val="252525"/>
              </a:buClr>
              <a:buSzPct val="95454"/>
              <a:buAutoNum type="arabicPeriod"/>
            </a:pPr>
            <a:r>
              <a:rPr lang="en" sz="1050">
                <a:solidFill>
                  <a:srgbClr val="252525"/>
                </a:solidFill>
                <a:highlight>
                  <a:srgbClr val="FFFFFF"/>
                </a:highlight>
              </a:rPr>
              <a:t>Tear Down - Tear down the test fixture to return to the original state</a:t>
            </a:r>
          </a:p>
          <a:p>
            <a:pPr lvl="0">
              <a:spcBef>
                <a:spcPts val="0"/>
              </a:spcBef>
              <a:buNone/>
            </a:pPr>
            <a:r>
              <a:t/>
            </a:r>
            <a:endParaRPr sz="1050">
              <a:solidFill>
                <a:srgbClr val="252525"/>
              </a:solidFill>
              <a:highlight>
                <a:srgbClr val="FFFFFF"/>
              </a:highlight>
            </a:endParaRPr>
          </a:p>
          <a:p>
            <a:pPr lvl="0">
              <a:spcBef>
                <a:spcPts val="0"/>
              </a:spcBef>
              <a:buNone/>
            </a:pPr>
            <a:r>
              <a:rPr lang="en" sz="1050">
                <a:solidFill>
                  <a:srgbClr val="252525"/>
                </a:solidFill>
                <a:highlight>
                  <a:srgbClr val="FFFFFF"/>
                </a:highlight>
              </a:rPr>
              <a:t>Example on slide</a:t>
            </a:r>
          </a:p>
          <a:p>
            <a:pPr lvl="0">
              <a:spcBef>
                <a:spcPts val="0"/>
              </a:spcBef>
              <a:buNone/>
            </a:pPr>
            <a:r>
              <a:t/>
            </a:r>
            <a:endParaRPr sz="1050">
              <a:solidFill>
                <a:srgbClr val="252525"/>
              </a:solidFill>
              <a:highlight>
                <a:srgbClr val="FFFFFF"/>
              </a:highlight>
            </a:endParaRPr>
          </a:p>
          <a:p>
            <a:pPr lvl="0">
              <a:spcBef>
                <a:spcPts val="0"/>
              </a:spcBef>
              <a:buNone/>
            </a:pPr>
            <a:r>
              <a:rPr lang="en"/>
              <a:t>TDD - Red Green Refactor cycle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Skeleton walkthr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6AA84F"/>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omments" Target="../comments/commen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0.xml"/><Relationship Id="rId4" Type="http://schemas.openxmlformats.org/officeDocument/2006/relationships/image" Target="../media/image09.png"/><Relationship Id="rId5" Type="http://schemas.openxmlformats.org/officeDocument/2006/relationships/image" Target="../media/image0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0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1.xml"/><Relationship Id="rId4" Type="http://schemas.openxmlformats.org/officeDocument/2006/relationships/image" Target="../media/image0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0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comments" Target="../comments/commen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comments" Target="../comments/commen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comments" Target="../comments/comment14.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omments" Target="../comments/comment15.xml"/><Relationship Id="rId4" Type="http://schemas.openxmlformats.org/officeDocument/2006/relationships/image" Target="../media/image01.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comments" Target="../comments/commen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0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0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comments" Target="../comments/comment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comments" Target="../comments/commen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comments" Target="../comments/commen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comments" Target="../comments/commen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comments" Target="../comments/commen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0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7.xml"/><Relationship Id="rId4" Type="http://schemas.openxmlformats.org/officeDocument/2006/relationships/image" Target="../media/image09.png"/><Relationship Id="rId5" Type="http://schemas.openxmlformats.org/officeDocument/2006/relationships/image" Target="../media/image0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1545450"/>
            <a:ext cx="8520600" cy="2052600"/>
          </a:xfrm>
          <a:prstGeom prst="rect">
            <a:avLst/>
          </a:prstGeom>
          <a:ln>
            <a:noFill/>
          </a:ln>
        </p:spPr>
        <p:txBody>
          <a:bodyPr anchorCtr="0" anchor="b" bIns="91425" lIns="91425" rIns="91425" tIns="91425">
            <a:noAutofit/>
          </a:bodyPr>
          <a:lstStyle/>
          <a:p>
            <a:pPr lvl="0">
              <a:spcBef>
                <a:spcPts val="0"/>
              </a:spcBef>
              <a:buNone/>
            </a:pPr>
            <a:r>
              <a:rPr b="1" lang="en">
                <a:solidFill>
                  <a:srgbClr val="FFFFFF"/>
                </a:solidFill>
                <a:latin typeface="Open Sans"/>
                <a:ea typeface="Open Sans"/>
                <a:cs typeface="Open Sans"/>
                <a:sym typeface="Open Sans"/>
              </a:rPr>
              <a:t>ANDROID TDD BOOTCAMP</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Test Data</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u="sng">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29" name="Shape 129"/>
          <p:cNvCxnSpPr/>
          <p:nvPr/>
        </p:nvCxnSpPr>
        <p:spPr>
          <a:xfrm>
            <a:off x="271750" y="848650"/>
            <a:ext cx="8528400" cy="15900"/>
          </a:xfrm>
          <a:prstGeom prst="straightConnector1">
            <a:avLst/>
          </a:prstGeom>
          <a:noFill/>
          <a:ln cap="flat" cmpd="sng" w="19050">
            <a:solidFill>
              <a:srgbClr val="FFFFFF"/>
            </a:solidFill>
            <a:prstDash val="solid"/>
            <a:round/>
            <a:headEnd len="lg" w="lg" type="none"/>
            <a:tailEnd len="lg" w="lg" type="none"/>
          </a:ln>
        </p:spPr>
      </p:cxnSp>
      <p:pic>
        <p:nvPicPr>
          <p:cNvPr descr="Screen Shot 2016-09-03 at 11.23.17.png" id="130" name="Shape 130"/>
          <p:cNvPicPr preferRelativeResize="0"/>
          <p:nvPr/>
        </p:nvPicPr>
        <p:blipFill>
          <a:blip r:embed="rId3">
            <a:alphaModFix/>
          </a:blip>
          <a:stretch>
            <a:fillRect/>
          </a:stretch>
        </p:blipFill>
        <p:spPr>
          <a:xfrm>
            <a:off x="370975" y="983749"/>
            <a:ext cx="7753350" cy="402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Acceptance Criteria</a:t>
            </a:r>
          </a:p>
        </p:txBody>
      </p:sp>
      <p:sp>
        <p:nvSpPr>
          <p:cNvPr id="136" name="Shape 13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u="sng">
              <a:solidFill>
                <a:srgbClr val="FFFFFF"/>
              </a:solidFill>
              <a:latin typeface="Open Sans"/>
              <a:ea typeface="Open Sans"/>
              <a:cs typeface="Open Sans"/>
              <a:sym typeface="Open Sans"/>
            </a:endParaRPr>
          </a:p>
          <a:p>
            <a:pPr lvl="0">
              <a:spcBef>
                <a:spcPts val="0"/>
              </a:spcBef>
              <a:buNone/>
            </a:pPr>
            <a:r>
              <a:rPr lang="en" sz="2400">
                <a:solidFill>
                  <a:srgbClr val="FFFFFF"/>
                </a:solidFill>
              </a:rPr>
              <a:t>   Show the sessions based on categories </a:t>
            </a:r>
          </a:p>
          <a:p>
            <a:pPr lvl="0">
              <a:spcBef>
                <a:spcPts val="0"/>
              </a:spcBef>
              <a:buNone/>
            </a:pPr>
            <a:r>
              <a:t/>
            </a:r>
            <a:endParaRPr u="sng">
              <a:solidFill>
                <a:srgbClr val="FFFFFF"/>
              </a:solidFill>
              <a:latin typeface="Open Sans"/>
              <a:ea typeface="Open Sans"/>
              <a:cs typeface="Open Sans"/>
              <a:sym typeface="Open Sans"/>
            </a:endParaRPr>
          </a:p>
          <a:p>
            <a:pPr lvl="0" rtl="0">
              <a:spcBef>
                <a:spcPts val="0"/>
              </a:spcBef>
              <a:buNone/>
            </a:pPr>
            <a:r>
              <a:t/>
            </a:r>
            <a:endParaRPr/>
          </a:p>
        </p:txBody>
      </p:sp>
      <p:cxnSp>
        <p:nvCxnSpPr>
          <p:cNvPr id="137" name="Shape 137"/>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a:t>
            </a:r>
          </a:p>
        </p:txBody>
      </p:sp>
      <p:cxnSp>
        <p:nvCxnSpPr>
          <p:cNvPr id="143" name="Shape 143"/>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144" name="Shape 144"/>
          <p:cNvSpPr txBox="1"/>
          <p:nvPr/>
        </p:nvSpPr>
        <p:spPr>
          <a:xfrm>
            <a:off x="405600" y="11843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Filter sessions based on Category - ASPIRE, BELONG, CREATE</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
        <p:nvSpPr>
          <p:cNvPr id="145" name="Shape 145"/>
          <p:cNvSpPr txBox="1"/>
          <p:nvPr/>
        </p:nvSpPr>
        <p:spPr>
          <a:xfrm>
            <a:off x="1020175" y="2922775"/>
            <a:ext cx="6559200" cy="765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6" name="Shape 146"/>
          <p:cNvSpPr txBox="1"/>
          <p:nvPr/>
        </p:nvSpPr>
        <p:spPr>
          <a:xfrm>
            <a:off x="311700" y="2209125"/>
            <a:ext cx="7652400" cy="945000"/>
          </a:xfrm>
          <a:prstGeom prst="rect">
            <a:avLst/>
          </a:prstGeom>
          <a:noFill/>
          <a:ln>
            <a:noFill/>
          </a:ln>
        </p:spPr>
        <p:txBody>
          <a:bodyPr anchorCtr="0" anchor="t" bIns="91425" lIns="91425" rIns="91425" tIns="91425">
            <a:noAutofit/>
          </a:bodyPr>
          <a:lstStyle/>
          <a:p>
            <a:pPr indent="-381000" lvl="0" marL="914400" rtl="0">
              <a:lnSpc>
                <a:spcPct val="115000"/>
              </a:lnSpc>
              <a:spcBef>
                <a:spcPts val="0"/>
              </a:spcBef>
              <a:spcAft>
                <a:spcPts val="1600"/>
              </a:spcAft>
              <a:buClr>
                <a:schemeClr val="lt1"/>
              </a:buClr>
              <a:buSzPct val="100000"/>
              <a:buFont typeface="Open Sans"/>
              <a:buChar char="●"/>
            </a:pPr>
            <a:r>
              <a:rPr i="1" lang="en" sz="2400">
                <a:solidFill>
                  <a:schemeClr val="lt1"/>
                </a:solidFill>
                <a:latin typeface="Open Sans"/>
                <a:ea typeface="Open Sans"/>
                <a:cs typeface="Open Sans"/>
                <a:sym typeface="Open Sans"/>
              </a:rPr>
              <a:t>Get sessions for CREATE category</a:t>
            </a:r>
          </a:p>
          <a:p>
            <a:pPr indent="-381000" lvl="0" marL="914400" rtl="0">
              <a:lnSpc>
                <a:spcPct val="115000"/>
              </a:lnSpc>
              <a:spcBef>
                <a:spcPts val="0"/>
              </a:spcBef>
              <a:spcAft>
                <a:spcPts val="1600"/>
              </a:spcAft>
              <a:buClr>
                <a:schemeClr val="lt1"/>
              </a:buClr>
              <a:buSzPct val="100000"/>
              <a:buFont typeface="Open Sans"/>
              <a:buChar char="●"/>
            </a:pPr>
            <a:r>
              <a:rPr i="1" lang="en" sz="2400">
                <a:solidFill>
                  <a:schemeClr val="lt1"/>
                </a:solidFill>
                <a:latin typeface="Open Sans"/>
                <a:ea typeface="Open Sans"/>
                <a:cs typeface="Open Sans"/>
                <a:sym typeface="Open Sans"/>
              </a:rPr>
              <a:t>Generalize the solution for any category</a:t>
            </a:r>
          </a:p>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animEffect filter="fade" transition="in">
                                      <p:cBhvr>
                                        <p:cTn dur="1000"/>
                                        <p:tgtEl>
                                          <p:spTgt spid="1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animEffect filter="fade" transition="in">
                                      <p:cBhvr>
                                        <p:cTn dur="1000"/>
                                        <p:tgtEl>
                                          <p:spTgt spid="1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animEffect filter="fade" transition="in">
                                      <p:cBhvr>
                                        <p:cTn dur="1000"/>
                                        <p:tgtEl>
                                          <p:spTgt spid="14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275650" y="213725"/>
            <a:ext cx="8520600" cy="572700"/>
          </a:xfrm>
          <a:prstGeom prst="rect">
            <a:avLst/>
          </a:prstGeom>
        </p:spPr>
        <p:txBody>
          <a:bodyPr anchorCtr="0" anchor="t" bIns="91425" lIns="91425" rIns="91425" tIns="91425">
            <a:noAutofit/>
          </a:bodyPr>
          <a:lstStyle/>
          <a:p>
            <a:pPr lvl="0">
              <a:spcBef>
                <a:spcPts val="0"/>
              </a:spcBef>
              <a:buClr>
                <a:schemeClr val="dk1"/>
              </a:buClr>
              <a:buSzPct val="36666"/>
              <a:buFont typeface="Arial"/>
              <a:buNone/>
            </a:pPr>
            <a:r>
              <a:rPr lang="en" sz="3000">
                <a:solidFill>
                  <a:srgbClr val="FFFFFF"/>
                </a:solidFill>
                <a:latin typeface="Open Sans"/>
                <a:ea typeface="Open Sans"/>
                <a:cs typeface="Open Sans"/>
                <a:sym typeface="Open Sans"/>
              </a:rPr>
              <a:t>DISPLAYING THE DATA</a:t>
            </a:r>
          </a:p>
        </p:txBody>
      </p:sp>
      <p:cxnSp>
        <p:nvCxnSpPr>
          <p:cNvPr id="152" name="Shape 152"/>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pic>
        <p:nvPicPr>
          <p:cNvPr descr="Screen Shot 2016-06-08 at 1.22.27 pm.png" id="153" name="Shape 153"/>
          <p:cNvPicPr preferRelativeResize="0"/>
          <p:nvPr/>
        </p:nvPicPr>
        <p:blipFill>
          <a:blip r:embed="rId4">
            <a:alphaModFix/>
          </a:blip>
          <a:stretch>
            <a:fillRect/>
          </a:stretch>
        </p:blipFill>
        <p:spPr>
          <a:xfrm>
            <a:off x="5697825" y="-72800"/>
            <a:ext cx="3446176" cy="5289099"/>
          </a:xfrm>
          <a:prstGeom prst="rect">
            <a:avLst/>
          </a:prstGeom>
          <a:noFill/>
          <a:ln>
            <a:noFill/>
          </a:ln>
        </p:spPr>
      </p:pic>
      <p:pic>
        <p:nvPicPr>
          <p:cNvPr descr="Screen Shot 2016-09-04 at 00.15.06.png" id="154" name="Shape 154"/>
          <p:cNvPicPr preferRelativeResize="0"/>
          <p:nvPr/>
        </p:nvPicPr>
        <p:blipFill>
          <a:blip r:embed="rId5">
            <a:alphaModFix/>
          </a:blip>
          <a:stretch>
            <a:fillRect/>
          </a:stretch>
        </p:blipFill>
        <p:spPr>
          <a:xfrm>
            <a:off x="94850" y="1254400"/>
            <a:ext cx="5406724" cy="2634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83900" y="2099050"/>
            <a:ext cx="32547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      </a:t>
            </a:r>
            <a:r>
              <a:rPr b="1" lang="en" sz="4800">
                <a:solidFill>
                  <a:srgbClr val="FFFFFF"/>
                </a:solidFill>
                <a:latin typeface="Open Sans"/>
                <a:ea typeface="Open Sans"/>
                <a:cs typeface="Open Sans"/>
                <a:sym typeface="Open Sans"/>
              </a:rPr>
              <a:t>MVVM</a:t>
            </a:r>
          </a:p>
        </p:txBody>
      </p:sp>
      <p:pic>
        <p:nvPicPr>
          <p:cNvPr id="160" name="Shape 160"/>
          <p:cNvPicPr preferRelativeResize="0"/>
          <p:nvPr/>
        </p:nvPicPr>
        <p:blipFill rotWithShape="1">
          <a:blip r:embed="rId3">
            <a:alphaModFix/>
          </a:blip>
          <a:srcRect b="0" l="0" r="0" t="0"/>
          <a:stretch/>
        </p:blipFill>
        <p:spPr>
          <a:xfrm>
            <a:off x="4258925" y="0"/>
            <a:ext cx="48852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2</a:t>
            </a:r>
          </a:p>
        </p:txBody>
      </p:sp>
      <p:sp>
        <p:nvSpPr>
          <p:cNvPr id="166" name="Shape 166"/>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67" name="Shape 167"/>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168" name="Shape 168"/>
          <p:cNvSpPr txBox="1"/>
          <p:nvPr/>
        </p:nvSpPr>
        <p:spPr>
          <a:xfrm>
            <a:off x="366600" y="15411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Create a View-Model, which massages data into the exact format that is needed by the UI.</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390175" y="2170125"/>
            <a:ext cx="49038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Open Sans"/>
                <a:ea typeface="Open Sans"/>
                <a:cs typeface="Open Sans"/>
                <a:sym typeface="Open Sans"/>
              </a:rPr>
              <a:t>           </a:t>
            </a:r>
            <a:r>
              <a:rPr lang="en" sz="4800">
                <a:solidFill>
                  <a:srgbClr val="FFFFFF"/>
                </a:solidFill>
                <a:latin typeface="Open Sans"/>
                <a:ea typeface="Open Sans"/>
                <a:cs typeface="Open Sans"/>
                <a:sym typeface="Open Sans"/>
              </a:rPr>
              <a:t>FEEDBACK</a:t>
            </a:r>
          </a:p>
        </p:txBody>
      </p:sp>
      <p:sp>
        <p:nvSpPr>
          <p:cNvPr id="174" name="Shape 174"/>
          <p:cNvSpPr txBox="1"/>
          <p:nvPr/>
        </p:nvSpPr>
        <p:spPr>
          <a:xfrm>
            <a:off x="5726400" y="4787700"/>
            <a:ext cx="3417600" cy="355800"/>
          </a:xfrm>
          <a:prstGeom prst="rect">
            <a:avLst/>
          </a:prstGeom>
          <a:noFill/>
          <a:ln>
            <a:noFill/>
          </a:ln>
        </p:spPr>
        <p:txBody>
          <a:bodyPr anchorCtr="0" anchor="t" bIns="91425" lIns="91425" rIns="91425" tIns="91425">
            <a:noAutofit/>
          </a:bodyPr>
          <a:lstStyle/>
          <a:p>
            <a:pPr lvl="0" rtl="0">
              <a:spcBef>
                <a:spcPts val="0"/>
              </a:spcBef>
              <a:buNone/>
            </a:pPr>
            <a:r>
              <a:rPr i="1" lang="en" sz="800">
                <a:solidFill>
                  <a:srgbClr val="999999"/>
                </a:solidFill>
              </a:rPr>
              <a:t>http://blog.commlabindia.com/wp-content/uploads/2011/06/target.jpg</a:t>
            </a:r>
          </a:p>
        </p:txBody>
      </p:sp>
      <p:pic>
        <p:nvPicPr>
          <p:cNvPr id="175" name="Shape 175"/>
          <p:cNvPicPr preferRelativeResize="0"/>
          <p:nvPr/>
        </p:nvPicPr>
        <p:blipFill>
          <a:blip r:embed="rId3">
            <a:alphaModFix/>
          </a:blip>
          <a:stretch>
            <a:fillRect/>
          </a:stretch>
        </p:blipFill>
        <p:spPr>
          <a:xfrm>
            <a:off x="5726400" y="1311800"/>
            <a:ext cx="2857500" cy="2857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Recap - Day 1</a:t>
            </a:r>
          </a:p>
        </p:txBody>
      </p:sp>
      <p:sp>
        <p:nvSpPr>
          <p:cNvPr id="181" name="Shape 18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82" name="Shape 182"/>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183" name="Shape 183"/>
          <p:cNvSpPr txBox="1"/>
          <p:nvPr/>
        </p:nvSpPr>
        <p:spPr>
          <a:xfrm>
            <a:off x="403625" y="12831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The benefits of the test</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Testing Paradigms</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TDD</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MVVM</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Agenda - Day 2</a:t>
            </a:r>
          </a:p>
        </p:txBody>
      </p:sp>
      <p:sp>
        <p:nvSpPr>
          <p:cNvPr id="189" name="Shape 18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90" name="Shape 190"/>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191" name="Shape 191"/>
          <p:cNvSpPr txBox="1"/>
          <p:nvPr/>
        </p:nvSpPr>
        <p:spPr>
          <a:xfrm>
            <a:off x="403625" y="12831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Espresso</a:t>
            </a:r>
          </a:p>
          <a:p>
            <a:pPr lvl="0" rtl="0">
              <a:lnSpc>
                <a:spcPct val="115000"/>
              </a:lnSpc>
              <a:spcBef>
                <a:spcPts val="0"/>
              </a:spcBef>
              <a:spcAft>
                <a:spcPts val="1600"/>
              </a:spcAft>
              <a:buClr>
                <a:schemeClr val="dk1"/>
              </a:buClr>
              <a:buSzPct val="45833"/>
              <a:buFont typeface="Arial"/>
              <a:buNone/>
            </a:pPr>
            <a:r>
              <a:rPr i="1" lang="en" sz="2400">
                <a:solidFill>
                  <a:schemeClr val="lt1"/>
                </a:solidFill>
                <a:latin typeface="Open Sans"/>
                <a:ea typeface="Open Sans"/>
                <a:cs typeface="Open Sans"/>
                <a:sym typeface="Open Sans"/>
              </a:rPr>
              <a:t>MVP</a:t>
            </a:r>
          </a:p>
          <a:p>
            <a:pPr lvl="0" rtl="0">
              <a:lnSpc>
                <a:spcPct val="115000"/>
              </a:lnSpc>
              <a:spcBef>
                <a:spcPts val="0"/>
              </a:spcBef>
              <a:spcAft>
                <a:spcPts val="1600"/>
              </a:spcAft>
              <a:buClr>
                <a:schemeClr val="dk1"/>
              </a:buClr>
              <a:buSzPct val="45833"/>
              <a:buFont typeface="Arial"/>
              <a:buNone/>
            </a:pPr>
            <a:r>
              <a:rPr i="1" lang="en" sz="2400">
                <a:solidFill>
                  <a:schemeClr val="lt1"/>
                </a:solidFill>
                <a:latin typeface="Open Sans"/>
                <a:ea typeface="Open Sans"/>
                <a:cs typeface="Open Sans"/>
                <a:sym typeface="Open Sans"/>
              </a:rPr>
              <a:t>MVP + MVVM</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nvSpPr>
        <p:spPr>
          <a:xfrm>
            <a:off x="5978425" y="4709225"/>
            <a:ext cx="3306900" cy="263700"/>
          </a:xfrm>
          <a:prstGeom prst="rect">
            <a:avLst/>
          </a:prstGeom>
          <a:noFill/>
          <a:ln>
            <a:noFill/>
          </a:ln>
        </p:spPr>
        <p:txBody>
          <a:bodyPr anchorCtr="0" anchor="t" bIns="91425" lIns="91425" rIns="91425" tIns="91425">
            <a:noAutofit/>
          </a:bodyPr>
          <a:lstStyle/>
          <a:p>
            <a:pPr lvl="0" rtl="0">
              <a:spcBef>
                <a:spcPts val="0"/>
              </a:spcBef>
              <a:buNone/>
            </a:pPr>
            <a:r>
              <a:rPr i="1" lang="en" sz="800"/>
              <a:t>http://nccscurriculum.org/wp-content/uploads/2016/05/codinggirl.jpg</a:t>
            </a:r>
          </a:p>
        </p:txBody>
      </p:sp>
      <p:pic>
        <p:nvPicPr>
          <p:cNvPr id="197" name="Shape 197"/>
          <p:cNvPicPr preferRelativeResize="0"/>
          <p:nvPr/>
        </p:nvPicPr>
        <p:blipFill>
          <a:blip r:embed="rId4">
            <a:alphaModFix/>
          </a:blip>
          <a:stretch>
            <a:fillRect/>
          </a:stretch>
        </p:blipFill>
        <p:spPr>
          <a:xfrm>
            <a:off x="0" y="0"/>
            <a:ext cx="9143999" cy="5143500"/>
          </a:xfrm>
          <a:prstGeom prst="rect">
            <a:avLst/>
          </a:prstGeom>
          <a:noFill/>
          <a:ln>
            <a:noFill/>
          </a:ln>
        </p:spPr>
      </p:pic>
      <p:sp>
        <p:nvSpPr>
          <p:cNvPr id="198" name="Shape 198"/>
          <p:cNvSpPr txBox="1"/>
          <p:nvPr/>
        </p:nvSpPr>
        <p:spPr>
          <a:xfrm>
            <a:off x="596950" y="1657500"/>
            <a:ext cx="9441300" cy="18285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latin typeface="Open Sans"/>
                <a:ea typeface="Open Sans"/>
                <a:cs typeface="Open Sans"/>
                <a:sym typeface="Open Sans"/>
              </a:rPr>
              <a:t>TEST DRIVING THE VIEW</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0" y="124700"/>
            <a:ext cx="8520600" cy="758700"/>
          </a:xfrm>
          <a:prstGeom prst="rect">
            <a:avLst/>
          </a:prstGeom>
        </p:spPr>
        <p:txBody>
          <a:bodyPr anchorCtr="0" anchor="b" bIns="91425" lIns="91425" rIns="91425" tIns="91425">
            <a:noAutofit/>
          </a:bodyPr>
          <a:lstStyle/>
          <a:p>
            <a:pPr lvl="0" algn="l">
              <a:spcBef>
                <a:spcPts val="0"/>
              </a:spcBef>
              <a:buNone/>
            </a:pPr>
            <a:r>
              <a:rPr lang="en" sz="3600">
                <a:solidFill>
                  <a:srgbClr val="FFFFFF"/>
                </a:solidFill>
                <a:latin typeface="Open Sans"/>
                <a:ea typeface="Open Sans"/>
                <a:cs typeface="Open Sans"/>
                <a:sym typeface="Open Sans"/>
              </a:rPr>
              <a:t>   Agenda</a:t>
            </a:r>
          </a:p>
        </p:txBody>
      </p:sp>
      <p:cxnSp>
        <p:nvCxnSpPr>
          <p:cNvPr id="60" name="Shape 60"/>
          <p:cNvCxnSpPr/>
          <p:nvPr/>
        </p:nvCxnSpPr>
        <p:spPr>
          <a:xfrm>
            <a:off x="307800" y="883400"/>
            <a:ext cx="8528400" cy="15900"/>
          </a:xfrm>
          <a:prstGeom prst="straightConnector1">
            <a:avLst/>
          </a:prstGeom>
          <a:noFill/>
          <a:ln cap="flat" cmpd="sng" w="19050">
            <a:solidFill>
              <a:srgbClr val="FFFFFF"/>
            </a:solidFill>
            <a:prstDash val="solid"/>
            <a:round/>
            <a:headEnd len="lg" w="lg" type="none"/>
            <a:tailEnd len="lg" w="lg" type="none"/>
          </a:ln>
        </p:spPr>
      </p:cxnSp>
      <p:sp>
        <p:nvSpPr>
          <p:cNvPr id="61" name="Shape 61"/>
          <p:cNvSpPr txBox="1"/>
          <p:nvPr/>
        </p:nvSpPr>
        <p:spPr>
          <a:xfrm>
            <a:off x="532325" y="1074175"/>
            <a:ext cx="7637400" cy="2587500"/>
          </a:xfrm>
          <a:prstGeom prst="rect">
            <a:avLst/>
          </a:prstGeom>
          <a:noFill/>
          <a:ln>
            <a:noFill/>
          </a:ln>
        </p:spPr>
        <p:txBody>
          <a:bodyPr anchorCtr="0" anchor="t" bIns="91425" lIns="91425" rIns="91425" tIns="91425">
            <a:noAutofit/>
          </a:bodyPr>
          <a:lstStyle/>
          <a:p>
            <a:pPr lvl="0" rtl="0">
              <a:spcBef>
                <a:spcPts val="0"/>
              </a:spcBef>
              <a:buNone/>
            </a:pPr>
            <a:r>
              <a:rPr i="1" lang="en" sz="2400">
                <a:solidFill>
                  <a:srgbClr val="FFFFFF"/>
                </a:solidFill>
                <a:latin typeface="Open Sans"/>
                <a:ea typeface="Open Sans"/>
                <a:cs typeface="Open Sans"/>
                <a:sym typeface="Open Sans"/>
              </a:rPr>
              <a:t>Objective</a:t>
            </a:r>
          </a:p>
          <a:p>
            <a:pPr lv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rPr i="1" lang="en" sz="2400">
                <a:solidFill>
                  <a:srgbClr val="FFFFFF"/>
                </a:solidFill>
                <a:latin typeface="Open Sans"/>
                <a:ea typeface="Open Sans"/>
                <a:cs typeface="Open Sans"/>
                <a:sym typeface="Open Sans"/>
              </a:rPr>
              <a:t>Importance of tests</a:t>
            </a:r>
          </a:p>
          <a:p>
            <a:pPr lv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rPr i="1" lang="en" sz="2400">
                <a:solidFill>
                  <a:srgbClr val="FFFFFF"/>
                </a:solidFill>
                <a:latin typeface="Open Sans"/>
                <a:ea typeface="Open Sans"/>
                <a:cs typeface="Open Sans"/>
                <a:sym typeface="Open Sans"/>
              </a:rPr>
              <a:t>Testing Paradigms</a:t>
            </a: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rPr i="1" lang="en" sz="2400">
                <a:solidFill>
                  <a:srgbClr val="FFFFFF"/>
                </a:solidFill>
                <a:latin typeface="Open Sans"/>
                <a:ea typeface="Open Sans"/>
                <a:cs typeface="Open Sans"/>
                <a:sym typeface="Open Sans"/>
              </a:rPr>
              <a:t>MVVM </a:t>
            </a:r>
          </a:p>
          <a:p>
            <a:pPr lvl="0">
              <a:spcBef>
                <a:spcPts val="0"/>
              </a:spcBef>
              <a:buNone/>
            </a:pPr>
            <a:r>
              <a:t/>
            </a:r>
            <a:endParaRPr i="1" sz="2400">
              <a:solidFill>
                <a:srgbClr val="FFFFFF"/>
              </a:solidFill>
              <a:latin typeface="Open Sans"/>
              <a:ea typeface="Open Sans"/>
              <a:cs typeface="Open Sans"/>
              <a:sym typeface="Open Sans"/>
            </a:endParaRPr>
          </a:p>
          <a:p>
            <a:pPr lvl="0">
              <a:spcBef>
                <a:spcPts val="0"/>
              </a:spcBef>
              <a:buNone/>
            </a:pPr>
            <a:r>
              <a:rPr i="1" lang="en" sz="2400">
                <a:solidFill>
                  <a:srgbClr val="FFFFFF"/>
                </a:solidFill>
                <a:latin typeface="Open Sans"/>
                <a:ea typeface="Open Sans"/>
                <a:cs typeface="Open Sans"/>
                <a:sym typeface="Open Sans"/>
              </a:rPr>
              <a:t>Test drive the Conference App</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0" y="298175"/>
            <a:ext cx="4638600" cy="4302900"/>
          </a:xfrm>
          <a:prstGeom prst="rect">
            <a:avLst/>
          </a:prstGeom>
        </p:spPr>
        <p:txBody>
          <a:bodyPr anchorCtr="0" anchor="ctr" bIns="91425" lIns="91425" rIns="91425" tIns="91425">
            <a:noAutofit/>
          </a:bodyPr>
          <a:lstStyle/>
          <a:p>
            <a:pPr lvl="0" rtl="0" algn="ctr">
              <a:spcBef>
                <a:spcPts val="0"/>
              </a:spcBef>
              <a:buNone/>
            </a:pPr>
            <a:r>
              <a:rPr lang="en" sz="3600">
                <a:solidFill>
                  <a:srgbClr val="FFFFFF"/>
                </a:solidFill>
                <a:latin typeface="Open Sans"/>
                <a:ea typeface="Open Sans"/>
                <a:cs typeface="Open Sans"/>
                <a:sym typeface="Open Sans"/>
              </a:rPr>
              <a:t>ANDROID INSTRUMENTATION</a:t>
            </a:r>
          </a:p>
        </p:txBody>
      </p:sp>
      <p:sp>
        <p:nvSpPr>
          <p:cNvPr id="204" name="Shape 204"/>
          <p:cNvSpPr txBox="1"/>
          <p:nvPr/>
        </p:nvSpPr>
        <p:spPr>
          <a:xfrm>
            <a:off x="5726400" y="4787700"/>
            <a:ext cx="3417600" cy="355800"/>
          </a:xfrm>
          <a:prstGeom prst="rect">
            <a:avLst/>
          </a:prstGeom>
          <a:noFill/>
          <a:ln>
            <a:noFill/>
          </a:ln>
        </p:spPr>
        <p:txBody>
          <a:bodyPr anchorCtr="0" anchor="t" bIns="91425" lIns="91425" rIns="91425" tIns="91425">
            <a:noAutofit/>
          </a:bodyPr>
          <a:lstStyle/>
          <a:p>
            <a:pPr lvl="0" rtl="0">
              <a:spcBef>
                <a:spcPts val="0"/>
              </a:spcBef>
              <a:buNone/>
            </a:pPr>
            <a:r>
              <a:rPr i="1" lang="en" sz="800">
                <a:solidFill>
                  <a:srgbClr val="999999"/>
                </a:solidFill>
              </a:rPr>
              <a:t>http://blog.commlabindia.com/wp-content/uploads/2011/06/target.jpg</a:t>
            </a:r>
          </a:p>
        </p:txBody>
      </p:sp>
      <p:pic>
        <p:nvPicPr>
          <p:cNvPr id="205" name="Shape 205"/>
          <p:cNvPicPr preferRelativeResize="0"/>
          <p:nvPr/>
        </p:nvPicPr>
        <p:blipFill>
          <a:blip r:embed="rId3">
            <a:alphaModFix/>
          </a:blip>
          <a:stretch>
            <a:fillRect/>
          </a:stretch>
        </p:blipFill>
        <p:spPr>
          <a:xfrm>
            <a:off x="4638675" y="0"/>
            <a:ext cx="4505325" cy="5143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ESPRESSO</a:t>
            </a:r>
          </a:p>
        </p:txBody>
      </p:sp>
      <p:cxnSp>
        <p:nvCxnSpPr>
          <p:cNvPr id="211" name="Shape 211"/>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12" name="Shape 212"/>
          <p:cNvSpPr/>
          <p:nvPr/>
        </p:nvSpPr>
        <p:spPr>
          <a:xfrm>
            <a:off x="699775" y="1347100"/>
            <a:ext cx="2711700" cy="1434600"/>
          </a:xfrm>
          <a:prstGeom prst="flowChartAlternateProcess">
            <a:avLst/>
          </a:prstGeom>
          <a:solidFill>
            <a:srgbClr val="3C78D8"/>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solidFill>
                  <a:srgbClr val="FFFFFF"/>
                </a:solidFill>
              </a:rPr>
              <a:t>Espresso</a:t>
            </a:r>
          </a:p>
        </p:txBody>
      </p:sp>
      <p:sp>
        <p:nvSpPr>
          <p:cNvPr id="213" name="Shape 213"/>
          <p:cNvSpPr/>
          <p:nvPr/>
        </p:nvSpPr>
        <p:spPr>
          <a:xfrm>
            <a:off x="4883400" y="3576350"/>
            <a:ext cx="2711700" cy="1434600"/>
          </a:xfrm>
          <a:prstGeom prst="flowChartAlternateProcess">
            <a:avLst/>
          </a:prstGeom>
          <a:solidFill>
            <a:srgbClr val="DD7E6B"/>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rgbClr val="FFFFFF"/>
                </a:solidFill>
              </a:rPr>
              <a:t>ViewAssertions</a:t>
            </a:r>
          </a:p>
        </p:txBody>
      </p:sp>
      <p:sp>
        <p:nvSpPr>
          <p:cNvPr id="214" name="Shape 214"/>
          <p:cNvSpPr/>
          <p:nvPr/>
        </p:nvSpPr>
        <p:spPr>
          <a:xfrm>
            <a:off x="699775" y="3576350"/>
            <a:ext cx="2711700" cy="1434600"/>
          </a:xfrm>
          <a:prstGeom prst="flowChartAlternateProcess">
            <a:avLst/>
          </a:prstGeom>
          <a:solidFill>
            <a:srgbClr val="FFD966"/>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t>ViewActions</a:t>
            </a:r>
          </a:p>
        </p:txBody>
      </p:sp>
      <p:sp>
        <p:nvSpPr>
          <p:cNvPr id="215" name="Shape 215"/>
          <p:cNvSpPr/>
          <p:nvPr/>
        </p:nvSpPr>
        <p:spPr>
          <a:xfrm>
            <a:off x="4883400" y="1347100"/>
            <a:ext cx="2711700" cy="1434600"/>
          </a:xfrm>
          <a:prstGeom prst="flowChartAlternateProcess">
            <a:avLst/>
          </a:prstGeom>
          <a:solidFill>
            <a:srgbClr val="8E7CC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solidFill>
                  <a:srgbClr val="FFFFFF"/>
                </a:solidFill>
              </a:rPr>
              <a:t>ViewMatchers</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3</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221" name="Shape 221"/>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22" name="Shape 222"/>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chemeClr val="lt1"/>
                </a:solidFill>
                <a:latin typeface="Open Sans"/>
                <a:ea typeface="Open Sans"/>
                <a:cs typeface="Open Sans"/>
                <a:sym typeface="Open Sans"/>
              </a:rPr>
              <a:t>Verify that the View is consuming data from the View Model and rendering it on the UI</a:t>
            </a:r>
          </a:p>
          <a:p>
            <a:pPr indent="-381000" lvl="0" marL="457200" rtl="0">
              <a:lnSpc>
                <a:spcPct val="115000"/>
              </a:lnSpc>
              <a:spcBef>
                <a:spcPts val="0"/>
              </a:spcBef>
              <a:spcAft>
                <a:spcPts val="1600"/>
              </a:spcAft>
              <a:buClr>
                <a:schemeClr val="lt1"/>
              </a:buClr>
              <a:buSzPct val="100000"/>
              <a:buFont typeface="Open Sans"/>
              <a:buChar char="●"/>
            </a:pPr>
            <a:r>
              <a:rPr i="1" lang="en" sz="2400">
                <a:solidFill>
                  <a:schemeClr val="lt1"/>
                </a:solidFill>
                <a:latin typeface="Open Sans"/>
                <a:ea typeface="Open Sans"/>
                <a:cs typeface="Open Sans"/>
                <a:sym typeface="Open Sans"/>
              </a:rPr>
              <a:t>Container view model to host session view models</a:t>
            </a:r>
          </a:p>
          <a:p>
            <a:pPr indent="-381000" lvl="0" marL="457200" rtl="0">
              <a:lnSpc>
                <a:spcPct val="115000"/>
              </a:lnSpc>
              <a:spcBef>
                <a:spcPts val="0"/>
              </a:spcBef>
              <a:spcAft>
                <a:spcPts val="1600"/>
              </a:spcAft>
              <a:buClr>
                <a:schemeClr val="lt1"/>
              </a:buClr>
              <a:buSzPct val="100000"/>
              <a:buFont typeface="Open Sans"/>
              <a:buChar char="●"/>
            </a:pPr>
            <a:r>
              <a:rPr i="1" lang="en" sz="2400">
                <a:solidFill>
                  <a:schemeClr val="lt1"/>
                </a:solidFill>
                <a:latin typeface="Open Sans"/>
                <a:ea typeface="Open Sans"/>
                <a:cs typeface="Open Sans"/>
                <a:sym typeface="Open Sans"/>
              </a:rPr>
              <a:t>Assert UI on view</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animEffect filter="fade" transition="in">
                                      <p:cBhvr>
                                        <p:cTn dur="1000"/>
                                        <p:tgtEl>
                                          <p:spTgt spid="2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animEffect filter="fade" transition="in">
                                      <p:cBhvr>
                                        <p:cTn dur="1000"/>
                                        <p:tgtEl>
                                          <p:spTgt spid="22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311700" y="1705350"/>
            <a:ext cx="3454200" cy="1457100"/>
          </a:xfrm>
          <a:prstGeom prst="rect">
            <a:avLst/>
          </a:prstGeom>
        </p:spPr>
        <p:txBody>
          <a:bodyPr anchorCtr="0" anchor="t" bIns="91425" lIns="91425" rIns="91425" tIns="91425">
            <a:noAutofit/>
          </a:bodyPr>
          <a:lstStyle/>
          <a:p>
            <a:pPr lvl="0">
              <a:spcBef>
                <a:spcPts val="0"/>
              </a:spcBef>
              <a:buNone/>
            </a:pPr>
            <a:r>
              <a:rPr b="1" lang="en" sz="3600">
                <a:solidFill>
                  <a:srgbClr val="FFFFFF"/>
                </a:solidFill>
                <a:latin typeface="Open Sans"/>
                <a:ea typeface="Open Sans"/>
                <a:cs typeface="Open Sans"/>
                <a:sym typeface="Open Sans"/>
              </a:rPr>
              <a:t>Model-View-</a:t>
            </a:r>
          </a:p>
          <a:p>
            <a:pPr lvl="0" rtl="0">
              <a:spcBef>
                <a:spcPts val="0"/>
              </a:spcBef>
              <a:buNone/>
            </a:pPr>
            <a:r>
              <a:rPr b="1" lang="en" sz="3600">
                <a:solidFill>
                  <a:srgbClr val="FFFFFF"/>
                </a:solidFill>
                <a:latin typeface="Open Sans"/>
                <a:ea typeface="Open Sans"/>
                <a:cs typeface="Open Sans"/>
                <a:sym typeface="Open Sans"/>
              </a:rPr>
              <a:t>Presenter</a:t>
            </a:r>
          </a:p>
        </p:txBody>
      </p:sp>
      <p:pic>
        <p:nvPicPr>
          <p:cNvPr descr="Screen Shot 2016-06-09 at 5.48.09 pm.png" id="228" name="Shape 228"/>
          <p:cNvPicPr preferRelativeResize="0"/>
          <p:nvPr/>
        </p:nvPicPr>
        <p:blipFill>
          <a:blip r:embed="rId4">
            <a:alphaModFix/>
          </a:blip>
          <a:stretch>
            <a:fillRect/>
          </a:stretch>
        </p:blipFill>
        <p:spPr>
          <a:xfrm>
            <a:off x="4572000" y="0"/>
            <a:ext cx="4572000" cy="514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311700" y="56625"/>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MVP - MVVM</a:t>
            </a:r>
          </a:p>
        </p:txBody>
      </p:sp>
      <p:cxnSp>
        <p:nvCxnSpPr>
          <p:cNvPr id="234" name="Shape 234"/>
          <p:cNvCxnSpPr/>
          <p:nvPr/>
        </p:nvCxnSpPr>
        <p:spPr>
          <a:xfrm>
            <a:off x="271750" y="696250"/>
            <a:ext cx="8528400" cy="15900"/>
          </a:xfrm>
          <a:prstGeom prst="straightConnector1">
            <a:avLst/>
          </a:prstGeom>
          <a:noFill/>
          <a:ln cap="flat" cmpd="sng" w="19050">
            <a:solidFill>
              <a:srgbClr val="FFFFFF"/>
            </a:solidFill>
            <a:prstDash val="solid"/>
            <a:round/>
            <a:headEnd len="lg" w="lg" type="none"/>
            <a:tailEnd len="lg" w="lg" type="none"/>
          </a:ln>
        </p:spPr>
      </p:cxnSp>
      <p:pic>
        <p:nvPicPr>
          <p:cNvPr id="235" name="Shape 235"/>
          <p:cNvPicPr preferRelativeResize="0"/>
          <p:nvPr/>
        </p:nvPicPr>
        <p:blipFill rotWithShape="1">
          <a:blip r:embed="rId4">
            <a:alphaModFix/>
          </a:blip>
          <a:srcRect b="0" l="0" r="0" t="0"/>
          <a:stretch/>
        </p:blipFill>
        <p:spPr>
          <a:xfrm>
            <a:off x="2300575" y="996775"/>
            <a:ext cx="5022600" cy="3953700"/>
          </a:xfrm>
          <a:prstGeom prst="rect">
            <a:avLst/>
          </a:prstGeom>
          <a:noFill/>
          <a:ln>
            <a:noFill/>
          </a:ln>
        </p:spPr>
      </p:pic>
      <p:pic>
        <p:nvPicPr>
          <p:cNvPr descr="Screen Shot 2016-06-07 at 12.52.17 am.png" id="236" name="Shape 236"/>
          <p:cNvPicPr preferRelativeResize="0"/>
          <p:nvPr/>
        </p:nvPicPr>
        <p:blipFill>
          <a:blip r:embed="rId5">
            <a:alphaModFix/>
          </a:blip>
          <a:stretch>
            <a:fillRect/>
          </a:stretch>
        </p:blipFill>
        <p:spPr>
          <a:xfrm>
            <a:off x="120924" y="779075"/>
            <a:ext cx="8830051" cy="4219099"/>
          </a:xfrm>
          <a:prstGeom prst="rect">
            <a:avLst/>
          </a:prstGeom>
          <a:noFill/>
          <a:ln>
            <a:noFill/>
          </a:ln>
        </p:spPr>
      </p:pic>
      <p:sp>
        <p:nvSpPr>
          <p:cNvPr id="237" name="Shape 237"/>
          <p:cNvSpPr/>
          <p:nvPr/>
        </p:nvSpPr>
        <p:spPr>
          <a:xfrm rot="8600606">
            <a:off x="5382400" y="3751278"/>
            <a:ext cx="1418049" cy="402842"/>
          </a:xfrm>
          <a:prstGeom prst="rightArrow">
            <a:avLst>
              <a:gd fmla="val 50000" name="adj1"/>
              <a:gd fmla="val 50000" name="adj2"/>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8" name="Shape 238"/>
          <p:cNvSpPr/>
          <p:nvPr/>
        </p:nvSpPr>
        <p:spPr>
          <a:xfrm>
            <a:off x="6444507" y="3565225"/>
            <a:ext cx="154375" cy="93825"/>
          </a:xfrm>
          <a:custGeom>
            <a:pathLst>
              <a:path extrusionOk="0" h="3753" w="6175">
                <a:moveTo>
                  <a:pt x="4833" y="2685"/>
                </a:moveTo>
                <a:cubicBezTo>
                  <a:pt x="2483" y="2685"/>
                  <a:pt x="704" y="4964"/>
                  <a:pt x="134" y="2685"/>
                </a:cubicBezTo>
                <a:cubicBezTo>
                  <a:pt x="-400" y="547"/>
                  <a:pt x="4084" y="695"/>
                  <a:pt x="6175" y="0"/>
                </a:cubicBezTo>
              </a:path>
            </a:pathLst>
          </a:custGeom>
          <a:noFill/>
          <a:ln cap="flat" cmpd="sng" w="9525">
            <a:solidFill>
              <a:srgbClr val="FFFFFF"/>
            </a:solidFill>
            <a:prstDash val="solid"/>
            <a:round/>
            <a:headEnd len="lg" w="lg" type="none"/>
            <a:tailEnd len="lg" w="lg" type="none"/>
          </a:ln>
        </p:spPr>
      </p:sp>
      <p:sp>
        <p:nvSpPr>
          <p:cNvPr id="239" name="Shape 239"/>
          <p:cNvSpPr/>
          <p:nvPr/>
        </p:nvSpPr>
        <p:spPr>
          <a:xfrm>
            <a:off x="6598875" y="3458875"/>
            <a:ext cx="151050" cy="106350"/>
          </a:xfrm>
          <a:custGeom>
            <a:pathLst>
              <a:path extrusionOk="0" h="4254" w="6042">
                <a:moveTo>
                  <a:pt x="4028" y="336"/>
                </a:moveTo>
                <a:cubicBezTo>
                  <a:pt x="2977" y="936"/>
                  <a:pt x="335" y="1342"/>
                  <a:pt x="1007" y="2349"/>
                </a:cubicBezTo>
                <a:cubicBezTo>
                  <a:pt x="1399" y="2937"/>
                  <a:pt x="3244" y="1006"/>
                  <a:pt x="3021" y="1678"/>
                </a:cubicBezTo>
                <a:cubicBezTo>
                  <a:pt x="2664" y="2745"/>
                  <a:pt x="2014" y="2566"/>
                  <a:pt x="2014" y="3692"/>
                </a:cubicBezTo>
                <a:cubicBezTo>
                  <a:pt x="2014" y="5282"/>
                  <a:pt x="3444" y="0"/>
                  <a:pt x="5035" y="0"/>
                </a:cubicBezTo>
                <a:cubicBezTo>
                  <a:pt x="5886" y="0"/>
                  <a:pt x="6042" y="3200"/>
                  <a:pt x="6042" y="2349"/>
                </a:cubicBezTo>
                <a:cubicBezTo>
                  <a:pt x="6042" y="1001"/>
                  <a:pt x="2014" y="666"/>
                  <a:pt x="2014" y="2014"/>
                </a:cubicBezTo>
                <a:cubicBezTo>
                  <a:pt x="2014" y="2820"/>
                  <a:pt x="3357" y="4833"/>
                  <a:pt x="3357" y="4027"/>
                </a:cubicBezTo>
                <a:cubicBezTo>
                  <a:pt x="3357" y="3132"/>
                  <a:pt x="1168" y="4771"/>
                  <a:pt x="672" y="4027"/>
                </a:cubicBezTo>
                <a:cubicBezTo>
                  <a:pt x="220" y="3349"/>
                  <a:pt x="772" y="1420"/>
                  <a:pt x="0" y="1678"/>
                </a:cubicBezTo>
              </a:path>
            </a:pathLst>
          </a:custGeom>
          <a:noFill/>
          <a:ln cap="flat" cmpd="sng" w="9525">
            <a:solidFill>
              <a:srgbClr val="FFFFFF"/>
            </a:solidFill>
            <a:prstDash val="solid"/>
            <a:round/>
            <a:headEnd len="lg" w="lg" type="none"/>
            <a:tailEnd len="lg" w="lg" type="none"/>
          </a:ln>
        </p:spPr>
      </p:sp>
      <p:sp>
        <p:nvSpPr>
          <p:cNvPr id="240" name="Shape 240"/>
          <p:cNvSpPr/>
          <p:nvPr/>
        </p:nvSpPr>
        <p:spPr>
          <a:xfrm>
            <a:off x="6598875" y="3458875"/>
            <a:ext cx="201300" cy="1827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type="title"/>
          </p:nvPr>
        </p:nvSpPr>
        <p:spPr>
          <a:xfrm>
            <a:off x="311700" y="156750"/>
            <a:ext cx="8520600" cy="572700"/>
          </a:xfrm>
          <a:prstGeom prst="rect">
            <a:avLst/>
          </a:prstGeom>
        </p:spPr>
        <p:txBody>
          <a:bodyPr anchorCtr="0" anchor="t" bIns="91425" lIns="91425" rIns="91425" tIns="91425">
            <a:noAutofit/>
          </a:bodyPr>
          <a:lstStyle/>
          <a:p>
            <a:pPr lvl="0">
              <a:spcBef>
                <a:spcPts val="0"/>
              </a:spcBef>
              <a:buNone/>
            </a:pPr>
            <a:r>
              <a:rPr lang="en" sz="3600">
                <a:solidFill>
                  <a:srgbClr val="FFFFFF"/>
                </a:solidFill>
                <a:latin typeface="Open Sans"/>
                <a:ea typeface="Open Sans"/>
                <a:cs typeface="Open Sans"/>
                <a:sym typeface="Open Sans"/>
              </a:rPr>
              <a:t>Assignment 4</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246" name="Shape 246"/>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47" name="Shape 247"/>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Presenter makes a call to APIClient to fetch data from the server</a:t>
            </a:r>
          </a:p>
        </p:txBody>
      </p:sp>
      <p:sp>
        <p:nvSpPr>
          <p:cNvPr id="248" name="Shape 248"/>
          <p:cNvSpPr txBox="1"/>
          <p:nvPr/>
        </p:nvSpPr>
        <p:spPr>
          <a:xfrm>
            <a:off x="777675" y="2483075"/>
            <a:ext cx="6139500" cy="1446300"/>
          </a:xfrm>
          <a:prstGeom prst="rect">
            <a:avLst/>
          </a:prstGeom>
          <a:noFill/>
          <a:ln>
            <a:noFill/>
          </a:ln>
        </p:spPr>
        <p:txBody>
          <a:bodyPr anchorCtr="0" anchor="ctr" bIns="91425" lIns="91425" rIns="91425" tIns="91425">
            <a:noAutofit/>
          </a:bodyPr>
          <a:lstStyle/>
          <a:p>
            <a:pPr lvl="0" rtl="0">
              <a:spcBef>
                <a:spcPts val="0"/>
              </a:spcBef>
              <a:buNone/>
            </a:pPr>
            <a:r>
              <a:t/>
            </a:r>
            <a:endParaRPr sz="18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5</a:t>
            </a:r>
          </a:p>
        </p:txBody>
      </p:sp>
      <p:cxnSp>
        <p:nvCxnSpPr>
          <p:cNvPr id="254" name="Shape 254"/>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55" name="Shape 255"/>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Presenter tells View to render list of sessions filtered by category on successful API response</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6</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261" name="Shape 261"/>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62" name="Shape 262"/>
          <p:cNvSpPr txBox="1"/>
          <p:nvPr/>
        </p:nvSpPr>
        <p:spPr>
          <a:xfrm>
            <a:off x="355125" y="1539750"/>
            <a:ext cx="7929900" cy="11976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600"/>
              </a:spcAft>
              <a:buClr>
                <a:srgbClr val="FFFFFF"/>
              </a:buClr>
              <a:buSzPct val="100000"/>
              <a:buFont typeface="Open Sans"/>
              <a:buChar char="●"/>
            </a:pPr>
            <a:r>
              <a:rPr i="1" lang="en" sz="2400">
                <a:solidFill>
                  <a:srgbClr val="FFFFFF"/>
                </a:solidFill>
                <a:latin typeface="Open Sans"/>
                <a:ea typeface="Open Sans"/>
                <a:cs typeface="Open Sans"/>
                <a:sym typeface="Open Sans"/>
              </a:rPr>
              <a:t>Verify Presenter tells View to show Progress Dialog while fetching data from server</a:t>
            </a:r>
          </a:p>
          <a:p>
            <a:pPr indent="-381000" lvl="0" marL="457200" rtl="0">
              <a:lnSpc>
                <a:spcPct val="115000"/>
              </a:lnSpc>
              <a:spcBef>
                <a:spcPts val="0"/>
              </a:spcBef>
              <a:spcAft>
                <a:spcPts val="1600"/>
              </a:spcAft>
              <a:buClr>
                <a:srgbClr val="FFFFFF"/>
              </a:buClr>
              <a:buSzPct val="100000"/>
              <a:buFont typeface="Open Sans"/>
              <a:buChar char="●"/>
            </a:pPr>
            <a:r>
              <a:rPr i="1" lang="en" sz="2400">
                <a:solidFill>
                  <a:srgbClr val="FFFFFF"/>
                </a:solidFill>
                <a:latin typeface="Open Sans"/>
                <a:ea typeface="Open Sans"/>
                <a:cs typeface="Open Sans"/>
                <a:sym typeface="Open Sans"/>
              </a:rPr>
              <a:t>Verify Presenter tells View to dismiss Progress Dialog on successful API response</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7</a:t>
            </a:r>
          </a:p>
        </p:txBody>
      </p:sp>
      <p:cxnSp>
        <p:nvCxnSpPr>
          <p:cNvPr id="268" name="Shape 268"/>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69" name="Shape 269"/>
          <p:cNvSpPr txBox="1"/>
          <p:nvPr/>
        </p:nvSpPr>
        <p:spPr>
          <a:xfrm>
            <a:off x="355125" y="1539750"/>
            <a:ext cx="7929900" cy="1197600"/>
          </a:xfrm>
          <a:prstGeom prst="rect">
            <a:avLst/>
          </a:prstGeom>
          <a:noFill/>
          <a:ln>
            <a:noFill/>
          </a:ln>
        </p:spPr>
        <p:txBody>
          <a:bodyPr anchorCtr="0" anchor="t" bIns="91425" lIns="91425" rIns="91425" tIns="91425">
            <a:noAutofit/>
          </a:bodyPr>
          <a:lstStyle/>
          <a:p>
            <a:pPr indent="-381000" lvl="0" marL="457200" rtl="0">
              <a:lnSpc>
                <a:spcPct val="115000"/>
              </a:lnSpc>
              <a:spcBef>
                <a:spcPts val="0"/>
              </a:spcBef>
              <a:spcAft>
                <a:spcPts val="1600"/>
              </a:spcAft>
              <a:buClr>
                <a:srgbClr val="FFFFFF"/>
              </a:buClr>
              <a:buSzPct val="100000"/>
              <a:buFont typeface="Open Sans"/>
              <a:buChar char="●"/>
            </a:pPr>
            <a:r>
              <a:rPr i="1" lang="en" sz="2400">
                <a:solidFill>
                  <a:srgbClr val="FFFFFF"/>
                </a:solidFill>
                <a:latin typeface="Open Sans"/>
                <a:ea typeface="Open Sans"/>
                <a:cs typeface="Open Sans"/>
                <a:sym typeface="Open Sans"/>
              </a:rPr>
              <a:t>Verify Presenter tells View to show Error Dialog on API failure response</a:t>
            </a:r>
          </a:p>
          <a:p>
            <a:pPr indent="-381000" lvl="0" marL="457200" rtl="0">
              <a:lnSpc>
                <a:spcPct val="115000"/>
              </a:lnSpc>
              <a:spcBef>
                <a:spcPts val="0"/>
              </a:spcBef>
              <a:spcAft>
                <a:spcPts val="1600"/>
              </a:spcAft>
              <a:buClr>
                <a:srgbClr val="FFFFFF"/>
              </a:buClr>
              <a:buSzPct val="100000"/>
              <a:buFont typeface="Open Sans"/>
              <a:buChar char="●"/>
            </a:pPr>
            <a:r>
              <a:rPr i="1" lang="en" sz="2400">
                <a:solidFill>
                  <a:srgbClr val="FFFFFF"/>
                </a:solidFill>
                <a:latin typeface="Open Sans"/>
                <a:ea typeface="Open Sans"/>
                <a:cs typeface="Open Sans"/>
                <a:sym typeface="Open Sans"/>
              </a:rPr>
              <a:t>Verify Presenter tells View to dismiss Progress Dialog on API failure response</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Homework</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275" name="Shape 275"/>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76" name="Shape 276"/>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Display all data as per the mockup</a:t>
            </a:r>
          </a:p>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 for Home screen</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pic>
        <p:nvPicPr>
          <p:cNvPr descr="Screen Shot 2016-06-08 at 1.22.27 pm.png" id="277" name="Shape 277"/>
          <p:cNvPicPr preferRelativeResize="0"/>
          <p:nvPr/>
        </p:nvPicPr>
        <p:blipFill>
          <a:blip r:embed="rId3">
            <a:alphaModFix/>
          </a:blip>
          <a:stretch>
            <a:fillRect/>
          </a:stretch>
        </p:blipFill>
        <p:spPr>
          <a:xfrm>
            <a:off x="5875975" y="0"/>
            <a:ext cx="3268023"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90175" y="2226400"/>
            <a:ext cx="4903800" cy="572700"/>
          </a:xfrm>
          <a:prstGeom prst="rect">
            <a:avLst/>
          </a:prstGeom>
        </p:spPr>
        <p:txBody>
          <a:bodyPr anchorCtr="0" anchor="t" bIns="91425" lIns="91425" rIns="91425" tIns="91425">
            <a:noAutofit/>
          </a:bodyPr>
          <a:lstStyle/>
          <a:p>
            <a:pPr lvl="0">
              <a:spcBef>
                <a:spcPts val="0"/>
              </a:spcBef>
              <a:buNone/>
            </a:pPr>
            <a:r>
              <a:rPr lang="en">
                <a:solidFill>
                  <a:srgbClr val="FFFFFF"/>
                </a:solidFill>
                <a:latin typeface="Open Sans"/>
                <a:ea typeface="Open Sans"/>
                <a:cs typeface="Open Sans"/>
                <a:sym typeface="Open Sans"/>
              </a:rPr>
              <a:t>           </a:t>
            </a:r>
            <a:r>
              <a:rPr lang="en" sz="4800">
                <a:solidFill>
                  <a:srgbClr val="FFFFFF"/>
                </a:solidFill>
                <a:latin typeface="Open Sans"/>
                <a:ea typeface="Open Sans"/>
                <a:cs typeface="Open Sans"/>
                <a:sym typeface="Open Sans"/>
              </a:rPr>
              <a:t>OBJECTIVE</a:t>
            </a:r>
          </a:p>
        </p:txBody>
      </p:sp>
      <p:sp>
        <p:nvSpPr>
          <p:cNvPr id="67" name="Shape 67"/>
          <p:cNvSpPr txBox="1"/>
          <p:nvPr/>
        </p:nvSpPr>
        <p:spPr>
          <a:xfrm>
            <a:off x="5726400" y="4787700"/>
            <a:ext cx="3417600" cy="355800"/>
          </a:xfrm>
          <a:prstGeom prst="rect">
            <a:avLst/>
          </a:prstGeom>
          <a:noFill/>
          <a:ln>
            <a:noFill/>
          </a:ln>
        </p:spPr>
        <p:txBody>
          <a:bodyPr anchorCtr="0" anchor="t" bIns="91425" lIns="91425" rIns="91425" tIns="91425">
            <a:noAutofit/>
          </a:bodyPr>
          <a:lstStyle/>
          <a:p>
            <a:pPr lvl="0">
              <a:spcBef>
                <a:spcPts val="0"/>
              </a:spcBef>
              <a:buNone/>
            </a:pPr>
            <a:r>
              <a:rPr i="1" lang="en" sz="800">
                <a:solidFill>
                  <a:srgbClr val="999999"/>
                </a:solidFill>
              </a:rPr>
              <a:t>http://blog.commlabindia.com/wp-content/uploads/2011/06/target.jpg</a:t>
            </a:r>
          </a:p>
        </p:txBody>
      </p:sp>
      <p:pic>
        <p:nvPicPr>
          <p:cNvPr descr="imageedit_8_8612589914.png" id="68" name="Shape 68"/>
          <p:cNvPicPr preferRelativeResize="0"/>
          <p:nvPr/>
        </p:nvPicPr>
        <p:blipFill>
          <a:blip r:embed="rId4">
            <a:alphaModFix/>
          </a:blip>
          <a:stretch>
            <a:fillRect/>
          </a:stretch>
        </p:blipFill>
        <p:spPr>
          <a:xfrm>
            <a:off x="3157550" y="354350"/>
            <a:ext cx="5986450" cy="4789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Recap - Day 2</a:t>
            </a:r>
          </a:p>
        </p:txBody>
      </p:sp>
      <p:sp>
        <p:nvSpPr>
          <p:cNvPr id="283" name="Shape 28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284" name="Shape 284"/>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85" name="Shape 285"/>
          <p:cNvSpPr txBox="1"/>
          <p:nvPr/>
        </p:nvSpPr>
        <p:spPr>
          <a:xfrm>
            <a:off x="403625" y="12831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MVP</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MVP + MVVM</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Mockito</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Espresso</a:t>
            </a:r>
          </a:p>
          <a:p>
            <a:pPr lvl="0" rtl="0">
              <a:lnSpc>
                <a:spcPct val="115000"/>
              </a:lnSpc>
              <a:spcBef>
                <a:spcPts val="0"/>
              </a:spcBef>
              <a:spcAft>
                <a:spcPts val="1600"/>
              </a:spcAft>
              <a:buClr>
                <a:schemeClr val="dk1"/>
              </a:buClr>
              <a:buFont typeface="Arial"/>
              <a:buNone/>
            </a:pPr>
            <a:r>
              <a:t/>
            </a:r>
            <a:endParaRPr i="1" sz="2400">
              <a:solidFill>
                <a:srgbClr val="FFFFFF"/>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Agenda - Day 3</a:t>
            </a:r>
          </a:p>
        </p:txBody>
      </p:sp>
      <p:sp>
        <p:nvSpPr>
          <p:cNvPr id="291" name="Shape 2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292" name="Shape 292"/>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293" name="Shape 293"/>
          <p:cNvSpPr txBox="1"/>
          <p:nvPr/>
        </p:nvSpPr>
        <p:spPr>
          <a:xfrm>
            <a:off x="403625" y="12831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Show sessions</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Conflicting sessions</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Functional Test</a:t>
            </a:r>
          </a:p>
          <a:p>
            <a:pPr lvl="0" rtl="0">
              <a:lnSpc>
                <a:spcPct val="115000"/>
              </a:lnSpc>
              <a:spcBef>
                <a:spcPts val="0"/>
              </a:spcBef>
              <a:spcAft>
                <a:spcPts val="1600"/>
              </a:spcAft>
              <a:buClr>
                <a:schemeClr val="dk1"/>
              </a:buClr>
              <a:buSzPct val="45833"/>
              <a:buFont typeface="Arial"/>
              <a:buNone/>
            </a:pPr>
            <a:r>
              <a:rPr i="1" lang="en" sz="2400">
                <a:solidFill>
                  <a:srgbClr val="FFFFFF"/>
                </a:solidFill>
                <a:latin typeface="Open Sans"/>
                <a:ea typeface="Open Sans"/>
                <a:cs typeface="Open Sans"/>
                <a:sym typeface="Open Sans"/>
              </a:rPr>
              <a:t>Open Space</a:t>
            </a:r>
          </a:p>
          <a:p>
            <a:pPr lvl="0" rtl="0">
              <a:lnSpc>
                <a:spcPct val="115000"/>
              </a:lnSpc>
              <a:spcBef>
                <a:spcPts val="0"/>
              </a:spcBef>
              <a:spcAft>
                <a:spcPts val="1600"/>
              </a:spcAft>
              <a:buClr>
                <a:schemeClr val="dk1"/>
              </a:buClr>
              <a:buFont typeface="Arial"/>
              <a:buNone/>
            </a:pPr>
            <a:r>
              <a:t/>
            </a:r>
            <a:endParaRPr i="1" sz="2400">
              <a:solidFill>
                <a:srgbClr val="FFFFFF"/>
              </a:solidFill>
              <a:latin typeface="Open Sans"/>
              <a:ea typeface="Open Sans"/>
              <a:cs typeface="Open Sans"/>
              <a:sym typeface="Open Sans"/>
            </a:endParaRPr>
          </a:p>
          <a:p>
            <a:pPr lvl="0" rtl="0">
              <a:lnSpc>
                <a:spcPct val="115000"/>
              </a:lnSpc>
              <a:spcBef>
                <a:spcPts val="0"/>
              </a:spcBef>
              <a:spcAft>
                <a:spcPts val="1600"/>
              </a:spcAft>
              <a:buClr>
                <a:schemeClr val="dk1"/>
              </a:buClr>
              <a:buFont typeface="Arial"/>
              <a:buNone/>
            </a:pPr>
            <a:r>
              <a:t/>
            </a:r>
            <a:endParaRPr i="1" sz="2400">
              <a:solidFill>
                <a:srgbClr val="FFFFFF"/>
              </a:solidFill>
              <a:latin typeface="Open Sans"/>
              <a:ea typeface="Open Sans"/>
              <a:cs typeface="Open Sans"/>
              <a:sym typeface="Open Sans"/>
            </a:endParaRPr>
          </a:p>
          <a:p>
            <a:pPr lvl="0" rtl="0">
              <a:lnSpc>
                <a:spcPct val="115000"/>
              </a:lnSpc>
              <a:spcBef>
                <a:spcPts val="0"/>
              </a:spcBef>
              <a:spcAft>
                <a:spcPts val="1600"/>
              </a:spcAft>
              <a:buClr>
                <a:schemeClr val="dk1"/>
              </a:buClr>
              <a:buFont typeface="Arial"/>
              <a:buNone/>
            </a:pPr>
            <a:r>
              <a:t/>
            </a:r>
            <a:endParaRPr i="1" sz="2400">
              <a:solidFill>
                <a:srgbClr val="FFFFFF"/>
              </a:solidFill>
              <a:latin typeface="Open Sans"/>
              <a:ea typeface="Open Sans"/>
              <a:cs typeface="Open Sans"/>
              <a:sym typeface="Open Sans"/>
            </a:endParaRPr>
          </a:p>
          <a:p>
            <a:pPr lvl="0" rtl="0">
              <a:lnSpc>
                <a:spcPct val="115000"/>
              </a:lnSpc>
              <a:spcBef>
                <a:spcPts val="0"/>
              </a:spcBef>
              <a:spcAft>
                <a:spcPts val="1600"/>
              </a:spcAft>
              <a:buClr>
                <a:schemeClr val="dk1"/>
              </a:buClr>
              <a:buFont typeface="Arial"/>
              <a:buNone/>
            </a:pPr>
            <a:r>
              <a:t/>
            </a:r>
            <a:endParaRPr i="1" sz="2400">
              <a:solidFill>
                <a:srgbClr val="FFFFFF"/>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8</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299" name="Shape 299"/>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300" name="Shape 300"/>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one can swipe to the second Tab and see formatted duration for session 1</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
        <p:nvSpPr>
          <p:cNvPr id="301" name="Shape 301"/>
          <p:cNvSpPr txBox="1"/>
          <p:nvPr/>
        </p:nvSpPr>
        <p:spPr>
          <a:xfrm>
            <a:off x="789675" y="2648775"/>
            <a:ext cx="5388000" cy="1216800"/>
          </a:xfrm>
          <a:prstGeom prst="rect">
            <a:avLst/>
          </a:prstGeom>
          <a:noFill/>
          <a:ln>
            <a:noFill/>
          </a:ln>
        </p:spPr>
        <p:txBody>
          <a:bodyPr anchorCtr="0" anchor="t" bIns="91425" lIns="91425" rIns="91425" tIns="91425">
            <a:noAutofit/>
          </a:bodyPr>
          <a:lstStyle/>
          <a:p>
            <a:pPr indent="-381000" lvl="0" marL="457200" rtl="0">
              <a:spcBef>
                <a:spcPts val="0"/>
              </a:spcBef>
              <a:buClr>
                <a:srgbClr val="FFFFFF"/>
              </a:buClr>
              <a:buSzPct val="100000"/>
              <a:buFont typeface="Open Sans"/>
              <a:buChar char="●"/>
            </a:pPr>
            <a:r>
              <a:rPr i="1" lang="en" sz="2400">
                <a:solidFill>
                  <a:srgbClr val="FFFFFF"/>
                </a:solidFill>
                <a:latin typeface="Open Sans"/>
                <a:ea typeface="Open Sans"/>
                <a:cs typeface="Open Sans"/>
                <a:sym typeface="Open Sans"/>
              </a:rPr>
              <a:t>Test swipe</a:t>
            </a:r>
          </a:p>
          <a:p>
            <a:pPr indent="-381000" lvl="0" marL="457200">
              <a:spcBef>
                <a:spcPts val="0"/>
              </a:spcBef>
              <a:buClr>
                <a:srgbClr val="FFFFFF"/>
              </a:buClr>
              <a:buSzPct val="100000"/>
              <a:buFont typeface="Open Sans"/>
              <a:buChar char="●"/>
            </a:pPr>
            <a:r>
              <a:rPr i="1" lang="en" sz="2400">
                <a:solidFill>
                  <a:srgbClr val="FFFFFF"/>
                </a:solidFill>
                <a:latin typeface="Open Sans"/>
                <a:ea typeface="Open Sans"/>
                <a:cs typeface="Open Sans"/>
                <a:sym typeface="Open Sans"/>
              </a:rPr>
              <a:t>Test for </a:t>
            </a:r>
            <a:r>
              <a:rPr i="1" lang="en" sz="2400">
                <a:solidFill>
                  <a:srgbClr val="FFFFFF"/>
                </a:solidFill>
                <a:latin typeface="Open Sans"/>
                <a:ea typeface="Open Sans"/>
                <a:cs typeface="Open Sans"/>
                <a:sym typeface="Open Sans"/>
              </a:rPr>
              <a:t>formatted</a:t>
            </a:r>
            <a:r>
              <a:rPr i="1" lang="en" sz="2400">
                <a:solidFill>
                  <a:srgbClr val="FFFFFF"/>
                </a:solidFill>
                <a:latin typeface="Open Sans"/>
                <a:ea typeface="Open Sans"/>
                <a:cs typeface="Open Sans"/>
                <a:sym typeface="Open Sans"/>
              </a:rPr>
              <a:t> date in the view</a:t>
            </a:r>
          </a:p>
          <a:p>
            <a:pPr lvl="0">
              <a:spcBef>
                <a:spcPts val="0"/>
              </a:spcBef>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10</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307" name="Shape 307"/>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308" name="Shape 308"/>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the category as title are being displayed on the UI</a:t>
            </a:r>
          </a:p>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11</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314" name="Shape 314"/>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315" name="Shape 315"/>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that Detail Activity is launched when user clicks on any of the session from the session list</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12</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321" name="Shape 321"/>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322" name="Shape 322"/>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that session is being saved and show Toast on successful save</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13</a:t>
            </a:r>
          </a:p>
          <a:p>
            <a:pPr lvl="0" rtl="0">
              <a:spcBef>
                <a:spcPts val="0"/>
              </a:spcBef>
              <a:buNone/>
            </a:pPr>
            <a:r>
              <a:t/>
            </a:r>
            <a:endParaRPr sz="3600">
              <a:solidFill>
                <a:srgbClr val="FFFFFF"/>
              </a:solidFill>
              <a:latin typeface="Open Sans"/>
              <a:ea typeface="Open Sans"/>
              <a:cs typeface="Open Sans"/>
              <a:sym typeface="Open Sans"/>
            </a:endParaRPr>
          </a:p>
        </p:txBody>
      </p:sp>
      <p:cxnSp>
        <p:nvCxnSpPr>
          <p:cNvPr id="328" name="Shape 328"/>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
        <p:nvSpPr>
          <p:cNvPr id="329" name="Shape 329"/>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rPr i="1" lang="en" sz="2400">
                <a:solidFill>
                  <a:srgbClr val="FFFFFF"/>
                </a:solidFill>
                <a:latin typeface="Open Sans"/>
                <a:ea typeface="Open Sans"/>
                <a:cs typeface="Open Sans"/>
                <a:sym typeface="Open Sans"/>
              </a:rPr>
              <a:t>Verify that Dialog is displayed when user selects conflicting session</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
        <p:nvSpPr>
          <p:cNvPr id="335" name="Shape 335"/>
          <p:cNvSpPr txBox="1"/>
          <p:nvPr/>
        </p:nvSpPr>
        <p:spPr>
          <a:xfrm>
            <a:off x="1062075" y="1790375"/>
            <a:ext cx="7009800" cy="1289700"/>
          </a:xfrm>
          <a:prstGeom prst="rect">
            <a:avLst/>
          </a:prstGeom>
          <a:noFill/>
          <a:ln>
            <a:noFill/>
          </a:ln>
        </p:spPr>
        <p:txBody>
          <a:bodyPr anchorCtr="0" anchor="t" bIns="91425" lIns="91425" rIns="91425" tIns="91425">
            <a:noAutofit/>
          </a:bodyPr>
          <a:lstStyle/>
          <a:p>
            <a:pPr lvl="0" algn="ctr">
              <a:spcBef>
                <a:spcPts val="0"/>
              </a:spcBef>
              <a:buNone/>
            </a:pPr>
            <a:r>
              <a:rPr b="1" lang="en" sz="4800">
                <a:solidFill>
                  <a:srgbClr val="FFFFFF"/>
                </a:solidFill>
                <a:latin typeface="Open Sans"/>
                <a:ea typeface="Open Sans"/>
                <a:cs typeface="Open Sans"/>
                <a:sym typeface="Open Sans"/>
              </a:rPr>
              <a:t>FUNCTIONAL TEST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nvSpPr>
        <p:spPr>
          <a:xfrm>
            <a:off x="355125" y="1539750"/>
            <a:ext cx="7929900" cy="1197600"/>
          </a:xfrm>
          <a:prstGeom prst="rect">
            <a:avLst/>
          </a:prstGeom>
          <a:noFill/>
          <a:ln>
            <a:noFill/>
          </a:ln>
        </p:spPr>
        <p:txBody>
          <a:bodyPr anchorCtr="0" anchor="t" bIns="91425" lIns="91425" rIns="91425" tIns="91425">
            <a:noAutofit/>
          </a:bodyPr>
          <a:lstStyle/>
          <a:p>
            <a:pPr lvl="0" rtl="0">
              <a:lnSpc>
                <a:spcPct val="115000"/>
              </a:lnSpc>
              <a:spcBef>
                <a:spcPts val="0"/>
              </a:spcBef>
              <a:spcAft>
                <a:spcPts val="1600"/>
              </a:spcAft>
              <a:buNone/>
            </a:pPr>
            <a:r>
              <a:t/>
            </a:r>
            <a:endParaRPr i="1" sz="2400">
              <a:solidFill>
                <a:srgbClr val="FFFFFF"/>
              </a:solidFill>
              <a:latin typeface="Open Sans"/>
              <a:ea typeface="Open Sans"/>
              <a:cs typeface="Open Sans"/>
              <a:sym typeface="Open Sans"/>
            </a:endParaRPr>
          </a:p>
        </p:txBody>
      </p:sp>
      <p:sp>
        <p:nvSpPr>
          <p:cNvPr id="341" name="Shape 341"/>
          <p:cNvSpPr txBox="1"/>
          <p:nvPr/>
        </p:nvSpPr>
        <p:spPr>
          <a:xfrm>
            <a:off x="1062075" y="1790375"/>
            <a:ext cx="7009800" cy="12897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FFFFFF"/>
                </a:solidFill>
                <a:latin typeface="Open Sans"/>
                <a:ea typeface="Open Sans"/>
                <a:cs typeface="Open Sans"/>
                <a:sym typeface="Open Sans"/>
              </a:rPr>
              <a:t>OPEN SPACE</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311700" y="292625"/>
            <a:ext cx="8520600" cy="572700"/>
          </a:xfrm>
          <a:prstGeom prst="rect">
            <a:avLst/>
          </a:prstGeom>
        </p:spPr>
        <p:txBody>
          <a:bodyPr anchorCtr="0" anchor="t" bIns="91425" lIns="91425" rIns="91425" tIns="91425">
            <a:noAutofit/>
          </a:bodyPr>
          <a:lstStyle/>
          <a:p>
            <a:pPr lvl="0">
              <a:spcBef>
                <a:spcPts val="0"/>
              </a:spcBef>
              <a:buNone/>
            </a:pPr>
            <a:r>
              <a:rPr lang="en">
                <a:solidFill>
                  <a:srgbClr val="FFFFFF"/>
                </a:solidFill>
              </a:rPr>
              <a:t>Community</a:t>
            </a:r>
          </a:p>
        </p:txBody>
      </p:sp>
      <p:sp>
        <p:nvSpPr>
          <p:cNvPr id="347" name="Shape 34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solidFill>
                  <a:srgbClr val="FFFFFF"/>
                </a:solidFill>
              </a:rPr>
              <a:t>Twitter</a:t>
            </a:r>
          </a:p>
          <a:p>
            <a:pPr lvl="0">
              <a:spcBef>
                <a:spcPts val="0"/>
              </a:spcBef>
              <a:buNone/>
            </a:pPr>
            <a:r>
              <a:rPr lang="en">
                <a:solidFill>
                  <a:srgbClr val="FFFFFF"/>
                </a:solidFill>
              </a:rPr>
              <a:t>@Nzneen</a:t>
            </a:r>
          </a:p>
          <a:p>
            <a:pPr lvl="0">
              <a:spcBef>
                <a:spcPts val="0"/>
              </a:spcBef>
              <a:buNone/>
            </a:pPr>
            <a:r>
              <a:rPr lang="en">
                <a:solidFill>
                  <a:srgbClr val="FFFFFF"/>
                </a:solidFill>
              </a:rPr>
              <a:t>@sagar_bhat</a:t>
            </a:r>
          </a:p>
          <a:p>
            <a:pPr lvl="0">
              <a:spcBef>
                <a:spcPts val="0"/>
              </a:spcBef>
              <a:buNone/>
            </a:pPr>
            <a:r>
              <a:rPr lang="en">
                <a:solidFill>
                  <a:srgbClr val="FFFFFF"/>
                </a:solidFill>
              </a:rPr>
              <a:t>@jigishchawda</a:t>
            </a:r>
          </a:p>
          <a:p>
            <a:pPr lvl="0">
              <a:spcBef>
                <a:spcPts val="0"/>
              </a:spcBef>
              <a:buNone/>
            </a:pPr>
            <a:r>
              <a:rPr lang="en">
                <a:solidFill>
                  <a:srgbClr val="FFFFFF"/>
                </a:solidFill>
              </a:rPr>
              <a:t>ThoughtWorks India Geek Lounge - Facebook Lounge</a:t>
            </a:r>
          </a:p>
        </p:txBody>
      </p:sp>
      <p:cxnSp>
        <p:nvCxnSpPr>
          <p:cNvPr id="348" name="Shape 348"/>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pic>
        <p:nvPicPr>
          <p:cNvPr descr="codinggirl.jpg" id="73" name="Shape 73"/>
          <p:cNvPicPr preferRelativeResize="0"/>
          <p:nvPr/>
        </p:nvPicPr>
        <p:blipFill>
          <a:blip r:embed="rId4">
            <a:alphaModFix/>
          </a:blip>
          <a:stretch>
            <a:fillRect/>
          </a:stretch>
        </p:blipFill>
        <p:spPr>
          <a:xfrm>
            <a:off x="0" y="0"/>
            <a:ext cx="9144000" cy="5455094"/>
          </a:xfrm>
          <a:prstGeom prst="rect">
            <a:avLst/>
          </a:prstGeom>
          <a:noFill/>
          <a:ln>
            <a:noFill/>
          </a:ln>
        </p:spPr>
      </p:pic>
      <p:sp>
        <p:nvSpPr>
          <p:cNvPr id="74" name="Shape 74"/>
          <p:cNvSpPr txBox="1"/>
          <p:nvPr/>
        </p:nvSpPr>
        <p:spPr>
          <a:xfrm>
            <a:off x="193350" y="364075"/>
            <a:ext cx="9441300" cy="1828500"/>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latin typeface="Open Sans"/>
                <a:ea typeface="Open Sans"/>
                <a:cs typeface="Open Sans"/>
                <a:sym typeface="Open Sans"/>
              </a:rPr>
              <a:t> WHY DO YOU WRITE </a:t>
            </a:r>
          </a:p>
          <a:p>
            <a:pPr lvl="0">
              <a:spcBef>
                <a:spcPts val="0"/>
              </a:spcBef>
              <a:buNone/>
            </a:pPr>
            <a:r>
              <a:rPr b="1" lang="en" sz="4800">
                <a:solidFill>
                  <a:srgbClr val="FFFFFF"/>
                </a:solidFill>
                <a:latin typeface="Open Sans"/>
                <a:ea typeface="Open Sans"/>
                <a:cs typeface="Open Sans"/>
                <a:sym typeface="Open Sans"/>
              </a:rPr>
              <a:t>TESTS?</a:t>
            </a:r>
          </a:p>
        </p:txBody>
      </p:sp>
      <p:sp>
        <p:nvSpPr>
          <p:cNvPr id="75" name="Shape 75"/>
          <p:cNvSpPr txBox="1"/>
          <p:nvPr/>
        </p:nvSpPr>
        <p:spPr>
          <a:xfrm>
            <a:off x="5978425" y="4709225"/>
            <a:ext cx="3306900" cy="263700"/>
          </a:xfrm>
          <a:prstGeom prst="rect">
            <a:avLst/>
          </a:prstGeom>
          <a:noFill/>
          <a:ln>
            <a:noFill/>
          </a:ln>
        </p:spPr>
        <p:txBody>
          <a:bodyPr anchorCtr="0" anchor="t" bIns="91425" lIns="91425" rIns="91425" tIns="91425">
            <a:noAutofit/>
          </a:bodyPr>
          <a:lstStyle/>
          <a:p>
            <a:pPr lvl="0">
              <a:spcBef>
                <a:spcPts val="0"/>
              </a:spcBef>
              <a:buNone/>
            </a:pPr>
            <a:r>
              <a:rPr i="1" lang="en" sz="800"/>
              <a:t>http://nccscurriculum.org/wp-content/uploads/2016/05/codinggirl.jpg</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390175" y="2170125"/>
            <a:ext cx="4903800" cy="572700"/>
          </a:xfrm>
          <a:prstGeom prst="rect">
            <a:avLst/>
          </a:prstGeom>
        </p:spPr>
        <p:txBody>
          <a:bodyPr anchorCtr="0" anchor="t" bIns="91425" lIns="91425" rIns="91425" tIns="91425">
            <a:noAutofit/>
          </a:bodyPr>
          <a:lstStyle/>
          <a:p>
            <a:pPr lvl="0" rtl="0">
              <a:spcBef>
                <a:spcPts val="0"/>
              </a:spcBef>
              <a:buNone/>
            </a:pPr>
            <a:r>
              <a:rPr lang="en">
                <a:solidFill>
                  <a:srgbClr val="FFFFFF"/>
                </a:solidFill>
                <a:latin typeface="Open Sans"/>
                <a:ea typeface="Open Sans"/>
                <a:cs typeface="Open Sans"/>
                <a:sym typeface="Open Sans"/>
              </a:rPr>
              <a:t>           </a:t>
            </a:r>
            <a:r>
              <a:rPr lang="en" sz="4800">
                <a:solidFill>
                  <a:srgbClr val="FFFFFF"/>
                </a:solidFill>
                <a:latin typeface="Open Sans"/>
                <a:ea typeface="Open Sans"/>
                <a:cs typeface="Open Sans"/>
                <a:sym typeface="Open Sans"/>
              </a:rPr>
              <a:t>FEEDBACK</a:t>
            </a:r>
          </a:p>
        </p:txBody>
      </p:sp>
      <p:sp>
        <p:nvSpPr>
          <p:cNvPr id="354" name="Shape 354"/>
          <p:cNvSpPr txBox="1"/>
          <p:nvPr/>
        </p:nvSpPr>
        <p:spPr>
          <a:xfrm>
            <a:off x="5726400" y="4787700"/>
            <a:ext cx="3417600" cy="355800"/>
          </a:xfrm>
          <a:prstGeom prst="rect">
            <a:avLst/>
          </a:prstGeom>
          <a:noFill/>
          <a:ln>
            <a:noFill/>
          </a:ln>
        </p:spPr>
        <p:txBody>
          <a:bodyPr anchorCtr="0" anchor="t" bIns="91425" lIns="91425" rIns="91425" tIns="91425">
            <a:noAutofit/>
          </a:bodyPr>
          <a:lstStyle/>
          <a:p>
            <a:pPr lvl="0" rtl="0">
              <a:spcBef>
                <a:spcPts val="0"/>
              </a:spcBef>
              <a:buNone/>
            </a:pPr>
            <a:r>
              <a:rPr i="1" lang="en" sz="800">
                <a:solidFill>
                  <a:srgbClr val="999999"/>
                </a:solidFill>
              </a:rPr>
              <a:t>http://blog.commlabindia.com/wp-content/uploads/2011/06/target.jpg</a:t>
            </a:r>
          </a:p>
        </p:txBody>
      </p:sp>
      <p:pic>
        <p:nvPicPr>
          <p:cNvPr id="355" name="Shape 355"/>
          <p:cNvPicPr preferRelativeResize="0"/>
          <p:nvPr/>
        </p:nvPicPr>
        <p:blipFill>
          <a:blip r:embed="rId3">
            <a:alphaModFix/>
          </a:blip>
          <a:stretch>
            <a:fillRect/>
          </a:stretch>
        </p:blipFill>
        <p:spPr>
          <a:xfrm>
            <a:off x="5726400" y="1311800"/>
            <a:ext cx="2857500" cy="2857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p:nvPr/>
        </p:nvSpPr>
        <p:spPr>
          <a:xfrm>
            <a:off x="3602775" y="2294225"/>
            <a:ext cx="1396800" cy="1248900"/>
          </a:xfrm>
          <a:prstGeom prst="flowChartConnector">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Open Sans"/>
                <a:ea typeface="Open Sans"/>
                <a:cs typeface="Open Sans"/>
                <a:sym typeface="Open Sans"/>
              </a:rPr>
              <a:t>   TESTS</a:t>
            </a:r>
          </a:p>
        </p:txBody>
      </p:sp>
      <p:sp>
        <p:nvSpPr>
          <p:cNvPr id="81" name="Shape 81"/>
          <p:cNvSpPr/>
          <p:nvPr/>
        </p:nvSpPr>
        <p:spPr>
          <a:xfrm rot="-812397">
            <a:off x="2496918" y="3107741"/>
            <a:ext cx="982815" cy="332964"/>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82" name="Shape 82"/>
          <p:cNvSpPr/>
          <p:nvPr/>
        </p:nvSpPr>
        <p:spPr>
          <a:xfrm>
            <a:off x="463303" y="3180475"/>
            <a:ext cx="1822284" cy="860327"/>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Open Sans"/>
                <a:ea typeface="Open Sans"/>
                <a:cs typeface="Open Sans"/>
                <a:sym typeface="Open Sans"/>
              </a:rPr>
              <a:t>CLEAN INTERFACE</a:t>
            </a:r>
          </a:p>
        </p:txBody>
      </p:sp>
      <p:sp>
        <p:nvSpPr>
          <p:cNvPr id="83" name="Shape 83"/>
          <p:cNvSpPr/>
          <p:nvPr/>
        </p:nvSpPr>
        <p:spPr>
          <a:xfrm rot="1598151">
            <a:off x="2589684" y="2331069"/>
            <a:ext cx="868578" cy="332861"/>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84" name="Shape 84"/>
          <p:cNvSpPr/>
          <p:nvPr/>
        </p:nvSpPr>
        <p:spPr>
          <a:xfrm>
            <a:off x="896749" y="1762100"/>
            <a:ext cx="1452059" cy="958608"/>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CODE WORKS</a:t>
            </a:r>
          </a:p>
        </p:txBody>
      </p:sp>
      <p:sp>
        <p:nvSpPr>
          <p:cNvPr id="85" name="Shape 85"/>
          <p:cNvSpPr/>
          <p:nvPr/>
        </p:nvSpPr>
        <p:spPr>
          <a:xfrm rot="3479952">
            <a:off x="3173626" y="1705597"/>
            <a:ext cx="795952" cy="333040"/>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86" name="Shape 86"/>
          <p:cNvSpPr/>
          <p:nvPr/>
        </p:nvSpPr>
        <p:spPr>
          <a:xfrm>
            <a:off x="1590946" y="629625"/>
            <a:ext cx="2301155" cy="860327"/>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ALLOWS REFACTORING</a:t>
            </a:r>
          </a:p>
        </p:txBody>
      </p:sp>
      <p:sp>
        <p:nvSpPr>
          <p:cNvPr id="87" name="Shape 87"/>
          <p:cNvSpPr/>
          <p:nvPr/>
        </p:nvSpPr>
        <p:spPr>
          <a:xfrm rot="6686908">
            <a:off x="4373168" y="1680061"/>
            <a:ext cx="777762" cy="332976"/>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88" name="Shape 88"/>
          <p:cNvSpPr/>
          <p:nvPr/>
        </p:nvSpPr>
        <p:spPr>
          <a:xfrm>
            <a:off x="4248899" y="486775"/>
            <a:ext cx="2716200" cy="860327"/>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 </a:t>
            </a:r>
            <a:r>
              <a:rPr lang="en">
                <a:latin typeface="Open Sans"/>
                <a:ea typeface="Open Sans"/>
                <a:cs typeface="Open Sans"/>
                <a:sym typeface="Open Sans"/>
              </a:rPr>
              <a:t>DOCUMENTATION</a:t>
            </a:r>
          </a:p>
        </p:txBody>
      </p:sp>
      <p:sp>
        <p:nvSpPr>
          <p:cNvPr id="89" name="Shape 89"/>
          <p:cNvSpPr/>
          <p:nvPr/>
        </p:nvSpPr>
        <p:spPr>
          <a:xfrm rot="9033897">
            <a:off x="5053719" y="2318304"/>
            <a:ext cx="860131" cy="332888"/>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90" name="Shape 90"/>
          <p:cNvSpPr/>
          <p:nvPr/>
        </p:nvSpPr>
        <p:spPr>
          <a:xfrm>
            <a:off x="6175899" y="1691150"/>
            <a:ext cx="1702836" cy="860327"/>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latin typeface="Open Sans"/>
                <a:ea typeface="Open Sans"/>
                <a:cs typeface="Open Sans"/>
                <a:sym typeface="Open Sans"/>
              </a:rPr>
              <a:t>REDUCES </a:t>
            </a:r>
          </a:p>
          <a:p>
            <a:pPr lvl="0" rtl="0">
              <a:spcBef>
                <a:spcPts val="0"/>
              </a:spcBef>
              <a:buNone/>
            </a:pPr>
            <a:r>
              <a:rPr lang="en">
                <a:latin typeface="Open Sans"/>
                <a:ea typeface="Open Sans"/>
                <a:cs typeface="Open Sans"/>
                <a:sym typeface="Open Sans"/>
              </a:rPr>
              <a:t>BUGS</a:t>
            </a:r>
          </a:p>
        </p:txBody>
      </p:sp>
      <p:sp>
        <p:nvSpPr>
          <p:cNvPr id="91" name="Shape 91"/>
          <p:cNvSpPr/>
          <p:nvPr/>
        </p:nvSpPr>
        <p:spPr>
          <a:xfrm rot="-10087545">
            <a:off x="5194309" y="3133252"/>
            <a:ext cx="860207" cy="332964"/>
          </a:xfrm>
          <a:prstGeom prst="leftArrow">
            <a:avLst>
              <a:gd fmla="val 50000" name="adj1"/>
              <a:gd fmla="val 50000" name="adj2"/>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latin typeface="Open Sans"/>
              <a:ea typeface="Open Sans"/>
              <a:cs typeface="Open Sans"/>
              <a:sym typeface="Open Sans"/>
            </a:endParaRPr>
          </a:p>
        </p:txBody>
      </p:sp>
      <p:sp>
        <p:nvSpPr>
          <p:cNvPr id="92" name="Shape 92"/>
          <p:cNvSpPr/>
          <p:nvPr/>
        </p:nvSpPr>
        <p:spPr>
          <a:xfrm>
            <a:off x="6175900" y="3048325"/>
            <a:ext cx="2301155" cy="860327"/>
          </a:xfrm>
          <a:prstGeom prst="cloud">
            <a:avLst/>
          </a:prstGeom>
          <a:solidFill>
            <a:srgbClr val="FFFFF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Open Sans"/>
                <a:ea typeface="Open Sans"/>
                <a:cs typeface="Open Sans"/>
                <a:sym typeface="Open Sans"/>
              </a:rPr>
              <a:t>TIME TO MARKET IS LESS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311700" y="156750"/>
            <a:ext cx="8520600" cy="572700"/>
          </a:xfrm>
          <a:prstGeom prst="rect">
            <a:avLst/>
          </a:prstGeom>
        </p:spPr>
        <p:txBody>
          <a:bodyPr anchorCtr="0" anchor="t" bIns="91425" lIns="91425" rIns="91425" tIns="91425">
            <a:noAutofit/>
          </a:bodyPr>
          <a:lstStyle/>
          <a:p>
            <a:pPr lvl="0">
              <a:spcBef>
                <a:spcPts val="0"/>
              </a:spcBef>
              <a:buNone/>
            </a:pPr>
            <a:r>
              <a:rPr lang="en" sz="3600">
                <a:solidFill>
                  <a:srgbClr val="FFFFFF"/>
                </a:solidFill>
                <a:latin typeface="Open Sans"/>
                <a:ea typeface="Open Sans"/>
                <a:cs typeface="Open Sans"/>
                <a:sym typeface="Open Sans"/>
              </a:rPr>
              <a:t>Testing Paradigms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rgbClr val="FFFFFF"/>
              </a:buClr>
              <a:buSzPct val="100000"/>
              <a:buFont typeface="Open Sans"/>
            </a:pPr>
            <a:r>
              <a:rPr lang="en" sz="2400">
                <a:solidFill>
                  <a:srgbClr val="FFFFFF"/>
                </a:solidFill>
                <a:latin typeface="Open Sans"/>
                <a:ea typeface="Open Sans"/>
                <a:cs typeface="Open Sans"/>
                <a:sym typeface="Open Sans"/>
              </a:rPr>
              <a:t>Unit Tests</a:t>
            </a:r>
          </a:p>
          <a:p>
            <a:pPr indent="-381000" lvl="0" marL="457200" rtl="0">
              <a:spcBef>
                <a:spcPts val="0"/>
              </a:spcBef>
              <a:buClr>
                <a:srgbClr val="FFFFFF"/>
              </a:buClr>
              <a:buSzPct val="100000"/>
              <a:buFont typeface="Open Sans"/>
            </a:pPr>
            <a:r>
              <a:rPr lang="en" sz="2400">
                <a:solidFill>
                  <a:srgbClr val="FFFFFF"/>
                </a:solidFill>
                <a:latin typeface="Open Sans"/>
                <a:ea typeface="Open Sans"/>
                <a:cs typeface="Open Sans"/>
                <a:sym typeface="Open Sans"/>
              </a:rPr>
              <a:t>Test Pyramid</a:t>
            </a:r>
          </a:p>
          <a:p>
            <a:pPr indent="-381000" lvl="0" marL="457200">
              <a:spcBef>
                <a:spcPts val="0"/>
              </a:spcBef>
              <a:buClr>
                <a:srgbClr val="FFFFFF"/>
              </a:buClr>
              <a:buSzPct val="100000"/>
              <a:buFont typeface="Open Sans"/>
            </a:pPr>
            <a:r>
              <a:rPr lang="en" sz="2400">
                <a:solidFill>
                  <a:srgbClr val="FFFFFF"/>
                </a:solidFill>
                <a:latin typeface="Open Sans"/>
                <a:ea typeface="Open Sans"/>
                <a:cs typeface="Open Sans"/>
                <a:sym typeface="Open Sans"/>
              </a:rPr>
              <a:t>Junit</a:t>
            </a:r>
          </a:p>
          <a:p>
            <a:pPr indent="-381000" lvl="0" marL="457200">
              <a:spcBef>
                <a:spcPts val="0"/>
              </a:spcBef>
              <a:buClr>
                <a:srgbClr val="FFFFFF"/>
              </a:buClr>
              <a:buSzPct val="100000"/>
              <a:buFont typeface="Open Sans"/>
            </a:pPr>
            <a:r>
              <a:rPr lang="en" sz="2400">
                <a:solidFill>
                  <a:srgbClr val="FFFFFF"/>
                </a:solidFill>
                <a:latin typeface="Open Sans"/>
                <a:ea typeface="Open Sans"/>
                <a:cs typeface="Open Sans"/>
                <a:sym typeface="Open Sans"/>
              </a:rPr>
              <a:t>Test Fixture</a:t>
            </a:r>
          </a:p>
          <a:p>
            <a:pPr indent="-381000" lvl="0" marL="457200">
              <a:spcBef>
                <a:spcPts val="0"/>
              </a:spcBef>
              <a:buClr>
                <a:srgbClr val="FFFFFF"/>
              </a:buClr>
              <a:buSzPct val="100000"/>
              <a:buFont typeface="Open Sans"/>
            </a:pPr>
            <a:r>
              <a:rPr lang="en" sz="2400">
                <a:solidFill>
                  <a:srgbClr val="FFFFFF"/>
                </a:solidFill>
                <a:latin typeface="Open Sans"/>
                <a:ea typeface="Open Sans"/>
                <a:cs typeface="Open Sans"/>
                <a:sym typeface="Open Sans"/>
              </a:rPr>
              <a:t>Phases of Test</a:t>
            </a:r>
          </a:p>
          <a:p>
            <a:pPr indent="-381000" lvl="0" marL="457200">
              <a:spcBef>
                <a:spcPts val="0"/>
              </a:spcBef>
              <a:buClr>
                <a:srgbClr val="FFFFFF"/>
              </a:buClr>
              <a:buSzPct val="100000"/>
              <a:buFont typeface="Open Sans"/>
            </a:pPr>
            <a:r>
              <a:rPr lang="en" sz="2400">
                <a:solidFill>
                  <a:srgbClr val="FFFFFF"/>
                </a:solidFill>
                <a:latin typeface="Open Sans"/>
                <a:ea typeface="Open Sans"/>
                <a:cs typeface="Open Sans"/>
                <a:sym typeface="Open Sans"/>
              </a:rPr>
              <a:t>TDD</a:t>
            </a:r>
          </a:p>
          <a:p>
            <a:pPr lvl="0">
              <a:spcBef>
                <a:spcPts val="0"/>
              </a:spcBef>
              <a:buNone/>
            </a:pPr>
            <a:r>
              <a:t/>
            </a:r>
            <a:endParaRPr/>
          </a:p>
        </p:txBody>
      </p:sp>
      <p:cxnSp>
        <p:nvCxnSpPr>
          <p:cNvPr id="99" name="Shape 99"/>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1</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u="sng">
              <a:solidFill>
                <a:srgbClr val="FFFFFF"/>
              </a:solidFill>
              <a:latin typeface="Open Sans"/>
              <a:ea typeface="Open Sans"/>
              <a:cs typeface="Open Sans"/>
              <a:sym typeface="Open Sans"/>
            </a:endParaRPr>
          </a:p>
          <a:p>
            <a:pPr lvl="0">
              <a:spcBef>
                <a:spcPts val="0"/>
              </a:spcBef>
              <a:buClr>
                <a:schemeClr val="dk1"/>
              </a:buClr>
              <a:buSzPct val="61111"/>
              <a:buFont typeface="Arial"/>
              <a:buNone/>
            </a:pPr>
            <a:r>
              <a:rPr lang="en" u="sng">
                <a:solidFill>
                  <a:srgbClr val="FFFFFF"/>
                </a:solidFill>
                <a:latin typeface="Open Sans"/>
                <a:ea typeface="Open Sans"/>
                <a:cs typeface="Open Sans"/>
                <a:sym typeface="Open Sans"/>
              </a:rPr>
              <a:t>Problem statement: </a:t>
            </a:r>
          </a:p>
          <a:p>
            <a:pPr lvl="0">
              <a:spcBef>
                <a:spcPts val="0"/>
              </a:spcBef>
              <a:buClr>
                <a:schemeClr val="dk1"/>
              </a:buClr>
              <a:buSzPct val="45833"/>
              <a:buFont typeface="Arial"/>
              <a:buNone/>
            </a:pPr>
            <a:r>
              <a:rPr i="1" lang="en" sz="2400">
                <a:solidFill>
                  <a:srgbClr val="FFFFFF"/>
                </a:solidFill>
                <a:latin typeface="Open Sans"/>
                <a:ea typeface="Open Sans"/>
                <a:cs typeface="Open Sans"/>
                <a:sym typeface="Open Sans"/>
              </a:rPr>
              <a:t>Determine whether a node can be reached or not</a:t>
            </a:r>
          </a:p>
          <a:p>
            <a:pPr lvl="0" rtl="0">
              <a:spcBef>
                <a:spcPts val="0"/>
              </a:spcBef>
              <a:buNone/>
            </a:pPr>
            <a:r>
              <a:t/>
            </a:r>
            <a:endParaRPr/>
          </a:p>
        </p:txBody>
      </p:sp>
      <p:cxnSp>
        <p:nvCxnSpPr>
          <p:cNvPr id="106" name="Shape 106"/>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Assignment 2</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u="sng">
              <a:solidFill>
                <a:srgbClr val="FFFFFF"/>
              </a:solidFill>
              <a:latin typeface="Open Sans"/>
              <a:ea typeface="Open Sans"/>
              <a:cs typeface="Open Sans"/>
              <a:sym typeface="Open Sans"/>
            </a:endParaRPr>
          </a:p>
          <a:p>
            <a:pPr lvl="0" rtl="0">
              <a:spcBef>
                <a:spcPts val="0"/>
              </a:spcBef>
              <a:buNone/>
            </a:pPr>
            <a:r>
              <a:rPr lang="en" u="sng">
                <a:solidFill>
                  <a:srgbClr val="FFFFFF"/>
                </a:solidFill>
                <a:latin typeface="Open Sans"/>
                <a:ea typeface="Open Sans"/>
                <a:cs typeface="Open Sans"/>
                <a:sym typeface="Open Sans"/>
              </a:rPr>
              <a:t>Problem statement: </a:t>
            </a:r>
          </a:p>
          <a:p>
            <a:pPr lvl="0">
              <a:spcBef>
                <a:spcPts val="0"/>
              </a:spcBef>
              <a:buNone/>
            </a:pPr>
            <a:r>
              <a:rPr i="1" lang="en" sz="2400">
                <a:solidFill>
                  <a:srgbClr val="FFFFFF"/>
                </a:solidFill>
                <a:latin typeface="Open Sans"/>
                <a:ea typeface="Open Sans"/>
                <a:cs typeface="Open Sans"/>
                <a:sym typeface="Open Sans"/>
              </a:rPr>
              <a:t>Determine the number of hops between two nodes</a:t>
            </a: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13" name="Shape 113"/>
          <p:cNvCxnSpPr/>
          <p:nvPr/>
        </p:nvCxnSpPr>
        <p:spPr>
          <a:xfrm>
            <a:off x="271750" y="924850"/>
            <a:ext cx="8528400" cy="15900"/>
          </a:xfrm>
          <a:prstGeom prst="straightConnector1">
            <a:avLst/>
          </a:prstGeom>
          <a:noFill/>
          <a:ln cap="flat" cmpd="sng" w="19050">
            <a:solidFill>
              <a:srgbClr val="FFFFFF"/>
            </a:solidFill>
            <a:prstDash val="solid"/>
            <a:round/>
            <a:headEnd len="lg" w="lg" type="none"/>
            <a:tailEnd len="lg" w="lg"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156750"/>
            <a:ext cx="8520600" cy="572700"/>
          </a:xfrm>
          <a:prstGeom prst="rect">
            <a:avLst/>
          </a:prstGeom>
        </p:spPr>
        <p:txBody>
          <a:bodyPr anchorCtr="0" anchor="t" bIns="91425" lIns="91425" rIns="91425" tIns="91425">
            <a:noAutofit/>
          </a:bodyPr>
          <a:lstStyle/>
          <a:p>
            <a:pPr lvl="0" rtl="0">
              <a:spcBef>
                <a:spcPts val="0"/>
              </a:spcBef>
              <a:buNone/>
            </a:pPr>
            <a:r>
              <a:rPr lang="en" sz="3600">
                <a:solidFill>
                  <a:srgbClr val="FFFFFF"/>
                </a:solidFill>
                <a:latin typeface="Open Sans"/>
                <a:ea typeface="Open Sans"/>
                <a:cs typeface="Open Sans"/>
                <a:sym typeface="Open Sans"/>
              </a:rPr>
              <a:t>Application Context</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t/>
            </a:r>
            <a:endParaRPr u="sng">
              <a:solidFill>
                <a:srgbClr val="FFFFFF"/>
              </a:solidFill>
              <a:latin typeface="Open Sans"/>
              <a:ea typeface="Open Sans"/>
              <a:cs typeface="Open Sans"/>
              <a:sym typeface="Open Sans"/>
            </a:endParaRPr>
          </a:p>
          <a:p>
            <a:pPr lvl="0" rtl="0">
              <a:spcBef>
                <a:spcPts val="0"/>
              </a:spcBef>
              <a:buNone/>
            </a:pPr>
            <a:r>
              <a:t/>
            </a:r>
            <a:endParaRPr i="1" sz="2400">
              <a:solidFill>
                <a:srgbClr val="FFFFFF"/>
              </a:solidFill>
              <a:latin typeface="Open Sans"/>
              <a:ea typeface="Open Sans"/>
              <a:cs typeface="Open Sans"/>
              <a:sym typeface="Open Sans"/>
            </a:endParaRPr>
          </a:p>
          <a:p>
            <a:pPr lvl="0" rtl="0">
              <a:spcBef>
                <a:spcPts val="0"/>
              </a:spcBef>
              <a:buNone/>
            </a:pPr>
            <a:r>
              <a:t/>
            </a:r>
            <a:endParaRPr/>
          </a:p>
        </p:txBody>
      </p:sp>
      <p:cxnSp>
        <p:nvCxnSpPr>
          <p:cNvPr id="120" name="Shape 120"/>
          <p:cNvCxnSpPr/>
          <p:nvPr/>
        </p:nvCxnSpPr>
        <p:spPr>
          <a:xfrm>
            <a:off x="271750" y="848650"/>
            <a:ext cx="8528400" cy="15900"/>
          </a:xfrm>
          <a:prstGeom prst="straightConnector1">
            <a:avLst/>
          </a:prstGeom>
          <a:noFill/>
          <a:ln cap="flat" cmpd="sng" w="19050">
            <a:solidFill>
              <a:srgbClr val="FFFFFF"/>
            </a:solidFill>
            <a:prstDash val="solid"/>
            <a:round/>
            <a:headEnd len="lg" w="lg" type="none"/>
            <a:tailEnd len="lg" w="lg" type="none"/>
          </a:ln>
        </p:spPr>
      </p:cxnSp>
      <p:pic>
        <p:nvPicPr>
          <p:cNvPr descr="Screen Shot 2016-06-08 at 1.22.27 pm.png" id="121" name="Shape 121"/>
          <p:cNvPicPr preferRelativeResize="0"/>
          <p:nvPr/>
        </p:nvPicPr>
        <p:blipFill>
          <a:blip r:embed="rId4">
            <a:alphaModFix/>
          </a:blip>
          <a:stretch>
            <a:fillRect/>
          </a:stretch>
        </p:blipFill>
        <p:spPr>
          <a:xfrm>
            <a:off x="764375" y="976737"/>
            <a:ext cx="2615350" cy="4128574"/>
          </a:xfrm>
          <a:prstGeom prst="rect">
            <a:avLst/>
          </a:prstGeom>
          <a:noFill/>
          <a:ln>
            <a:noFill/>
          </a:ln>
        </p:spPr>
      </p:pic>
      <p:pic>
        <p:nvPicPr>
          <p:cNvPr descr="Screen Shot 2016-06-08 at 5.03.12 pm.png" id="122" name="Shape 122"/>
          <p:cNvPicPr preferRelativeResize="0"/>
          <p:nvPr/>
        </p:nvPicPr>
        <p:blipFill>
          <a:blip r:embed="rId5">
            <a:alphaModFix/>
          </a:blip>
          <a:stretch>
            <a:fillRect/>
          </a:stretch>
        </p:blipFill>
        <p:spPr>
          <a:xfrm>
            <a:off x="5266000" y="976725"/>
            <a:ext cx="2660899" cy="41285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