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Book"/>
      </a:defRPr>
    </a:lvl1pPr>
    <a:lvl2pPr>
      <a:defRPr>
        <a:latin typeface="+mn-lt"/>
        <a:ea typeface="+mn-ea"/>
        <a:cs typeface="+mn-cs"/>
        <a:sym typeface="Avenir Book"/>
      </a:defRPr>
    </a:lvl2pPr>
    <a:lvl3pPr>
      <a:defRPr>
        <a:latin typeface="+mn-lt"/>
        <a:ea typeface="+mn-ea"/>
        <a:cs typeface="+mn-cs"/>
        <a:sym typeface="Avenir Book"/>
      </a:defRPr>
    </a:lvl3pPr>
    <a:lvl4pPr>
      <a:defRPr>
        <a:latin typeface="+mn-lt"/>
        <a:ea typeface="+mn-ea"/>
        <a:cs typeface="+mn-cs"/>
        <a:sym typeface="Avenir Book"/>
      </a:defRPr>
    </a:lvl4pPr>
    <a:lvl5pPr>
      <a:defRPr>
        <a:latin typeface="+mn-lt"/>
        <a:ea typeface="+mn-ea"/>
        <a:cs typeface="+mn-cs"/>
        <a:sym typeface="Avenir Book"/>
      </a:defRPr>
    </a:lvl5pPr>
    <a:lvl6pPr>
      <a:defRPr>
        <a:latin typeface="+mn-lt"/>
        <a:ea typeface="+mn-ea"/>
        <a:cs typeface="+mn-cs"/>
        <a:sym typeface="Avenir Book"/>
      </a:defRPr>
    </a:lvl6pPr>
    <a:lvl7pPr>
      <a:defRPr>
        <a:latin typeface="+mn-lt"/>
        <a:ea typeface="+mn-ea"/>
        <a:cs typeface="+mn-cs"/>
        <a:sym typeface="Avenir Book"/>
      </a:defRPr>
    </a:lvl7pPr>
    <a:lvl8pPr>
      <a:defRPr>
        <a:latin typeface="+mn-lt"/>
        <a:ea typeface="+mn-ea"/>
        <a:cs typeface="+mn-cs"/>
        <a:sym typeface="Avenir Book"/>
      </a:defRPr>
    </a:lvl8pPr>
    <a:lvl9pPr>
      <a:defRPr>
        <a:latin typeface="+mn-lt"/>
        <a:ea typeface="+mn-ea"/>
        <a:cs typeface="+mn-cs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FCB"/>
          </a:solidFill>
        </a:fill>
      </a:tcStyle>
    </a:wholeTbl>
    <a:band2H>
      <a:tcTxStyle b="def" i="def"/>
      <a:tcStyle>
        <a:tcBdr/>
        <a:fill>
          <a:solidFill>
            <a:srgbClr val="F3E8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ED5E0"/>
          </a:solidFill>
        </a:fill>
      </a:tcStyle>
    </a:wholeTbl>
    <a:band2H>
      <a:tcTxStyle b="def" i="def"/>
      <a:tcStyle>
        <a:tcBdr/>
        <a:fill>
          <a:solidFill>
            <a:srgbClr val="E8EBF0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576A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D6CB"/>
          </a:solidFill>
        </a:fill>
      </a:tcStyle>
    </a:wholeTbl>
    <a:band2H>
      <a:tcTxStyle b="def" i="def"/>
      <a:tcStyle>
        <a:tcBdr/>
        <a:fill>
          <a:solidFill>
            <a:srgbClr val="F4EC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7B1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700"/>
              <a:t>A style is a collection of properties that specify the look and format for a View or window. A style can specify properties such as height, padding, font color, font size, background color, and much more.</a:t>
            </a:r>
            <a:endParaRPr sz="1700"/>
          </a:p>
          <a:p>
            <a:pPr lvl="0">
              <a:defRPr sz="1800"/>
            </a:pPr>
            <a:r>
              <a:rPr sz="1700"/>
              <a:t>Styles in Android share a similar philosophy to cascading stylesheets in web design—they allow you to separate the design from the content.</a:t>
            </a:r>
            <a:endParaRPr sz="1700"/>
          </a:p>
          <a:p>
            <a:pPr lvl="0">
              <a:defRPr sz="1800"/>
            </a:pPr>
            <a:endParaRPr sz="1700"/>
          </a:p>
          <a:p>
            <a:pPr lvl="0">
              <a:defRPr sz="1800"/>
            </a:pPr>
            <a:r>
              <a:rPr sz="1700"/>
              <a:t>A theme is a style applied to an entire Activity or application, rather than an individual View (as in the example above). When a style is applied as a theme, every View in the Activity or application will apply each style property that it supports.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title"/>
          </p:nvPr>
        </p:nvSpPr>
        <p:spPr>
          <a:xfrm>
            <a:off x="571500" y="0"/>
            <a:ext cx="8001000" cy="4101168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571500" y="4419600"/>
            <a:ext cx="8001000" cy="24384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" name="image3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594359" y="0"/>
            <a:ext cx="3749043" cy="2144537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3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594359" y="2551176"/>
            <a:ext cx="3749043" cy="4306824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5" name="image5.png" descr="short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898" y="2305609"/>
            <a:ext cx="2495551" cy="952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56" name="image6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1">
            <a:off x="6798019" y="538594"/>
            <a:ext cx="1808487" cy="516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above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xfrm>
            <a:off x="571500" y="0"/>
            <a:ext cx="8001000" cy="463475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40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2" name="image5.png" descr="short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24225" y="4666129"/>
            <a:ext cx="2495550" cy="952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Pictures above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image6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1">
            <a:off x="6835967" y="278688"/>
            <a:ext cx="1695956" cy="48455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title"/>
          </p:nvPr>
        </p:nvSpPr>
        <p:spPr>
          <a:xfrm>
            <a:off x="571500" y="0"/>
            <a:ext cx="8001000" cy="463475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40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spcBef>
                <a:spcPts val="1800"/>
              </a:spcBef>
              <a:defRPr sz="18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9" name="image5.png" descr="shortRul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24225" y="4666129"/>
            <a:ext cx="2495550" cy="952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70" name="image6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20785256">
            <a:off x="2866026" y="3182424"/>
            <a:ext cx="1695957" cy="484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Pictures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body" idx="1"/>
          </p:nvPr>
        </p:nvSpPr>
        <p:spPr>
          <a:xfrm>
            <a:off x="4983479" y="4800600"/>
            <a:ext cx="3246122" cy="118872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1pPr>
            <a:lvl2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2pPr>
            <a:lvl3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3pPr>
            <a:lvl4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4pPr>
            <a:lvl5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5" name="Shape 75"/>
          <p:cNvSpPr/>
          <p:nvPr>
            <p:ph type="title"/>
          </p:nvPr>
        </p:nvSpPr>
        <p:spPr>
          <a:xfrm rot="21240000">
            <a:off x="4717562" y="3396153"/>
            <a:ext cx="3474721" cy="1097282"/>
          </a:xfrm>
          <a:prstGeom prst="rect">
            <a:avLst/>
          </a:prstGeom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8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 Pictures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body" idx="1"/>
          </p:nvPr>
        </p:nvSpPr>
        <p:spPr>
          <a:xfrm>
            <a:off x="762000" y="4876800"/>
            <a:ext cx="3048000" cy="118872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1pPr>
            <a:lvl2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2pPr>
            <a:lvl3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3pPr>
            <a:lvl4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4pPr>
            <a:lvl5pPr algn="ctr" defTabSz="914400">
              <a:spcBef>
                <a:spcPts val="1800"/>
              </a:spcBef>
              <a:defRPr sz="2000">
                <a:latin typeface="Mistral"/>
                <a:ea typeface="Mistral"/>
                <a:cs typeface="Mistral"/>
                <a:sym typeface="Mistral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0" name="image6.png" descr="parAvi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308221">
            <a:off x="7428514" y="2619243"/>
            <a:ext cx="1580739" cy="451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4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22260">
            <a:off x="6339644" y="604321"/>
            <a:ext cx="1610335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4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322260">
            <a:off x="4891844" y="985319"/>
            <a:ext cx="1610335" cy="2025117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xfrm rot="21240000">
            <a:off x="455724" y="3551613"/>
            <a:ext cx="3474721" cy="1097283"/>
          </a:xfrm>
          <a:prstGeom prst="rect">
            <a:avLst/>
          </a:prstGeom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914400">
              <a:spcBef>
                <a:spcPts val="1800"/>
              </a:spcBef>
              <a:defRPr sz="2800">
                <a:latin typeface="Mistral"/>
                <a:ea typeface="Mistral"/>
                <a:cs typeface="Mistral"/>
                <a:sym typeface="Mistral"/>
              </a:defRPr>
            </a:lvl1pPr>
          </a:lstStyle>
          <a:p>
            <a:pPr lvl="0">
              <a:defRPr sz="1800"/>
            </a:pPr>
            <a:r>
              <a:rPr sz="2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8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6696633" y="0"/>
            <a:ext cx="1882591" cy="661670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4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578224" y="577848"/>
            <a:ext cx="5768789" cy="6280154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3" name="image7.png" descr="vertical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2859" y="1562100"/>
            <a:ext cx="152402" cy="37338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39999"/>
              </a:srgbClr>
            </a:outerShdw>
          </a:effectLst>
        </p:spPr>
      </p:pic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7" name="Shape 97"/>
          <p:cNvSpPr/>
          <p:nvPr>
            <p:ph type="title"/>
          </p:nvPr>
        </p:nvSpPr>
        <p:spPr>
          <a:xfrm>
            <a:off x="571500" y="0"/>
            <a:ext cx="8001000" cy="1692275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DAA7"/>
            </a:gs>
            <a:gs pos="100000">
              <a:srgbClr val="A17302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sp>
        <p:nvSpPr>
          <p:cNvPr id="106" name="Shape 106"/>
          <p:cNvSpPr/>
          <p:nvPr>
            <p:ph type="title"/>
          </p:nvPr>
        </p:nvSpPr>
        <p:spPr>
          <a:xfrm>
            <a:off x="571500" y="0"/>
            <a:ext cx="8001000" cy="1692276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 defTabSz="914400">
              <a:defRPr sz="54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"/>
                <a:ea typeface="Times"/>
                <a:cs typeface="Times"/>
                <a:sym typeface="Times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"/>
                <a:ea typeface="Times"/>
                <a:cs typeface="Times"/>
                <a:sym typeface="Times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"/>
                <a:ea typeface="Times"/>
                <a:cs typeface="Times"/>
                <a:sym typeface="Times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"/>
                <a:ea typeface="Times"/>
                <a:cs typeface="Times"/>
                <a:sym typeface="Times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Times"/>
                <a:ea typeface="Times"/>
                <a:cs typeface="Times"/>
                <a:sym typeface="Times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4046220" y="5983175"/>
            <a:ext cx="1051562" cy="17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>
                <a:solidFill>
                  <a:srgbClr val="82682C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6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with 3 Pictures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2.png" descr="Title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571500" y="0"/>
            <a:ext cx="8001000" cy="4482168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571500" y="4800600"/>
            <a:ext cx="8001000" cy="2057400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2" name="image3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  <p:pic>
        <p:nvPicPr>
          <p:cNvPr id="23" name="image4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366660">
            <a:off x="5138373" y="599839"/>
            <a:ext cx="1610334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4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21329777">
            <a:off x="2072770" y="555386"/>
            <a:ext cx="1610334" cy="2025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4.png" descr="pictureStamp-Fram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 rot="151791">
            <a:off x="3591962" y="936013"/>
            <a:ext cx="1610334" cy="2025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571500" y="0"/>
            <a:ext cx="8001000" cy="3200400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5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600"/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571500" y="3644153"/>
            <a:ext cx="8001000" cy="3213847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defRPr sz="20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0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71500" y="1936750"/>
            <a:ext cx="3749041" cy="4921252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457200" indent="-4572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1pPr>
            <a:lvl2pPr marL="9652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2pPr>
            <a:lvl3pPr marL="14224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3pPr>
            <a:lvl4pPr marL="18796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4pPr>
            <a:lvl5pPr marL="2336800" indent="-508000" defTabSz="914400">
              <a:spcBef>
                <a:spcPts val="1600"/>
              </a:spcBef>
              <a:buSzPct val="100000"/>
              <a:buFont typeface="Wingdings 2"/>
              <a:buChar char=""/>
              <a:defRPr sz="20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000"/>
              <a:t>Body Level One</a:t>
            </a:r>
            <a:endParaRPr sz="2000"/>
          </a:p>
          <a:p>
            <a:pPr lvl="1">
              <a:defRPr sz="1800"/>
            </a:pPr>
            <a:r>
              <a:rPr sz="2000"/>
              <a:t>Body Level Two</a:t>
            </a:r>
            <a:endParaRPr sz="2000"/>
          </a:p>
          <a:p>
            <a:pPr lvl="2">
              <a:defRPr sz="1800"/>
            </a:pPr>
            <a:r>
              <a:rPr sz="2000"/>
              <a:t>Body Level Three</a:t>
            </a:r>
            <a:endParaRPr sz="2000"/>
          </a:p>
          <a:p>
            <a:pPr lvl="3">
              <a:defRPr sz="1800"/>
            </a:pPr>
            <a:r>
              <a:rPr sz="2000"/>
              <a:t>Body Level Four</a:t>
            </a:r>
            <a:endParaRPr sz="20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5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571500" y="163703"/>
            <a:ext cx="8001000" cy="136487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571500" y="1528571"/>
            <a:ext cx="3749041" cy="133229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algn="ctr" defTabSz="914400"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0" name="image3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571500" y="0"/>
            <a:ext cx="8001000" cy="169227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596153" y="0"/>
            <a:ext cx="3749041" cy="215152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914400">
              <a:defRPr sz="36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6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4827494" y="430306"/>
            <a:ext cx="3749042" cy="6427695"/>
          </a:xfrm>
          <a:prstGeom prst="rect">
            <a:avLst/>
          </a:prstGeom>
        </p:spPr>
        <p:txBody>
          <a:bodyPr lIns="45718" tIns="45718" rIns="45718" bIns="45718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4046220" y="6206695"/>
            <a:ext cx="1051562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0" name="image5.png" descr="short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898" y="2305609"/>
            <a:ext cx="2495551" cy="9525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AA7"/>
            </a:gs>
            <a:gs pos="39999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044950" y="6194425"/>
            <a:ext cx="1052513" cy="292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transition spd="med" advClick="1"/>
  <p:txStyles>
    <p:titleStyle>
      <a:lvl1pPr defTabSz="457200">
        <a:defRPr sz="1200">
          <a:latin typeface="+mj-lt"/>
          <a:ea typeface="+mj-ea"/>
          <a:cs typeface="+mj-cs"/>
          <a:sym typeface="Helvetica"/>
        </a:defRPr>
      </a:lvl1pPr>
      <a:lvl2pPr defTabSz="457200">
        <a:defRPr sz="1200">
          <a:latin typeface="+mj-lt"/>
          <a:ea typeface="+mj-ea"/>
          <a:cs typeface="+mj-cs"/>
          <a:sym typeface="Helvetica"/>
        </a:defRPr>
      </a:lvl2pPr>
      <a:lvl3pPr defTabSz="457200">
        <a:defRPr sz="1200">
          <a:latin typeface="+mj-lt"/>
          <a:ea typeface="+mj-ea"/>
          <a:cs typeface="+mj-cs"/>
          <a:sym typeface="Helvetica"/>
        </a:defRPr>
      </a:lvl3pPr>
      <a:lvl4pPr defTabSz="457200">
        <a:defRPr sz="1200">
          <a:latin typeface="+mj-lt"/>
          <a:ea typeface="+mj-ea"/>
          <a:cs typeface="+mj-cs"/>
          <a:sym typeface="Helvetica"/>
        </a:defRPr>
      </a:lvl4pPr>
      <a:lvl5pPr defTabSz="457200">
        <a:defRPr sz="1200">
          <a:latin typeface="+mj-lt"/>
          <a:ea typeface="+mj-ea"/>
          <a:cs typeface="+mj-cs"/>
          <a:sym typeface="Helvetica"/>
        </a:defRPr>
      </a:lvl5pPr>
      <a:lvl6pPr defTabSz="457200">
        <a:defRPr sz="1200">
          <a:latin typeface="+mj-lt"/>
          <a:ea typeface="+mj-ea"/>
          <a:cs typeface="+mj-cs"/>
          <a:sym typeface="Helvetica"/>
        </a:defRPr>
      </a:lvl6pPr>
      <a:lvl7pPr defTabSz="457200">
        <a:defRPr sz="1200">
          <a:latin typeface="+mj-lt"/>
          <a:ea typeface="+mj-ea"/>
          <a:cs typeface="+mj-cs"/>
          <a:sym typeface="Helvetica"/>
        </a:defRPr>
      </a:lvl7pPr>
      <a:lvl8pPr defTabSz="457200">
        <a:defRPr sz="1200">
          <a:latin typeface="+mj-lt"/>
          <a:ea typeface="+mj-ea"/>
          <a:cs typeface="+mj-cs"/>
          <a:sym typeface="Helvetica"/>
        </a:defRPr>
      </a:lvl8pPr>
      <a:lvl9pPr defTabSz="457200">
        <a:defRPr sz="1200">
          <a:latin typeface="+mj-lt"/>
          <a:ea typeface="+mj-ea"/>
          <a:cs typeface="+mj-cs"/>
          <a:sym typeface="Helvetica"/>
        </a:defRPr>
      </a:lvl9pPr>
    </p:titleStyle>
    <p:bodyStyle>
      <a:lvl1pPr defTabSz="457200">
        <a:defRPr sz="1200">
          <a:latin typeface="+mj-lt"/>
          <a:ea typeface="+mj-ea"/>
          <a:cs typeface="+mj-cs"/>
          <a:sym typeface="Helvetica"/>
        </a:defRPr>
      </a:lvl1pPr>
      <a:lvl2pPr defTabSz="457200">
        <a:defRPr sz="1200">
          <a:latin typeface="+mj-lt"/>
          <a:ea typeface="+mj-ea"/>
          <a:cs typeface="+mj-cs"/>
          <a:sym typeface="Helvetica"/>
        </a:defRPr>
      </a:lvl2pPr>
      <a:lvl3pPr defTabSz="457200">
        <a:defRPr sz="1200">
          <a:latin typeface="+mj-lt"/>
          <a:ea typeface="+mj-ea"/>
          <a:cs typeface="+mj-cs"/>
          <a:sym typeface="Helvetica"/>
        </a:defRPr>
      </a:lvl3pPr>
      <a:lvl4pPr defTabSz="457200">
        <a:defRPr sz="1200">
          <a:latin typeface="+mj-lt"/>
          <a:ea typeface="+mj-ea"/>
          <a:cs typeface="+mj-cs"/>
          <a:sym typeface="Helvetica"/>
        </a:defRPr>
      </a:lvl4pPr>
      <a:lvl5pPr defTabSz="457200">
        <a:defRPr sz="1200">
          <a:latin typeface="+mj-lt"/>
          <a:ea typeface="+mj-ea"/>
          <a:cs typeface="+mj-cs"/>
          <a:sym typeface="Helvetica"/>
        </a:defRPr>
      </a:lvl5pPr>
      <a:lvl6pPr defTabSz="457200">
        <a:defRPr sz="1200">
          <a:latin typeface="+mj-lt"/>
          <a:ea typeface="+mj-ea"/>
          <a:cs typeface="+mj-cs"/>
          <a:sym typeface="Helvetica"/>
        </a:defRPr>
      </a:lvl6pPr>
      <a:lvl7pPr defTabSz="457200">
        <a:defRPr sz="1200">
          <a:latin typeface="+mj-lt"/>
          <a:ea typeface="+mj-ea"/>
          <a:cs typeface="+mj-cs"/>
          <a:sym typeface="Helvetica"/>
        </a:defRPr>
      </a:lvl7pPr>
      <a:lvl8pPr defTabSz="457200">
        <a:defRPr sz="1200">
          <a:latin typeface="+mj-lt"/>
          <a:ea typeface="+mj-ea"/>
          <a:cs typeface="+mj-cs"/>
          <a:sym typeface="Helvetica"/>
        </a:defRPr>
      </a:lvl8pPr>
      <a:lvl9pPr defTabSz="457200">
        <a:defRPr sz="1200">
          <a:latin typeface="+mj-lt"/>
          <a:ea typeface="+mj-ea"/>
          <a:cs typeface="+mj-cs"/>
          <a:sym typeface="Helvetica"/>
        </a:defRPr>
      </a:lvl9pPr>
    </p:bodyStyle>
    <p:otherStyle>
      <a:lvl1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hyperlink" Target="http://developer.android.com/guide/topics/ui/themes.html" TargetMode="External"/><Relationship Id="rId3" Type="http://schemas.openxmlformats.org/officeDocument/2006/relationships/hyperlink" Target="http://developer.android.com/reference/android/database/sqlite/package-summary.html" TargetMode="External"/><Relationship Id="rId4" Type="http://schemas.openxmlformats.org/officeDocument/2006/relationships/hyperlink" Target="http://developer.android.com/training/custom-views/create-view.html#customattr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571500" y="1676400"/>
            <a:ext cx="8001000" cy="24247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600"/>
              <a:t>An Introduction to Android Development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571500" y="4419600"/>
            <a:ext cx="8001000" cy="1219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Basics, Technical Constructs and Practices.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2375080" y="571500"/>
            <a:ext cx="7998840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Custom Adapter </a:t>
            </a:r>
          </a:p>
        </p:txBody>
      </p:sp>
      <p:sp>
        <p:nvSpPr>
          <p:cNvPr id="154" name="Shape 154"/>
          <p:cNvSpPr/>
          <p:nvPr/>
        </p:nvSpPr>
        <p:spPr>
          <a:xfrm>
            <a:off x="360900" y="2730618"/>
            <a:ext cx="8666641" cy="496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i="1" sz="2600">
                <a:latin typeface="Calisto MT"/>
                <a:ea typeface="Calisto MT"/>
                <a:cs typeface="Calisto MT"/>
                <a:sym typeface="Calisto MT"/>
              </a:rPr>
              <a:t>public abstract  </a:t>
            </a:r>
            <a:r>
              <a:rPr b="1" i="1" sz="2600">
                <a:latin typeface="Calisto MT"/>
                <a:ea typeface="Calisto MT"/>
                <a:cs typeface="Calisto MT"/>
                <a:sym typeface="Calisto MT"/>
              </a:rPr>
              <a:t>getView </a:t>
            </a:r>
            <a:r>
              <a:rPr i="1" sz="2600">
                <a:latin typeface="Calisto MT"/>
                <a:ea typeface="Calisto MT"/>
                <a:cs typeface="Calisto MT"/>
                <a:sym typeface="Calisto MT"/>
              </a:rPr>
              <a:t>(int position,  convertView,  parent)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571680" y="381000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9 </a:t>
            </a:r>
          </a:p>
        </p:txBody>
      </p:sp>
      <p:sp>
        <p:nvSpPr>
          <p:cNvPr id="157" name="Shape 157"/>
          <p:cNvSpPr/>
          <p:nvPr/>
        </p:nvSpPr>
        <p:spPr>
          <a:xfrm>
            <a:off x="475200" y="1905118"/>
            <a:ext cx="8666641" cy="223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 Customize a shopping application using Custom Adapters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r>
              <a:rPr sz="2200">
                <a:latin typeface="Calisto MT"/>
                <a:ea typeface="Calisto MT"/>
                <a:cs typeface="Calisto MT"/>
                <a:sym typeface="Calisto MT"/>
              </a:rPr>
              <a:t>	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Assignment 10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2682C"/>
                </a:solidFill>
              </a:rPr>
            </a:fld>
          </a:p>
        </p:txBody>
      </p:sp>
      <p:sp>
        <p:nvSpPr>
          <p:cNvPr id="161" name="Shape 161"/>
          <p:cNvSpPr/>
          <p:nvPr/>
        </p:nvSpPr>
        <p:spPr>
          <a:xfrm>
            <a:off x="475200" y="1905118"/>
            <a:ext cx="7846301" cy="2236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 Navigate to a Product Details page on clicking a product.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r>
              <a:rPr sz="2200">
                <a:latin typeface="Calisto MT"/>
                <a:ea typeface="Calisto MT"/>
                <a:cs typeface="Calisto MT"/>
                <a:sym typeface="Calisto MT"/>
              </a:rPr>
              <a:t>	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200">
              <a:latin typeface="Calisto MT"/>
              <a:ea typeface="Calisto MT"/>
              <a:cs typeface="Calisto MT"/>
              <a:sym typeface="Calisto MT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Styles and Themes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571500" y="22352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Styles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Themes – a skin for the application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10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custom theme for the application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Change the Action Bar colour to your favourite colour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Make the main page look neater and cleaner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Customisation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xfrm>
            <a:off x="571500" y="2286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2400"/>
              <a:t>Attributes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11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an attribute in an attrs.xml file.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style for this attribute.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Create a custom component.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Use the custom attribute to your custom component.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DAA7"/>
              </a:gs>
              <a:gs pos="39999">
                <a:srgbClr val="FFE9C1"/>
              </a:gs>
              <a:gs pos="100000">
                <a:srgbClr val="A17302"/>
              </a:gs>
            </a:gsLst>
            <a:path path="circle">
              <a:fillToRect l="37721" t="-19636" r="62278" b="119636"/>
            </a:path>
          </a:gradFill>
          <a:ln w="12700">
            <a:solidFill/>
            <a:miter lim="0"/>
          </a:ln>
        </p:spPr>
        <p:txBody>
          <a:bodyPr lIns="0" tIns="0" rIns="0" bIns="0" anchor="ctr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pic>
        <p:nvPicPr>
          <p:cNvPr id="17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571500" y="379657"/>
            <a:ext cx="7997825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Final …</a:t>
            </a:r>
          </a:p>
        </p:txBody>
      </p:sp>
      <p:pic>
        <p:nvPicPr>
          <p:cNvPr id="180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837" y="1585912"/>
            <a:ext cx="2879726" cy="47990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1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27637" y="1563687"/>
            <a:ext cx="2817814" cy="4770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  <p:bldP build="whole" bldLvl="1" animBg="1" rev="0" advAuto="0" spid="181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xfrm>
            <a:off x="571500" y="274638"/>
            <a:ext cx="8001000" cy="11430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400"/>
              <a:t>References</a:t>
            </a:r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xfrm>
            <a:off x="571500" y="20193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buClr>
                <a:srgbClr val="99350B"/>
              </a:buClr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http://developer.android.com/guide/topics/ui/themes.html</a:t>
            </a:r>
          </a:p>
          <a:p>
            <a:pPr lvl="0" marL="609600" indent="-609600">
              <a:buClr>
                <a:srgbClr val="99350B"/>
              </a:buClr>
              <a:defRPr sz="1800"/>
            </a:pPr>
            <a:r>
              <a:rPr sz="2400">
                <a:hlinkClick r:id="rId3" invalidUrl="" action="" tgtFrame="" tooltip="" history="1" highlightClick="0" endSnd="0"/>
              </a:rPr>
              <a:t>http://developer.android.com/reference/android/database/sqlite/package-</a:t>
            </a:r>
            <a:r>
              <a:rPr sz="2400">
                <a:hlinkClick r:id="rId3" invalidUrl="" action="" tgtFrame="" tooltip="" history="1" highlightClick="0" endSnd="0"/>
              </a:rPr>
              <a:t>summary.html</a:t>
            </a:r>
          </a:p>
          <a:p>
            <a:pPr lvl="0" marL="609600" indent="-609600">
              <a:buClr>
                <a:srgbClr val="99350B"/>
              </a:buClr>
              <a:defRPr sz="1800"/>
            </a:pPr>
            <a:r>
              <a:rPr sz="2400">
                <a:hlinkClick r:id="rId4" invalidUrl="" action="" tgtFrame="" tooltip="" history="1" highlightClick="0" endSnd="0"/>
              </a:rPr>
              <a:t>http://developer.android.com/training/custom-views/create-view.html#customattr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571500" y="274638"/>
            <a:ext cx="8001000" cy="1143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59536">
              <a:defRPr sz="5000"/>
            </a:lvl1pPr>
          </a:lstStyle>
          <a:p>
            <a:pPr lvl="0">
              <a:defRPr sz="1800"/>
            </a:pPr>
            <a:r>
              <a:rPr sz="5000"/>
              <a:t>Before We Start, make sure….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571500" y="24765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/>
            </a:pPr>
            <a:r>
              <a:rPr sz="2800"/>
              <a:t>The app is checked out and running from - </a:t>
            </a:r>
            <a:r>
              <a:rPr sz="2800" u="sng">
                <a:solidFill>
                  <a:srgbClr val="BA5A5A"/>
                </a:solidFill>
              </a:rPr>
              <a:t>git@github.com:NazneenRupawalla/Android-Bootcamp-V1.1.git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71500" y="600899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What we did ….</a:t>
            </a:r>
          </a:p>
        </p:txBody>
      </p:sp>
      <p:sp>
        <p:nvSpPr>
          <p:cNvPr id="119" name="Shape 119"/>
          <p:cNvSpPr/>
          <p:nvPr/>
        </p:nvSpPr>
        <p:spPr>
          <a:xfrm>
            <a:off x="571500" y="1905000"/>
            <a:ext cx="8001000" cy="189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marL="829733" indent="-829733">
              <a:spcBef>
                <a:spcPts val="2000"/>
              </a:spcBef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800">
                <a:latin typeface="Calisto MT"/>
                <a:ea typeface="Calisto MT"/>
                <a:cs typeface="Calisto MT"/>
                <a:sym typeface="Calisto MT"/>
              </a:rPr>
              <a:t>Intents</a:t>
            </a:r>
            <a:endParaRPr sz="2800">
              <a:latin typeface="Calisto MT"/>
              <a:ea typeface="Calisto MT"/>
              <a:cs typeface="Calisto MT"/>
              <a:sym typeface="Calisto MT"/>
            </a:endParaRPr>
          </a:p>
          <a:p>
            <a:pPr lvl="0" marL="829733" indent="-829733">
              <a:spcBef>
                <a:spcPts val="2000"/>
              </a:spcBef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800">
                <a:latin typeface="Calisto MT"/>
                <a:ea typeface="Calisto MT"/>
                <a:cs typeface="Calisto MT"/>
                <a:sym typeface="Calisto MT"/>
              </a:rPr>
              <a:t>Database Handling</a:t>
            </a:r>
            <a:endParaRPr sz="2800">
              <a:latin typeface="Calisto MT"/>
              <a:ea typeface="Calisto MT"/>
              <a:cs typeface="Calisto MT"/>
              <a:sym typeface="Calisto MT"/>
            </a:endParaRPr>
          </a:p>
          <a:p>
            <a:pPr lvl="0">
              <a:spcBef>
                <a:spcPts val="2000"/>
              </a:spcBef>
            </a:pPr>
            <a:r>
              <a:rPr sz="2800">
                <a:latin typeface="Calisto MT"/>
                <a:ea typeface="Calisto MT"/>
                <a:cs typeface="Calisto MT"/>
                <a:sym typeface="Calisto MT"/>
              </a:rPr>
              <a:t>	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571500" y="274638"/>
            <a:ext cx="8001000" cy="1143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Agenda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AdapterViews</a:t>
            </a:r>
            <a:endParaRPr sz="2800"/>
          </a:p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Introduction to Adapters</a:t>
            </a:r>
            <a:endParaRPr sz="2800"/>
          </a:p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Default Adapters</a:t>
            </a:r>
            <a:endParaRPr sz="2800"/>
          </a:p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Custom Adapters</a:t>
            </a:r>
            <a:endParaRPr sz="2800"/>
          </a:p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Themes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71680" y="188040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AdapterViews</a:t>
            </a:r>
          </a:p>
        </p:txBody>
      </p:sp>
      <p:pic>
        <p:nvPicPr>
          <p:cNvPr id="125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00" y="1174319"/>
            <a:ext cx="3072241" cy="5104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1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5080" y="1043639"/>
            <a:ext cx="4061882" cy="6093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1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639" y="1546960"/>
            <a:ext cx="8946362" cy="4600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13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000" y="1174319"/>
            <a:ext cx="4114800" cy="5728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xi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linds(horizontal)" transition="out">
                                      <p:cBhvr>
                                        <p:cTn id="18" dur="10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7" grpId="2"/>
      <p:bldP build="whole" bldLvl="1" animBg="1" rev="0" advAuto="0" spid="125" grpId="3"/>
      <p:bldP build="whole" bldLvl="1" animBg="1" rev="0" advAuto="0" spid="125" grpId="4"/>
      <p:bldP build="whole" bldLvl="1" animBg="1" rev="0" advAuto="0" spid="126" grpId="5"/>
      <p:bldP build="whole" bldLvl="1" animBg="1" rev="0" advAuto="0" spid="126" grpId="6"/>
      <p:bldP build="whole" bldLvl="1" animBg="1" rev="0" advAuto="0" spid="128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71680" y="381000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Adapters</a:t>
            </a:r>
          </a:p>
        </p:txBody>
      </p:sp>
      <p:sp>
        <p:nvSpPr>
          <p:cNvPr id="131" name="Shape 131"/>
          <p:cNvSpPr/>
          <p:nvPr/>
        </p:nvSpPr>
        <p:spPr>
          <a:xfrm>
            <a:off x="571680" y="1905118"/>
            <a:ext cx="7998839" cy="1563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What are adapters?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Need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sz="2400">
              <a:latin typeface="Calisto MT"/>
              <a:ea typeface="Calisto MT"/>
              <a:cs typeface="Calisto MT"/>
              <a:sym typeface="Calisto MT"/>
            </a:endParaRPr>
          </a:p>
        </p:txBody>
      </p:sp>
      <p:pic>
        <p:nvPicPr>
          <p:cNvPr id="132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60" y="1648080"/>
            <a:ext cx="8775721" cy="488952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1926358" y="3254040"/>
            <a:ext cx="1240203" cy="674282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2036878" y="3284280"/>
            <a:ext cx="1005482" cy="674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Data Source</a:t>
            </a:r>
          </a:p>
        </p:txBody>
      </p:sp>
      <p:sp>
        <p:nvSpPr>
          <p:cNvPr id="135" name="Shape 135"/>
          <p:cNvSpPr/>
          <p:nvPr/>
        </p:nvSpPr>
        <p:spPr>
          <a:xfrm>
            <a:off x="4977719" y="3254040"/>
            <a:ext cx="1005482" cy="674282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4977719" y="3468959"/>
            <a:ext cx="1005482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Adapter</a:t>
            </a:r>
          </a:p>
        </p:txBody>
      </p:sp>
      <p:sp>
        <p:nvSpPr>
          <p:cNvPr id="137" name="Shape 137"/>
          <p:cNvSpPr/>
          <p:nvPr/>
        </p:nvSpPr>
        <p:spPr>
          <a:xfrm>
            <a:off x="7158959" y="3274559"/>
            <a:ext cx="1240202" cy="674282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7269480" y="3468959"/>
            <a:ext cx="1129682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ListView</a:t>
            </a:r>
          </a:p>
        </p:txBody>
      </p:sp>
      <p:sp>
        <p:nvSpPr>
          <p:cNvPr id="139" name="Shape 139"/>
          <p:cNvSpPr/>
          <p:nvPr/>
        </p:nvSpPr>
        <p:spPr>
          <a:xfrm>
            <a:off x="960480" y="5325478"/>
            <a:ext cx="1240202" cy="674282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1071000" y="5540400"/>
            <a:ext cx="1005482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Cursor</a:t>
            </a:r>
          </a:p>
        </p:txBody>
      </p:sp>
      <p:sp>
        <p:nvSpPr>
          <p:cNvPr id="141" name="Shape 141"/>
          <p:cNvSpPr/>
          <p:nvPr/>
        </p:nvSpPr>
        <p:spPr>
          <a:xfrm>
            <a:off x="3058560" y="5295239"/>
            <a:ext cx="1240202" cy="674282"/>
          </a:xfrm>
          <a:prstGeom prst="rect">
            <a:avLst/>
          </a:prstGeom>
          <a:blipFill>
            <a:blip r:embed="rId3"/>
          </a:blipFill>
          <a:ln w="9360">
            <a:solidFill>
              <a:srgbClr val="B6491C"/>
            </a:solidFill>
            <a:round/>
          </a:ln>
        </p:spPr>
        <p:txBody>
          <a:bodyPr lIns="0" tIns="0" rIns="0" bIns="0"/>
          <a:lstStyle/>
          <a:p>
            <a:pPr lvl="0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3168718" y="5510160"/>
            <a:ext cx="1129683" cy="382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ArrayList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571500" y="274638"/>
            <a:ext cx="8001000" cy="1143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Assignment 8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Design a shopping application using Grid View</a:t>
            </a:r>
            <a:endParaRPr sz="2800"/>
          </a:p>
          <a:p>
            <a:pPr lvl="0" marL="829733" indent="-829733">
              <a:buClr>
                <a:srgbClr val="000000"/>
              </a:buClr>
              <a:defRPr sz="1800"/>
            </a:pPr>
            <a:r>
              <a:rPr sz="2800"/>
              <a:t>Use Array adapters 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571680" y="381000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ArrayAdapter </a:t>
            </a:r>
          </a:p>
        </p:txBody>
      </p:sp>
      <p:sp>
        <p:nvSpPr>
          <p:cNvPr id="148" name="Shape 148"/>
          <p:cNvSpPr/>
          <p:nvPr/>
        </p:nvSpPr>
        <p:spPr>
          <a:xfrm>
            <a:off x="475200" y="1905118"/>
            <a:ext cx="8666641" cy="330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>
              <a:buClr>
                <a:srgbClr val="000000"/>
              </a:buClr>
              <a:buSzPct val="100000"/>
              <a:buFont typeface="Wingdings 2"/>
              <a:buChar char="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To use ArrayAdapter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r>
              <a:rPr sz="2200">
                <a:latin typeface="Calisto MT"/>
                <a:ea typeface="Calisto MT"/>
                <a:cs typeface="Calisto MT"/>
                <a:sym typeface="Calisto MT"/>
              </a:rPr>
              <a:t>	</a:t>
            </a:r>
            <a:r>
              <a:rPr i="1" sz="2200">
                <a:latin typeface="Calisto MT"/>
                <a:ea typeface="Calisto MT"/>
                <a:cs typeface="Calisto MT"/>
                <a:sym typeface="Calisto MT"/>
              </a:rPr>
              <a:t>ArrayAdapter&lt;Product&gt; adapter = new 	ArrayAdapter&lt;Product&gt;(context, resource ID of a view to use, actual 	array/list of items);</a:t>
            </a:r>
            <a:endParaRPr i="1"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i="1"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i="1"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i="1" sz="2200">
              <a:latin typeface="Calisto MT"/>
              <a:ea typeface="Calisto MT"/>
              <a:cs typeface="Calisto MT"/>
              <a:sym typeface="Calisto MT"/>
            </a:endParaRPr>
          </a:p>
          <a:p>
            <a:pPr lvl="0"/>
            <a:endParaRPr i="1" sz="2200">
              <a:latin typeface="Calisto MT"/>
              <a:ea typeface="Calisto MT"/>
              <a:cs typeface="Calisto MT"/>
              <a:sym typeface="Calisto MT"/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71680" y="381000"/>
            <a:ext cx="7998839" cy="92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Custom Adapter </a:t>
            </a:r>
          </a:p>
        </p:txBody>
      </p:sp>
      <p:pic>
        <p:nvPicPr>
          <p:cNvPr id="151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1415519"/>
            <a:ext cx="4114800" cy="5442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66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400" dir="66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