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/>
  <p:notesSz cx="6858000" cy="9144000"/>
  <p:defaultTextStyle>
    <a:lvl1pPr>
      <a:defRPr>
        <a:latin typeface="Avenir Book"/>
        <a:ea typeface="Avenir Book"/>
        <a:cs typeface="Avenir Book"/>
        <a:sym typeface="Avenir Book"/>
      </a:defRPr>
    </a:lvl1pPr>
    <a:lvl2pPr>
      <a:defRPr>
        <a:latin typeface="Avenir Book"/>
        <a:ea typeface="Avenir Book"/>
        <a:cs typeface="Avenir Book"/>
        <a:sym typeface="Avenir Book"/>
      </a:defRPr>
    </a:lvl2pPr>
    <a:lvl3pPr>
      <a:defRPr>
        <a:latin typeface="Avenir Book"/>
        <a:ea typeface="Avenir Book"/>
        <a:cs typeface="Avenir Book"/>
        <a:sym typeface="Avenir Book"/>
      </a:defRPr>
    </a:lvl3pPr>
    <a:lvl4pPr>
      <a:defRPr>
        <a:latin typeface="Avenir Book"/>
        <a:ea typeface="Avenir Book"/>
        <a:cs typeface="Avenir Book"/>
        <a:sym typeface="Avenir Book"/>
      </a:defRPr>
    </a:lvl4pPr>
    <a:lvl5pPr>
      <a:defRPr>
        <a:latin typeface="Avenir Book"/>
        <a:ea typeface="Avenir Book"/>
        <a:cs typeface="Avenir Book"/>
        <a:sym typeface="Avenir Book"/>
      </a:defRPr>
    </a:lvl5pPr>
    <a:lvl6pPr>
      <a:defRPr>
        <a:latin typeface="Avenir Book"/>
        <a:ea typeface="Avenir Book"/>
        <a:cs typeface="Avenir Book"/>
        <a:sym typeface="Avenir Book"/>
      </a:defRPr>
    </a:lvl6pPr>
    <a:lvl7pPr>
      <a:defRPr>
        <a:latin typeface="Avenir Book"/>
        <a:ea typeface="Avenir Book"/>
        <a:cs typeface="Avenir Book"/>
        <a:sym typeface="Avenir Book"/>
      </a:defRPr>
    </a:lvl7pPr>
    <a:lvl8pPr>
      <a:defRPr>
        <a:latin typeface="Avenir Book"/>
        <a:ea typeface="Avenir Book"/>
        <a:cs typeface="Avenir Book"/>
        <a:sym typeface="Avenir Book"/>
      </a:defRPr>
    </a:lvl8pPr>
    <a:lvl9pPr>
      <a:defRPr>
        <a:latin typeface="Avenir Book"/>
        <a:ea typeface="Avenir Book"/>
        <a:cs typeface="Avenir Book"/>
        <a:sym typeface="Avenir Boo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5CFCB"/>
          </a:solidFill>
        </a:fill>
      </a:tcStyle>
    </a:wholeTbl>
    <a:band2H>
      <a:tcTxStyle b="def" i="def"/>
      <a:tcStyle>
        <a:tcBdr/>
        <a:fill>
          <a:solidFill>
            <a:srgbClr val="F3E8E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74D21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74D21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74D2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8F8F8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CBCB"/>
          </a:solidFill>
        </a:fill>
      </a:tcStyle>
    </a:wholeTbl>
    <a:band2H>
      <a:tcTxStyle b="def" i="def"/>
      <a:tcStyle>
        <a:tcBdr/>
        <a:fill>
          <a:solidFill>
            <a:srgbClr val="EEE7E7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42020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42020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42020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74D21"/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74D2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venir Book"/>
          <a:ea typeface="Avenir Book"/>
          <a:cs typeface="Avenir Boo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6" name="Shape 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8" name="Shape 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Body Level One</a:t>
            </a:r>
            <a:endParaRPr sz="1200"/>
          </a:p>
          <a:p>
            <a:pPr lvl="1">
              <a:defRPr sz="1800"/>
            </a:pPr>
            <a:r>
              <a:rPr sz="1200"/>
              <a:t>Body Level Two</a:t>
            </a:r>
            <a:endParaRPr sz="1200"/>
          </a:p>
          <a:p>
            <a:pPr lvl="2">
              <a:defRPr sz="1800"/>
            </a:pPr>
            <a:r>
              <a:rPr sz="1200"/>
              <a:t>Body Level Three</a:t>
            </a:r>
            <a:endParaRPr sz="1200"/>
          </a:p>
          <a:p>
            <a:pPr lvl="3">
              <a:defRPr sz="1800"/>
            </a:pPr>
            <a:r>
              <a:rPr sz="1200"/>
              <a:t>Body Level Four</a:t>
            </a:r>
            <a:endParaRPr sz="1200"/>
          </a:p>
          <a:p>
            <a:pPr lvl="4">
              <a:defRPr sz="1800"/>
            </a:pPr>
            <a:r>
              <a:rPr sz="1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2.png" descr="standardRu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39999"/>
              </a:srgbClr>
            </a:outerShdw>
          </a:effectLst>
        </p:spPr>
      </p:pic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3" name="Shape 13"/>
          <p:cNvSpPr/>
          <p:nvPr>
            <p:ph type="title"/>
          </p:nvPr>
        </p:nvSpPr>
        <p:spPr>
          <a:xfrm>
            <a:off x="571500" y="0"/>
            <a:ext cx="8001000" cy="16922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571500" y="1905000"/>
            <a:ext cx="8001000" cy="4953000"/>
          </a:xfrm>
          <a:prstGeom prst="rect">
            <a:avLst/>
          </a:prstGeom>
        </p:spPr>
        <p:txBody>
          <a:bodyPr lIns="45718" tIns="45718" rIns="45718" bIns="45718"/>
          <a:lstStyle/>
          <a:p>
            <a:pPr lvl="0">
              <a:defRPr sz="1800"/>
            </a:pPr>
            <a:r>
              <a:rPr sz="1200"/>
              <a:t>Body Level One</a:t>
            </a:r>
            <a:endParaRPr sz="1200"/>
          </a:p>
          <a:p>
            <a:pPr lvl="1">
              <a:defRPr sz="1800"/>
            </a:pPr>
            <a:r>
              <a:rPr sz="1200"/>
              <a:t>Body Level Two</a:t>
            </a:r>
            <a:endParaRPr sz="1200"/>
          </a:p>
          <a:p>
            <a:pPr lvl="2">
              <a:defRPr sz="1800"/>
            </a:pPr>
            <a:r>
              <a:rPr sz="1200"/>
              <a:t>Body Level Three</a:t>
            </a:r>
            <a:endParaRPr sz="1200"/>
          </a:p>
          <a:p>
            <a:pPr lvl="3">
              <a:defRPr sz="1800"/>
            </a:pPr>
            <a:r>
              <a:rPr sz="1200"/>
              <a:t>Body Level Four</a:t>
            </a:r>
            <a:endParaRPr sz="1200"/>
          </a:p>
          <a:p>
            <a:pPr lvl="4">
              <a:defRPr sz="1800"/>
            </a:pPr>
            <a:r>
              <a:rPr sz="1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457200" y="274636"/>
            <a:ext cx="8229600" cy="1325564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lvl="0">
              <a:defRPr sz="1800"/>
            </a:pPr>
            <a:r>
              <a:rPr sz="1200"/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200"/>
              <a:t>Body Level One</a:t>
            </a:r>
            <a:endParaRPr sz="1200"/>
          </a:p>
          <a:p>
            <a:pPr lvl="1">
              <a:defRPr sz="1800"/>
            </a:pPr>
            <a:r>
              <a:rPr sz="1200"/>
              <a:t>Body Level Two</a:t>
            </a:r>
            <a:endParaRPr sz="1200"/>
          </a:p>
          <a:p>
            <a:pPr lvl="2">
              <a:defRPr sz="1800"/>
            </a:pPr>
            <a:r>
              <a:rPr sz="1200"/>
              <a:t>Body Level Three</a:t>
            </a:r>
            <a:endParaRPr sz="1200"/>
          </a:p>
          <a:p>
            <a:pPr lvl="3">
              <a:defRPr sz="1800"/>
            </a:pPr>
            <a:r>
              <a:rPr sz="1200"/>
              <a:t>Body Level Four</a:t>
            </a:r>
            <a:endParaRPr sz="1200"/>
          </a:p>
          <a:p>
            <a:pPr lvl="4">
              <a:defRPr sz="1800"/>
            </a:pPr>
            <a:r>
              <a:rPr sz="1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bg>
      <p:bgPr>
        <a:gradFill flip="none" rotWithShape="1">
          <a:gsLst>
            <a:gs pos="0">
              <a:srgbClr val="FFDAA7"/>
            </a:gs>
            <a:gs pos="40000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3.png" descr="TextPageOverl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1"/>
          <p:cNvSpPr/>
          <p:nvPr>
            <p:ph type="title"/>
          </p:nvPr>
        </p:nvSpPr>
        <p:spPr>
          <a:xfrm>
            <a:off x="571500" y="0"/>
            <a:ext cx="8001000" cy="1692276"/>
          </a:xfrm>
          <a:prstGeom prst="rect">
            <a:avLst/>
          </a:prstGeom>
        </p:spPr>
        <p:txBody>
          <a:bodyPr lIns="0" tIns="0" rIns="0" bIns="0"/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571500" y="1905000"/>
            <a:ext cx="8001000" cy="49530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457200" indent="-4572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1pPr>
            <a:lvl2pPr marL="955962" indent="-498763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2pPr>
            <a:lvl3pPr marL="1463038" indent="-548638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3pPr>
            <a:lvl4pPr marL="1981200" indent="-6096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4pPr>
            <a:lvl5pPr marL="2438400" indent="-609600" defTabSz="914400">
              <a:spcBef>
                <a:spcPts val="2000"/>
              </a:spcBef>
              <a:buSzPct val="100000"/>
              <a:buFont typeface="Wingdings 2"/>
              <a:buChar char=""/>
              <a:defRPr sz="2400">
                <a:latin typeface="Calisto MT"/>
                <a:ea typeface="Calisto MT"/>
                <a:cs typeface="Calisto MT"/>
                <a:sym typeface="Calisto MT"/>
              </a:defRPr>
            </a:lvl5pPr>
          </a:lstStyle>
          <a:p>
            <a:pPr lvl="0">
              <a:defRPr sz="1800"/>
            </a:pPr>
            <a:r>
              <a:rPr sz="2400"/>
              <a:t>Body Level One</a:t>
            </a:r>
            <a:endParaRPr sz="2400"/>
          </a:p>
          <a:p>
            <a:pPr lvl="1">
              <a:defRPr sz="1800"/>
            </a:pPr>
            <a:r>
              <a:rPr sz="2400"/>
              <a:t>Body Level Two</a:t>
            </a:r>
            <a:endParaRPr sz="2400"/>
          </a:p>
          <a:p>
            <a:pPr lvl="2">
              <a:defRPr sz="1800"/>
            </a:pPr>
            <a:r>
              <a:rPr sz="2400"/>
              <a:t>Body Level Three</a:t>
            </a:r>
            <a:endParaRPr sz="2400"/>
          </a:p>
          <a:p>
            <a:pPr lvl="3">
              <a:defRPr sz="1800"/>
            </a:pPr>
            <a:r>
              <a:rPr sz="2400"/>
              <a:t>Body Level Four</a:t>
            </a:r>
            <a:endParaRPr sz="2400"/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4046220" y="6252415"/>
            <a:ext cx="1051562" cy="177801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>
                <a:solidFill>
                  <a:srgbClr val="82682C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24" name="image4.png" descr="standardRul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0" dir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DAA7"/>
            </a:gs>
            <a:gs pos="39999">
              <a:srgbClr val="FFE9C1"/>
            </a:gs>
            <a:gs pos="100000">
              <a:srgbClr val="A17302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 descr="TextPageOverlay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sldNum" sz="quarter" idx="2"/>
          </p:nvPr>
        </p:nvSpPr>
        <p:spPr>
          <a:xfrm>
            <a:off x="4044950" y="6148706"/>
            <a:ext cx="1052513" cy="3835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spAutoFit/>
          </a:bodyPr>
          <a:lstStyle>
            <a:lvl1pPr algn="ctr">
              <a:defRPr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71500" y="92075"/>
            <a:ext cx="80010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 lvl="0">
              <a:defRPr sz="1800"/>
            </a:pPr>
            <a:r>
              <a:rPr sz="1200"/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/>
            </a:pPr>
            <a:r>
              <a:rPr sz="1200"/>
              <a:t>Body Level One</a:t>
            </a:r>
            <a:endParaRPr sz="1200"/>
          </a:p>
          <a:p>
            <a:pPr lvl="1">
              <a:defRPr sz="1800"/>
            </a:pPr>
            <a:r>
              <a:rPr sz="1200"/>
              <a:t>Body Level Two</a:t>
            </a:r>
            <a:endParaRPr sz="1200"/>
          </a:p>
          <a:p>
            <a:pPr lvl="2">
              <a:defRPr sz="1800"/>
            </a:pPr>
            <a:r>
              <a:rPr sz="1200"/>
              <a:t>Body Level Three</a:t>
            </a:r>
            <a:endParaRPr sz="1200"/>
          </a:p>
          <a:p>
            <a:pPr lvl="3">
              <a:defRPr sz="1800"/>
            </a:pPr>
            <a:r>
              <a:rPr sz="1200"/>
              <a:t>Body Level Four</a:t>
            </a:r>
            <a:endParaRPr sz="1200"/>
          </a:p>
          <a:p>
            <a:pPr lvl="4">
              <a:defRPr sz="1800"/>
            </a:pPr>
            <a:r>
              <a:rPr sz="1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</p:sldLayoutIdLst>
  <p:transition spd="med" advClick="1"/>
  <p:txStyles>
    <p:titleStyle>
      <a:lvl1pPr defTabSz="457200">
        <a:defRPr sz="1200">
          <a:latin typeface="+mn-lt"/>
          <a:ea typeface="+mn-ea"/>
          <a:cs typeface="+mn-cs"/>
          <a:sym typeface="Helvetica"/>
        </a:defRPr>
      </a:lvl1pPr>
      <a:lvl2pPr defTabSz="457200">
        <a:defRPr sz="1200">
          <a:latin typeface="+mn-lt"/>
          <a:ea typeface="+mn-ea"/>
          <a:cs typeface="+mn-cs"/>
          <a:sym typeface="Helvetica"/>
        </a:defRPr>
      </a:lvl2pPr>
      <a:lvl3pPr defTabSz="457200">
        <a:defRPr sz="1200">
          <a:latin typeface="+mn-lt"/>
          <a:ea typeface="+mn-ea"/>
          <a:cs typeface="+mn-cs"/>
          <a:sym typeface="Helvetica"/>
        </a:defRPr>
      </a:lvl3pPr>
      <a:lvl4pPr defTabSz="457200">
        <a:defRPr sz="1200">
          <a:latin typeface="+mn-lt"/>
          <a:ea typeface="+mn-ea"/>
          <a:cs typeface="+mn-cs"/>
          <a:sym typeface="Helvetica"/>
        </a:defRPr>
      </a:lvl4pPr>
      <a:lvl5pPr defTabSz="457200">
        <a:defRPr sz="1200">
          <a:latin typeface="+mn-lt"/>
          <a:ea typeface="+mn-ea"/>
          <a:cs typeface="+mn-cs"/>
          <a:sym typeface="Helvetica"/>
        </a:defRPr>
      </a:lvl5pPr>
      <a:lvl6pPr defTabSz="457200">
        <a:defRPr sz="1200">
          <a:latin typeface="+mn-lt"/>
          <a:ea typeface="+mn-ea"/>
          <a:cs typeface="+mn-cs"/>
          <a:sym typeface="Helvetica"/>
        </a:defRPr>
      </a:lvl6pPr>
      <a:lvl7pPr defTabSz="457200">
        <a:defRPr sz="1200">
          <a:latin typeface="+mn-lt"/>
          <a:ea typeface="+mn-ea"/>
          <a:cs typeface="+mn-cs"/>
          <a:sym typeface="Helvetica"/>
        </a:defRPr>
      </a:lvl7pPr>
      <a:lvl8pPr defTabSz="457200">
        <a:defRPr sz="1200">
          <a:latin typeface="+mn-lt"/>
          <a:ea typeface="+mn-ea"/>
          <a:cs typeface="+mn-cs"/>
          <a:sym typeface="Helvetica"/>
        </a:defRPr>
      </a:lvl8pPr>
      <a:lvl9pPr defTabSz="457200">
        <a:defRPr sz="1200">
          <a:latin typeface="+mn-lt"/>
          <a:ea typeface="+mn-ea"/>
          <a:cs typeface="+mn-cs"/>
          <a:sym typeface="Helvetica"/>
        </a:defRPr>
      </a:lvl9pPr>
    </p:titleStyle>
    <p:bodyStyle>
      <a:lvl1pPr defTabSz="457200">
        <a:defRPr sz="1200">
          <a:latin typeface="+mn-lt"/>
          <a:ea typeface="+mn-ea"/>
          <a:cs typeface="+mn-cs"/>
          <a:sym typeface="Helvetica"/>
        </a:defRPr>
      </a:lvl1pPr>
      <a:lvl2pPr defTabSz="457200">
        <a:defRPr sz="1200">
          <a:latin typeface="+mn-lt"/>
          <a:ea typeface="+mn-ea"/>
          <a:cs typeface="+mn-cs"/>
          <a:sym typeface="Helvetica"/>
        </a:defRPr>
      </a:lvl2pPr>
      <a:lvl3pPr defTabSz="457200">
        <a:defRPr sz="1200">
          <a:latin typeface="+mn-lt"/>
          <a:ea typeface="+mn-ea"/>
          <a:cs typeface="+mn-cs"/>
          <a:sym typeface="Helvetica"/>
        </a:defRPr>
      </a:lvl3pPr>
      <a:lvl4pPr defTabSz="457200">
        <a:defRPr sz="1200">
          <a:latin typeface="+mn-lt"/>
          <a:ea typeface="+mn-ea"/>
          <a:cs typeface="+mn-cs"/>
          <a:sym typeface="Helvetica"/>
        </a:defRPr>
      </a:lvl4pPr>
      <a:lvl5pPr defTabSz="457200">
        <a:defRPr sz="1200">
          <a:latin typeface="+mn-lt"/>
          <a:ea typeface="+mn-ea"/>
          <a:cs typeface="+mn-cs"/>
          <a:sym typeface="Helvetica"/>
        </a:defRPr>
      </a:lvl5pPr>
      <a:lvl6pPr defTabSz="457200">
        <a:defRPr sz="1200">
          <a:latin typeface="+mn-lt"/>
          <a:ea typeface="+mn-ea"/>
          <a:cs typeface="+mn-cs"/>
          <a:sym typeface="Helvetica"/>
        </a:defRPr>
      </a:lvl6pPr>
      <a:lvl7pPr defTabSz="457200">
        <a:defRPr sz="1200">
          <a:latin typeface="+mn-lt"/>
          <a:ea typeface="+mn-ea"/>
          <a:cs typeface="+mn-cs"/>
          <a:sym typeface="Helvetica"/>
        </a:defRPr>
      </a:lvl7pPr>
      <a:lvl8pPr defTabSz="457200">
        <a:defRPr sz="1200">
          <a:latin typeface="+mn-lt"/>
          <a:ea typeface="+mn-ea"/>
          <a:cs typeface="+mn-cs"/>
          <a:sym typeface="Helvetica"/>
        </a:defRPr>
      </a:lvl8pPr>
      <a:lvl9pPr defTabSz="457200">
        <a:defRPr sz="1200">
          <a:latin typeface="+mn-lt"/>
          <a:ea typeface="+mn-ea"/>
          <a:cs typeface="+mn-cs"/>
          <a:sym typeface="Helvetica"/>
        </a:defRPr>
      </a:lvl9pPr>
    </p:bodyStyle>
    <p:otherStyle>
      <a:lvl1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1pPr>
      <a:lvl2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2pPr>
      <a:lvl3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3pPr>
      <a:lvl4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4pPr>
      <a:lvl5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5pPr>
      <a:lvl6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6pPr>
      <a:lvl7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7pPr>
      <a:lvl8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8pPr>
      <a:lvl9pPr algn="ctr">
        <a:defRPr>
          <a:solidFill>
            <a:schemeClr val="tx1"/>
          </a:solidFill>
          <a:latin typeface="+mn-lt"/>
          <a:ea typeface="+mn-ea"/>
          <a:cs typeface="+mn-cs"/>
          <a:sym typeface="Calisto M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ogella.com/tutorials/AndroidBackgroundProcessing/article.html" TargetMode="External"/><Relationship Id="rId3" Type="http://schemas.openxmlformats.org/officeDocument/2006/relationships/hyperlink" Target="http://www.jayway.com/2012/11/28/is-androids-asynctask-executing-tasks-serially-or-concurrently/" TargetMode="External"/><Relationship Id="rId4" Type="http://schemas.openxmlformats.org/officeDocument/2006/relationships/hyperlink" Target="http://logc.at/2011/11/08/the-hidden-pitfalls-of-asynctask/" TargetMode="External"/><Relationship Id="rId5" Type="http://schemas.openxmlformats.org/officeDocument/2006/relationships/hyperlink" Target="http://developer.android.com/reference/android/os/AsyncTask.html" TargetMode="External"/><Relationship Id="rId6" Type="http://schemas.openxmlformats.org/officeDocument/2006/relationships/hyperlink" Target="http://www.compiletimeerror.com/2013/01/why-and-how-to-use-asynctask.html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571500" y="274637"/>
            <a:ext cx="80010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 defTabSz="812800">
              <a:defRPr sz="48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4800"/>
              <a:t>Before We Start, make sure….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571500" y="1968500"/>
            <a:ext cx="8001000" cy="41148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200" indent="-457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711200" indent="-711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800">
                <a:latin typeface="Calisto MT"/>
                <a:ea typeface="Calisto MT"/>
                <a:cs typeface="Calisto MT"/>
                <a:sym typeface="Calisto MT"/>
              </a:rPr>
              <a:t>You have taken a recent pull of the app from  </a:t>
            </a:r>
            <a:r>
              <a:rPr sz="2800" u="sng">
                <a:solidFill>
                  <a:srgbClr val="BA5A5A"/>
                </a:solidFill>
                <a:latin typeface="Times Roman"/>
                <a:ea typeface="Times Roman"/>
                <a:cs typeface="Times Roman"/>
                <a:sym typeface="Times Roman"/>
              </a:rPr>
              <a:t>git@github.com:NazneenRupawalla/Android-Bootcamp-V1.1.git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title"/>
          </p:nvPr>
        </p:nvSpPr>
        <p:spPr>
          <a:xfrm>
            <a:off x="571500" y="274637"/>
            <a:ext cx="80010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Complex Networking</a:t>
            </a:r>
          </a:p>
        </p:txBody>
      </p:sp>
      <p:sp>
        <p:nvSpPr>
          <p:cNvPr id="84" name="Shape 84"/>
          <p:cNvSpPr/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219200" indent="-1219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Disadvantages of using AsyncTask.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1219200" indent="-1219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executeOnExecutor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1219200" indent="-1219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Loaders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1219200" indent="-1219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Services instead of Async Tasks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1219200" indent="-1219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Third party libraries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1219200" indent="-1219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Robospice, Volley, Retrofit, Androidplugins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571500" y="274637"/>
            <a:ext cx="80010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References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024466" indent="-1024466" defTabSz="914400">
              <a:lnSpc>
                <a:spcPct val="90000"/>
              </a:lnSpc>
              <a:spcBef>
                <a:spcPts val="2000"/>
              </a:spcBef>
              <a:buClr>
                <a:srgbClr val="99350B"/>
              </a:buClr>
              <a:buSzPct val="100000"/>
              <a:buFont typeface="Wingdings 2"/>
              <a:buChar char=""/>
              <a:defRPr sz="1800"/>
            </a:pPr>
            <a:r>
              <a:rPr sz="2200">
                <a:latin typeface="Calisto MT"/>
                <a:ea typeface="Calisto MT"/>
                <a:cs typeface="Calisto MT"/>
                <a:sym typeface="Calisto MT"/>
                <a:hlinkClick r:id="rId2" invalidUrl="" action="" tgtFrame="" tooltip="" history="1" highlightClick="0" endSnd="0"/>
              </a:rPr>
              <a:t>http://www.vogella.com/tutorials/AndroidBackgroundProcessing/</a:t>
            </a:r>
            <a:r>
              <a:rPr sz="2200">
                <a:latin typeface="Calisto MT"/>
                <a:ea typeface="Calisto MT"/>
                <a:cs typeface="Calisto MT"/>
                <a:sym typeface="Calisto MT"/>
                <a:hlinkClick r:id="rId2" invalidUrl="" action="" tgtFrame="" tooltip="" history="1" highlightClick="0" endSnd="0"/>
              </a:rPr>
              <a:t>article.html</a:t>
            </a:r>
            <a:endParaRPr sz="2200">
              <a:latin typeface="Calisto MT"/>
              <a:ea typeface="Calisto MT"/>
              <a:cs typeface="Calisto MT"/>
              <a:sym typeface="Calisto MT"/>
            </a:endParaRPr>
          </a:p>
          <a:p>
            <a:pPr lvl="0" marL="1024466" indent="-1024466" defTabSz="914400">
              <a:lnSpc>
                <a:spcPct val="90000"/>
              </a:lnSpc>
              <a:spcBef>
                <a:spcPts val="2000"/>
              </a:spcBef>
              <a:buClr>
                <a:srgbClr val="99350B"/>
              </a:buClr>
              <a:buSzPct val="100000"/>
              <a:buFont typeface="Wingdings 2"/>
              <a:buChar char=""/>
              <a:defRPr sz="1800"/>
            </a:pPr>
            <a:r>
              <a:rPr sz="2200">
                <a:latin typeface="Calisto MT"/>
                <a:ea typeface="Calisto MT"/>
                <a:cs typeface="Calisto MT"/>
                <a:sym typeface="Calisto MT"/>
                <a:hlinkClick r:id="rId3" invalidUrl="" action="" tgtFrame="" tooltip="" history="1" highlightClick="0" endSnd="0"/>
              </a:rPr>
              <a:t>http://www.jayway.com/2012/11/28/is-androids-asynctask-executing-tasks-serially-or-concurrently</a:t>
            </a:r>
            <a:r>
              <a:rPr sz="2200">
                <a:latin typeface="Calisto MT"/>
                <a:ea typeface="Calisto MT"/>
                <a:cs typeface="Calisto MT"/>
                <a:sym typeface="Calisto MT"/>
                <a:hlinkClick r:id="rId3" invalidUrl="" action="" tgtFrame="" tooltip="" history="1" highlightClick="0" endSnd="0"/>
              </a:rPr>
              <a:t>/</a:t>
            </a:r>
            <a:endParaRPr sz="2200">
              <a:latin typeface="Calisto MT"/>
              <a:ea typeface="Calisto MT"/>
              <a:cs typeface="Calisto MT"/>
              <a:sym typeface="Calisto MT"/>
            </a:endParaRPr>
          </a:p>
          <a:p>
            <a:pPr lvl="0" marL="1024466" indent="-1024466" defTabSz="914400">
              <a:lnSpc>
                <a:spcPct val="90000"/>
              </a:lnSpc>
              <a:spcBef>
                <a:spcPts val="2000"/>
              </a:spcBef>
              <a:buClr>
                <a:srgbClr val="99350B"/>
              </a:buClr>
              <a:buSzPct val="100000"/>
              <a:buFont typeface="Wingdings 2"/>
              <a:buChar char=""/>
              <a:defRPr sz="1800"/>
            </a:pPr>
            <a:r>
              <a:rPr sz="2200">
                <a:latin typeface="Calisto MT"/>
                <a:ea typeface="Calisto MT"/>
                <a:cs typeface="Calisto MT"/>
                <a:sym typeface="Calisto MT"/>
                <a:hlinkClick r:id="rId4" invalidUrl="" action="" tgtFrame="" tooltip="" history="1" highlightClick="0" endSnd="0"/>
              </a:rPr>
              <a:t>http://logc.at/2011/11/08/the-hidden-pitfalls-of-asynctask</a:t>
            </a:r>
            <a:r>
              <a:rPr sz="2200">
                <a:latin typeface="Calisto MT"/>
                <a:ea typeface="Calisto MT"/>
                <a:cs typeface="Calisto MT"/>
                <a:sym typeface="Calisto MT"/>
                <a:hlinkClick r:id="rId4" invalidUrl="" action="" tgtFrame="" tooltip="" history="1" highlightClick="0" endSnd="0"/>
              </a:rPr>
              <a:t>/</a:t>
            </a:r>
            <a:endParaRPr sz="2200">
              <a:latin typeface="Calisto MT"/>
              <a:ea typeface="Calisto MT"/>
              <a:cs typeface="Calisto MT"/>
              <a:sym typeface="Calisto MT"/>
            </a:endParaRPr>
          </a:p>
          <a:p>
            <a:pPr lvl="0" marL="1024466" indent="-1024466" defTabSz="914400">
              <a:lnSpc>
                <a:spcPct val="90000"/>
              </a:lnSpc>
              <a:spcBef>
                <a:spcPts val="2000"/>
              </a:spcBef>
              <a:buClr>
                <a:srgbClr val="99350B"/>
              </a:buClr>
              <a:buSzPct val="100000"/>
              <a:buFont typeface="Wingdings 2"/>
              <a:buChar char=""/>
              <a:defRPr sz="1800"/>
            </a:pPr>
            <a:r>
              <a:rPr sz="2200">
                <a:latin typeface="Calisto MT"/>
                <a:ea typeface="Calisto MT"/>
                <a:cs typeface="Calisto MT"/>
                <a:sym typeface="Calisto MT"/>
                <a:hlinkClick r:id="rId5" invalidUrl="" action="" tgtFrame="" tooltip="" history="1" highlightClick="0" endSnd="0"/>
              </a:rPr>
              <a:t>http://developer.android.com/reference/android/os/</a:t>
            </a:r>
            <a:r>
              <a:rPr sz="2200">
                <a:latin typeface="Calisto MT"/>
                <a:ea typeface="Calisto MT"/>
                <a:cs typeface="Calisto MT"/>
                <a:sym typeface="Calisto MT"/>
                <a:hlinkClick r:id="rId5" invalidUrl="" action="" tgtFrame="" tooltip="" history="1" highlightClick="0" endSnd="0"/>
              </a:rPr>
              <a:t>AsyncTask.html</a:t>
            </a:r>
            <a:endParaRPr sz="2200">
              <a:latin typeface="Calisto MT"/>
              <a:ea typeface="Calisto MT"/>
              <a:cs typeface="Calisto MT"/>
              <a:sym typeface="Calisto MT"/>
            </a:endParaRPr>
          </a:p>
          <a:p>
            <a:pPr lvl="0" marL="1024466" indent="-1024466" defTabSz="914400">
              <a:lnSpc>
                <a:spcPct val="90000"/>
              </a:lnSpc>
              <a:spcBef>
                <a:spcPts val="2000"/>
              </a:spcBef>
              <a:buClr>
                <a:srgbClr val="99350B"/>
              </a:buClr>
              <a:buSzPct val="100000"/>
              <a:buFont typeface="Wingdings 2"/>
              <a:buChar char=""/>
              <a:defRPr sz="1800"/>
            </a:pPr>
            <a:r>
              <a:rPr sz="2200">
                <a:latin typeface="Calisto MT"/>
                <a:ea typeface="Calisto MT"/>
                <a:cs typeface="Calisto MT"/>
                <a:sym typeface="Calisto MT"/>
                <a:hlinkClick r:id="rId6" invalidUrl="" action="" tgtFrame="" tooltip="" history="1" highlightClick="0" endSnd="0"/>
              </a:rPr>
              <a:t>http://www.compiletimeerror.com/2013/01/why-and-how-to-use-asynctask.html#.Uv-</a:t>
            </a:r>
            <a:r>
              <a:rPr sz="2200">
                <a:latin typeface="Calisto MT"/>
                <a:ea typeface="Calisto MT"/>
                <a:cs typeface="Calisto MT"/>
                <a:sym typeface="Calisto MT"/>
                <a:hlinkClick r:id="rId6" invalidUrl="" action="" tgtFrame="" tooltip="" history="1" highlightClick="0" endSnd="0"/>
              </a:rPr>
              <a:t>nHEKSwU9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571500" y="274637"/>
            <a:ext cx="80010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Agenda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95991" y="1650511"/>
            <a:ext cx="8001001" cy="41148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457200" indent="-457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1219200" indent="-1219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Understand how to make synchronous calls to fetch the product data.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1219200" indent="-1219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Implement a Progress Dialog.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1219200" indent="-1219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Understand and implement Async calls.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1219200" indent="-1219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Complex Networking 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1219200" indent="-1219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Caching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533400" y="1371599"/>
            <a:ext cx="2743200" cy="4114612"/>
          </a:xfrm>
          <a:prstGeom prst="rect">
            <a:avLst/>
          </a:prstGeom>
          <a:solidFill>
            <a:srgbClr val="FFFFFF"/>
          </a:solidFill>
          <a:ln>
            <a:solidFill>
              <a:srgbClr val="B64A1D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EAC968"/>
                </a:solidFill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35" name="Shape 35"/>
          <p:cNvSpPr/>
          <p:nvPr/>
        </p:nvSpPr>
        <p:spPr>
          <a:xfrm>
            <a:off x="685798" y="1600199"/>
            <a:ext cx="1066754" cy="990557"/>
          </a:xfrm>
          <a:prstGeom prst="rect">
            <a:avLst/>
          </a:prstGeom>
          <a:solidFill>
            <a:srgbClr val="FFFFFF"/>
          </a:solidFill>
          <a:ln>
            <a:solidFill>
              <a:srgbClr val="BBE0E3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A98F65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36" name="Shape 36"/>
          <p:cNvSpPr/>
          <p:nvPr/>
        </p:nvSpPr>
        <p:spPr>
          <a:xfrm>
            <a:off x="2057400" y="1600199"/>
            <a:ext cx="1066751" cy="990557"/>
          </a:xfrm>
          <a:prstGeom prst="rect">
            <a:avLst/>
          </a:prstGeom>
          <a:solidFill>
            <a:srgbClr val="FFFFFF"/>
          </a:solidFill>
          <a:ln>
            <a:solidFill>
              <a:srgbClr val="BBE0E3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A98F65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37" name="Shape 37"/>
          <p:cNvSpPr/>
          <p:nvPr/>
        </p:nvSpPr>
        <p:spPr>
          <a:xfrm>
            <a:off x="685798" y="2971799"/>
            <a:ext cx="1066754" cy="990557"/>
          </a:xfrm>
          <a:prstGeom prst="rect">
            <a:avLst/>
          </a:prstGeom>
          <a:solidFill>
            <a:srgbClr val="FFFFFF"/>
          </a:solidFill>
          <a:ln>
            <a:solidFill>
              <a:srgbClr val="BBE0E3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A98F65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38" name="Shape 38"/>
          <p:cNvSpPr/>
          <p:nvPr/>
        </p:nvSpPr>
        <p:spPr>
          <a:xfrm>
            <a:off x="2057400" y="2971799"/>
            <a:ext cx="1066751" cy="990557"/>
          </a:xfrm>
          <a:prstGeom prst="rect">
            <a:avLst/>
          </a:prstGeom>
          <a:solidFill>
            <a:srgbClr val="FFFFFF"/>
          </a:solidFill>
          <a:ln>
            <a:solidFill>
              <a:srgbClr val="BBE0E3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A98F65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39" name="Shape 39"/>
          <p:cNvSpPr/>
          <p:nvPr/>
        </p:nvSpPr>
        <p:spPr>
          <a:xfrm>
            <a:off x="685798" y="4190999"/>
            <a:ext cx="1066754" cy="990557"/>
          </a:xfrm>
          <a:prstGeom prst="rect">
            <a:avLst/>
          </a:prstGeom>
          <a:solidFill>
            <a:srgbClr val="FFFFFF"/>
          </a:solidFill>
          <a:ln>
            <a:solidFill>
              <a:srgbClr val="BBE0E3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A98F65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40" name="Shape 40"/>
          <p:cNvSpPr/>
          <p:nvPr/>
        </p:nvSpPr>
        <p:spPr>
          <a:xfrm>
            <a:off x="2057400" y="4190999"/>
            <a:ext cx="1066751" cy="990557"/>
          </a:xfrm>
          <a:prstGeom prst="rect">
            <a:avLst/>
          </a:prstGeom>
          <a:solidFill>
            <a:srgbClr val="FFFFFF"/>
          </a:solidFill>
          <a:ln>
            <a:solidFill>
              <a:srgbClr val="BBE0E3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A98F65"/>
                </a:solidFill>
                <a:effectLst>
                  <a:outerShdw sx="100000" sy="100000" kx="0" ky="0" algn="b" rotWithShape="0" blurRad="12700" dist="25400" dir="2700000">
                    <a:srgbClr val="DDDDDD"/>
                  </a:outerShdw>
                </a:effectLst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41" name="Shape 41"/>
          <p:cNvSpPr/>
          <p:nvPr/>
        </p:nvSpPr>
        <p:spPr>
          <a:xfrm>
            <a:off x="914400" y="1904999"/>
            <a:ext cx="533400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P1</a:t>
            </a:r>
          </a:p>
        </p:txBody>
      </p:sp>
      <p:sp>
        <p:nvSpPr>
          <p:cNvPr id="42" name="Shape 42"/>
          <p:cNvSpPr/>
          <p:nvPr/>
        </p:nvSpPr>
        <p:spPr>
          <a:xfrm>
            <a:off x="914400" y="3276599"/>
            <a:ext cx="533400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P3</a:t>
            </a:r>
          </a:p>
        </p:txBody>
      </p:sp>
      <p:sp>
        <p:nvSpPr>
          <p:cNvPr id="43" name="Shape 43"/>
          <p:cNvSpPr/>
          <p:nvPr/>
        </p:nvSpPr>
        <p:spPr>
          <a:xfrm>
            <a:off x="914400" y="4495799"/>
            <a:ext cx="533400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P5</a:t>
            </a:r>
          </a:p>
        </p:txBody>
      </p:sp>
      <p:sp>
        <p:nvSpPr>
          <p:cNvPr id="44" name="Shape 44"/>
          <p:cNvSpPr/>
          <p:nvPr/>
        </p:nvSpPr>
        <p:spPr>
          <a:xfrm>
            <a:off x="2286000" y="1904999"/>
            <a:ext cx="533400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P2</a:t>
            </a:r>
          </a:p>
        </p:txBody>
      </p:sp>
      <p:sp>
        <p:nvSpPr>
          <p:cNvPr id="45" name="Shape 45"/>
          <p:cNvSpPr/>
          <p:nvPr/>
        </p:nvSpPr>
        <p:spPr>
          <a:xfrm>
            <a:off x="2286000" y="3352799"/>
            <a:ext cx="533400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P4</a:t>
            </a:r>
          </a:p>
        </p:txBody>
      </p:sp>
      <p:sp>
        <p:nvSpPr>
          <p:cNvPr id="46" name="Shape 46"/>
          <p:cNvSpPr/>
          <p:nvPr/>
        </p:nvSpPr>
        <p:spPr>
          <a:xfrm>
            <a:off x="2286000" y="4495799"/>
            <a:ext cx="533400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000"/>
              <a:t>P6</a:t>
            </a:r>
          </a:p>
        </p:txBody>
      </p:sp>
      <p:sp>
        <p:nvSpPr>
          <p:cNvPr id="47" name="Shape 47"/>
          <p:cNvSpPr/>
          <p:nvPr/>
        </p:nvSpPr>
        <p:spPr>
          <a:xfrm>
            <a:off x="762000" y="5942012"/>
            <a:ext cx="2590800" cy="25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t>LIST OF PRODUCTS</a:t>
            </a:r>
          </a:p>
        </p:txBody>
      </p:sp>
      <p:sp>
        <p:nvSpPr>
          <p:cNvPr id="48" name="Shape 48"/>
          <p:cNvSpPr/>
          <p:nvPr/>
        </p:nvSpPr>
        <p:spPr>
          <a:xfrm>
            <a:off x="3352800" y="3276600"/>
            <a:ext cx="2362201" cy="0"/>
          </a:xfrm>
          <a:prstGeom prst="line">
            <a:avLst/>
          </a:prstGeom>
          <a:ln w="25400"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9" name="Shape 49"/>
          <p:cNvSpPr/>
          <p:nvPr/>
        </p:nvSpPr>
        <p:spPr>
          <a:xfrm>
            <a:off x="5867400" y="1371599"/>
            <a:ext cx="2743200" cy="4114612"/>
          </a:xfrm>
          <a:prstGeom prst="rect">
            <a:avLst/>
          </a:prstGeom>
          <a:solidFill>
            <a:srgbClr val="FFFFFF"/>
          </a:solidFill>
          <a:ln>
            <a:solidFill>
              <a:srgbClr val="B64A1D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EAC968"/>
                </a:solidFill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6172200" y="1752600"/>
            <a:ext cx="2133502" cy="3352800"/>
          </a:xfrm>
          <a:prstGeom prst="rect">
            <a:avLst/>
          </a:prstGeom>
          <a:solidFill>
            <a:srgbClr val="FFFFFF"/>
          </a:solidFill>
          <a:ln>
            <a:solidFill>
              <a:srgbClr val="B64A1D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EAC968"/>
                </a:solidFill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6400800" y="3047999"/>
            <a:ext cx="2133600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P1 details</a:t>
            </a:r>
          </a:p>
        </p:txBody>
      </p:sp>
      <p:sp>
        <p:nvSpPr>
          <p:cNvPr id="52" name="Shape 52"/>
          <p:cNvSpPr/>
          <p:nvPr/>
        </p:nvSpPr>
        <p:spPr>
          <a:xfrm>
            <a:off x="1447800" y="457200"/>
            <a:ext cx="5943600" cy="473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/>
            <a:r>
              <a:rPr sz="3200">
                <a:latin typeface="Baskerville"/>
                <a:ea typeface="Baskerville"/>
                <a:cs typeface="Baskerville"/>
                <a:sym typeface="Baskerville"/>
              </a:rPr>
              <a:t>   </a:t>
            </a:r>
            <a:r>
              <a:rPr b="1" sz="3200">
                <a:latin typeface="Baskerville"/>
                <a:ea typeface="Baskerville"/>
                <a:cs typeface="Baskerville"/>
                <a:sym typeface="Baskerville"/>
              </a:rPr>
              <a:t>SHOPPING APPLICATION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5.png" descr="Screen Shot 2013-10-06 at 1.31.27 PM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0" y="2057400"/>
            <a:ext cx="2514600" cy="4191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image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7000" y="2057400"/>
            <a:ext cx="2484439" cy="41910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Shape 56"/>
          <p:cNvSpPr/>
          <p:nvPr/>
        </p:nvSpPr>
        <p:spPr>
          <a:xfrm>
            <a:off x="609600" y="2208211"/>
            <a:ext cx="247015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/>
            <a:r>
              <a:t>User Launches The App</a:t>
            </a:r>
          </a:p>
        </p:txBody>
      </p:sp>
      <p:sp>
        <p:nvSpPr>
          <p:cNvPr id="57" name="Shape 57"/>
          <p:cNvSpPr/>
          <p:nvPr/>
        </p:nvSpPr>
        <p:spPr>
          <a:xfrm>
            <a:off x="609599" y="3579812"/>
            <a:ext cx="4572002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/>
            <a:r>
              <a:t>Store data in DB</a:t>
            </a:r>
          </a:p>
        </p:txBody>
      </p:sp>
      <p:sp>
        <p:nvSpPr>
          <p:cNvPr id="58" name="Shape 58"/>
          <p:cNvSpPr/>
          <p:nvPr/>
        </p:nvSpPr>
        <p:spPr>
          <a:xfrm>
            <a:off x="609599" y="2894011"/>
            <a:ext cx="4572002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/>
            <a:r>
              <a:t>Fetch List of Products from the Server</a:t>
            </a:r>
          </a:p>
        </p:txBody>
      </p:sp>
      <p:sp>
        <p:nvSpPr>
          <p:cNvPr id="59" name="Shape 59"/>
          <p:cNvSpPr/>
          <p:nvPr/>
        </p:nvSpPr>
        <p:spPr>
          <a:xfrm>
            <a:off x="609599" y="4265612"/>
            <a:ext cx="4572002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/>
            <a:r>
              <a:t>GET request to fetch images</a:t>
            </a:r>
          </a:p>
        </p:txBody>
      </p:sp>
      <p:sp>
        <p:nvSpPr>
          <p:cNvPr id="60" name="Shape 60"/>
          <p:cNvSpPr/>
          <p:nvPr/>
        </p:nvSpPr>
        <p:spPr>
          <a:xfrm>
            <a:off x="609599" y="4951412"/>
            <a:ext cx="4572002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/>
            <a:r>
              <a:t>Display all products</a:t>
            </a:r>
          </a:p>
        </p:txBody>
      </p:sp>
      <p:sp>
        <p:nvSpPr>
          <p:cNvPr id="61" name="Shape 61"/>
          <p:cNvSpPr/>
          <p:nvPr/>
        </p:nvSpPr>
        <p:spPr>
          <a:xfrm>
            <a:off x="533399" y="2057400"/>
            <a:ext cx="4190807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41" y="2699"/>
                </a:moveTo>
                <a:lnTo>
                  <a:pt x="441" y="18900"/>
                </a:lnTo>
                <a:lnTo>
                  <a:pt x="21159" y="18900"/>
                </a:lnTo>
                <a:lnTo>
                  <a:pt x="21159" y="2699"/>
                </a:lnTo>
                <a:close/>
              </a:path>
            </a:pathLst>
          </a:custGeom>
          <a:blipFill>
            <a:blip r:embed="rId4"/>
          </a:blipFill>
          <a:ln>
            <a:solidFill>
              <a:srgbClr val="B64A1D"/>
            </a:solidFill>
            <a:round/>
          </a:ln>
          <a:effectLst>
            <a:outerShdw sx="100000" sy="100000" kx="0" ky="0" algn="b" rotWithShape="0" blurRad="50800" dist="25399" dir="6599969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62" name="Shape 62"/>
          <p:cNvSpPr/>
          <p:nvPr/>
        </p:nvSpPr>
        <p:spPr>
          <a:xfrm>
            <a:off x="533399" y="2743200"/>
            <a:ext cx="4190807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41" y="2699"/>
                </a:moveTo>
                <a:lnTo>
                  <a:pt x="441" y="18900"/>
                </a:lnTo>
                <a:lnTo>
                  <a:pt x="21159" y="18900"/>
                </a:lnTo>
                <a:lnTo>
                  <a:pt x="21159" y="2699"/>
                </a:lnTo>
                <a:close/>
              </a:path>
            </a:pathLst>
          </a:custGeom>
          <a:blipFill>
            <a:blip r:embed="rId4"/>
          </a:blipFill>
          <a:ln>
            <a:solidFill>
              <a:srgbClr val="B64A1D"/>
            </a:solidFill>
            <a:round/>
          </a:ln>
          <a:effectLst>
            <a:outerShdw sx="100000" sy="100000" kx="0" ky="0" algn="b" rotWithShape="0" blurRad="50800" dist="25399" dir="6599969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63" name="Shape 63"/>
          <p:cNvSpPr/>
          <p:nvPr/>
        </p:nvSpPr>
        <p:spPr>
          <a:xfrm>
            <a:off x="533399" y="3429000"/>
            <a:ext cx="4190807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41" y="2699"/>
                </a:moveTo>
                <a:lnTo>
                  <a:pt x="441" y="18900"/>
                </a:lnTo>
                <a:lnTo>
                  <a:pt x="21159" y="18900"/>
                </a:lnTo>
                <a:lnTo>
                  <a:pt x="21159" y="2699"/>
                </a:lnTo>
                <a:close/>
              </a:path>
            </a:pathLst>
          </a:custGeom>
          <a:blipFill>
            <a:blip r:embed="rId4"/>
          </a:blipFill>
          <a:ln>
            <a:solidFill>
              <a:srgbClr val="B64A1D"/>
            </a:solidFill>
            <a:round/>
          </a:ln>
          <a:effectLst>
            <a:outerShdw sx="100000" sy="100000" kx="0" ky="0" algn="b" rotWithShape="0" blurRad="50800" dist="25399" dir="6599969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64" name="Shape 64"/>
          <p:cNvSpPr/>
          <p:nvPr/>
        </p:nvSpPr>
        <p:spPr>
          <a:xfrm>
            <a:off x="533399" y="4114800"/>
            <a:ext cx="4190807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41" y="2699"/>
                </a:moveTo>
                <a:lnTo>
                  <a:pt x="441" y="18900"/>
                </a:lnTo>
                <a:lnTo>
                  <a:pt x="21159" y="18900"/>
                </a:lnTo>
                <a:lnTo>
                  <a:pt x="21159" y="2699"/>
                </a:lnTo>
                <a:close/>
              </a:path>
            </a:pathLst>
          </a:custGeom>
          <a:blipFill>
            <a:blip r:embed="rId4"/>
          </a:blipFill>
          <a:ln>
            <a:solidFill>
              <a:srgbClr val="B64A1D"/>
            </a:solidFill>
            <a:round/>
          </a:ln>
          <a:effectLst>
            <a:outerShdw sx="100000" sy="100000" kx="0" ky="0" algn="b" rotWithShape="0" blurRad="50800" dist="25399" dir="6599969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533399" y="4800600"/>
            <a:ext cx="4190807" cy="685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41" y="2699"/>
                </a:moveTo>
                <a:lnTo>
                  <a:pt x="441" y="18900"/>
                </a:lnTo>
                <a:lnTo>
                  <a:pt x="21159" y="18900"/>
                </a:lnTo>
                <a:lnTo>
                  <a:pt x="21159" y="2699"/>
                </a:lnTo>
                <a:close/>
              </a:path>
            </a:pathLst>
          </a:custGeom>
          <a:blipFill>
            <a:blip r:embed="rId4"/>
          </a:blipFill>
          <a:ln>
            <a:solidFill>
              <a:srgbClr val="B64A1D"/>
            </a:solidFill>
            <a:round/>
          </a:ln>
          <a:effectLst>
            <a:outerShdw sx="100000" sy="100000" kx="0" ky="0" algn="b" rotWithShape="0" blurRad="50800" dist="25399" dir="6599969">
              <a:srgbClr val="00000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latin typeface="Calisto MT"/>
                <a:ea typeface="Calisto MT"/>
                <a:cs typeface="Calisto MT"/>
                <a:sym typeface="Calisto MT"/>
              </a:defRPr>
            </a:pPr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404812" y="527050"/>
            <a:ext cx="8001001" cy="86201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48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4800"/>
              <a:t>Application version 1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nodeType="afterEffect" presetClass="entr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presetClass="exi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presetClass="entr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xi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afterEffect" presetClass="entr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presetClass="exi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afterEffect" presetClass="entr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presetClass="exi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afterEffect" presetClass="entr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afterEffect" presetClass="exi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afterEffect" presetClass="entr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1" grpId="1"/>
      <p:bldP build="whole" bldLvl="1" animBg="1" rev="0" advAuto="0" spid="63" grpId="6"/>
      <p:bldP build="whole" bldLvl="1" animBg="1" rev="0" advAuto="0" spid="61" grpId="3"/>
      <p:bldP build="whole" bldLvl="1" animBg="1" rev="0" advAuto="0" spid="63" grpId="7"/>
      <p:bldP build="whole" bldLvl="1" animBg="1" rev="0" advAuto="0" spid="65" grpId="10"/>
      <p:bldP build="whole" bldLvl="1" animBg="1" rev="0" advAuto="0" spid="55" grpId="2"/>
      <p:bldP build="whole" bldLvl="1" animBg="1" rev="0" advAuto="0" spid="62" grpId="4"/>
      <p:bldP build="whole" bldLvl="1" animBg="1" rev="0" advAuto="0" spid="62" grpId="5"/>
      <p:bldP build="whole" bldLvl="1" animBg="1" rev="0" advAuto="0" spid="64" grpId="8"/>
      <p:bldP build="whole" bldLvl="1" animBg="1" rev="0" advAuto="0" spid="55" grpId="11"/>
      <p:bldP build="whole" bldLvl="1" animBg="1" rev="0" advAuto="0" spid="64" grpId="9"/>
      <p:bldP build="whole" bldLvl="1" animBg="1" rev="0" advAuto="0" spid="54" grpId="1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title"/>
          </p:nvPr>
        </p:nvSpPr>
        <p:spPr>
          <a:xfrm>
            <a:off x="571500" y="274637"/>
            <a:ext cx="80010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Assignment 12</a:t>
            </a:r>
          </a:p>
        </p:txBody>
      </p:sp>
      <p:sp>
        <p:nvSpPr>
          <p:cNvPr id="69" name="Shape 69"/>
          <p:cNvSpPr/>
          <p:nvPr>
            <p:ph type="body" idx="1"/>
          </p:nvPr>
        </p:nvSpPr>
        <p:spPr>
          <a:xfrm>
            <a:off x="454025" y="2816225"/>
            <a:ext cx="8001000" cy="41148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marL="2889955" indent="-2889955" defTabSz="914400">
              <a:spcBef>
                <a:spcPts val="2000"/>
              </a:spcBef>
              <a:buSzPct val="100000"/>
              <a:buFont typeface="Wingdings 2"/>
              <a:buChar char=""/>
              <a:defRPr sz="32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3200"/>
              <a:t>Implement a Progress Dialog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title"/>
          </p:nvPr>
        </p:nvSpPr>
        <p:spPr>
          <a:xfrm>
            <a:off x="571500" y="274637"/>
            <a:ext cx="80010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Background Processing</a:t>
            </a:r>
          </a:p>
        </p:txBody>
      </p:sp>
      <p:sp>
        <p:nvSpPr>
          <p:cNvPr id="72" name="Shape 72"/>
          <p:cNvSpPr/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219200" indent="-1219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Why use concurrency?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1219200" indent="-1219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Purpose of AsyncTask class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1219200" indent="-1219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The parameters are the following AsyncTask &lt;TypeOfVarArgParams, ProgressType, ResultType&gt; .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571500" y="274637"/>
            <a:ext cx="8001000" cy="11430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 defTabSz="914400">
              <a:defRPr sz="5400">
                <a:latin typeface="Calisto MT"/>
                <a:ea typeface="Calisto MT"/>
                <a:cs typeface="Calisto MT"/>
                <a:sym typeface="Calisto MT"/>
              </a:defRPr>
            </a:lvl1pPr>
          </a:lstStyle>
          <a:p>
            <a:pPr lvl="0">
              <a:defRPr sz="1800"/>
            </a:pPr>
            <a:r>
              <a:rPr sz="5400"/>
              <a:t>Assignment 13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571500" y="2573336"/>
            <a:ext cx="8001000" cy="3116264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1219200" indent="-1219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Fetch the product data asynchronously</a:t>
            </a:r>
            <a:endParaRPr sz="2400">
              <a:latin typeface="Calisto MT"/>
              <a:ea typeface="Calisto MT"/>
              <a:cs typeface="Calisto MT"/>
              <a:sym typeface="Calisto MT"/>
            </a:endParaRPr>
          </a:p>
          <a:p>
            <a:pPr lvl="0" marL="1219200" indent="-1219200" defTabSz="914400">
              <a:spcBef>
                <a:spcPts val="2000"/>
              </a:spcBef>
              <a:buSzPct val="100000"/>
              <a:buFont typeface="Wingdings 2"/>
              <a:buChar char=""/>
              <a:defRPr sz="1800"/>
            </a:pPr>
            <a:r>
              <a:rPr sz="2400">
                <a:latin typeface="Calisto MT"/>
                <a:ea typeface="Calisto MT"/>
                <a:cs typeface="Calisto MT"/>
                <a:sym typeface="Calisto MT"/>
              </a:rPr>
              <a:t>Fetch the product images asynchronously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title"/>
          </p:nvPr>
        </p:nvSpPr>
        <p:spPr>
          <a:xfrm>
            <a:off x="571500" y="274638"/>
            <a:ext cx="80010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/>
            </a:pPr>
            <a:r>
              <a:rPr sz="5400"/>
              <a:t>Caching</a:t>
            </a:r>
          </a:p>
        </p:txBody>
      </p:sp>
      <p:sp>
        <p:nvSpPr>
          <p:cNvPr id="78" name="Shape 78"/>
          <p:cNvSpPr/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defRPr sz="1800"/>
            </a:pPr>
            <a:r>
              <a:rPr sz="2400"/>
              <a:t>Why cache ?</a:t>
            </a:r>
            <a:endParaRPr sz="2400"/>
          </a:p>
          <a:p>
            <a:pPr lvl="0" marL="609600" indent="-609600">
              <a:defRPr sz="1800"/>
            </a:pPr>
            <a:r>
              <a:rPr sz="2400"/>
              <a:t>In Memory LRU Cache, Disk.</a:t>
            </a:r>
            <a:endParaRPr sz="2400"/>
          </a:p>
          <a:p>
            <a:pPr lvl="0" marL="609600" indent="-609600">
              <a:defRPr sz="1800"/>
            </a:pPr>
            <a:r>
              <a:rPr sz="2400"/>
              <a:t>Approaches.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type="title"/>
          </p:nvPr>
        </p:nvSpPr>
        <p:spPr>
          <a:xfrm>
            <a:off x="571500" y="274638"/>
            <a:ext cx="8001000" cy="1143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lvl="0">
              <a:defRPr sz="1800"/>
            </a:pPr>
            <a:r>
              <a:rPr sz="5400"/>
              <a:t>Assignment 14</a:t>
            </a:r>
          </a:p>
        </p:txBody>
      </p:sp>
      <p:sp>
        <p:nvSpPr>
          <p:cNvPr id="81" name="Shape 81"/>
          <p:cNvSpPr/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/>
          <a:lstStyle/>
          <a:p>
            <a:pPr lvl="0" marL="609600" indent="-609600">
              <a:defRPr sz="1800"/>
            </a:pPr>
            <a:r>
              <a:rPr sz="2400"/>
              <a:t>Save Image in the External Cache Dir</a:t>
            </a:r>
            <a:endParaRPr sz="2400"/>
          </a:p>
          <a:p>
            <a:pPr lvl="0" marL="609600" indent="-609600">
              <a:defRPr sz="1800"/>
            </a:pPr>
            <a:r>
              <a:rPr sz="2400"/>
              <a:t>Save the URL vs Image Path mapping in Shared Preferences</a:t>
            </a:r>
            <a:endParaRPr sz="2400"/>
          </a:p>
          <a:p>
            <a:pPr lvl="0" marL="609600" indent="-609600">
              <a:defRPr sz="1800"/>
            </a:pPr>
            <a:r>
              <a:rPr sz="2400"/>
              <a:t>Use the Shared Preferences to load the image from cache if available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4D21"/>
      </a:accent1>
      <a:accent2>
        <a:srgbClr val="A32323"/>
      </a:accent2>
      <a:accent3>
        <a:srgbClr val="8F8F8F"/>
      </a:accent3>
      <a:accent4>
        <a:srgbClr val="707070"/>
      </a:accent4>
      <a:accent5>
        <a:srgbClr val="D6B2AB"/>
      </a:accent5>
      <a:accent6>
        <a:srgbClr val="942020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399" dir="6599969">
              <a:srgbClr val="000000">
                <a:alpha val="34999"/>
              </a:srgbClr>
            </a:outerShdw>
          </a:effectLst>
        </a:effectStyle>
        <a:effectStyle>
          <a:effectLst>
            <a:outerShdw sx="100000" sy="100000" kx="0" ky="0" algn="b" rotWithShape="0" blurRad="50800" dist="25399" dir="6599969">
              <a:srgbClr val="000000">
                <a:alpha val="34999"/>
              </a:srgbClr>
            </a:outerShdw>
          </a:effectLst>
        </a:effectStyle>
        <a:effectStyle>
          <a:effectLst>
            <a:outerShdw sx="100000" sy="100000" kx="0" ky="0" algn="b" rotWithShape="0" blurRad="50800" dist="25399" dir="6599969">
              <a:srgbClr val="000000">
                <a:alpha val="34999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74D21"/>
          </a:solidFill>
          <a:prstDash val="solid"/>
          <a:bevel/>
        </a:ln>
        <a:effectLst>
          <a:outerShdw sx="100000" sy="100000" kx="0" ky="0" algn="b" rotWithShape="0" blurRad="50800" dist="25399" dir="6599969">
            <a:srgbClr val="000000">
              <a:alpha val="34999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74D21"/>
          </a:solidFill>
          <a:prstDash val="solid"/>
          <a:bevel/>
        </a:ln>
        <a:effectLst>
          <a:outerShdw sx="100000" sy="100000" kx="0" ky="0" algn="b" rotWithShape="0" blurRad="50800" dist="25399" dir="6599969">
            <a:srgbClr val="000000">
              <a:alpha val="34999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74D21"/>
      </a:accent1>
      <a:accent2>
        <a:srgbClr val="A32323"/>
      </a:accent2>
      <a:accent3>
        <a:srgbClr val="8F8F8F"/>
      </a:accent3>
      <a:accent4>
        <a:srgbClr val="707070"/>
      </a:accent4>
      <a:accent5>
        <a:srgbClr val="D6B2AB"/>
      </a:accent5>
      <a:accent6>
        <a:srgbClr val="942020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399" dir="6599969">
              <a:srgbClr val="000000">
                <a:alpha val="34999"/>
              </a:srgbClr>
            </a:outerShdw>
          </a:effectLst>
        </a:effectStyle>
        <a:effectStyle>
          <a:effectLst>
            <a:outerShdw sx="100000" sy="100000" kx="0" ky="0" algn="b" rotWithShape="0" blurRad="50800" dist="25399" dir="6599969">
              <a:srgbClr val="000000">
                <a:alpha val="34999"/>
              </a:srgbClr>
            </a:outerShdw>
          </a:effectLst>
        </a:effectStyle>
        <a:effectStyle>
          <a:effectLst>
            <a:outerShdw sx="100000" sy="100000" kx="0" ky="0" algn="b" rotWithShape="0" blurRad="50800" dist="25399" dir="6599969">
              <a:srgbClr val="000000">
                <a:alpha val="34999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B74D21"/>
          </a:solidFill>
          <a:prstDash val="solid"/>
          <a:bevel/>
        </a:ln>
        <a:effectLst>
          <a:outerShdw sx="100000" sy="100000" kx="0" ky="0" algn="b" rotWithShape="0" blurRad="50800" dist="25399" dir="6599969">
            <a:srgbClr val="000000">
              <a:alpha val="34999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B74D21"/>
          </a:solidFill>
          <a:prstDash val="solid"/>
          <a:bevel/>
        </a:ln>
        <a:effectLst>
          <a:outerShdw sx="100000" sy="100000" kx="0" ky="0" algn="b" rotWithShape="0" blurRad="50800" dist="25399" dir="6599969">
            <a:srgbClr val="000000">
              <a:alpha val="34999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Book"/>
            <a:ea typeface="Avenir Book"/>
            <a:cs typeface="Avenir Book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