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70" r:id="rId2"/>
    <p:sldId id="257" r:id="rId3"/>
    <p:sldId id="269" r:id="rId4"/>
    <p:sldId id="274" r:id="rId5"/>
    <p:sldId id="258" r:id="rId6"/>
    <p:sldId id="271" r:id="rId7"/>
    <p:sldId id="272" r:id="rId8"/>
    <p:sldId id="275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9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DA94C-FDCE-EE46-8195-54E9E92B430C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6EDFC-9B19-8D40-BC05-F13A790FC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6EDFC-9B19-8D40-BC05-F13A790FC2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38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1676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419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191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434609"/>
            <a:ext cx="374904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2551176"/>
            <a:ext cx="3749040" cy="31455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Aft>
                <a:spcPts val="10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798020" y="538594"/>
            <a:ext cx="1808485" cy="51671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150174">
            <a:off x="4827538" y="836203"/>
            <a:ext cx="3657600" cy="493776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55093">
            <a:off x="2359666" y="458370"/>
            <a:ext cx="4424669" cy="3079124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1" name="Picture 10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6835967" y="278688"/>
            <a:ext cx="1695954" cy="484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924825"/>
            <a:ext cx="8001000" cy="1709928"/>
          </a:xfr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" y="4800600"/>
            <a:ext cx="80010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ortRul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225" y="466612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5255">
            <a:off x="2866028" y="3182426"/>
            <a:ext cx="1695954" cy="484558"/>
          </a:xfrm>
          <a:prstGeom prst="rect">
            <a:avLst/>
          </a:prstGeom>
        </p:spPr>
      </p:pic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150321">
            <a:off x="4329929" y="546774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317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380673">
            <a:off x="699762" y="451178"/>
            <a:ext cx="4163077" cy="2961146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480" y="4800600"/>
            <a:ext cx="3246120" cy="1188720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415567" y="369110"/>
            <a:ext cx="3794703" cy="272976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0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0973137">
            <a:off x="530124" y="631160"/>
            <a:ext cx="3837559" cy="2604282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 rot="470783">
            <a:off x="708565" y="3070624"/>
            <a:ext cx="3918749" cy="2827517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114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 rot="21240000">
            <a:off x="4717562" y="3396154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4876800"/>
            <a:ext cx="3048000" cy="118872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300"/>
              </a:spcAft>
              <a:buNone/>
              <a:defRPr sz="20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parAv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08222">
            <a:off x="7428515" y="2619243"/>
            <a:ext cx="1580737" cy="451639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6339646" y="604321"/>
            <a:ext cx="1610332" cy="2025115"/>
          </a:xfrm>
          <a:prstGeom prst="rect">
            <a:avLst/>
          </a:prstGeom>
        </p:spPr>
      </p:pic>
      <p:pic>
        <p:nvPicPr>
          <p:cNvPr id="13" name="Picture 12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22260">
            <a:off x="4891846" y="985321"/>
            <a:ext cx="1610332" cy="2025115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 rot="247118">
            <a:off x="5075220" y="1165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 rot="271248">
            <a:off x="6523020" y="784774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 rot="253865">
            <a:off x="4519045" y="2873698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6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1193488">
            <a:off x="610678" y="450635"/>
            <a:ext cx="3931920" cy="2834640"/>
          </a:xfrm>
          <a:solidFill>
            <a:srgbClr val="FFFFFF">
              <a:shade val="85000"/>
            </a:srgbClr>
          </a:solidFill>
          <a:ln w="31750" cap="sq">
            <a:solidFill>
              <a:srgbClr val="FDFDFD"/>
            </a:solidFill>
            <a:miter lim="800000"/>
          </a:ln>
          <a:effectLst>
            <a:outerShdw blurRad="88900" dist="44450" dir="90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 rot="21240000">
            <a:off x="455724" y="3551615"/>
            <a:ext cx="3474720" cy="1097280"/>
          </a:xfrm>
        </p:spPr>
        <p:txBody>
          <a:bodyPr vert="horz" lIns="91440" tIns="45720" rIns="91440" bIns="45720" rtlCol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spcAft>
                <a:spcPts val="300"/>
              </a:spcAft>
              <a:buNone/>
              <a:defRPr sz="2800" kern="1200">
                <a:solidFill>
                  <a:schemeClr val="tx1"/>
                </a:solidFill>
                <a:latin typeface="Mistral" pitchFamily="66" charset="0"/>
                <a:ea typeface="+mn-ea"/>
                <a:cs typeface="+mn-cs"/>
              </a:defRPr>
            </a:lvl1pPr>
          </a:lstStyle>
          <a:p>
            <a:pPr marL="0" lvl="0" indent="0" algn="ctr" defTabSz="914400" rtl="0" eaLnBrk="1" latinLnBrk="0" hangingPunct="1">
              <a:spcBef>
                <a:spcPts val="0"/>
              </a:spcBef>
              <a:spcAft>
                <a:spcPts val="1800"/>
              </a:spcAft>
              <a:buFont typeface="Wingdings 2" pitchFamily="18" charset="2"/>
              <a:buNone/>
            </a:pPr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2286000" indent="-457200">
              <a:defRPr/>
            </a:lvl6pPr>
            <a:lvl7pPr marL="2286000" indent="-457200">
              <a:defRPr/>
            </a:lvl7pPr>
            <a:lvl8pPr marL="2286000" indent="-457200">
              <a:defRPr/>
            </a:lvl8pPr>
            <a:lvl9pPr marL="2286000" indent="-4572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6634" y="577849"/>
            <a:ext cx="1882589" cy="5461001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224" y="577849"/>
            <a:ext cx="5768788" cy="546100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vertical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859" y="1562100"/>
            <a:ext cx="152400" cy="37338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Pag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2057401"/>
            <a:ext cx="8001000" cy="2424766"/>
          </a:xfrm>
        </p:spPr>
        <p:txBody>
          <a:bodyPr anchor="b" anchorCtr="0">
            <a:noAutofit/>
          </a:bodyPr>
          <a:lstStyle>
            <a:lvl1pPr>
              <a:defRPr sz="5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4800600"/>
            <a:ext cx="8001000" cy="1219200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4572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66660">
            <a:off x="5138374" y="599839"/>
            <a:ext cx="1610332" cy="2025115"/>
          </a:xfrm>
          <a:prstGeom prst="rect">
            <a:avLst/>
          </a:prstGeom>
        </p:spPr>
      </p:pic>
      <p:pic>
        <p:nvPicPr>
          <p:cNvPr id="11" name="Picture 10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29776">
            <a:off x="2072772" y="555386"/>
            <a:ext cx="1610332" cy="2025115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 rot="21254634">
            <a:off x="2256146" y="735839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2"/>
          <p:cNvSpPr>
            <a:spLocks noGrp="1"/>
          </p:cNvSpPr>
          <p:nvPr>
            <p:ph type="pic" idx="15"/>
          </p:nvPr>
        </p:nvSpPr>
        <p:spPr>
          <a:xfrm rot="21315648">
            <a:off x="5321748" y="780292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pic>
        <p:nvPicPr>
          <p:cNvPr id="14" name="Picture 13" descr="pictureStamp-Fra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790">
            <a:off x="3591963" y="936015"/>
            <a:ext cx="1610332" cy="2025115"/>
          </a:xfrm>
          <a:prstGeom prst="rect">
            <a:avLst/>
          </a:prstGeom>
        </p:spPr>
      </p:pic>
      <p:sp>
        <p:nvSpPr>
          <p:cNvPr id="17" name="Picture Placeholder 2"/>
          <p:cNvSpPr>
            <a:spLocks noGrp="1"/>
          </p:cNvSpPr>
          <p:nvPr>
            <p:ph type="pic" idx="17"/>
          </p:nvPr>
        </p:nvSpPr>
        <p:spPr>
          <a:xfrm rot="100778">
            <a:off x="3775337" y="1116468"/>
            <a:ext cx="1243584" cy="1664208"/>
          </a:xfrm>
          <a:solidFill>
            <a:srgbClr val="FFFFFF">
              <a:shade val="85000"/>
            </a:srgbClr>
          </a:solidFill>
          <a:ln w="114300" cap="sq">
            <a:noFill/>
            <a:miter lim="800000"/>
          </a:ln>
          <a:effectLst/>
          <a:scene3d>
            <a:camera prst="perspectiveRelaxed">
              <a:rot lat="0" lon="0" rev="0"/>
            </a:camera>
            <a:lightRig rig="twoPt" dir="t">
              <a:rot lat="0" lon="0" rev="7200000"/>
            </a:lightRig>
          </a:scene3d>
          <a:sp3d prstMaterial="matte">
            <a:contourClr>
              <a:srgbClr val="FFFFFF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82700"/>
            <a:ext cx="8001000" cy="1917700"/>
          </a:xfrm>
        </p:spPr>
        <p:txBody>
          <a:bodyPr anchor="b" anchorCtr="0">
            <a:noAutofit/>
          </a:bodyPr>
          <a:lstStyle>
            <a:lvl1pPr algn="ctr">
              <a:defRPr sz="56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3644153"/>
            <a:ext cx="8001000" cy="833718"/>
          </a:xfrm>
        </p:spPr>
        <p:txBody>
          <a:bodyPr anchor="t" anchorCtr="0"/>
          <a:lstStyle>
            <a:lvl1pPr marL="0" indent="0" algn="ctr">
              <a:spcAft>
                <a:spcPts val="0"/>
              </a:spcAft>
              <a:buNone/>
              <a:defRPr sz="20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3528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3460" y="1936751"/>
            <a:ext cx="3749040" cy="4102100"/>
          </a:xfrm>
        </p:spPr>
        <p:txBody>
          <a:bodyPr>
            <a:normAutofit/>
          </a:bodyPr>
          <a:lstStyle>
            <a:lvl1pPr>
              <a:spcAft>
                <a:spcPts val="1600"/>
              </a:spcAft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460" y="1874838"/>
            <a:ext cx="3749040" cy="639762"/>
          </a:xfrm>
        </p:spPr>
        <p:txBody>
          <a:bodyPr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3460" y="2590800"/>
            <a:ext cx="3749040" cy="3448050"/>
          </a:xfrm>
        </p:spPr>
        <p:txBody>
          <a:bodyPr>
            <a:normAutofit/>
          </a:bodyPr>
          <a:lstStyle>
            <a:lvl1pPr>
              <a:spcAft>
                <a:spcPts val="1400"/>
              </a:spcAft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1800"/>
            </a:lvl6pPr>
            <a:lvl7pPr marL="2290763" indent="-461963">
              <a:defRPr sz="1800"/>
            </a:lvl7pPr>
            <a:lvl8pPr marL="2290763" indent="-461963">
              <a:defRPr sz="1800"/>
            </a:lvl8pPr>
            <a:lvl9pPr marL="2290763" indent="-461963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standard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1524000"/>
            <a:ext cx="3733800" cy="15240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443752"/>
            <a:ext cx="3749040" cy="1707777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494" y="430306"/>
            <a:ext cx="3749040" cy="560854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290763" indent="-461963">
              <a:defRPr sz="2000"/>
            </a:lvl6pPr>
            <a:lvl7pPr marL="2290763" indent="-461963">
              <a:defRPr sz="2000"/>
            </a:lvl7pPr>
            <a:lvl8pPr marL="2290763" indent="-461963">
              <a:defRPr sz="2000"/>
            </a:lvl8pPr>
            <a:lvl9pPr marL="2290763" indent="-461963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6153" y="2554940"/>
            <a:ext cx="3749040" cy="3146613"/>
          </a:xfrm>
        </p:spPr>
        <p:txBody>
          <a:bodyPr>
            <a:normAutofit/>
          </a:bodyPr>
          <a:lstStyle>
            <a:lvl1pPr marL="0" indent="0" algn="ctr">
              <a:spcAft>
                <a:spcPts val="1000"/>
              </a:spcAft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hortRu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98" y="2305609"/>
            <a:ext cx="2495550" cy="95250"/>
          </a:xfrm>
          <a:prstGeom prst="rect">
            <a:avLst/>
          </a:prstGeom>
          <a:effectLst>
            <a:outerShdw blurRad="25400" sx="101000" sy="101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PageOverlay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15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274638"/>
            <a:ext cx="8001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905000"/>
            <a:ext cx="8001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2100" y="6158753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4A6734C-E115-4BC5-9FB0-F9BF6FABFDA0}" type="datetimeFigureOut">
              <a:rPr lang="en-US" smtClean="0"/>
              <a:t>17/04/13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46220" y="6158753"/>
            <a:ext cx="1051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fld id="{D739C4FB-7D33-419B-8833-D1372BFD1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0"/>
        </a:spcBef>
        <a:spcAft>
          <a:spcPts val="2000"/>
        </a:spcAft>
        <a:buFont typeface="Wingdings 2" pitchFamily="18" charset="2"/>
        <a:buChar char="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0"/>
        </a:spcBef>
        <a:spcAft>
          <a:spcPts val="1000"/>
        </a:spcAft>
        <a:buClr>
          <a:schemeClr val="bg2"/>
        </a:buClr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0"/>
        </a:spcBef>
        <a:spcAft>
          <a:spcPts val="1000"/>
        </a:spcAft>
        <a:buFont typeface="Wingdings 2" pitchFamily="18" charset="2"/>
        <a:buChar char="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32051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61963" algn="l" defTabSz="914400" rtl="0" eaLnBrk="1" latinLnBrk="0" hangingPunct="1">
        <a:spcBef>
          <a:spcPts val="0"/>
        </a:spcBef>
        <a:spcAft>
          <a:spcPts val="600"/>
        </a:spcAft>
        <a:buClr>
          <a:schemeClr val="bg2"/>
        </a:buClr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4119563" indent="-461963" algn="l" defTabSz="914400" rtl="0" eaLnBrk="1" latinLnBrk="0" hangingPunct="1">
        <a:spcBef>
          <a:spcPts val="0"/>
        </a:spcBef>
        <a:spcAft>
          <a:spcPts val="600"/>
        </a:spcAft>
        <a:buFont typeface="Wingdings 2" pitchFamily="18" charset="2"/>
        <a:buChar char="ò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it@github.com:rohinik/Kranti-Android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view/ViewGroup.html" TargetMode="External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reference/android/view/View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mplecodestuffs.com/what-is-pending-intent-in-android/" TargetMode="External"/><Relationship Id="rId4" Type="http://schemas.openxmlformats.org/officeDocument/2006/relationships/hyperlink" Target="http://www.vogella.com/articles/AndroidNotifications/article.html" TargetMode="External"/><Relationship Id="rId5" Type="http://schemas.openxmlformats.org/officeDocument/2006/relationships/hyperlink" Target="http://www.androidhive.info/2012/02/android-custom-listview-with-image-and-text/" TargetMode="External"/><Relationship Id="rId6" Type="http://schemas.openxmlformats.org/officeDocument/2006/relationships/hyperlink" Target="http://www.nofluffjuststuff.com/blog/vladimir_vivien/2011/09/creating_android_view_adapters_is_easy_but_beware_" TargetMode="External"/><Relationship Id="rId7" Type="http://schemas.openxmlformats.org/officeDocument/2006/relationships/hyperlink" Target="http://developer.android.com/reference/android/content/BroadcastReceiver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mmonsware.com/Android/excerpt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950184"/>
            <a:ext cx="8001000" cy="1207501"/>
          </a:xfrm>
        </p:spPr>
        <p:txBody>
          <a:bodyPr/>
          <a:lstStyle/>
          <a:p>
            <a:r>
              <a:rPr lang="en-US" dirty="0" smtClean="0"/>
              <a:t>Before We Start Make Sure that…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3101866"/>
            <a:ext cx="8001000" cy="4114800"/>
          </a:xfrm>
        </p:spPr>
        <p:txBody>
          <a:bodyPr/>
          <a:lstStyle/>
          <a:p>
            <a:r>
              <a:rPr lang="en-US" dirty="0" smtClean="0"/>
              <a:t>You have taken a recent pull of the </a:t>
            </a:r>
            <a:r>
              <a:rPr lang="en-US" dirty="0" err="1" smtClean="0"/>
              <a:t>Kranti</a:t>
            </a:r>
            <a:r>
              <a:rPr lang="en-US" dirty="0" smtClean="0"/>
              <a:t> app from </a:t>
            </a:r>
            <a:r>
              <a:rPr lang="fr-FR" dirty="0">
                <a:hlinkClick r:id="rId3"/>
              </a:rPr>
              <a:t>git@github.com:rohinik/Kranti-Android.git</a:t>
            </a:r>
            <a:endParaRPr lang="fr-FR" dirty="0"/>
          </a:p>
          <a:p>
            <a:r>
              <a:rPr lang="en-US" dirty="0" err="1" smtClean="0"/>
              <a:t>Kranti</a:t>
            </a:r>
            <a:r>
              <a:rPr lang="en-US" dirty="0" smtClean="0"/>
              <a:t> app is running properly in your device.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6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Widgets</a:t>
            </a:r>
            <a:endParaRPr lang="fr-FR" dirty="0" smtClean="0"/>
          </a:p>
          <a:p>
            <a:r>
              <a:rPr lang="fr-FR" dirty="0" err="1" smtClean="0"/>
              <a:t>Adapters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ArrayAdapters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Custom </a:t>
            </a:r>
            <a:r>
              <a:rPr lang="fr-FR" dirty="0" err="1" smtClean="0"/>
              <a:t>Adapters</a:t>
            </a:r>
            <a:endParaRPr lang="fr-FR" dirty="0" smtClean="0"/>
          </a:p>
          <a:p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Intents</a:t>
            </a:r>
            <a:r>
              <a:rPr lang="fr-FR" dirty="0" smtClean="0"/>
              <a:t>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800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81750"/>
            <a:ext cx="8001000" cy="1143000"/>
          </a:xfrm>
        </p:spPr>
        <p:txBody>
          <a:bodyPr/>
          <a:lstStyle/>
          <a:p>
            <a:r>
              <a:rPr lang="en-US" dirty="0" smtClean="0"/>
              <a:t>Selection Widgets</a:t>
            </a:r>
            <a:endParaRPr lang="en-US" dirty="0"/>
          </a:p>
        </p:txBody>
      </p:sp>
      <p:pic>
        <p:nvPicPr>
          <p:cNvPr id="6" name="Picture 5" descr="ted_before_after_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73" y="1174237"/>
            <a:ext cx="3074254" cy="5106818"/>
          </a:xfrm>
          <a:prstGeom prst="rect">
            <a:avLst/>
          </a:prstGeom>
        </p:spPr>
      </p:pic>
      <p:pic>
        <p:nvPicPr>
          <p:cNvPr id="7" name="Picture 6" descr="23l06dy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178" y="1043497"/>
            <a:ext cx="4064000" cy="6096000"/>
          </a:xfrm>
          <a:prstGeom prst="rect">
            <a:avLst/>
          </a:prstGeom>
        </p:spPr>
      </p:pic>
      <p:pic>
        <p:nvPicPr>
          <p:cNvPr id="8" name="Picture 7" descr="aZkGv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895" y="1968500"/>
            <a:ext cx="4673600" cy="2921000"/>
          </a:xfrm>
          <a:prstGeom prst="rect">
            <a:avLst/>
          </a:prstGeom>
        </p:spPr>
      </p:pic>
      <p:pic>
        <p:nvPicPr>
          <p:cNvPr id="4" name="Content Placeholder 3" descr="Screen Shot 2013-04-11 at 6.24.44 PM.png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412" r="-39412"/>
          <a:stretch>
            <a:fillRect/>
          </a:stretch>
        </p:blipFill>
        <p:spPr>
          <a:xfrm>
            <a:off x="0" y="1678893"/>
            <a:ext cx="8948648" cy="4602162"/>
          </a:xfrm>
        </p:spPr>
      </p:pic>
    </p:spTree>
    <p:extLst>
      <p:ext uri="{BB962C8B-B14F-4D97-AF65-F5344CB8AC3E}">
        <p14:creationId xmlns:p14="http://schemas.microsoft.com/office/powerpoint/2010/main" val="1771914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adapters?</a:t>
            </a:r>
          </a:p>
          <a:p>
            <a:r>
              <a:rPr lang="en-US" dirty="0" smtClean="0"/>
              <a:t>Need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39104" y="1648195"/>
            <a:ext cx="8777784" cy="4891584"/>
            <a:chOff x="200558" y="1417638"/>
            <a:chExt cx="8777784" cy="4891584"/>
          </a:xfrm>
        </p:grpSpPr>
        <p:pic>
          <p:nvPicPr>
            <p:cNvPr id="4" name="Picture 3" descr="Screen Shot 2013-04-13 at 12.11.30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58" y="1417638"/>
              <a:ext cx="8777784" cy="4891584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987901" y="3023456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98340" y="3053607"/>
              <a:ext cx="100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Data Source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39324" y="3023456"/>
              <a:ext cx="1007756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39324" y="3238273"/>
              <a:ext cx="10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Adapter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220493" y="3044109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30932" y="3238273"/>
              <a:ext cx="113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ListView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22107" y="5094853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32546" y="5309670"/>
              <a:ext cx="1007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Cursor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19900" y="5064702"/>
              <a:ext cx="1242438" cy="67648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30339" y="5279519"/>
              <a:ext cx="113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ArrayList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720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ArrayAdapter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use </a:t>
            </a:r>
            <a:r>
              <a:rPr lang="en-US" dirty="0" err="1"/>
              <a:t>A</a:t>
            </a:r>
            <a:r>
              <a:rPr lang="en-US" dirty="0" err="1" smtClean="0"/>
              <a:t>rrayAdapter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ArrayAdapter</a:t>
            </a:r>
            <a:r>
              <a:rPr lang="en-US" i="1" dirty="0" smtClean="0"/>
              <a:t>&lt;String&gt; adapter = new 	</a:t>
            </a:r>
            <a:r>
              <a:rPr lang="en-US" i="1" dirty="0" err="1" smtClean="0"/>
              <a:t>ArrayAdapter</a:t>
            </a:r>
            <a:r>
              <a:rPr lang="en-US" i="1" dirty="0" smtClean="0"/>
              <a:t>&lt;String&gt;(</a:t>
            </a:r>
            <a:r>
              <a:rPr lang="en-US" i="1" dirty="0" err="1" smtClean="0"/>
              <a:t>context,resource</a:t>
            </a:r>
            <a:r>
              <a:rPr lang="en-US" i="1" dirty="0" smtClean="0"/>
              <a:t> </a:t>
            </a:r>
            <a:r>
              <a:rPr lang="en-US" i="1" dirty="0"/>
              <a:t>ID of a view </a:t>
            </a:r>
            <a:r>
              <a:rPr lang="en-US" i="1" dirty="0" smtClean="0"/>
              <a:t>to use,</a:t>
            </a:r>
            <a:r>
              <a:rPr lang="en-US" i="1" dirty="0"/>
              <a:t> actual </a:t>
            </a:r>
            <a:r>
              <a:rPr lang="en-US" i="1" dirty="0" smtClean="0"/>
              <a:t>	array/list </a:t>
            </a:r>
            <a:r>
              <a:rPr lang="en-US" i="1" dirty="0"/>
              <a:t>of </a:t>
            </a:r>
            <a:r>
              <a:rPr lang="en-US" i="1" dirty="0" smtClean="0"/>
              <a:t>items);</a:t>
            </a:r>
          </a:p>
          <a:p>
            <a:r>
              <a:rPr lang="en-US" dirty="0" smtClean="0"/>
              <a:t>Steps:   </a:t>
            </a:r>
          </a:p>
          <a:p>
            <a:pPr lvl="1">
              <a:buAutoNum type="arabicParenR"/>
            </a:pPr>
            <a:r>
              <a:rPr lang="en-US" dirty="0" smtClean="0"/>
              <a:t>Include </a:t>
            </a:r>
            <a:r>
              <a:rPr lang="en-US" dirty="0" err="1" smtClean="0"/>
              <a:t>ListView</a:t>
            </a:r>
            <a:r>
              <a:rPr lang="en-US" dirty="0" smtClean="0"/>
              <a:t> in your layout</a:t>
            </a:r>
          </a:p>
          <a:p>
            <a:pPr lvl="1">
              <a:buAutoNum type="arabicParenR"/>
            </a:pPr>
            <a:r>
              <a:rPr lang="en-US" dirty="0" smtClean="0"/>
              <a:t>Invoke </a:t>
            </a:r>
            <a:r>
              <a:rPr lang="en-US" dirty="0" err="1"/>
              <a:t>setAdapter</a:t>
            </a:r>
            <a:r>
              <a:rPr lang="en-US" dirty="0"/>
              <a:t>() </a:t>
            </a:r>
            <a:endParaRPr lang="en-US" dirty="0" smtClean="0"/>
          </a:p>
          <a:p>
            <a:pPr lvl="1">
              <a:buAutoNum type="arabicParenR"/>
            </a:pPr>
            <a:r>
              <a:rPr lang="en-US" dirty="0"/>
              <a:t>A</a:t>
            </a:r>
            <a:r>
              <a:rPr lang="en-US" dirty="0" smtClean="0"/>
              <a:t>ttach </a:t>
            </a:r>
            <a:r>
              <a:rPr lang="en-US" dirty="0"/>
              <a:t>a listener via </a:t>
            </a:r>
            <a:r>
              <a:rPr lang="en-US" dirty="0" err="1" smtClean="0"/>
              <a:t>setOnItemSelectedListener</a:t>
            </a:r>
            <a:r>
              <a:rPr lang="en-US" dirty="0" smtClean="0"/>
              <a:t>()</a:t>
            </a:r>
          </a:p>
          <a:p>
            <a:pPr lvl="1">
              <a:buAutoNum type="arabicParenR"/>
            </a:pPr>
            <a:endParaRPr lang="en-US" dirty="0" smtClean="0"/>
          </a:p>
          <a:p>
            <a:r>
              <a:rPr lang="en-US" dirty="0" smtClean="0"/>
              <a:t>Implement the same in </a:t>
            </a:r>
            <a:r>
              <a:rPr lang="en-US" dirty="0" err="1" smtClean="0"/>
              <a:t>Kranti</a:t>
            </a:r>
            <a:r>
              <a:rPr lang="en-US" dirty="0" smtClean="0"/>
              <a:t> App</a:t>
            </a:r>
            <a:endParaRPr lang="en-US" dirty="0"/>
          </a:p>
          <a:p>
            <a:pPr lvl="1">
              <a:buAutoNum type="arabicParenR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779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Adapter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/>
          </a:bodyPr>
          <a:lstStyle/>
          <a:p>
            <a:r>
              <a:rPr lang="en-US" dirty="0" smtClean="0"/>
              <a:t>Need </a:t>
            </a:r>
            <a:endParaRPr lang="en-US" b="1" i="1" dirty="0" smtClean="0"/>
          </a:p>
          <a:p>
            <a:r>
              <a:rPr lang="en-US" dirty="0" smtClean="0"/>
              <a:t>Implement a custom adapter in the </a:t>
            </a:r>
            <a:r>
              <a:rPr lang="en-US" dirty="0" err="1" smtClean="0"/>
              <a:t>Kranti</a:t>
            </a:r>
            <a:r>
              <a:rPr lang="en-US" dirty="0" smtClean="0"/>
              <a:t> App</a:t>
            </a:r>
          </a:p>
          <a:p>
            <a:r>
              <a:rPr lang="en-US" dirty="0"/>
              <a:t>Understanding </a:t>
            </a:r>
          </a:p>
          <a:p>
            <a:pPr marL="457200" lvl="1" indent="0">
              <a:buNone/>
            </a:pPr>
            <a:r>
              <a:rPr lang="en-US" sz="2600" i="1" dirty="0"/>
              <a:t>	public abstract </a:t>
            </a:r>
            <a:r>
              <a:rPr lang="en-US" sz="2600" i="1" u="sng" dirty="0">
                <a:hlinkClick r:id="rId2"/>
              </a:rPr>
              <a:t>View</a:t>
            </a:r>
            <a:r>
              <a:rPr lang="en-US" sz="2600" i="1" dirty="0"/>
              <a:t> </a:t>
            </a:r>
            <a:r>
              <a:rPr lang="en-US" sz="2600" b="1" i="1" dirty="0" err="1"/>
              <a:t>getView</a:t>
            </a:r>
            <a:r>
              <a:rPr lang="en-US" sz="2600" b="1" i="1" dirty="0"/>
              <a:t> </a:t>
            </a:r>
            <a:r>
              <a:rPr lang="en-US" sz="2600" i="1" dirty="0"/>
              <a:t>(</a:t>
            </a:r>
            <a:r>
              <a:rPr lang="en-US" sz="2600" i="1" dirty="0" err="1"/>
              <a:t>int</a:t>
            </a:r>
            <a:r>
              <a:rPr lang="en-US" sz="2600" i="1" dirty="0"/>
              <a:t> 	position, </a:t>
            </a:r>
            <a:r>
              <a:rPr lang="en-US" sz="2600" i="1" u="sng" dirty="0">
                <a:hlinkClick r:id="rId2"/>
              </a:rPr>
              <a:t>View</a:t>
            </a:r>
            <a:r>
              <a:rPr lang="en-US" sz="2600" i="1" dirty="0"/>
              <a:t> </a:t>
            </a:r>
            <a:r>
              <a:rPr lang="en-US" sz="2600" i="1" dirty="0" err="1"/>
              <a:t>convertView</a:t>
            </a:r>
            <a:r>
              <a:rPr lang="en-US" sz="2600" i="1" dirty="0"/>
              <a:t>, </a:t>
            </a:r>
            <a:r>
              <a:rPr lang="en-US" sz="2600" i="1" u="sng" dirty="0">
                <a:hlinkClick r:id="rId3"/>
              </a:rPr>
              <a:t>ViewGroup</a:t>
            </a:r>
            <a:r>
              <a:rPr lang="en-US" sz="2600" i="1" dirty="0"/>
              <a:t> parent)</a:t>
            </a:r>
            <a:endParaRPr lang="en-US" b="1" i="1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4" name="Picture 3" descr="Screen Shot 2013-04-13 at 10.23.27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83" y="1905000"/>
            <a:ext cx="64135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Pending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/>
          </a:bodyPr>
          <a:lstStyle/>
          <a:p>
            <a:r>
              <a:rPr lang="en-US" dirty="0" smtClean="0"/>
              <a:t>Demo</a:t>
            </a:r>
          </a:p>
          <a:p>
            <a:r>
              <a:rPr lang="en-US" dirty="0" smtClean="0"/>
              <a:t>Understanding </a:t>
            </a:r>
          </a:p>
          <a:p>
            <a:pPr marL="457200" lvl="1" indent="0">
              <a:buNone/>
            </a:pPr>
            <a:r>
              <a:rPr lang="en-US" sz="2600" i="1" dirty="0" smtClean="0"/>
              <a:t>	 public static </a:t>
            </a:r>
            <a:r>
              <a:rPr lang="en-US" sz="2600" i="1" dirty="0" err="1" smtClean="0"/>
              <a:t>PendingIntent</a:t>
            </a:r>
            <a:r>
              <a:rPr lang="en-US" sz="2600" i="1" dirty="0" smtClean="0"/>
              <a:t> </a:t>
            </a:r>
            <a:r>
              <a:rPr lang="en-US" sz="2600" i="1" dirty="0" err="1" smtClean="0"/>
              <a:t>getActivity</a:t>
            </a:r>
            <a:r>
              <a:rPr lang="en-US" sz="2600" i="1" dirty="0" smtClean="0"/>
              <a:t>(Context </a:t>
            </a:r>
            <a:r>
              <a:rPr lang="en-US" sz="2600" i="1" dirty="0" err="1" smtClean="0"/>
              <a:t>context,int</a:t>
            </a:r>
            <a:r>
              <a:rPr lang="en-US" sz="2600" i="1" dirty="0" smtClean="0"/>
              <a:t> 	</a:t>
            </a:r>
            <a:r>
              <a:rPr lang="en-US" sz="2600" i="1" dirty="0" err="1" smtClean="0"/>
              <a:t>requestCode</a:t>
            </a:r>
            <a:r>
              <a:rPr lang="en-US" sz="2600" i="1" dirty="0" smtClean="0"/>
              <a:t>, Intent </a:t>
            </a:r>
            <a:r>
              <a:rPr lang="en-US" sz="2600" i="1" dirty="0" err="1" smtClean="0"/>
              <a:t>intent,int</a:t>
            </a:r>
            <a:r>
              <a:rPr lang="en-US" sz="2600" i="1" dirty="0" smtClean="0"/>
              <a:t> flags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18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Selection</a:t>
            </a:r>
            <a:r>
              <a:rPr lang="fr-FR" dirty="0" smtClean="0"/>
              <a:t> </a:t>
            </a:r>
            <a:r>
              <a:rPr lang="fr-FR" dirty="0" err="1" smtClean="0"/>
              <a:t>Widgets</a:t>
            </a:r>
            <a:endParaRPr lang="fr-FR" dirty="0" smtClean="0"/>
          </a:p>
          <a:p>
            <a:r>
              <a:rPr lang="fr-FR" dirty="0" err="1" smtClean="0"/>
              <a:t>Adapters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err="1" smtClean="0"/>
              <a:t>ArrayAdapters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/>
              <a:t>Custom </a:t>
            </a:r>
            <a:r>
              <a:rPr lang="fr-FR" dirty="0" err="1" smtClean="0"/>
              <a:t>Adapters</a:t>
            </a:r>
            <a:endParaRPr lang="fr-FR" dirty="0" smtClean="0"/>
          </a:p>
          <a:p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Intents</a:t>
            </a:r>
            <a:r>
              <a:rPr lang="fr-FR" dirty="0" smtClean="0"/>
              <a:t> (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Demo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64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132" y="1905000"/>
            <a:ext cx="8668868" cy="457269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://commonsware.com/Android/excerpt.pdf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://www.simplecodestuffs.com/what-is-pending-intent-in-android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http://www.vogella.com/articles/AndroidNotifications/</a:t>
            </a:r>
            <a:r>
              <a:rPr lang="en-US" dirty="0" smtClean="0">
                <a:hlinkClick r:id="rId4"/>
              </a:rPr>
              <a:t>article.html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http://www.androidhive.info/2012/02/android-custom-listview-with-image-and-text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http://www.nofluffjuststuff.com/blog/vladimir_vivien/2011/09/</a:t>
            </a:r>
            <a:r>
              <a:rPr lang="en-US" dirty="0" smtClean="0">
                <a:hlinkClick r:id="rId6"/>
              </a:rPr>
              <a:t>creating_android_view_adapters_is_easy_but_beware_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>
                <a:hlinkClick r:id="rId7"/>
              </a:rPr>
              <a:t>http://developer.android.com/reference/android/content/</a:t>
            </a:r>
            <a:r>
              <a:rPr lang="en-US" dirty="0" smtClean="0">
                <a:hlinkClick r:id="rId7"/>
              </a:rPr>
              <a:t>BroadcastReceiver.html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9367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avelogue">
  <a:themeElements>
    <a:clrScheme name="Travelogue">
      <a:dk1>
        <a:sysClr val="windowText" lastClr="000000"/>
      </a:dk1>
      <a:lt1>
        <a:srgbClr val="EAC968"/>
      </a:lt1>
      <a:dk2>
        <a:srgbClr val="2A2515"/>
      </a:dk2>
      <a:lt2>
        <a:srgbClr val="82682C"/>
      </a:lt2>
      <a:accent1>
        <a:srgbClr val="B74D21"/>
      </a:accent1>
      <a:accent2>
        <a:srgbClr val="A32323"/>
      </a:accent2>
      <a:accent3>
        <a:srgbClr val="4576A3"/>
      </a:accent3>
      <a:accent4>
        <a:srgbClr val="615D9A"/>
      </a:accent4>
      <a:accent5>
        <a:srgbClr val="67924B"/>
      </a:accent5>
      <a:accent6>
        <a:srgbClr val="BF7B1B"/>
      </a:accent6>
      <a:hlink>
        <a:srgbClr val="99350B"/>
      </a:hlink>
      <a:folHlink>
        <a:srgbClr val="785140"/>
      </a:folHlink>
    </a:clrScheme>
    <a:fontScheme name="Travelogue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Travelogu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20000"/>
                <a:satMod val="130000"/>
              </a:schemeClr>
              <a:schemeClr val="phClr">
                <a:tint val="80000"/>
                <a:satMod val="150000"/>
              </a:schemeClr>
            </a:duotone>
          </a:blip>
          <a:tile tx="0" ty="0" sx="50000" sy="50000" flip="none" algn="tl"/>
        </a:blip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6600000" sx="102000" sy="102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88900" dist="63500" dir="2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sunset" dir="t">
              <a:rot lat="0" lon="0" rev="4200000"/>
            </a:lightRig>
          </a:scene3d>
          <a:sp3d>
            <a:bevelT w="635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0000"/>
                <a:hueMod val="85000"/>
                <a:satMod val="300000"/>
                <a:lumMod val="100000"/>
              </a:schemeClr>
            </a:gs>
            <a:gs pos="40000">
              <a:schemeClr val="phClr">
                <a:tint val="45000"/>
                <a:shade val="99000"/>
                <a:hueMod val="95000"/>
                <a:satMod val="300000"/>
                <a:lumMod val="100000"/>
              </a:schemeClr>
            </a:gs>
            <a:gs pos="100000">
              <a:schemeClr val="phClr">
                <a:shade val="20000"/>
                <a:hueMod val="95000"/>
                <a:satMod val="255000"/>
                <a:lumMod val="100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70000"/>
                <a:satMod val="2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Travelogue.thmx</Template>
  <TotalTime>4335</TotalTime>
  <Words>168</Words>
  <Application>Microsoft Macintosh PowerPoint</Application>
  <PresentationFormat>On-screen Show (4:3)</PresentationFormat>
  <Paragraphs>69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Travelogue</vt:lpstr>
      <vt:lpstr>Before We Start Make Sure that…</vt:lpstr>
      <vt:lpstr>Agenda</vt:lpstr>
      <vt:lpstr>Selection Widgets</vt:lpstr>
      <vt:lpstr>Adapters</vt:lpstr>
      <vt:lpstr>ArrayAdapter </vt:lpstr>
      <vt:lpstr>Custom Adapter </vt:lpstr>
      <vt:lpstr>Pending Intent</vt:lpstr>
      <vt:lpstr>Agenda</vt:lpstr>
      <vt:lpstr>References</vt:lpstr>
    </vt:vector>
  </TitlesOfParts>
  <Company>ThoughtWorks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Android</dc:title>
  <dc:creator>Abhinav Manchanda</dc:creator>
  <cp:lastModifiedBy>Abhinav Manchanda</cp:lastModifiedBy>
  <cp:revision>62</cp:revision>
  <dcterms:created xsi:type="dcterms:W3CDTF">2012-04-28T14:50:59Z</dcterms:created>
  <dcterms:modified xsi:type="dcterms:W3CDTF">2013-04-17T18:18:10Z</dcterms:modified>
</cp:coreProperties>
</file>