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67" r:id="rId3"/>
    <p:sldId id="268" r:id="rId4"/>
    <p:sldId id="269" r:id="rId5"/>
    <p:sldId id="296" r:id="rId6"/>
    <p:sldId id="297" r:id="rId7"/>
    <p:sldId id="270" r:id="rId8"/>
    <p:sldId id="271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2" r:id="rId20"/>
    <p:sldId id="294" r:id="rId21"/>
    <p:sldId id="295" r:id="rId22"/>
    <p:sldId id="291" r:id="rId23"/>
    <p:sldId id="292" r:id="rId24"/>
    <p:sldId id="293" r:id="rId25"/>
    <p:sldId id="285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4298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7F468-4981-42A1-A8A8-57D879C95A74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4474-4E1A-446B-AF95-DC737A27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6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09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14474-4E1A-446B-AF95-DC737A2712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1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1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8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2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0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8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5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5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6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E7ECED"/>
                </a:solidFill>
              </a:rPr>
              <a:pPr/>
              <a:t>8/16/2017</a:t>
            </a:fld>
            <a:endParaRPr lang="en-US" dirty="0">
              <a:solidFill>
                <a:srgbClr val="E7ECE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E7ECE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48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74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42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4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9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67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5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8570" r="27083" b="28016"/>
          <a:stretch/>
        </p:blipFill>
        <p:spPr bwMode="auto">
          <a:xfrm>
            <a:off x="7787640" y="0"/>
            <a:ext cx="9753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8/16/2017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7772400" cy="1470025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ANDROID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42" y="3591897"/>
            <a:ext cx="682308" cy="78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74" y="1231978"/>
            <a:ext cx="752809" cy="7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81" y="1368514"/>
            <a:ext cx="757772" cy="71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37" y="1905000"/>
            <a:ext cx="1407518" cy="82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6" y="3011334"/>
            <a:ext cx="1016113" cy="93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56" y="3591897"/>
            <a:ext cx="782579" cy="87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534" y="3895249"/>
            <a:ext cx="1090083" cy="88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20" y="3908128"/>
            <a:ext cx="988393" cy="69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85" y="2355349"/>
            <a:ext cx="632915" cy="82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86639"/>
            <a:ext cx="1164384" cy="1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79" y="1383642"/>
            <a:ext cx="572124" cy="69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199" y="1905000"/>
            <a:ext cx="8229601" cy="4648199"/>
            <a:chOff x="-17172" y="820102"/>
            <a:chExt cx="9166427" cy="5504498"/>
          </a:xfrm>
        </p:grpSpPr>
        <p:pic>
          <p:nvPicPr>
            <p:cNvPr id="4" name="Picture 2" descr="http://cdn.makeuseof.com/wp-content/uploads/2015/01/android-tv-6.jpg?76a31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20102"/>
              <a:ext cx="4724400" cy="283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icdn7.digitaltrends.com/image/android-auto-system-1500x100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656" y="838200"/>
              <a:ext cx="4419599" cy="283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72" y="3675698"/>
              <a:ext cx="4741572" cy="2648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655" y="3675698"/>
              <a:ext cx="4419599" cy="2648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1638300" y="533400"/>
            <a:ext cx="58674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FUTURE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5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8773" y="533400"/>
            <a:ext cx="6577427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APPLICATION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7370" y="2398612"/>
            <a:ext cx="6326875" cy="3316387"/>
            <a:chOff x="2590800" y="2133600"/>
            <a:chExt cx="4648200" cy="3505200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2590800" y="2133600"/>
              <a:ext cx="2438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3200400" y="2667000"/>
              <a:ext cx="1219200" cy="369888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Eclipse IDE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62600" y="2133600"/>
              <a:ext cx="1676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5791200" y="2484231"/>
              <a:ext cx="1219200" cy="822737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SDK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4114800"/>
              <a:ext cx="1676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3200400" y="4572000"/>
              <a:ext cx="1219200" cy="822737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Emulator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600" y="4114800"/>
              <a:ext cx="1676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5791200" y="4307387"/>
              <a:ext cx="1219200" cy="1175338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Mobile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Device</a:t>
              </a:r>
            </a:p>
          </p:txBody>
        </p:sp>
        <p:cxnSp>
          <p:nvCxnSpPr>
            <p:cNvPr id="12" name="Straight Connector 11"/>
            <p:cNvCxnSpPr>
              <a:stCxn id="4" idx="3"/>
              <a:endCxn id="6" idx="1"/>
            </p:cNvCxnSpPr>
            <p:nvPr/>
          </p:nvCxnSpPr>
          <p:spPr>
            <a:xfrm>
              <a:off x="5029200" y="2895600"/>
              <a:ext cx="533400" cy="0"/>
            </a:xfrm>
            <a:prstGeom prst="line">
              <a:avLst/>
            </a:prstGeom>
            <a:grp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29200" y="3657600"/>
              <a:ext cx="533400" cy="457200"/>
            </a:xfrm>
            <a:prstGeom prst="line">
              <a:avLst/>
            </a:prstGeom>
            <a:grp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8" idx="0"/>
            </p:cNvCxnSpPr>
            <p:nvPr/>
          </p:nvCxnSpPr>
          <p:spPr>
            <a:xfrm rot="5400000">
              <a:off x="3581400" y="3886200"/>
              <a:ext cx="457200" cy="0"/>
            </a:xfrm>
            <a:prstGeom prst="line">
              <a:avLst/>
            </a:prstGeom>
            <a:grp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7086" y="1840842"/>
            <a:ext cx="6400800" cy="3416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white"/>
                </a:solidFill>
              </a:rPr>
              <a:t>Android Studio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1118773" y="533400"/>
            <a:ext cx="6577427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APPLICATION DEVELOPMENT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1603" y="3427404"/>
            <a:ext cx="2281824" cy="1441907"/>
            <a:chOff x="4628242" y="4041797"/>
            <a:chExt cx="2281824" cy="1441907"/>
          </a:xfrm>
        </p:grpSpPr>
        <p:sp>
          <p:nvSpPr>
            <p:cNvPr id="4" name="Rectangle 3"/>
            <p:cNvSpPr/>
            <p:nvPr/>
          </p:nvSpPr>
          <p:spPr>
            <a:xfrm>
              <a:off x="4628242" y="4041797"/>
              <a:ext cx="2281824" cy="1441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5"/>
            <p:cNvSpPr txBox="1">
              <a:spLocks noChangeArrowheads="1"/>
            </p:cNvSpPr>
            <p:nvPr/>
          </p:nvSpPr>
          <p:spPr bwMode="auto">
            <a:xfrm>
              <a:off x="4939400" y="4373540"/>
              <a:ext cx="1659508" cy="778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SDK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574816"/>
            <a:ext cx="2426272" cy="987024"/>
            <a:chOff x="3415106" y="2478205"/>
            <a:chExt cx="2426272" cy="987024"/>
          </a:xfrm>
        </p:grpSpPr>
        <p:sp>
          <p:nvSpPr>
            <p:cNvPr id="6" name="Rectangle 5"/>
            <p:cNvSpPr/>
            <p:nvPr/>
          </p:nvSpPr>
          <p:spPr>
            <a:xfrm>
              <a:off x="3415106" y="2478205"/>
              <a:ext cx="2426272" cy="987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71672" y="2648551"/>
              <a:ext cx="131313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Emulator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336872" y="5791200"/>
            <a:ext cx="21412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Android Mobile Device</a:t>
            </a: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4407486" y="5257800"/>
            <a:ext cx="0" cy="533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9200" y="762000"/>
            <a:ext cx="6477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ANDROID STUDIO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3622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Download Android Studio from: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  <a:hlinkClick r:id="rId2"/>
              </a:rPr>
              <a:t>https://developer.android.com/studio/index.html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577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1775298"/>
            <a:ext cx="7882758" cy="3939702"/>
            <a:chOff x="738352" y="1219200"/>
            <a:chExt cx="7882758" cy="4788777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762000" y="12192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Source Code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738352" y="23622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Compiler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762000" y="34290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Byte Code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783021" y="5474577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Virtual Machine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943600" y="34290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DEXER-Tool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954110" y="4407777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Dalvik Byte Code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938345" y="5474577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DVM</a:t>
              </a:r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 bwMode="auto">
            <a:xfrm>
              <a:off x="2095500" y="3962400"/>
              <a:ext cx="21021" cy="151217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 bwMode="auto">
            <a:xfrm>
              <a:off x="2071852" y="2895599"/>
              <a:ext cx="23648" cy="53340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/>
            <p:cNvCxnSpPr>
              <a:endCxn id="4" idx="0"/>
            </p:cNvCxnSpPr>
            <p:nvPr/>
          </p:nvCxnSpPr>
          <p:spPr bwMode="auto">
            <a:xfrm>
              <a:off x="2044870" y="1766424"/>
              <a:ext cx="26982" cy="59577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1"/>
            </p:cNvCxnSpPr>
            <p:nvPr/>
          </p:nvCxnSpPr>
          <p:spPr bwMode="auto">
            <a:xfrm>
              <a:off x="3429000" y="3695700"/>
              <a:ext cx="251460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 bwMode="auto">
            <a:xfrm>
              <a:off x="7277100" y="3962400"/>
              <a:ext cx="10510" cy="44537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 bwMode="auto">
            <a:xfrm flipH="1">
              <a:off x="7271845" y="4941177"/>
              <a:ext cx="15765" cy="5334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itle 1"/>
          <p:cNvSpPr txBox="1">
            <a:spLocks/>
          </p:cNvSpPr>
          <p:nvPr/>
        </p:nvSpPr>
        <p:spPr>
          <a:xfrm>
            <a:off x="1143000" y="381000"/>
            <a:ext cx="65532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8367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system-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09945" y="137684"/>
            <a:ext cx="7139136" cy="12486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altLang="zh-CN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4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android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1280"/>
            <a:ext cx="8839200" cy="677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9945" y="137684"/>
            <a:ext cx="7139136" cy="6243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NOUGAT (7.0)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343400" y="1121535"/>
            <a:ext cx="0" cy="53554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1143000"/>
            <a:ext cx="3352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 LOLLIPOP(5.0)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5839" y="1121535"/>
            <a:ext cx="3352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LOLLIPOP(5.0)</a:t>
            </a:r>
            <a:endParaRPr lang="en-US" dirty="0"/>
          </a:p>
        </p:txBody>
      </p:sp>
      <p:pic>
        <p:nvPicPr>
          <p:cNvPr id="1028" name="Picture 4" descr="C:\Users\DELL\Desktop\mob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1" y="3657600"/>
            <a:ext cx="123988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LL\Desktop\android_ap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41" y="1676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47841" y="25585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805041" y="2927866"/>
            <a:ext cx="304800" cy="57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0599" y="4563413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JIT </a:t>
            </a:r>
            <a:r>
              <a:rPr lang="en-US" dirty="0"/>
              <a:t>convert source code into native when app runs.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JIT reduces the installation time but user suffer with runtime performance.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3057435"/>
            <a:ext cx="223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JIT(Just-In-Time) </a:t>
            </a:r>
            <a:r>
              <a:rPr lang="en-US" dirty="0" smtClean="0"/>
              <a:t>compilation</a:t>
            </a:r>
            <a:r>
              <a:rPr lang="en-US" dirty="0"/>
              <a:t>.</a:t>
            </a:r>
          </a:p>
        </p:txBody>
      </p:sp>
      <p:pic>
        <p:nvPicPr>
          <p:cNvPr id="18" name="Picture 5" descr="C:\Users\DELL\Desktop\android_ap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708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05500" y="252311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362700" y="2892449"/>
            <a:ext cx="304800" cy="57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C:\Users\DELL\Desktop\mob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56" y="3670478"/>
            <a:ext cx="123988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60390" y="3224114"/>
            <a:ext cx="258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smtClean="0"/>
              <a:t>AOT(Ahead-Of-Time) </a:t>
            </a:r>
            <a:r>
              <a:rPr lang="en-US" dirty="0"/>
              <a:t>compilation.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4040" y="4648200"/>
            <a:ext cx="4186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AOT </a:t>
            </a:r>
            <a:r>
              <a:rPr lang="en-US" dirty="0"/>
              <a:t>convert source code into native when app installs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AOT increases the app runtime performance but deal with the installation time of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9945" y="137684"/>
            <a:ext cx="7139136" cy="6243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NOUGAT (7.0)</a:t>
            </a:r>
          </a:p>
        </p:txBody>
      </p:sp>
      <p:pic>
        <p:nvPicPr>
          <p:cNvPr id="3" name="Picture 4" descr="C:\Users\DELL\Desktop\mob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273380"/>
            <a:ext cx="123988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DELL\Desktop\android_app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218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52900" y="2543646"/>
            <a:ext cx="304800" cy="57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3554" y="21303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4854" y="2832313"/>
            <a:ext cx="223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compilation at installation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598" y="4563413"/>
            <a:ext cx="8227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Bring Profile-guided </a:t>
            </a:r>
            <a:r>
              <a:rPr lang="en-US" dirty="0"/>
              <a:t>JIT/AOT </a:t>
            </a:r>
            <a:r>
              <a:rPr lang="en-US" dirty="0" smtClean="0"/>
              <a:t>Compilation.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ART maintains a profile of each app's hot methods and can precompile and cache those methods for best performance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does </a:t>
            </a:r>
            <a:r>
              <a:rPr lang="en-US" dirty="0" smtClean="0"/>
              <a:t>pre-compilation </a:t>
            </a:r>
            <a:r>
              <a:rPr lang="en-US" dirty="0"/>
              <a:t>only when then the device is idle and </a:t>
            </a:r>
            <a:r>
              <a:rPr lang="en-US" dirty="0" smtClean="0"/>
              <a:t>charging.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685800"/>
            <a:ext cx="7139136" cy="624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3200" b="1" dirty="0" smtClean="0"/>
              <a:t> </a:t>
            </a:r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BUILD PROCESS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53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477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android named as </a:t>
            </a:r>
            <a:b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“ANDROID”</a:t>
            </a:r>
          </a:p>
        </p:txBody>
      </p:sp>
      <p:pic>
        <p:nvPicPr>
          <p:cNvPr id="4098" name="Picture 2" descr="http://salom.co.jp/wp-content/themes/standard_black_cmspro/img/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12711" r="33074" b="6593"/>
          <a:stretch/>
        </p:blipFill>
        <p:spPr bwMode="auto">
          <a:xfrm>
            <a:off x="1196125" y="3380849"/>
            <a:ext cx="1242276" cy="17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2569" y="2286000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Lucida Calligraphy" pitchFamily="66" charset="0"/>
              </a:rPr>
              <a:t>?</a:t>
            </a:r>
            <a:endParaRPr lang="en-US" sz="6600" dirty="0">
              <a:solidFill>
                <a:prstClr val="black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048000" y="3962400"/>
            <a:ext cx="838200" cy="3429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3838783"/>
            <a:ext cx="365760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>
                <a:ln w="0"/>
                <a:gradFill flip="none">
                  <a:gsLst>
                    <a:gs pos="0">
                      <a:srgbClr val="98C723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98C723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98C723">
                        <a:shade val="65000"/>
                        <a:satMod val="130000"/>
                      </a:srgbClr>
                    </a:gs>
                    <a:gs pos="92000">
                      <a:srgbClr val="98C723">
                        <a:shade val="50000"/>
                        <a:satMod val="120000"/>
                      </a:srgbClr>
                    </a:gs>
                    <a:gs pos="100000">
                      <a:srgbClr val="98C723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Lucida Calligraphy" pitchFamily="66" charset="0"/>
              </a:rPr>
              <a:t>ANDROID</a:t>
            </a:r>
            <a:endParaRPr lang="en-US" sz="4000" b="1" cap="all" dirty="0">
              <a:ln w="0"/>
              <a:gradFill flip="none">
                <a:gsLst>
                  <a:gs pos="0">
                    <a:srgbClr val="98C723">
                      <a:tint val="75000"/>
                      <a:shade val="75000"/>
                      <a:satMod val="170000"/>
                    </a:srgbClr>
                  </a:gs>
                  <a:gs pos="49000">
                    <a:srgbClr val="98C723">
                      <a:tint val="88000"/>
                      <a:shade val="65000"/>
                      <a:satMod val="172000"/>
                    </a:srgbClr>
                  </a:gs>
                  <a:gs pos="50000">
                    <a:srgbClr val="98C723">
                      <a:shade val="65000"/>
                      <a:satMod val="130000"/>
                    </a:srgbClr>
                  </a:gs>
                  <a:gs pos="92000">
                    <a:srgbClr val="98C723">
                      <a:shade val="50000"/>
                      <a:satMod val="120000"/>
                    </a:srgbClr>
                  </a:gs>
                  <a:gs pos="100000">
                    <a:srgbClr val="98C723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4786970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Robot With A Human Appearance</a:t>
            </a:r>
          </a:p>
        </p:txBody>
      </p:sp>
    </p:spTree>
    <p:extLst>
      <p:ext uri="{BB962C8B-B14F-4D97-AF65-F5344CB8AC3E}">
        <p14:creationId xmlns:p14="http://schemas.microsoft.com/office/powerpoint/2010/main" val="33282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Primarily includes these states:</a:t>
            </a:r>
          </a:p>
          <a:p>
            <a:pPr lvl="1"/>
            <a:r>
              <a:rPr lang="en-US" sz="2400" b="1" dirty="0"/>
              <a:t>Active</a:t>
            </a:r>
          </a:p>
          <a:p>
            <a:pPr lvl="1"/>
            <a:r>
              <a:rPr lang="en-US" sz="2400" b="1" dirty="0"/>
              <a:t>Pause</a:t>
            </a:r>
          </a:p>
          <a:p>
            <a:pPr lvl="1"/>
            <a:r>
              <a:rPr lang="en-US" sz="2400" b="1" dirty="0"/>
              <a:t>Stop</a:t>
            </a:r>
          </a:p>
          <a:p>
            <a:pPr lvl="1"/>
            <a:r>
              <a:rPr lang="en-US" sz="2400" b="1" dirty="0"/>
              <a:t>Destroy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0665" y="780248"/>
            <a:ext cx="7139136" cy="624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LIFECYCLE</a:t>
            </a:r>
          </a:p>
        </p:txBody>
      </p:sp>
    </p:spTree>
    <p:extLst>
      <p:ext uri="{BB962C8B-B14F-4D97-AF65-F5344CB8AC3E}">
        <p14:creationId xmlns:p14="http://schemas.microsoft.com/office/powerpoint/2010/main" val="10666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0" t="15441" r="31685" b="66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7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3652"/>
            <a:ext cx="7924800" cy="350897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Android introduced fragments in Android 3.0 (API level 11), primarily to support more dynamic and flexible UI designs on large screens, such as tablets</a:t>
            </a:r>
            <a:r>
              <a:rPr lang="en-US" b="1" dirty="0" smtClean="0"/>
              <a:t>.</a:t>
            </a:r>
          </a:p>
          <a:p>
            <a:pPr marL="68580" indent="0" algn="just">
              <a:buNone/>
            </a:pP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0665" y="780248"/>
            <a:ext cx="7139136" cy="624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23889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32428" r="7416" b="24747"/>
          <a:stretch/>
        </p:blipFill>
        <p:spPr bwMode="auto">
          <a:xfrm>
            <a:off x="533400" y="2057400"/>
            <a:ext cx="8153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40665" y="780248"/>
            <a:ext cx="7139136" cy="624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APPROACH </a:t>
            </a:r>
          </a:p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</a:t>
            </a:r>
          </a:p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FRAGMENTS APPROACH</a:t>
            </a:r>
          </a:p>
        </p:txBody>
      </p:sp>
    </p:spTree>
    <p:extLst>
      <p:ext uri="{BB962C8B-B14F-4D97-AF65-F5344CB8AC3E}">
        <p14:creationId xmlns:p14="http://schemas.microsoft.com/office/powerpoint/2010/main" val="2380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5" t="27174" r="34610" b="30987"/>
          <a:stretch/>
        </p:blipFill>
        <p:spPr bwMode="auto">
          <a:xfrm>
            <a:off x="1457433" y="1524000"/>
            <a:ext cx="6705600" cy="351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40665" y="780248"/>
            <a:ext cx="7139136" cy="624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334000"/>
            <a:ext cx="76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By dividing the layout of an activity into fragments, </a:t>
            </a:r>
            <a:r>
              <a:rPr lang="en-US" b="1" dirty="0" smtClean="0"/>
              <a:t>modification of </a:t>
            </a:r>
            <a:r>
              <a:rPr lang="en-US" b="1" dirty="0"/>
              <a:t>the activity's appearance at </a:t>
            </a:r>
            <a:r>
              <a:rPr lang="en-US" b="1" dirty="0" smtClean="0"/>
              <a:t>runtime becomes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4340352"/>
          </a:xfrm>
        </p:spPr>
        <p:txBody>
          <a:bodyPr>
            <a:normAutofit/>
          </a:bodyPr>
          <a:lstStyle/>
          <a:p>
            <a:r>
              <a:rPr lang="en-US" b="1" dirty="0" smtClean="0"/>
              <a:t>Tween animations</a:t>
            </a:r>
          </a:p>
          <a:p>
            <a:r>
              <a:rPr lang="en-US" b="1" dirty="0" smtClean="0"/>
              <a:t>Frame animations</a:t>
            </a:r>
          </a:p>
        </p:txBody>
      </p:sp>
    </p:spTree>
    <p:extLst>
      <p:ext uri="{BB962C8B-B14F-4D97-AF65-F5344CB8AC3E}">
        <p14:creationId xmlns:p14="http://schemas.microsoft.com/office/powerpoint/2010/main" val="19874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b="1" dirty="0" smtClean="0"/>
          </a:p>
          <a:p>
            <a:pPr marL="68580" indent="0">
              <a:buNone/>
            </a:pPr>
            <a:r>
              <a:rPr lang="en-US" b="1" dirty="0" smtClean="0"/>
              <a:t>Attributes:</a:t>
            </a:r>
          </a:p>
          <a:p>
            <a:pPr marL="68580" indent="0">
              <a:buNone/>
            </a:pPr>
            <a:endParaRPr lang="en-US" b="1" dirty="0"/>
          </a:p>
          <a:p>
            <a:pPr marL="68580" indent="0" algn="just">
              <a:buNone/>
            </a:pPr>
            <a:r>
              <a:rPr lang="en-US" b="1" dirty="0" err="1" smtClean="0"/>
              <a:t>android:fromAlpha</a:t>
            </a:r>
            <a:r>
              <a:rPr lang="en-US" b="1" dirty="0" smtClean="0"/>
              <a:t> : </a:t>
            </a:r>
            <a:r>
              <a:rPr lang="en-US" dirty="0" smtClean="0"/>
              <a:t> </a:t>
            </a:r>
            <a:r>
              <a:rPr lang="en-US" dirty="0"/>
              <a:t>takes a </a:t>
            </a:r>
            <a:r>
              <a:rPr lang="en-US" i="1" dirty="0"/>
              <a:t>Float value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Starting opacity offset, where 0.0 is transparent and 1.0 is opaque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/>
          </a:p>
          <a:p>
            <a:pPr marL="68580" indent="0" algn="just">
              <a:buNone/>
            </a:pPr>
            <a:r>
              <a:rPr lang="en-US" b="1" dirty="0" err="1" smtClean="0"/>
              <a:t>android:toAlpha</a:t>
            </a:r>
            <a:r>
              <a:rPr lang="en-US" b="1" dirty="0" smtClean="0"/>
              <a:t> :</a:t>
            </a:r>
            <a:r>
              <a:rPr lang="en-US" dirty="0" smtClean="0"/>
              <a:t> takes a </a:t>
            </a:r>
            <a:r>
              <a:rPr lang="en-US" i="1" dirty="0" smtClean="0"/>
              <a:t>Float value</a:t>
            </a:r>
            <a:r>
              <a:rPr lang="en-US" dirty="0" smtClean="0"/>
              <a:t>. </a:t>
            </a:r>
            <a:r>
              <a:rPr lang="en-US" dirty="0"/>
              <a:t>Ending opacity offset, where 0.0 is transparent and 1.0 is opaque.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52908" cy="4724400"/>
          </a:xfrm>
        </p:spPr>
        <p:txBody>
          <a:bodyPr>
            <a:noAutofit/>
          </a:bodyPr>
          <a:lstStyle/>
          <a:p>
            <a:pPr marL="411480" indent="-342900">
              <a:lnSpc>
                <a:spcPct val="120000"/>
              </a:lnSpc>
            </a:pPr>
            <a:r>
              <a:rPr lang="en-US" sz="1800" b="1" dirty="0" err="1" smtClean="0"/>
              <a:t>android:fromXScale</a:t>
            </a:r>
            <a:r>
              <a:rPr lang="en-US" sz="1800" b="1" dirty="0" smtClean="0"/>
              <a:t>:</a:t>
            </a:r>
            <a:r>
              <a:rPr lang="en-US" sz="1800" dirty="0" smtClean="0"/>
              <a:t>  </a:t>
            </a:r>
            <a:r>
              <a:rPr lang="en-US" sz="1800" dirty="0"/>
              <a:t>Starting X size offset, where 1.0 is no change</a:t>
            </a:r>
            <a:r>
              <a:rPr lang="en-US" sz="1800" dirty="0" smtClean="0"/>
              <a:t>.</a:t>
            </a:r>
          </a:p>
          <a:p>
            <a:pPr marL="411480" indent="-342900">
              <a:lnSpc>
                <a:spcPct val="120000"/>
              </a:lnSpc>
            </a:pPr>
            <a:endParaRPr lang="en-US" sz="1800" dirty="0"/>
          </a:p>
          <a:p>
            <a:pPr marL="411480" indent="-342900">
              <a:lnSpc>
                <a:spcPct val="120000"/>
              </a:lnSpc>
            </a:pPr>
            <a:r>
              <a:rPr lang="en-US" sz="1800" b="1" dirty="0" err="1" smtClean="0"/>
              <a:t>android:toXScale</a:t>
            </a:r>
            <a:r>
              <a:rPr lang="en-US" sz="1800" b="1" i="1" dirty="0" smtClean="0"/>
              <a:t>: </a:t>
            </a:r>
            <a:r>
              <a:rPr lang="en-US" sz="1800" dirty="0" smtClean="0"/>
              <a:t> </a:t>
            </a:r>
            <a:r>
              <a:rPr lang="en-US" sz="1800" dirty="0"/>
              <a:t>Ending X size offset, where 1.0 is no change</a:t>
            </a:r>
            <a:r>
              <a:rPr lang="en-US" sz="1800" dirty="0" smtClean="0"/>
              <a:t>.</a:t>
            </a:r>
          </a:p>
          <a:p>
            <a:pPr marL="411480" indent="-342900">
              <a:lnSpc>
                <a:spcPct val="120000"/>
              </a:lnSpc>
            </a:pPr>
            <a:endParaRPr lang="en-US" sz="1800" dirty="0"/>
          </a:p>
          <a:p>
            <a:pPr marL="411480" indent="-342900">
              <a:lnSpc>
                <a:spcPct val="120000"/>
              </a:lnSpc>
            </a:pPr>
            <a:r>
              <a:rPr lang="en-US" sz="1800" b="1" dirty="0" err="1" smtClean="0"/>
              <a:t>android:fromYScale</a:t>
            </a:r>
            <a:r>
              <a:rPr lang="en-US" sz="1800" b="1" dirty="0" smtClean="0"/>
              <a:t>:</a:t>
            </a:r>
            <a:r>
              <a:rPr lang="en-US" sz="1800" dirty="0" smtClean="0"/>
              <a:t> </a:t>
            </a:r>
            <a:r>
              <a:rPr lang="en-US" sz="1800" dirty="0"/>
              <a:t>Starting Y size offset, where 1.0 is no change</a:t>
            </a:r>
            <a:r>
              <a:rPr lang="en-US" sz="1800" dirty="0" smtClean="0"/>
              <a:t>.</a:t>
            </a:r>
          </a:p>
          <a:p>
            <a:pPr marL="411480" indent="-342900">
              <a:lnSpc>
                <a:spcPct val="120000"/>
              </a:lnSpc>
            </a:pPr>
            <a:endParaRPr lang="en-US" sz="1800" dirty="0"/>
          </a:p>
          <a:p>
            <a:pPr marL="411480" indent="-342900">
              <a:lnSpc>
                <a:spcPct val="120000"/>
              </a:lnSpc>
            </a:pPr>
            <a:r>
              <a:rPr lang="en-US" sz="1800" b="1" dirty="0" err="1" smtClean="0"/>
              <a:t>android:toYScale</a:t>
            </a:r>
            <a:r>
              <a:rPr lang="en-US" sz="1800" b="1" dirty="0" smtClean="0"/>
              <a:t>:</a:t>
            </a:r>
            <a:r>
              <a:rPr lang="en-US" sz="1800" dirty="0" smtClean="0"/>
              <a:t> </a:t>
            </a:r>
            <a:r>
              <a:rPr lang="en-US" sz="1800" dirty="0"/>
              <a:t>Ending Y size offset, where 1.0 is no change</a:t>
            </a:r>
            <a:r>
              <a:rPr lang="en-US" sz="1800" dirty="0" smtClean="0"/>
              <a:t>.</a:t>
            </a:r>
          </a:p>
          <a:p>
            <a:pPr marL="411480" indent="-342900">
              <a:lnSpc>
                <a:spcPct val="120000"/>
              </a:lnSpc>
            </a:pPr>
            <a:endParaRPr lang="en-US" sz="1800" dirty="0"/>
          </a:p>
          <a:p>
            <a:pPr marL="411480" indent="-342900">
              <a:lnSpc>
                <a:spcPct val="120000"/>
              </a:lnSpc>
            </a:pPr>
            <a:r>
              <a:rPr lang="en-US" sz="1800" b="1" dirty="0" err="1" smtClean="0"/>
              <a:t>android:pivotX</a:t>
            </a:r>
            <a:r>
              <a:rPr lang="en-US" sz="1800" b="1" i="1" dirty="0" smtClean="0"/>
              <a:t>:</a:t>
            </a:r>
            <a:r>
              <a:rPr lang="en-US" sz="1800" dirty="0" smtClean="0"/>
              <a:t> </a:t>
            </a:r>
            <a:r>
              <a:rPr lang="en-US" sz="1800" dirty="0"/>
              <a:t>The X coordinate to remain fixed when the object is scaled</a:t>
            </a:r>
            <a:r>
              <a:rPr lang="en-US" sz="1800" dirty="0" smtClean="0"/>
              <a:t>.</a:t>
            </a:r>
          </a:p>
          <a:p>
            <a:pPr marL="411480" indent="-342900">
              <a:lnSpc>
                <a:spcPct val="120000"/>
              </a:lnSpc>
            </a:pPr>
            <a:endParaRPr lang="en-US" sz="1800" dirty="0"/>
          </a:p>
          <a:p>
            <a:pPr marL="411480" indent="-342900">
              <a:lnSpc>
                <a:spcPct val="120000"/>
              </a:lnSpc>
            </a:pPr>
            <a:r>
              <a:rPr lang="en-US" sz="1800" b="1" dirty="0" err="1" smtClean="0"/>
              <a:t>android:pivotY</a:t>
            </a:r>
            <a:r>
              <a:rPr lang="en-US" sz="1800" b="1" i="1" dirty="0" smtClean="0"/>
              <a:t>:</a:t>
            </a:r>
            <a:r>
              <a:rPr lang="en-US" sz="1800" dirty="0" smtClean="0"/>
              <a:t> </a:t>
            </a:r>
            <a:r>
              <a:rPr lang="en-US" sz="1800" dirty="0"/>
              <a:t>The Y coordinate to remain fixed when the object is scaled.</a:t>
            </a:r>
          </a:p>
        </p:txBody>
      </p:sp>
    </p:spTree>
    <p:extLst>
      <p:ext uri="{BB962C8B-B14F-4D97-AF65-F5344CB8AC3E}">
        <p14:creationId xmlns:p14="http://schemas.microsoft.com/office/powerpoint/2010/main" val="36834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001000" cy="48006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android:fromXDelta</a:t>
            </a:r>
            <a:r>
              <a:rPr lang="en-US" b="1" dirty="0" smtClean="0"/>
              <a:t>:  </a:t>
            </a:r>
            <a:r>
              <a:rPr lang="en-US" dirty="0" smtClean="0"/>
              <a:t>takes a </a:t>
            </a:r>
            <a:r>
              <a:rPr lang="en-US" i="1" dirty="0" smtClean="0"/>
              <a:t>Float </a:t>
            </a:r>
            <a:r>
              <a:rPr lang="en-US" i="1" dirty="0"/>
              <a:t>or percentage</a:t>
            </a:r>
            <a:r>
              <a:rPr lang="en-US" dirty="0"/>
              <a:t>. Starting X offset. </a:t>
            </a:r>
            <a:endParaRPr lang="en-US" dirty="0" smtClean="0"/>
          </a:p>
          <a:p>
            <a:pPr marL="365760" lvl="1" indent="0" algn="just">
              <a:buNone/>
            </a:pPr>
            <a:r>
              <a:rPr lang="en-US" dirty="0" smtClean="0"/>
              <a:t>Expressed </a:t>
            </a:r>
            <a:r>
              <a:rPr lang="en-US" dirty="0"/>
              <a:t>either: in pixels relative to the normal position (such as "5"), in percentage relative to the element width (such as "5%"), or in percentage relative to the parent width (such as "5%p</a:t>
            </a:r>
            <a:r>
              <a:rPr lang="en-US" dirty="0" smtClean="0"/>
              <a:t>").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 smtClean="0"/>
              <a:t>android:toXDelta</a:t>
            </a:r>
            <a:r>
              <a:rPr lang="en-US" b="1" dirty="0" smtClean="0"/>
              <a:t>: </a:t>
            </a:r>
            <a:r>
              <a:rPr lang="en-US" dirty="0"/>
              <a:t>takes a</a:t>
            </a:r>
            <a:r>
              <a:rPr lang="en-US" b="1" dirty="0" smtClean="0"/>
              <a:t> </a:t>
            </a:r>
            <a:r>
              <a:rPr lang="en-US" i="1" dirty="0" smtClean="0"/>
              <a:t>Float </a:t>
            </a:r>
            <a:r>
              <a:rPr lang="en-US" i="1" dirty="0"/>
              <a:t>or percentage</a:t>
            </a:r>
            <a:r>
              <a:rPr lang="en-US" dirty="0"/>
              <a:t>. Ending X offset. </a:t>
            </a:r>
            <a:endParaRPr lang="en-US" dirty="0" smtClean="0"/>
          </a:p>
          <a:p>
            <a:pPr marL="365760" lvl="1" indent="0" algn="just">
              <a:buNone/>
            </a:pPr>
            <a:r>
              <a:rPr lang="en-US" dirty="0" smtClean="0"/>
              <a:t>Expressed </a:t>
            </a:r>
            <a:r>
              <a:rPr lang="en-US" dirty="0"/>
              <a:t>either: in pixels relative to the normal position (such as "5"), in percentage relative to the element width (such as "5%"), or in percentage relative to the parent width (such as "5%p</a:t>
            </a:r>
            <a:r>
              <a:rPr lang="en-US" dirty="0" smtClean="0"/>
              <a:t>").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772400" cy="52578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android:fromYDelta</a:t>
            </a:r>
            <a:r>
              <a:rPr lang="en-US" b="1" dirty="0" smtClean="0"/>
              <a:t>: </a:t>
            </a:r>
            <a:r>
              <a:rPr lang="en-US" i="1" dirty="0" smtClean="0"/>
              <a:t>Float </a:t>
            </a:r>
            <a:r>
              <a:rPr lang="en-US" i="1" dirty="0"/>
              <a:t>or percentage</a:t>
            </a:r>
            <a:r>
              <a:rPr lang="en-US" dirty="0"/>
              <a:t>. Starting Y offset. </a:t>
            </a:r>
            <a:endParaRPr lang="en-US" dirty="0" smtClean="0"/>
          </a:p>
          <a:p>
            <a:pPr marL="365760" lvl="1" indent="0" algn="just">
              <a:buNone/>
            </a:pPr>
            <a:r>
              <a:rPr lang="en-US" dirty="0" smtClean="0"/>
              <a:t>Expressed </a:t>
            </a:r>
            <a:r>
              <a:rPr lang="en-US" dirty="0"/>
              <a:t>either: in pixels relative to the normal position (such as "5"), in percentage relative to the element height (such as "5%"), or in percentage relative to the parent height (such as "5%p").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android:toYDelta</a:t>
            </a:r>
            <a:r>
              <a:rPr lang="en-US" b="1" dirty="0"/>
              <a:t>: </a:t>
            </a:r>
            <a:r>
              <a:rPr lang="en-US" i="1" dirty="0"/>
              <a:t>Float or percentage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  Ending </a:t>
            </a:r>
            <a:r>
              <a:rPr lang="en-US" dirty="0"/>
              <a:t>Y offset. </a:t>
            </a:r>
            <a:endParaRPr lang="en-US" dirty="0" smtClean="0"/>
          </a:p>
          <a:p>
            <a:pPr marL="365760" lvl="1" indent="0" algn="just">
              <a:buNone/>
            </a:pPr>
            <a:r>
              <a:rPr lang="en-US" dirty="0" smtClean="0"/>
              <a:t>Expressed either: in pixels relative to the normal position (such as "5"), in percentage relative to the element height (such as "5%"), or in percentage relative to the parent height (</a:t>
            </a:r>
            <a:r>
              <a:rPr lang="en-US" dirty="0" err="1" smtClean="0"/>
              <a:t>suchas</a:t>
            </a:r>
            <a:r>
              <a:rPr lang="en-US" dirty="0" smtClean="0"/>
              <a:t> "5%p").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1722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438400"/>
            <a:ext cx="8153400" cy="37338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Open source operating system released under the Apache license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Android is currently developed by the Open Handset Alliance and led by Google.</a:t>
            </a:r>
          </a:p>
          <a:p>
            <a:pPr algn="just"/>
            <a:endParaRPr lang="en-US" b="1" dirty="0"/>
          </a:p>
          <a:p>
            <a:pPr marL="6858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android:fromDegrees</a:t>
            </a:r>
            <a:r>
              <a:rPr lang="en-US" b="1" dirty="0" smtClean="0"/>
              <a:t>: </a:t>
            </a:r>
            <a:r>
              <a:rPr lang="en-US" dirty="0" smtClean="0"/>
              <a:t>Takes a </a:t>
            </a:r>
            <a:r>
              <a:rPr lang="en-US" i="1" dirty="0" smtClean="0"/>
              <a:t>Float</a:t>
            </a:r>
            <a:r>
              <a:rPr lang="en-US" b="1" dirty="0"/>
              <a:t>.</a:t>
            </a:r>
            <a:r>
              <a:rPr lang="en-US" dirty="0"/>
              <a:t> Starting angular position, in degrees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android:toDegrees</a:t>
            </a:r>
            <a:r>
              <a:rPr lang="en-US" b="1" i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Ending angular position, in degrees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android:pivotX</a:t>
            </a:r>
            <a:r>
              <a:rPr lang="en-US" b="1" dirty="0" smtClean="0"/>
              <a:t>: </a:t>
            </a:r>
            <a:r>
              <a:rPr lang="en-US" i="1" dirty="0" smtClean="0"/>
              <a:t>Float </a:t>
            </a:r>
            <a:r>
              <a:rPr lang="en-US" i="1" dirty="0"/>
              <a:t>or percentage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X coordinate of the center of rotation. Expressed either: in pixels relative to the object's left edge (such as "5"), in percentage relative to the object's left edge (such as "5%"), or in percentage relative to the parent container's left edge (such as "5%p</a:t>
            </a:r>
            <a:r>
              <a:rPr lang="en-US" dirty="0" smtClean="0"/>
              <a:t>").</a:t>
            </a:r>
          </a:p>
          <a:p>
            <a:endParaRPr lang="en-US" dirty="0"/>
          </a:p>
          <a:p>
            <a:r>
              <a:rPr lang="en-US" b="1" dirty="0" err="1" smtClean="0"/>
              <a:t>android:pivotY</a:t>
            </a:r>
            <a:r>
              <a:rPr lang="en-US" b="1" dirty="0" smtClean="0"/>
              <a:t>: </a:t>
            </a:r>
            <a:r>
              <a:rPr lang="en-US" i="1" dirty="0" smtClean="0"/>
              <a:t>Float </a:t>
            </a:r>
            <a:r>
              <a:rPr lang="en-US" i="1" dirty="0"/>
              <a:t>or percentage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Y coordinate of the center of rotation. Expressed either: in pixels relative to the object's top edge (such as "5"), in percentage relative to the object's top edge (such as "5%"), or in percentage relative to the parent container's top edge (such as "5%p").</a:t>
            </a:r>
          </a:p>
        </p:txBody>
      </p:sp>
    </p:spTree>
    <p:extLst>
      <p:ext uri="{BB962C8B-B14F-4D97-AF65-F5344CB8AC3E}">
        <p14:creationId xmlns:p14="http://schemas.microsoft.com/office/powerpoint/2010/main" val="18132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busyprogrammer.com/wp-content/uploads/2013/08/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7" y="990600"/>
            <a:ext cx="831532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197" y="374922"/>
            <a:ext cx="831532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OPEN HANDSET ALLIANCE</a:t>
            </a:r>
          </a:p>
        </p:txBody>
      </p:sp>
    </p:spTree>
    <p:extLst>
      <p:ext uri="{BB962C8B-B14F-4D97-AF65-F5344CB8AC3E}">
        <p14:creationId xmlns:p14="http://schemas.microsoft.com/office/powerpoint/2010/main" val="3764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58674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ANDROID 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VERSIONS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DELL\Desktop\android_ver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143000"/>
            <a:ext cx="6934200" cy="42672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MISSING INITIAL VERSION</a:t>
            </a: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???</a:t>
            </a:r>
            <a:endParaRPr lang="en-US" b="1" dirty="0">
              <a:solidFill>
                <a:srgbClr val="FF000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STARTING WITH 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Lucida Calligraphy" pitchFamily="66" charset="0"/>
              </a:rPr>
              <a:t>“A”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FF000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AND</a:t>
            </a:r>
            <a:r>
              <a:rPr lang="en-US" b="1" dirty="0" smtClean="0">
                <a:solidFill>
                  <a:schemeClr val="accent3"/>
                </a:solidFill>
                <a:latin typeface="Lucida Calligraphy" pitchFamily="66" charset="0"/>
              </a:rPr>
              <a:t> 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Lucida Calligraphy" pitchFamily="66" charset="0"/>
              </a:rPr>
              <a:t>“B”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???</a:t>
            </a:r>
            <a:endParaRPr lang="en-US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029200" y="2716905"/>
            <a:ext cx="9144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flipH="1">
            <a:off x="3200400" y="4224268"/>
            <a:ext cx="8382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2627489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>
                <a:ln w="0"/>
                <a:gradFill flip="none">
                  <a:gsLst>
                    <a:gs pos="0">
                      <a:srgbClr val="98C723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98C723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98C723">
                        <a:shade val="65000"/>
                        <a:satMod val="130000"/>
                      </a:srgbClr>
                    </a:gs>
                    <a:gs pos="92000">
                      <a:srgbClr val="98C723">
                        <a:shade val="50000"/>
                        <a:satMod val="120000"/>
                      </a:srgbClr>
                    </a:gs>
                    <a:gs pos="100000">
                      <a:srgbClr val="98C723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Alpha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16134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>
                <a:ln w="0"/>
                <a:gradFill flip="none">
                  <a:gsLst>
                    <a:gs pos="0">
                      <a:srgbClr val="98C723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98C723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98C723">
                        <a:shade val="65000"/>
                        <a:satMod val="130000"/>
                      </a:srgbClr>
                    </a:gs>
                    <a:gs pos="92000">
                      <a:srgbClr val="98C723">
                        <a:shade val="50000"/>
                        <a:satMod val="120000"/>
                      </a:srgbClr>
                    </a:gs>
                    <a:gs pos="100000">
                      <a:srgbClr val="98C723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2774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772400" cy="4568952"/>
          </a:xfrm>
        </p:spPr>
        <p:txBody>
          <a:bodyPr/>
          <a:lstStyle/>
          <a:p>
            <a:r>
              <a:rPr lang="en-US" b="1" dirty="0"/>
              <a:t>Android is Linux based (3.4 or 3.10) OS.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96" y="2710308"/>
            <a:ext cx="5400004" cy="132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9868" y="4419600"/>
            <a:ext cx="5715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spcBef>
                <a:spcPct val="20000"/>
              </a:spcBef>
              <a:buClr>
                <a:srgbClr val="98C723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5B6973"/>
                </a:solidFill>
              </a:rPr>
              <a:t>Provides more security</a:t>
            </a:r>
          </a:p>
          <a:p>
            <a:pPr marL="342900" indent="-274320">
              <a:spcBef>
                <a:spcPct val="20000"/>
              </a:spcBef>
              <a:buClr>
                <a:srgbClr val="98C723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5B6973"/>
                </a:solidFill>
              </a:rPr>
              <a:t>Memory management</a:t>
            </a:r>
          </a:p>
          <a:p>
            <a:pPr marL="342900" indent="-274320">
              <a:spcBef>
                <a:spcPct val="20000"/>
              </a:spcBef>
              <a:buClr>
                <a:srgbClr val="98C723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5B6973"/>
                </a:solidFill>
              </a:rPr>
              <a:t>Driver management, etc.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09600"/>
            <a:ext cx="6172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3200" b="1" dirty="0" smtClean="0">
                <a:solidFill>
                  <a:srgbClr val="98C723"/>
                </a:solidFill>
              </a:rPr>
              <a:t> </a:t>
            </a:r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7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7244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ANDROID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375" y="1755916"/>
            <a:ext cx="5330825" cy="2816084"/>
          </a:xfrm>
        </p:spPr>
        <p:txBody>
          <a:bodyPr>
            <a:norm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Android</a:t>
            </a:r>
            <a:r>
              <a:rPr lang="en-US" b="1" dirty="0"/>
              <a:t>, Inc. was founded in Palo Alto, California in October 2003 by Andy </a:t>
            </a:r>
            <a:r>
              <a:rPr lang="en-US" b="1" dirty="0" smtClean="0"/>
              <a:t>Rubin and his team.</a:t>
            </a:r>
            <a:endParaRPr lang="en-US" b="1" dirty="0"/>
          </a:p>
        </p:txBody>
      </p:sp>
      <p:sp>
        <p:nvSpPr>
          <p:cNvPr id="5" name="AutoShape 2" descr="data:image/jpeg;base64,/9j/4AAQSkZJRgABAQAAAQABAAD/2wCEAAkGBxASEBUSEhIVFhUVEhUXGBUVFRUVFhUWFxIWFxUVFRUYHSggGBolGxUVITEhJSkrLi4uFx8zODMtNygtLisBCgoKDg0OGxAQGi0fHyUtLS0tLS0tLS0tLS0tLS0tLS0tLS0tLS0tLS0tLS0tLS0tLS0tLS0tLS0tLS0tKy0tLf/AABEIAKsBFAMBEQACEQEDEQH/xAAcAAABBQEBAQAAAAAAAAAAAAAFAAIDBAYBBwj/xABDEAABAwIEAwUFBgIGCwAAAAABAAIDBBEFEiExBkFRImFxgZEHEzKhsSNSYnLB0TNCc4KSsuHwFBZDU1Rjg5Oiw/H/xAAbAQACAwEBAQAAAAAAAAAAAAAAAQIDBAUGB//EADURAAICAQMCBAQFAwMFAAAAAAABAhEDBCExBRIyQVFhExQicSMzQoGRobHBUrLRBhUkNGL/2gAMAwEAAhEDEQA/APbymhMY5SREYU0RYwpiGuTIjCmgGuTEBMX4noqYEzTxgi/ZDg51xuMrdbqSi2LtbMPxD7W4Whoo2iUm+YyNewAcgBoSfkrFCt2Tjib5Mu/2pYk55LTCwE6N93mt5kql5Yp0XLTREPaXiX34z/0h+6h8xH0JfKxLdF7Tq1rvtGxyN0uMpYQL62sd7dVbHLjltwQlpV5Ho2D8TUtS0OjlbqbZXENeHdMp16K2qMU8covcLh6CtnUyJxMQ1yZEagBqaIjUxDSmRGlNCZwoIjUwOJiGpoiNKYCKBDUETiYjiAGoASaIjSmISAN+Vw0epYxykiIwpoixhTENcmRBmPY1T0cJmqH5WAgbFxJJAsGjU78k0CTZ4zxt7V5Z/sqPNDGQ5rnm2d9zYFn3Bl8+1yspKUY7sujj9TAMzv1cSb3uTck+JO6U9U/IujjL9LR7WFysc80nyXRxhKmwwnkPRZpZKLo4rC0HDRcNlD41FqwE8nC5toks7sHpwZU8OzM7UZILdRa7XeIcOa2YNc4qnwU5NNbui3gHHlVSSe7qc0seg7Rs9g5lpt2/A+q3wzRkjnZtMrPV8IxeKoibLE7Mx2xsRtobg8wVac+cXF0wgHKRWdcmRGoAamiI1MQ0pkRpQFWNJTI0cTEcTENTREamBwlAirWVWTKLXc9+Vovbvc49wCxajUThkhjx8t7/AGL8OKMoylIlLluMx0FAmcQAk0RGlMQkAb8rho9SxjlJERhTRFjCmIp4riEdPC+aV2VkbC5x7gDoBzJ5DmmlYqs+ZON+LJsRqPevGVjbiKPfI02ufzHK0nwVcpb0jTCNIC0lPc3VMpFsYhqnhCqci5IPYdT3VEpF8EH6GmA2VLZoig7TwaKJYTNgSodnX0WZMYDx3hZk7ddHDZw3CshlcGU5MUZIxeGYnVYTUFh7UbjdzDoHi47bfxAaLqYNRfJyNTp7VPk9nwvEWTRMlYbte1rm30NiL6jqugnZxpxadMINcmQZ1MQ1NERqYhpTIkNQCRYGyyazTyzY6i2mt1Xr7+xbiydkt1yVoKgka7jQ/uo6DV/MY/q2ktmvsLNj7Ha4JmuW8pY4HoChyS5F2t8ITmO6Kn5rCnXcifwMnoMseiktTibpSRF4ciV0Rl3LmrrVWVtPgERTGSqkffsRN903oXE5pT6ho9Vy9G/jZp6jy4X2Nmf6Max/yX2ldRGJkrVIgzqBCTQhpTEJAG/K4aPUsY5SREYU0RYx2yYj5/8AbfxKZ6ttE24jp9X/AIpXAH0a2wH5ilN0qLMcfM87aMxVDdI0JWEqdtlUy4K0zbkKtliNDhsfJUTL4I01DTKouSC7G2CCZNHGgC1HGgDskIKYjLcW4A2oiI0Dxq13Q/sdlLHNxZHJj74ma9nGKvgmfSSWALiRfcSC12gd4v6LtafLao8/rMP6vQ9Vgl0WxHMZYBTIHE0IamIaUyJHIgCmYbOL9haxXE1X/h6j5iO6ltJebfqa8a+LDtfkdfUsb8Iuep/QLn6jrmSX5eyL46aC53IpKuQ/zei5GTUZJu2y8iLz1Kp7mFiDz1KFJrgB7ahw5+q0Q1WWKpSYu1ehFFC0CzdNz3XJuSuzoetLFBY5x2XmZcul725WdYSDYr0+LLHJFTg7RzZwcHTLLCrilnUAJNERpTEJAG/K4aPUsY5SREYU0RZWrqhscbpHmzWMc5x6NaLk+gKaEfHtdWGWaSYixkke+172zvLrX57qp7s0Lgt0Db6qmRfEvRjVRJLkLUbdQVUy5GlwkLPI0QNRQBQLkFmMQBZjj5IBk4YpJEbEY02hWUqiNVsss8046wwRzsqGgauAd+Yag/T0WvTZGv2MWqx3ueg4NW+8jY/7zQfA8x63Xci7SZ5rJHtk0G43KwpY5NERqYhpTIjHva0ZnbDl1XP6hro6aHuaMGHvdvgHVFQXnu5Acl43UZ55pd03Z0UktkQWVACQAkAJAHWNJNgCSeQ1KaTbpAPmgew2c0tPeLKU4ShtJUPgjK16LqGXSyuO6816lOXDHIqYmS8l7fSamOoxqcP49DkZcLhLtZYa5ajOxyaEcKYhIA35XDR6ljHKSIjCmiLAfGcmXD6sn/hZ/nE4fqE0C5PkhovZUs0eYYohoqZFy2LjAok0GKJqqkXRD2HHXRUSL4mnoLqBcG4tbIBouMCaRFkgUhHSUxUV5tQq5FiMrxfTB1O4EbWI8QbqWN0yvKriV+Cam8Rbf4XnToDY/W67+B3BHm9ZGslm1p3LSjCywmiA1MQ0257KjU51hxubJ4sffKgVVTl7u4bDuXhtTqJZ5uUmdNRUVSL2A4c2Z5zusG2Nhudfor9DpY55Pu4RJIWP4e2GQZPhcL23sRyS12mjhyfTwwewLWEQkAJABDA6tkUuZ+2Ui+5HetmizRxZblwNF3iTEYpWsDDexJJ10FrWWnqOpx5YxUN/cbYCXKIleqNu16/uuv0nXPT5e18S/uZ9Rh+JH3JaeW69sn6HHki20qaKmdKYhIA35XDR6ljHKSIjCmiLMn7T5izCasg2PuCL+JAI9CnY1yfLcIVDL4hSkKqZcggwKJJBXD3ahVSRdFmloIxoVRI0RNZh8Vwo0W2FootAnQNlgtsnRG7FdIY4C6kRI3MUGiSZneKhaB/gnDkjPwmX9n02YTd0jR/4ru6b8tHntbyeiUh0WpHOZdCmiA0oEU6+SzbdfovOdd1PGJfc26aFLu9QcvNGolp6h0bszDY2tcKePJLHLui6YHJpnPOZziT1KJ5ZzdydgRqACQAkAJACQAkANkbcEdQmnQA2im5dDb0XvunZ/i4Iv2o5Gpx9swxC5dFGNolKZASAN+Vw0epYxykiIxyaEea+3eqy4XkvrJPG3xtdx+TT6KS4YR5PniI6qgvXIboWi1+qofJeizmA5pDHR1zg646JNErDeG47awNvVVygWxyG1wzGhpr6EFUONF6nZq6GYFoKCV2WnuBCLBKmVqqXKAUhlF+PNacptt12TTZF0QPxcONmEeKAUipjVUJKaXqIyf8AFEVuKT2Mr7OPhm/pR/dXewflo8/rfEej0ivRgZeCsRWNcgQNr3dq3QLxPVZ9+pkdPEqxoqrmlgiR1ToCN87Bu5vqE1FsCB+JQDeVvqE/hy9AK78fpR/tW+WqmsE3wgIxxHAfhzu/KwkfRWQ0eWXCFaXmR/6xNJs2GU6c25fm5XQ6Znl+l/wJ5IrzGnHZSbCmd4uc0BXx6PnfKog82NeYw4vVE6RMHeXk28gFfHoeW92iL1OMjfXVp2MQ8nFXLoL85EHqo+hNh0bwSXuzFzr6NsB3bruaLTfLY+yzHqMvxHZoaKFzhcbDmdAr8+qxYFeR/wAFMME8vhJ3NtzB8Fjh1rSuXa3XuyyWgyJWiL3i6ikmrRjaa5PQyuKj07GOUkRGFMR5V7fI70UHdU/+p6mpJRkTxq5HgpiIWe7LO1xL9PK8NGhI6qtpFqbJYXmRwYPiJAAPMk2H1R2h3BOKOBmhkcT+RoB8ASTZQbLEhuSFzuxLr0LWjy3CV+w69y9TVUkLgHHb7zC2/mCbqLSaJptG1wTiqPLZwtbm05hbw3+SolifkXRyepoqTiCkeLiph2294wH0JUHCS5RZ3xZUqOIIH5hETLl3MerR0BcdPmn2SXId68jL1uJiRxuGsaDqS+2veQFNR9yqTfoF8HqW2tEad530e5zuvMXPkm4CjItVZeWl2RhDo3N7L3bObbYt8Ekl3USbbRj+EsTFO57ZGOs+RozC1gfhuefourgmkqZx9Tic90ep0jtFsRy2XwdEOcU6bI9snwhjnqxEDPYlhs8kpcKhzWHZjGDNoPvEn6LjZulYZ5HknKr+xrhndJJAybApr6y1B120F/MN0UF07SR37v6r/BP4uR/pGv4XedxJ5yn90/haBeYXm9CU8KN5sZ/bR8fQLyX8B25iZvDcYA1h22y3tptsk+paSOyX9A+Dke/cTxYLE0W94G67NZp9QoPrWGO0YbC+Xb3ciRmGwjd7z4AN+t1VLr3+mI1pY+bHMoYAdnu02JA89Aqp9eyPiKJLTQ8x7aeAG4jv+ZxI9FRLrWoaqySwY15DskfKJnoqn1bUvbuH8LH/AKR7pfwM/sD9lQ9fnf6mS7Y+gLkmc+d+Z19W27rheh6HK8c5MxaxW4oLVDrWYNmiw/dcDXamWfK5M2wj2QUUQrESBdTiAjcWny8F6bpmvcMHbJ8MyZtKpys9cK3I3MY5SREYU0I8u9u8RNDER/LUtJ843tHzIRLwstweI8Rr2gNA56LNE0TRfgFgB0AUGSotUtP9rET/AL6Mk9AJGk/IJJj7UMpaQZznFiDY6X20R3Eoq2EsMwMGbM2RgaWua4FuY5TvZpG/eofGa5J/Bt2HuJMKjf2ogGsyjsnqB8Qt8N1CM1ZZ8OluY2ja5hO5DbkW30/yB5q7YpPWeEuH6Z9K1pY2+W18oJvbe/iszk3KjRVRKODYLkjqIXNyZal5BtZpBa2x031DkTdpDxLdgHF8BY9uTNYi/asTp5IhOieTF3BrCMN+xc14bK5wYA4NyBgaNCNPi7055bK4YUtzQUGFBkWXfQlVRu7LJUZnA8HhDbvY1z/evdc65ftDYell6DHTimed1U5KbRrm1GRt+fJc/qmslij2x5ZThgnuxgqHndxXlpZZydts08cEcuIljmNds42vzBtou10nX5e9Ypbp/wBDPnxJru8y3LUOsLEqvrLlDUbPlWTwN9iIDI48yuM5yfmXWxt0rEcSASAEgBIASAEgBIASAAtWLVDj1Y39V6b/AKffjX2Mmr8KD047XovP6j8yX3ZqXCI1Uhmdx2C8t/wj6lasT+kD2or1SJsY5SREYUxGA9sjL4a49JYj6PQ94sswOpnz2Q55zn71ln4NLVhUKokFaJjXblQZZFWG20QkF3gOP3h2XnW+pGh8wq3kLVjCFHRMaNC8ejh66fRVtplqi0S1NMCO051vyj90KiTT8zOVYa3QN589+7bkrolEuTfcCVByWKpe0i5K4mnq4weWjtx32t9AESDHwBZ8GjzXHoo0Ttlqmpmt0ARQblxzNPJOtiDM7FThsjrfzPLreVh8gu3pHeJHA6gqzv8AYt1DPhXD61FrIn6orwP6TjVwS0G467K1j7fDI0/NbdBPszxfuRmriwlA+7PAroddj+LGXqirA/po6uEXiQAkAJACQAkAJACQAkAJAAbFR9u09Yz/AHgvQdBf4sl7GXVfl2GmnstP4G/RczqCS1M0vUvx+FHFiJg+viu7y/dWwlSA9YK9gibGOUkRGOTQjJ+0mnD8NqARe0eb0cD9Lo8nRLG6kj51gZlJHJZWzaycFQYF2jdsFFlkeTW4WOvRZ5GqIehhaqy0biUjI4yTbZOiLZgTUZ5PNaUqRmfJ6XwnDlAcNrKh8mheE1ch5lSktiC9isXNJ0UEW00h/uxyUqI9zGSmwKi9h+QCd/EP9X0yArtaOvhI8/1J3n/ZFmpGg81yOuJ3F+xRg4ZGF50vB2P/AMEnoWn0K0aWXblTE+C3QOvGfEH1XZ67HwS8ijB5omXnjQJACQAkAJACQAkAJACQAkACMaHbjPXMPlddnok2s9exRqF+GwrA68TCfu29FT1aCjqpUSwu8aHLmFpFM3XyUkB6aV7NE2McpIiMKaIso4nTtkjfG4dl7HNd3hzSDb1TTpi4PlypgdHI5r9HMcWkfiBIP0WWSptHSe+5xQIos00likyceTV4XOs8ka4MNPrLN0VdFlmH4oxWQvAJNr6+F1oxwRRkm0Quq2izgRsp9pU2b7griJuSziB5hUTj2uzRCVo2RxmNzmx5hmIva4vbwUXOyUYVuZ7Ep5KeW51Y4+iro0J7BjD8TDgmnRBxLNTP2T4Ibsi9gW4gyEjo35NC7mji44kn7nneozUszot1A7Hn+i5vXF+HFlGn8yALy5oKWMtvA8fhKsxvdAOwh4LDb7rSPCy9F1n6sEJLj/ngz4dpSRbXmmaBJAJACQAkAJACQAkAJACQALx0aMP47eoXT6TPt1Mf4K8yuDRfonEwt7iR81f1yFai/VENNK8ZKuKXnC1MD0kr2iJsY5SREYU0RZDMNExGUxnhulkc6R0EZkIPbLRfbr170xqckeAyRuYS1ws5pLXDoQSCPVYpqmzfHdDGnVRJIN4dU2tdVSRfF0H6apBbuqu12WqQCxVrHuKvjsUyabBTMKzOsFY5UQ7bZrsF4dEeXOTcna+3RUTnZdBVsb+ghjYbtaL7Xtqq9i05irGvaQ4XCTJKQIpact25KDJKQQkkOXusnDeSITezI6Fi9Ijycne4Smb2PRcrrKfy+3qT0/iKi8kaiGubeJw/CVODpgVOHv4YH/Kb8rL0mvTeghX/AM/2M+P8xhFeYNAkAJACQAkAJACQAkAJACQAOxz+GD0e39lt6fLt1EW/UjNXFotYY+8Nujj89V0+vwayqXqijSP6KJ1580iQB6QV7VE2McpIiMKaIsY4JiKtRFomI+c+MqYRV9QwXt71xF/xWcT6krLlVSN+J3FMCgqossOYJCyVxY7Q8rbqqbouhuT4nRyRhzGvseRsNQiDQNMBRTStOrQ7vGnqraTIIPYRiBaQTH6tJHqFVJGnGbWkxWN+pjA25/pZVUaElyGDiD7aMB7rEfVJj7EV6uOpfZxLWNt8IGY+ZUbISS8iakis253SIoiqzpa+/wDn9Fo0kLyr2M2rn24pMsULV3UeYYSlb2D4fqFh6r/6kv2J4PGDF4xm0ZMOyfAprkAbw42zQP6T+85emy79M/j/AHGdfmhVeYZoEkAkAJACQAkAJACQAkAJAFLGR9i7usfQq/Ty7csW/UTVkeG1LWtIPW9/Jej65gnlhHJDhf5MemmotxYQaQdl5Vm0o1WMQRuyueAbdVZHFJq0B6uV7FE2McpIiMKaIsYUxEcuyZE8H9r0OXES778LD6Zm/oqc64NmB/QYglZy4t4ZVljw4clCUbJwluaKrqw8A9VUo0X2CKiBwdmbr3furE0R3CWD4hkcCQ4eVwoyLoT9TW0OOxXBzgHbb/BVl6kjR084kNwSe/uUWwTLU9rKLIsHudYWSIlG+Z177aeei6uhxdsXN+fBx+o5r/DX7hihYuijkMvyjsnwKz66Hdppr2DE6mgRdeFZ0Bk7w1pJNgBqmlYAfhokgO5Oe4j8pJsvVY4OOgkn6NmaT/FDhXlGaTiQCQAkAJACQAkAJACQAkAVsSbeJ4/CVOHiQAul1A8F9Dx04L7HGyWpP7jX4WNbOeAeQeQB4LHLpWnk7otWsmtiu3BYh/Jfvd2j6lXR0OCKrtIvU5H5nt5WRHZYxykiIwpoixhTEMemRPnv2m14mxGWxuI8sY/qjX5kqjM7aRuxKomOzW0VJM6x9ikFhGnq7ty9EnEsjIOYVKCbOVM0X45GppcPhdyvoqbZdSDVHhEHRFkqQYhp2t2SGmQVLrXKBNgaepzOsP8A4tOm07yy9jLqdQsUfcnooNl2orbY87OTk22HKWKymillmRuibVqiKM7XUcrHEwubb7rwTr3EclxNR0aE5d0HRqhn2pgSppKqVwErmBgNyxgJzdxJ5JafpCxyUpOyUs6rYLUUNiLdy62WK+FJeVMzqX1IuP3PivAy2dHQOJAJACQAkAJACQAkAJACQBSxeqEcLid7WA6k7BW4oOckkHAOwxhDWg7ho+i+g4Y9sIr2ONmdybDUca0IztjvcBOhdx6UVxUelYxykiIwpoixpTEZrjriVlBSOlNi93ZjYdMzyOo2AFzfuRe1kscO5nzpJK5xLnuLnOJc5x3LibknxNysknbN9FWVJCoYDdDEOY6yGATo64i3UKLVk4yo1+CYyCACs8oGmGQ1NJXg6g7FVl3cFf8ATAefigTYKxatc/7Nh8T0HcrMWNZJqLKcmTti2do6YDQX8TuT3rtwgoqonn8mV5Hcg3SU6tSM7YRjZopEGPcExFWaK6BWU30qKCxNgsiUFJNeod29lWWQB5bfXf8AxXhNZppYMrg1t5fY6UJ9ysV1lJiBSASAIqmpZGMz3Bo6lSjBydIAf/rBTk2a4uP4QXfRXrSZn+litFuhrmy3yhwt95pb9VDLgyYq71VhafBaVIyviFT7uNz7XsNlPHHulQAZ+KVR2EY/tLvroL9TM9VBFb/RnyOD5nZyNmjRjT1A5nxXT0fS8eB9z3ZRk1LapcBikhXWSMMmFYgrEilkykI35XDR6hjHKSIkbimJmS4t4/oqHsuf72W/8GItc9ul7ya2YPGyf32HGDlweI8XcVz4jM18oDGsBDI2kkNva5JPxE2GtuQVOTJey4NWOCigO5UFhE9qAIsqdkaECgBFAEtNVPaRZDSGnQeocZn2ACrlCJYpyNDQ1c7/AIjvybp81Q0i1WzQ0kFgOvP9ls0Mbk5GXXS7caj5sN0MK6aRxWGYWKaK2SkKRE4gQxwTIjC1FCGuamRBOKYeyUWdfTYtNiPAhUZ9NjzKpqy3HllB7AOowVv3pP8AuOWT/tenXkXfMSCOHU4ZEBruRqST6lef6vpoYcqUPQ04pucbZYXJLQVxCOyw9JB+36rf02VZ0QmriyCKK69ulT2OY2/MK4dGQHeAXE67BfBjLzs06SVtonXlDaVMVbeF4/CVPH4gBNAy7Wk82j6BfQsL7scW/Rf2ORk2k6CsFMr0ihsuRw2UqK2ywApIgdTEb8rho9SyGeQNBc4gAC5JNgABuSdgmRPnT2i+0qpq5pKemk93TNcWgxmzpbaFxeD8B5AcrKUn2koqzF01PYaLPKdmqMaLMTFU2SJixKxiZHfdFhRI6kKLH2laWmIUkyLRBlRYixT0xJQ2CNRguEONuionMujA2UNI1je9U2XqJaom3N+9djSw7MaOLr592WvQP0Ua1o57CTQpkBOTIjUANKaIjUxDXJkSJ7EAVX06KCyKRlm2715jr0KnGXqjfpZXFkC86agdj/8ABv0c0/NatHLtzRfuKStNHaJt175O9zkSCsLLB3guX1uCemt+TLtHL8SiJeMOkRVTbscO4pw2kgAuEOuxt+lvTRe+0UnLBBv0RyM6qbNBThbkZZFmykVnCmISANTj/ElFRtvU1EcVwbBzhndbfKz4nbjYc1xEm+D1J83+0Dj+pxKVzc+Sma8+7ibcZm37L5PvONr2OgupWlwMxtrG4UAD+EVDZOwdH8ujvDvWfJBrdGrHNPZl2ansVSpFrQ2KO6lYqLcFNqEmySQTgpVW5E1EdU4WC1CmDgAKmjsVapFLiXcMjF0pPYlFG7wgAN1Wc0RQ6urA1rnnZrSfRCtuiUnSsyuBcaOjeBMM0ZO4+Jg15fzBdqGRVT8jh5sXe3LzPTsCxaCdmaGRrxzsdW9zm7jzWhMwyg48hlrlMqOlMiNQA1NERqYhpTIjSmhMaQgRVqh2T4rz3X4vshL3N2jfKKS8sbSjjY+wf3C/orsDrIn7gR4c+4B6gL6BjdxTORkW7DMR08lj6rBy0kqJaWSWVEC8MzqjJiA032sULkABgkl2A8rm3eMxsV7zp9/Lxs5Wp8bNHT7LooxyLKkVnCmISAPmyurJJpHSyvL3v1c5xuSdBqVxp8nqSByixjmlICSM2Nxvp9VGXBKPJs5TdjHHcs1Kwx5N/wCkgh3UyKCUR0UGTQSgCgyaCFtPJQJASuYLnRXRKZFKm+IJvgS5NdRuOTyVBoQO4qNqR1u76qeHxohm8B5/y9f1XUOUyWkq5In543uY4bOabHcad4VkG09hSVo9u4GxCWejY+V5c7Na5AGlu4LUjm5PEzSBSK2JAhqaIjUxDSmRGlNCZxAipVbHxH6rhdf/ACI/c2aPxMpLyRvBPFDiKZ3etGmScwJaEbeA+gXv4Kor7I5OTlhZu3kjP+VL7Mrx+NFaBxI8yvnmVJSpHaQI4vmc2nOU2ubHwU8CTkJjaEWAA2AC9/i8EfsjkZfEw7T7BaEZpFpSKzhTEJ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173" name="Picture 5" descr="http://svopi.ru/uploads/posts/2015-12/1449126388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23913"/>
            <a:ext cx="2667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7000" y="4699379"/>
            <a:ext cx="193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Andy Rubin</a:t>
            </a:r>
          </a:p>
        </p:txBody>
      </p:sp>
    </p:spTree>
    <p:extLst>
      <p:ext uri="{BB962C8B-B14F-4D97-AF65-F5344CB8AC3E}">
        <p14:creationId xmlns:p14="http://schemas.microsoft.com/office/powerpoint/2010/main" val="21904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51910" y="3124200"/>
            <a:ext cx="5410200" cy="253538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 July 2005, Google acquired Android Inc. for at least $50 </a:t>
            </a:r>
            <a:r>
              <a:rPr lang="en-US" b="1" dirty="0" smtClean="0"/>
              <a:t>million.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22764"/>
            <a:ext cx="259772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7244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ANDROID 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28" y="5985164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HTC Dream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590</Words>
  <Application>Microsoft Office PowerPoint</Application>
  <PresentationFormat>On-screen Show (4:3)</PresentationFormat>
  <Paragraphs>162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ANDROID</vt:lpstr>
      <vt:lpstr>Why android named as  “ANDROID”</vt:lpstr>
      <vt:lpstr>ANDROID INTRODUCTION</vt:lpstr>
      <vt:lpstr>PowerPoint Presentation</vt:lpstr>
      <vt:lpstr>ANDROID VERSIONS</vt:lpstr>
      <vt:lpstr>PowerPoint Presentation</vt:lpstr>
      <vt:lpstr>PowerPoint Presentation</vt:lpstr>
      <vt:lpstr>ANDROID HISTORY</vt:lpstr>
      <vt:lpstr>ANDROID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Animations</vt:lpstr>
      <vt:lpstr>Alpha animation</vt:lpstr>
      <vt:lpstr>Scale animation</vt:lpstr>
      <vt:lpstr>Translate Animation</vt:lpstr>
      <vt:lpstr>PowerPoint Presentation</vt:lpstr>
      <vt:lpstr>Rotate Animation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DELL</dc:creator>
  <cp:lastModifiedBy>DELL</cp:lastModifiedBy>
  <cp:revision>25</cp:revision>
  <dcterms:created xsi:type="dcterms:W3CDTF">2016-12-07T10:59:32Z</dcterms:created>
  <dcterms:modified xsi:type="dcterms:W3CDTF">2017-08-16T11:06:57Z</dcterms:modified>
</cp:coreProperties>
</file>