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1" r:id="rId1"/>
  </p:sldMasterIdLst>
  <p:notesMasterIdLst>
    <p:notesMasterId r:id="rId21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7" r:id="rId16"/>
    <p:sldId id="278" r:id="rId17"/>
    <p:sldId id="279" r:id="rId18"/>
    <p:sldId id="281" r:id="rId19"/>
    <p:sldId id="28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BE649-7F2F-E04D-9F29-798A9C4CC143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4D88FD-3386-0A43-AB83-C3F63ED56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436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305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CEA6A8B-0F3F-9742-9860-FB4C309D3FB1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2D7CD791-1927-C84F-B48E-A173090C0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14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A6A8B-0F3F-9742-9860-FB4C309D3FB1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CD791-1927-C84F-B48E-A173090C0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905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A6A8B-0F3F-9742-9860-FB4C309D3FB1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CD791-1927-C84F-B48E-A173090C0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08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A6A8B-0F3F-9742-9860-FB4C309D3FB1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CD791-1927-C84F-B48E-A173090C0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73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A6A8B-0F3F-9742-9860-FB4C309D3FB1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CD791-1927-C84F-B48E-A173090C0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613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A6A8B-0F3F-9742-9860-FB4C309D3FB1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CD791-1927-C84F-B48E-A173090C0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016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A6A8B-0F3F-9742-9860-FB4C309D3FB1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CD791-1927-C84F-B48E-A173090C0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263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A6A8B-0F3F-9742-9860-FB4C309D3FB1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CD791-1927-C84F-B48E-A173090C030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6478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A6A8B-0F3F-9742-9860-FB4C309D3FB1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CD791-1927-C84F-B48E-A173090C0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430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A6A8B-0F3F-9742-9860-FB4C309D3FB1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CD791-1927-C84F-B48E-A173090C0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1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A6A8B-0F3F-9742-9860-FB4C309D3FB1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CD791-1927-C84F-B48E-A173090C0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498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A6A8B-0F3F-9742-9860-FB4C309D3FB1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CD791-1927-C84F-B48E-A173090C0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56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A6A8B-0F3F-9742-9860-FB4C309D3FB1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CD791-1927-C84F-B48E-A173090C0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7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A6A8B-0F3F-9742-9860-FB4C309D3FB1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CD791-1927-C84F-B48E-A173090C0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956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A6A8B-0F3F-9742-9860-FB4C309D3FB1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CD791-1927-C84F-B48E-A173090C0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410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A6A8B-0F3F-9742-9860-FB4C309D3FB1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CD791-1927-C84F-B48E-A173090C0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44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A6A8B-0F3F-9742-9860-FB4C309D3FB1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CD791-1927-C84F-B48E-A173090C0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50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CEA6A8B-0F3F-9742-9860-FB4C309D3FB1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D7CD791-1927-C84F-B48E-A173090C0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3390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87081-16D7-4BC5-A7DB-E70117439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5667" y="1215496"/>
            <a:ext cx="9607137" cy="2387600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Lending Club Case Study</a:t>
            </a:r>
            <a:br>
              <a:rPr lang="en-US" sz="4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Upgrad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185875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4151" y="228948"/>
            <a:ext cx="6053248" cy="665018"/>
          </a:xfrm>
        </p:spPr>
        <p:txBody>
          <a:bodyPr>
            <a:noAutofit/>
          </a:bodyPr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 of Issuing Month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/>
        </p:blipFill>
        <p:spPr>
          <a:xfrm>
            <a:off x="6468094" y="3208338"/>
            <a:ext cx="4625639" cy="36496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74868" y="1574012"/>
            <a:ext cx="5115096" cy="146270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250775" y="1467059"/>
            <a:ext cx="56526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 of Issuing Month: It is showing that loan count is increasing towards year ends. As year progress, loan counts increase in every month compare to last month.</a:t>
            </a:r>
          </a:p>
        </p:txBody>
      </p:sp>
    </p:spTree>
    <p:extLst>
      <p:ext uri="{BB962C8B-B14F-4D97-AF65-F5344CB8AC3E}">
        <p14:creationId xmlns:p14="http://schemas.microsoft.com/office/powerpoint/2010/main" val="729746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546" y="225431"/>
            <a:ext cx="5654883" cy="498108"/>
          </a:xfrm>
        </p:spPr>
        <p:txBody>
          <a:bodyPr>
            <a:noAutofit/>
          </a:bodyPr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 of Issuing Year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74372" y="1276222"/>
            <a:ext cx="5130536" cy="142467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55530" y="1276222"/>
            <a:ext cx="53478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 of Issuing Year: It is showing that loan approval increasing exponential rate. Increasing every year compare to previous year.</a:t>
            </a:r>
          </a:p>
          <a:p>
            <a:pPr algn="just"/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Content Placeholder 3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118967" y="2838243"/>
            <a:ext cx="4834277" cy="3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688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6869" y="123828"/>
            <a:ext cx="4860175" cy="907538"/>
          </a:xfrm>
        </p:spPr>
        <p:txBody>
          <a:bodyPr>
            <a:noAutofit/>
          </a:bodyPr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Bivariate Analysis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644" y="837403"/>
            <a:ext cx="8915400" cy="387926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find relationship between two sets of values.</a:t>
            </a:r>
          </a:p>
          <a:p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91760" y="1243532"/>
            <a:ext cx="51677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 of Annual Income against Loan Status: Income group having income 50000 and less are more likely to default than higher income groups.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61435" y="1502957"/>
            <a:ext cx="6630325" cy="20426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947993" y="3025358"/>
            <a:ext cx="4691610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254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6340" y="538197"/>
            <a:ext cx="8075075" cy="484254"/>
          </a:xfrm>
        </p:spPr>
        <p:txBody>
          <a:bodyPr>
            <a:no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Bivariate Analysis of Interest Rate against Loan Status</a:t>
            </a:r>
            <a:b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10488" y="1538266"/>
            <a:ext cx="42905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 of Interest Rate against Loan Status: As Interest Rate of loan increases default ratio for loans is also increasing.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46381" y="1504296"/>
            <a:ext cx="6354062" cy="1918857"/>
          </a:xfrm>
          <a:prstGeom prst="rect">
            <a:avLst/>
          </a:prstGeom>
        </p:spPr>
      </p:pic>
      <p:pic>
        <p:nvPicPr>
          <p:cNvPr id="8" name="Content Placeholder 3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257406" y="3385428"/>
            <a:ext cx="4417205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822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9462" y="522514"/>
            <a:ext cx="8781657" cy="572265"/>
          </a:xfrm>
        </p:spPr>
        <p:txBody>
          <a:bodyPr>
            <a:no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Bivariate Analysis of Loan Amount against Loan Status</a:t>
            </a:r>
            <a:b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18654" y="1718537"/>
            <a:ext cx="6511637" cy="1663819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800294" y="3474334"/>
            <a:ext cx="4800744" cy="33726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30290" y="1350676"/>
            <a:ext cx="529243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 of Loan Amount against Loan Status: Fully Paid and Charged Off are almost same for 25% but Charged Off is getting higher after 50% and above than Fully Paid. It means higher the loan amount higher chances of getting defaulted.</a:t>
            </a:r>
          </a:p>
        </p:txBody>
      </p:sp>
    </p:spTree>
    <p:extLst>
      <p:ext uri="{BB962C8B-B14F-4D97-AF65-F5344CB8AC3E}">
        <p14:creationId xmlns:p14="http://schemas.microsoft.com/office/powerpoint/2010/main" val="3247075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0575" y="164454"/>
            <a:ext cx="8911687" cy="470399"/>
          </a:xfrm>
        </p:spPr>
        <p:txBody>
          <a:bodyPr>
            <a:no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Heat map correlation between variables of loan dataset.</a:t>
            </a:r>
            <a:b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69242" y="787124"/>
            <a:ext cx="5182666" cy="22071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rcRect l="2958" r="2958"/>
          <a:stretch/>
        </p:blipFill>
        <p:spPr>
          <a:xfrm>
            <a:off x="5720062" y="990599"/>
            <a:ext cx="6040157" cy="566651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4091392" y="3406437"/>
            <a:ext cx="1360516" cy="834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2872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IN" sz="33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Observations</a:t>
            </a:r>
            <a:endParaRPr lang="en-IN" sz="33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IN" sz="13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Univariate Analysis</a:t>
            </a:r>
            <a:endParaRPr lang="en-US" sz="1300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13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number of defaulted loan is 6 times less than the number of fully paid loan.</a:t>
            </a:r>
          </a:p>
          <a:p>
            <a:pPr>
              <a:lnSpc>
                <a:spcPct val="110000"/>
              </a:lnSpc>
            </a:pPr>
            <a:r>
              <a:rPr lang="en-US" sz="13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People have taken most of loan with 5 to 7.5 and 10 to 15 percent Interest Rate.</a:t>
            </a:r>
          </a:p>
          <a:p>
            <a:pPr>
              <a:lnSpc>
                <a:spcPct val="110000"/>
              </a:lnSpc>
            </a:pPr>
            <a:r>
              <a:rPr lang="en-US" sz="13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People are mostly belongs to 10 years of employment. It shows that these people are most capable to take loans.</a:t>
            </a:r>
          </a:p>
          <a:p>
            <a:pPr>
              <a:lnSpc>
                <a:spcPct val="110000"/>
              </a:lnSpc>
            </a:pPr>
            <a:r>
              <a:rPr lang="en-US" sz="13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Loans are taken by mostly lower income(20000 to 90000) group people.</a:t>
            </a:r>
          </a:p>
          <a:p>
            <a:pPr>
              <a:lnSpc>
                <a:spcPct val="110000"/>
              </a:lnSpc>
            </a:pPr>
            <a:r>
              <a:rPr lang="en-US" sz="13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50 % of people and above are verified by lending company or source verified.</a:t>
            </a:r>
          </a:p>
          <a:p>
            <a:pPr>
              <a:lnSpc>
                <a:spcPct val="110000"/>
              </a:lnSpc>
            </a:pPr>
            <a:r>
              <a:rPr lang="en-US" sz="13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showing that loan count is increasing towards year ends. As year progress, loan counts increase in every month compare to last month.</a:t>
            </a:r>
          </a:p>
          <a:p>
            <a:pPr>
              <a:lnSpc>
                <a:spcPct val="110000"/>
              </a:lnSpc>
            </a:pPr>
            <a:r>
              <a:rPr lang="en-US" sz="13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showing that loan approval increasing exponential rate. Increasing every year compare to previous year.</a:t>
            </a:r>
          </a:p>
          <a:p>
            <a:pPr>
              <a:lnSpc>
                <a:spcPct val="110000"/>
              </a:lnSpc>
            </a:pPr>
            <a:endParaRPr lang="en-IN" sz="1300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156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IN" sz="33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Observations</a:t>
            </a:r>
            <a:endParaRPr lang="en-IN" sz="33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IN" sz="17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Bivariate Analysis</a:t>
            </a:r>
          </a:p>
          <a:p>
            <a:pPr>
              <a:lnSpc>
                <a:spcPct val="110000"/>
              </a:lnSpc>
            </a:pPr>
            <a:r>
              <a:rPr lang="en-US" sz="17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Income group having income 50000 and less are more likely to default than higher income groups.</a:t>
            </a:r>
          </a:p>
          <a:p>
            <a:pPr>
              <a:lnSpc>
                <a:spcPct val="110000"/>
              </a:lnSpc>
            </a:pPr>
            <a:r>
              <a:rPr lang="en-US" sz="17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Interest Rate of loan increases default ratio for loans is also increasing.</a:t>
            </a:r>
          </a:p>
          <a:p>
            <a:pPr>
              <a:lnSpc>
                <a:spcPct val="110000"/>
              </a:lnSpc>
            </a:pPr>
            <a:r>
              <a:rPr lang="en-US" sz="17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employees having 10+ years of experience are less likely to default and higher chance to fully paid the loans.</a:t>
            </a:r>
          </a:p>
          <a:p>
            <a:pPr>
              <a:lnSpc>
                <a:spcPct val="110000"/>
              </a:lnSpc>
            </a:pPr>
            <a:r>
              <a:rPr lang="en-US" sz="17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shows that the Grade A(Sub Grade) has higher risk and the Grade(Sub Grade) G has lower risk. We can say higher grade(Sub Grade)</a:t>
            </a:r>
          </a:p>
          <a:p>
            <a:pPr>
              <a:lnSpc>
                <a:spcPct val="110000"/>
              </a:lnSpc>
            </a:pPr>
            <a:r>
              <a:rPr lang="en-US" sz="17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People are making defaulter with Loan amount 10000 and less with None Home ownership. So, Bank should avoid giving loan these people.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700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1700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IN" sz="17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4177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IN" sz="33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Observations</a:t>
            </a:r>
            <a:endParaRPr lang="en-IN" sz="33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Factors which can be used to predict about chances of loan default are:</a:t>
            </a:r>
          </a:p>
          <a:p>
            <a:pPr lvl="1"/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Income group</a:t>
            </a:r>
          </a:p>
          <a:p>
            <a:pPr lvl="1"/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Interest Rate</a:t>
            </a:r>
          </a:p>
          <a:p>
            <a:pPr lvl="1"/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Grade</a:t>
            </a:r>
          </a:p>
          <a:p>
            <a:pPr lvl="1"/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Home ownership</a:t>
            </a:r>
          </a:p>
          <a:p>
            <a:pPr lvl="1"/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DTI</a:t>
            </a:r>
          </a:p>
        </p:txBody>
      </p:sp>
    </p:spTree>
    <p:extLst>
      <p:ext uri="{BB962C8B-B14F-4D97-AF65-F5344CB8AC3E}">
        <p14:creationId xmlns:p14="http://schemas.microsoft.com/office/powerpoint/2010/main" val="1945588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THANK YOU !!</a:t>
            </a:r>
            <a:endParaRPr lang="en-IN" sz="2000" b="1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Graphic 6" descr="Right Double Quote">
            <a:extLst>
              <a:ext uri="{FF2B5EF4-FFF2-40B4-BE49-F238E27FC236}">
                <a16:creationId xmlns:a16="http://schemas.microsoft.com/office/drawing/2014/main" id="{F1325F77-FE1F-5301-132B-571F8AD17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688386"/>
            <a:ext cx="5456279" cy="545627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336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IN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 Statement</a:t>
            </a:r>
            <a:br>
              <a:rPr lang="en-IN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Lending Club Case Study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Risk analytics in banking and financial services and understand how data is used to minimize the risk of losing money while lending  various types of loans to urban customers.</a:t>
            </a:r>
            <a:endParaRPr lang="en-US" sz="2000" b="1"/>
          </a:p>
          <a:p>
            <a:pPr marL="0" indent="0">
              <a:lnSpc>
                <a:spcPct val="110000"/>
              </a:lnSpc>
              <a:buNone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Risks Involved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the applicant is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likely to repay the loan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then not approving the loan results in a 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loss of business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to the company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the applicant is 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 likely to repay the loan,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i.e. he/she is likely to default, then approving the loan may lead to a 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financial loss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for the company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000" dirty="0"/>
          </a:p>
          <a:p>
            <a:pPr marL="0" indent="0">
              <a:lnSpc>
                <a:spcPct val="110000"/>
              </a:lnSpc>
              <a:buNone/>
            </a:pPr>
            <a:endParaRPr lang="en-US" sz="2000" dirty="0"/>
          </a:p>
          <a:p>
            <a:pPr marL="0" indent="0">
              <a:lnSpc>
                <a:spcPct val="110000"/>
              </a:lnSpc>
              <a:buNone/>
            </a:pPr>
            <a:endParaRPr lang="en-US" sz="2000" dirty="0"/>
          </a:p>
          <a:p>
            <a:pPr>
              <a:lnSpc>
                <a:spcPct val="110000"/>
              </a:lnSpc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150464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502" y="320159"/>
            <a:ext cx="10056253" cy="961369"/>
          </a:xfrm>
        </p:spPr>
        <p:txBody>
          <a:bodyPr>
            <a:noAutofit/>
          </a:bodyPr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Decisions taken by the company Based on Applicant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4913" y="1664996"/>
            <a:ext cx="5380253" cy="4396171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149159" y="1906901"/>
            <a:ext cx="2651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Loan Accepted</a:t>
            </a:r>
            <a:endParaRPr lang="en-IN" sz="2800" b="1" dirty="0">
              <a:solidFill>
                <a:schemeClr val="tx2">
                  <a:lumMod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86232" y="2537843"/>
            <a:ext cx="488349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Fully paid</a:t>
            </a:r>
            <a:r>
              <a:rPr lang="en-US" sz="2400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Applicant has fully paid the loan.</a:t>
            </a:r>
          </a:p>
          <a:p>
            <a:pPr algn="just"/>
            <a:r>
              <a:rPr lang="en-US" sz="2400" b="1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Current</a:t>
            </a:r>
            <a:r>
              <a:rPr lang="en-US" sz="2400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Applicant is in the process of paying the instalments.</a:t>
            </a:r>
          </a:p>
          <a:p>
            <a:pPr algn="just"/>
            <a:r>
              <a:rPr lang="en-US" sz="2400" b="1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Charged-off</a:t>
            </a:r>
            <a:r>
              <a:rPr lang="en-US" sz="2400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Applicant has not paid the instalments in due time for a long period of time, i.e. he/she has </a:t>
            </a:r>
            <a:r>
              <a:rPr lang="en-US" sz="2400" b="1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defaulted</a:t>
            </a:r>
          </a:p>
          <a:p>
            <a:pPr algn="just"/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6406005" y="1664995"/>
            <a:ext cx="5380253" cy="4396171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912162" y="1725246"/>
            <a:ext cx="2367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Loan Rejected</a:t>
            </a:r>
            <a:endParaRPr lang="en-IN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66485" y="2537843"/>
            <a:ext cx="48985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Loan Rejected:</a:t>
            </a:r>
          </a:p>
          <a:p>
            <a:pPr algn="just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company had rejected the loan for the candidates who does not meet the Loan Processes requirements so no data available</a:t>
            </a:r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816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Identifying</a:t>
            </a:r>
            <a:r>
              <a:rPr lang="en-US" b="1"/>
              <a:t>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Risks of 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Credit loss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 EDA To Identify the </a:t>
            </a:r>
            <a:r>
              <a:rPr lang="en-IN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Reasons for defaulters </a:t>
            </a:r>
            <a:endParaRPr lang="en-IN" sz="2200" dirty="0"/>
          </a:p>
          <a:p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Identify these risky loan applicants, then such loans can be reduced thereby cutting down the amount of credit loss.</a:t>
            </a:r>
            <a:endParaRPr lang="en-IN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other words, the company wants to understand the </a:t>
            </a:r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driving factors (or driver variables) 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behind loan default, i.e. the variables which are strong indicators of default.  The company can utilize this knowledge for its portfolio and risk assessment.</a:t>
            </a:r>
            <a:r>
              <a:rPr lang="en-US" sz="2200" dirty="0"/>
              <a:t> </a:t>
            </a:r>
            <a:endParaRPr lang="en-IN" sz="2200" dirty="0"/>
          </a:p>
          <a:p>
            <a:pPr marL="0" indent="0">
              <a:buNone/>
            </a:pP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27100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4417" y="262795"/>
            <a:ext cx="4653002" cy="777970"/>
          </a:xfrm>
        </p:spPr>
        <p:txBody>
          <a:bodyPr>
            <a:noAutofit/>
          </a:bodyPr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Necessary Libraries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6157" y="1589908"/>
            <a:ext cx="8915400" cy="37776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Numerical and Data Analysis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mporting numpy and pandas</a:t>
            </a:r>
          </a:p>
          <a:p>
            <a:pPr marL="0" indent="0">
              <a:buNone/>
            </a:pPr>
            <a:r>
              <a:rPr lang="en-IN" dirty="0"/>
              <a:t> </a:t>
            </a:r>
          </a:p>
          <a:p>
            <a:pPr marL="0" indent="0">
              <a:buNone/>
            </a:pPr>
            <a:r>
              <a:rPr lang="en-IN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Visualization  </a:t>
            </a:r>
          </a:p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Importing</a:t>
            </a:r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seaborn and</a:t>
            </a:r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matplotlib.pyplot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Extra - To Suppress warnings</a:t>
            </a:r>
          </a:p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Warnings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086134" y="1040765"/>
            <a:ext cx="3628577" cy="3445256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5713220" y="2672245"/>
            <a:ext cx="1372914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252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6645" y="201546"/>
            <a:ext cx="3780166" cy="66436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</a:t>
            </a:r>
            <a:r>
              <a:rPr lang="en-US" dirty="0"/>
              <a:t>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Approach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5361709" y="861363"/>
            <a:ext cx="858982" cy="6511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777344" y="1512527"/>
            <a:ext cx="0" cy="37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703617" y="3394799"/>
            <a:ext cx="2285999" cy="481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  <a:p>
            <a:pPr algn="ctr"/>
            <a:endParaRPr lang="en-IN" b="1" dirty="0"/>
          </a:p>
          <a:p>
            <a:pPr algn="ctr"/>
            <a:r>
              <a:rPr lang="en-IN" sz="1200" b="1" dirty="0"/>
              <a:t>Missing Value Treatment</a:t>
            </a:r>
          </a:p>
          <a:p>
            <a:pPr algn="ctr"/>
            <a:r>
              <a:rPr lang="en-US" b="1" dirty="0"/>
              <a:t> </a:t>
            </a:r>
          </a:p>
          <a:p>
            <a:pPr algn="ctr"/>
            <a:endParaRPr lang="en-IN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4745181" y="2578676"/>
            <a:ext cx="2285999" cy="481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  <a:p>
            <a:pPr algn="ctr"/>
            <a:endParaRPr lang="en-IN" b="1" dirty="0"/>
          </a:p>
          <a:p>
            <a:pPr algn="ctr"/>
            <a:endParaRPr lang="en-US" sz="1200" b="1" dirty="0"/>
          </a:p>
          <a:p>
            <a:pPr algn="ctr"/>
            <a:r>
              <a:rPr lang="en-US" sz="1200" b="1" dirty="0"/>
              <a:t>Check for duplicate rows </a:t>
            </a:r>
          </a:p>
          <a:p>
            <a:pPr algn="ctr"/>
            <a:endParaRPr lang="en-IN" sz="1200" b="1" dirty="0"/>
          </a:p>
          <a:p>
            <a:pPr algn="ctr"/>
            <a:endParaRPr lang="en-US" b="1" dirty="0"/>
          </a:p>
          <a:p>
            <a:pPr algn="ctr"/>
            <a:endParaRPr lang="en-IN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4745180" y="1856507"/>
            <a:ext cx="2285999" cy="481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  <a:p>
            <a:pPr algn="ctr"/>
            <a:endParaRPr lang="en-IN" b="1" dirty="0"/>
          </a:p>
          <a:p>
            <a:pPr algn="ctr"/>
            <a:endParaRPr lang="en-IN" sz="1200" b="1" dirty="0"/>
          </a:p>
          <a:p>
            <a:pPr algn="ctr"/>
            <a:r>
              <a:rPr lang="en-IN" sz="1200" b="1" dirty="0"/>
              <a:t>Data Handling and Cleaning</a:t>
            </a:r>
          </a:p>
          <a:p>
            <a:pPr algn="ctr"/>
            <a:endParaRPr lang="en-IN" sz="1200" b="1" dirty="0"/>
          </a:p>
          <a:p>
            <a:pPr algn="ctr"/>
            <a:r>
              <a:rPr lang="en-US" b="1" dirty="0"/>
              <a:t> </a:t>
            </a:r>
          </a:p>
          <a:p>
            <a:pPr algn="ctr"/>
            <a:endParaRPr lang="en-IN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4682835" y="4155063"/>
            <a:ext cx="2285999" cy="481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  <a:p>
            <a:pPr algn="ctr"/>
            <a:endParaRPr lang="en-IN" b="1" dirty="0"/>
          </a:p>
          <a:p>
            <a:pPr algn="ctr"/>
            <a:r>
              <a:rPr lang="en-IN" sz="1200" b="1" dirty="0"/>
              <a:t>Removing the Irrelevant columns</a:t>
            </a:r>
          </a:p>
          <a:p>
            <a:pPr algn="ctr"/>
            <a:r>
              <a:rPr lang="en-US" b="1" dirty="0"/>
              <a:t> </a:t>
            </a:r>
          </a:p>
          <a:p>
            <a:pPr algn="ctr"/>
            <a:endParaRPr lang="en-IN" b="1" dirty="0"/>
          </a:p>
        </p:txBody>
      </p:sp>
      <p:sp>
        <p:nvSpPr>
          <p:cNvPr id="23" name="Rounded Rectangle 22"/>
          <p:cNvSpPr/>
          <p:nvPr/>
        </p:nvSpPr>
        <p:spPr>
          <a:xfrm>
            <a:off x="4703617" y="5886875"/>
            <a:ext cx="2285999" cy="481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  <a:p>
            <a:pPr algn="ctr"/>
            <a:endParaRPr lang="en-IN" b="1" dirty="0"/>
          </a:p>
          <a:p>
            <a:pPr algn="ctr"/>
            <a:r>
              <a:rPr lang="en-US" sz="1200" b="1" dirty="0"/>
              <a:t>Standardizing Values in required columns</a:t>
            </a:r>
          </a:p>
          <a:p>
            <a:pPr algn="ctr"/>
            <a:r>
              <a:rPr lang="en-US" b="1" dirty="0"/>
              <a:t> </a:t>
            </a:r>
          </a:p>
          <a:p>
            <a:pPr algn="ctr"/>
            <a:endParaRPr lang="en-IN" b="1" dirty="0"/>
          </a:p>
        </p:txBody>
      </p:sp>
      <p:sp>
        <p:nvSpPr>
          <p:cNvPr id="24" name="Rounded Rectangle 23"/>
          <p:cNvSpPr/>
          <p:nvPr/>
        </p:nvSpPr>
        <p:spPr>
          <a:xfrm>
            <a:off x="4703617" y="5020969"/>
            <a:ext cx="2285999" cy="481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  <a:p>
            <a:pPr algn="ctr"/>
            <a:endParaRPr lang="en-IN" b="1" dirty="0"/>
          </a:p>
          <a:p>
            <a:pPr algn="ctr"/>
            <a:r>
              <a:rPr lang="en-IN" sz="1200" b="1" dirty="0"/>
              <a:t>Imputing Missing Values</a:t>
            </a:r>
          </a:p>
          <a:p>
            <a:pPr algn="ctr"/>
            <a:r>
              <a:rPr lang="en-US" b="1" dirty="0"/>
              <a:t> </a:t>
            </a:r>
          </a:p>
          <a:p>
            <a:pPr algn="ctr"/>
            <a:endParaRPr lang="en-IN" b="1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777344" y="2337953"/>
            <a:ext cx="0" cy="240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5791200" y="3039558"/>
            <a:ext cx="1" cy="375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5777344" y="4636509"/>
            <a:ext cx="13856" cy="38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777344" y="3876245"/>
            <a:ext cx="0" cy="278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4" idx="2"/>
          </p:cNvCxnSpPr>
          <p:nvPr/>
        </p:nvCxnSpPr>
        <p:spPr>
          <a:xfrm flipH="1">
            <a:off x="5846616" y="5502415"/>
            <a:ext cx="1" cy="38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931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1440" y="191134"/>
            <a:ext cx="7666008" cy="498839"/>
          </a:xfrm>
        </p:spPr>
        <p:txBody>
          <a:bodyPr>
            <a:no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Distribution of Annual income</a:t>
            </a:r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486412" y="2233749"/>
            <a:ext cx="4702628" cy="4358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ounded Rectangle 4"/>
          <p:cNvSpPr/>
          <p:nvPr/>
        </p:nvSpPr>
        <p:spPr>
          <a:xfrm>
            <a:off x="6595745" y="2233749"/>
            <a:ext cx="4702628" cy="44021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580" y="3006544"/>
            <a:ext cx="4404292" cy="29766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108" y="3006544"/>
            <a:ext cx="4305901" cy="2976612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2129246" y="1342748"/>
            <a:ext cx="3644537" cy="1663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Distribution of Annual Income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7124789" y="1342749"/>
            <a:ext cx="3644537" cy="1593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Distribution of Debt to Income Ratio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125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1494" y="122174"/>
            <a:ext cx="4462083" cy="590736"/>
          </a:xfrm>
        </p:spPr>
        <p:txBody>
          <a:bodyPr>
            <a:noAutofit/>
          </a:bodyPr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Univariate Analysis </a:t>
            </a:r>
            <a:endParaRPr lang="en-IN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7802" y="1654632"/>
            <a:ext cx="6780542" cy="41191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89401" y="5773783"/>
            <a:ext cx="101106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 shows that 85.90 % loans are fully paid and 14.09 % loans are charged off. It means defaulted loans are lower than fully paid loans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89401" y="999105"/>
            <a:ext cx="33896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Univariate of Loan Status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91714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8499" y="157056"/>
            <a:ext cx="6313318" cy="551547"/>
          </a:xfrm>
        </p:spPr>
        <p:txBody>
          <a:bodyPr>
            <a:no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 Of Loan Terms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2950" y="1044676"/>
            <a:ext cx="6391301" cy="44467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28798" y="5659124"/>
            <a:ext cx="103327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 shows that 77.45 % loan terms are 36 months and 22.54 % loan terms are 60 months. It means people taking shorter loans than long duration loans.</a:t>
            </a:r>
          </a:p>
          <a:p>
            <a:endParaRPr lang="en-IN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7740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9</TotalTime>
  <Words>881</Words>
  <Application>Microsoft Macintosh PowerPoint</Application>
  <PresentationFormat>Widescreen</PresentationFormat>
  <Paragraphs>106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Aptos</vt:lpstr>
      <vt:lpstr>Arial</vt:lpstr>
      <vt:lpstr>Calibri</vt:lpstr>
      <vt:lpstr>Calibri Light</vt:lpstr>
      <vt:lpstr>Times New Roman</vt:lpstr>
      <vt:lpstr>Celestial</vt:lpstr>
      <vt:lpstr>Lending Club Case Study Upgrad</vt:lpstr>
      <vt:lpstr>Problem Statement </vt:lpstr>
      <vt:lpstr>Decisions taken by the company Based on Applicant</vt:lpstr>
      <vt:lpstr>Identifying Risks of Credit loss</vt:lpstr>
      <vt:lpstr>Necessary Libraries</vt:lpstr>
      <vt:lpstr>Analysis Approach</vt:lpstr>
      <vt:lpstr>Distribution of Annual income</vt:lpstr>
      <vt:lpstr>Univariate Analysis </vt:lpstr>
      <vt:lpstr>Analysis Of Loan Terms</vt:lpstr>
      <vt:lpstr>Analysis of Issuing Month</vt:lpstr>
      <vt:lpstr>Analysis of Issuing Year</vt:lpstr>
      <vt:lpstr>Bivariate Analysis</vt:lpstr>
      <vt:lpstr>Bivariate Analysis of Interest Rate against Loan Status </vt:lpstr>
      <vt:lpstr>Bivariate Analysis of Loan Amount against Loan Status </vt:lpstr>
      <vt:lpstr>Heat map correlation between variables of loan dataset. </vt:lpstr>
      <vt:lpstr>Observations</vt:lpstr>
      <vt:lpstr>Observations</vt:lpstr>
      <vt:lpstr>Observations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Ashish Agrawal</dc:creator>
  <cp:keywords/>
  <dc:description/>
  <cp:lastModifiedBy>Ashish Agrawal</cp:lastModifiedBy>
  <cp:revision>4</cp:revision>
  <dcterms:created xsi:type="dcterms:W3CDTF">2024-11-11T15:44:30Z</dcterms:created>
  <dcterms:modified xsi:type="dcterms:W3CDTF">2024-11-17T06:53:01Z</dcterms:modified>
  <cp:category/>
</cp:coreProperties>
</file>