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BE649-7F2F-E04D-9F29-798A9C4CC14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D88FD-3386-0A43-AB83-C3F63ED5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36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0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08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1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0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4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3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1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5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EA6A8B-0F3F-9742-9860-FB4C309D3FB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9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667" y="1215496"/>
            <a:ext cx="9607137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Lending Club Case Study</a:t>
            </a:r>
            <a:b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Upgrad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151" y="228948"/>
            <a:ext cx="6053248" cy="665018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Issuing Month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6468094" y="3208338"/>
            <a:ext cx="4625639" cy="364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4868" y="1574012"/>
            <a:ext cx="5115096" cy="14627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0775" y="1467059"/>
            <a:ext cx="5652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Issuing Month: It is showing that loan count is increasing towards year ends. As year progress, loan counts increase in every month compare to last month.</a:t>
            </a:r>
          </a:p>
        </p:txBody>
      </p:sp>
    </p:spTree>
    <p:extLst>
      <p:ext uri="{BB962C8B-B14F-4D97-AF65-F5344CB8AC3E}">
        <p14:creationId xmlns:p14="http://schemas.microsoft.com/office/powerpoint/2010/main" val="72974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546" y="225431"/>
            <a:ext cx="5654883" cy="498108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Issuing Year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4372" y="1276222"/>
            <a:ext cx="5130536" cy="14246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5530" y="1276222"/>
            <a:ext cx="5347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Issuing Year: It is showing that loan approval increasing exponential rate. Increasing every year compare to previous year.</a:t>
            </a:r>
          </a:p>
          <a:p>
            <a:pPr algn="just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18967" y="2838243"/>
            <a:ext cx="483427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8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869" y="123828"/>
            <a:ext cx="4860175" cy="907538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44" y="837403"/>
            <a:ext cx="8915400" cy="38792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relationship between two sets of values.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1760" y="1243532"/>
            <a:ext cx="5167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Annual Income against Loan Status: Income group having income 50000 and less are more likely to default than higher income groups.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1435" y="1502957"/>
            <a:ext cx="6630325" cy="2042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47993" y="3025358"/>
            <a:ext cx="4691610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5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340" y="538197"/>
            <a:ext cx="8075075" cy="484254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Interest Rate against Loan Status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0488" y="1538266"/>
            <a:ext cx="4290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Interest Rate against Loan Status: As Interest Rate of loan increases default ratio for loans is also increasing.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381" y="1504296"/>
            <a:ext cx="6354062" cy="1918857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57406" y="3385428"/>
            <a:ext cx="441720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2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462" y="522514"/>
            <a:ext cx="8781657" cy="572265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Loan Amount against Loan Status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8654" y="1718537"/>
            <a:ext cx="6511637" cy="166381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00294" y="3474334"/>
            <a:ext cx="4800744" cy="3372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0290" y="1350676"/>
            <a:ext cx="52924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Amount against Loan Status: Fully Paid and Charged Off are almost same for 25% but Charged Off is getting higher after 50% and above than Fully Paid. It means higher the loan amount higher chances of getting defaulted.</a:t>
            </a:r>
          </a:p>
        </p:txBody>
      </p:sp>
    </p:spTree>
    <p:extLst>
      <p:ext uri="{BB962C8B-B14F-4D97-AF65-F5344CB8AC3E}">
        <p14:creationId xmlns:p14="http://schemas.microsoft.com/office/powerpoint/2010/main" val="324707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575" y="164454"/>
            <a:ext cx="8911687" cy="47039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 map correlation between variables of loan dataset.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9242" y="787124"/>
            <a:ext cx="5182666" cy="2207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958" r="2958"/>
          <a:stretch/>
        </p:blipFill>
        <p:spPr>
          <a:xfrm>
            <a:off x="5720062" y="990599"/>
            <a:ext cx="6040157" cy="566651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091392" y="3406437"/>
            <a:ext cx="1360516" cy="83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87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N" sz="3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Observations</a:t>
            </a:r>
            <a:endParaRPr lang="en-IN" sz="33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</a:t>
            </a:r>
            <a:endParaRPr lang="en-US" sz="13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defaulted loan is 6 times less than the number of fully paid loan.</a:t>
            </a: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have taken most of loan with 5 to 7.5 and 10 to 15 percent Interest Rate.</a:t>
            </a: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are mostly belongs to 10 years of employment. It shows that these people are most capable to take loans.</a:t>
            </a: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Loans are taken by mostly lower income(20000 to 90000) group people.</a:t>
            </a: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50 % of people and above are verified by lending company or source verified.</a:t>
            </a: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showing that loan count is increasing towards year ends. As year progress, loan counts increase in every month compare to last month.</a:t>
            </a: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showing that loan approval increasing exponential rate. Increasing every year compare to previous year.</a:t>
            </a:r>
          </a:p>
          <a:p>
            <a:pPr>
              <a:lnSpc>
                <a:spcPct val="110000"/>
              </a:lnSpc>
            </a:pPr>
            <a:endParaRPr lang="en-IN" sz="13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5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N" sz="3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Observations</a:t>
            </a:r>
            <a:endParaRPr lang="en-IN" sz="33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7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Bivariate Analysis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 group having income 50000 and less are more likely to default than higher income groups.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Interest Rate of loan increases default ratio for loans is also increasing.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employees having 10+ years of experience are less likely to default and higher chance to fully paid the loans.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shows that the Grade A(Sub Grade) has higher risk and the Grade(Sub Grade) G has lower risk. We can say higher grade(Sub Grade)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are making defaulter with Loan amount 10000 and less with None Home ownership. So, Bank should avoid giving loan these people.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IN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17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N" sz="3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Observations</a:t>
            </a:r>
            <a:endParaRPr lang="en-IN" sz="33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Factors which can be used to predict about chances of loan default are:</a:t>
            </a:r>
          </a:p>
          <a:p>
            <a:pPr lvl="1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 group</a:t>
            </a:r>
          </a:p>
          <a:p>
            <a:pPr lvl="1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 Rate</a:t>
            </a:r>
          </a:p>
          <a:p>
            <a:pPr lvl="1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</a:p>
          <a:p>
            <a:pPr lvl="1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ownership</a:t>
            </a:r>
          </a:p>
          <a:p>
            <a:pPr lvl="1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DTI</a:t>
            </a:r>
          </a:p>
        </p:txBody>
      </p:sp>
    </p:spTree>
    <p:extLst>
      <p:ext uri="{BB962C8B-B14F-4D97-AF65-F5344CB8AC3E}">
        <p14:creationId xmlns:p14="http://schemas.microsoft.com/office/powerpoint/2010/main" val="1945588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!!</a:t>
            </a:r>
            <a:endParaRPr lang="en-IN" sz="2000" b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F1325F77-FE1F-5301-132B-571F8AD17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3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br>
              <a:rPr lang="en-I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Lending Club Case Study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analytics in banking and financial services and understand how data is used to minimize the risk of losing money while lending  various types of loans to urban customers.</a:t>
            </a:r>
            <a:endParaRPr lang="en-US" sz="2000" b="1"/>
          </a:p>
          <a:p>
            <a:pPr marL="0" indent="0">
              <a:lnSpc>
                <a:spcPct val="110000"/>
              </a:lnSpc>
              <a:buNone/>
            </a:pP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Risks Involved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applicant is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likely to repay the loan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then not approving the loan results in a 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of business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the company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applicant is 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likely to repay the loan,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i.e. he/she is likely to default, then approving the loan may lead to a 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loss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the company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/>
          </a:p>
          <a:p>
            <a:pPr marL="0" indent="0">
              <a:lnSpc>
                <a:spcPct val="110000"/>
              </a:lnSpc>
              <a:buNone/>
            </a:pPr>
            <a:endParaRPr lang="en-US" sz="2000"/>
          </a:p>
          <a:p>
            <a:pPr marL="0" indent="0">
              <a:lnSpc>
                <a:spcPct val="110000"/>
              </a:lnSpc>
              <a:buNone/>
            </a:pPr>
            <a:endParaRPr lang="en-US" sz="2000"/>
          </a:p>
          <a:p>
            <a:pPr>
              <a:lnSpc>
                <a:spcPct val="110000"/>
              </a:lnSpc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15046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502" y="320159"/>
            <a:ext cx="10056253" cy="961369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Decisions taken by the company Based on Applicant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913" y="1664996"/>
            <a:ext cx="5380253" cy="439617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49159" y="1906901"/>
            <a:ext cx="265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Accepted</a:t>
            </a:r>
            <a:endParaRPr lang="en-IN" sz="28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6232" y="2537843"/>
            <a:ext cx="48834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paid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has fully paid the loan.</a:t>
            </a:r>
          </a:p>
          <a:p>
            <a:pPr algn="just"/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is in the process of paying the instalments.</a:t>
            </a:r>
          </a:p>
          <a:p>
            <a:pPr algn="just"/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Charged-off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has not paid the instalments in due time for a long period of time, i.e. he/she has 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defaulted</a:t>
            </a:r>
          </a:p>
          <a:p>
            <a:pPr algn="just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406005" y="1664995"/>
            <a:ext cx="5380253" cy="439617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912162" y="1725246"/>
            <a:ext cx="236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Rejected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6485" y="2537843"/>
            <a:ext cx="489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Rejected: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had rejected the loan for the candidates who does not meet the Loan Processes requirements so no data available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1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</a:t>
            </a:r>
            <a:r>
              <a:rPr lang="en-US" b="1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Risks of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EDA To Identify the </a:t>
            </a: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Reasons for defaulters </a:t>
            </a:r>
            <a:endParaRPr lang="en-IN" sz="2200" dirty="0"/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these risky loan applicants, then such loans can be reduced thereby cutting down the amount of credit loss.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the company wants to understand the 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factors (or driver variables)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behind loan default, i.e. the variables which are strong indicators of default.  The company can utilize this knowledge for its portfolio and risk assessment.</a:t>
            </a:r>
            <a:r>
              <a:rPr lang="en-US" sz="2200" dirty="0"/>
              <a:t> </a:t>
            </a:r>
            <a:endParaRPr lang="en-IN" sz="2200" dirty="0"/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710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417" y="262795"/>
            <a:ext cx="4653002" cy="777970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Necessary Libraries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157" y="1589908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and Data Analysis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mporting numpy and pandas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  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seaborn and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matplotlib.pyplot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 - To Suppress warnings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Warnings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86134" y="1040765"/>
            <a:ext cx="3628577" cy="344525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13220" y="2672245"/>
            <a:ext cx="137291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5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645" y="201546"/>
            <a:ext cx="3780166" cy="6643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dirty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361709" y="861363"/>
            <a:ext cx="858982" cy="651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77344" y="1512527"/>
            <a:ext cx="0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703617" y="3394799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IN" b="1" dirty="0"/>
          </a:p>
          <a:p>
            <a:pPr algn="ctr"/>
            <a:r>
              <a:rPr lang="en-IN" sz="1200" b="1" dirty="0"/>
              <a:t>Missing Value Treatment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endParaRPr lang="en-IN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45181" y="2578676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IN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Check for duplicate rows </a:t>
            </a:r>
          </a:p>
          <a:p>
            <a:pPr algn="ctr"/>
            <a:endParaRPr lang="en-IN" sz="1200" b="1" dirty="0"/>
          </a:p>
          <a:p>
            <a:pPr algn="ctr"/>
            <a:endParaRPr lang="en-US" b="1" dirty="0"/>
          </a:p>
          <a:p>
            <a:pPr algn="ctr"/>
            <a:endParaRPr lang="en-IN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745180" y="1856507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IN" b="1" dirty="0"/>
          </a:p>
          <a:p>
            <a:pPr algn="ctr"/>
            <a:endParaRPr lang="en-IN" sz="1200" b="1" dirty="0"/>
          </a:p>
          <a:p>
            <a:pPr algn="ctr"/>
            <a:r>
              <a:rPr lang="en-IN" sz="1200" b="1" dirty="0"/>
              <a:t>Data Handling and Cleaning</a:t>
            </a:r>
          </a:p>
          <a:p>
            <a:pPr algn="ctr"/>
            <a:endParaRPr lang="en-IN" sz="1200" b="1" dirty="0"/>
          </a:p>
          <a:p>
            <a:pPr algn="ctr"/>
            <a:r>
              <a:rPr lang="en-US" b="1" dirty="0"/>
              <a:t> </a:t>
            </a:r>
          </a:p>
          <a:p>
            <a:pPr algn="ctr"/>
            <a:endParaRPr lang="en-IN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4682835" y="4155063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IN" b="1" dirty="0"/>
          </a:p>
          <a:p>
            <a:pPr algn="ctr"/>
            <a:r>
              <a:rPr lang="en-IN" sz="1200" b="1" dirty="0"/>
              <a:t>Removing the Irrelevant columns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endParaRPr lang="en-IN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703617" y="5886875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IN" b="1" dirty="0"/>
          </a:p>
          <a:p>
            <a:pPr algn="ctr"/>
            <a:r>
              <a:rPr lang="en-US" sz="1200" b="1" dirty="0"/>
              <a:t>Standardizing Values in required columns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endParaRPr lang="en-IN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703617" y="5020969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IN" b="1" dirty="0"/>
          </a:p>
          <a:p>
            <a:pPr algn="ctr"/>
            <a:r>
              <a:rPr lang="en-IN" sz="1200" b="1" dirty="0"/>
              <a:t>Imputing Missing Values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endParaRPr lang="en-IN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77344" y="2337953"/>
            <a:ext cx="0" cy="24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91200" y="3039558"/>
            <a:ext cx="1" cy="37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777344" y="4636509"/>
            <a:ext cx="13856" cy="38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7344" y="3876245"/>
            <a:ext cx="0" cy="27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</p:cNvCxnSpPr>
          <p:nvPr/>
        </p:nvCxnSpPr>
        <p:spPr>
          <a:xfrm flipH="1">
            <a:off x="5846616" y="5502415"/>
            <a:ext cx="1" cy="38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3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1440" y="191134"/>
            <a:ext cx="7666008" cy="49883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Annual income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86412" y="2233749"/>
            <a:ext cx="4702628" cy="4358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6595745" y="2233749"/>
            <a:ext cx="4702628" cy="440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80" y="3006544"/>
            <a:ext cx="4404292" cy="2976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08" y="3006544"/>
            <a:ext cx="4305901" cy="297661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29246" y="1342748"/>
            <a:ext cx="3644537" cy="1663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Annual Income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24789" y="1342749"/>
            <a:ext cx="3644537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Debt to Income Ratio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2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494" y="122174"/>
            <a:ext cx="4462083" cy="590736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 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802" y="1654632"/>
            <a:ext cx="6780542" cy="4119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401" y="5773783"/>
            <a:ext cx="10110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shows that 85.90 % loans are fully paid and 14.09 % loans are charged off. It means defaulted loans are lower than fully paid loans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401" y="999105"/>
            <a:ext cx="3389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of Loan Status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171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99" y="157056"/>
            <a:ext cx="6313318" cy="551547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Terms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950" y="1044676"/>
            <a:ext cx="6391301" cy="4446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798" y="5659124"/>
            <a:ext cx="1033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shows that 77.45 % loan terms are 36 months and 22.54 % loan terms are 60 months. It means people taking shorter loans than long duration loans.</a:t>
            </a:r>
          </a:p>
          <a:p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74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</TotalTime>
  <Words>881</Words>
  <Application>Microsoft Macintosh PowerPoint</Application>
  <PresentationFormat>Widescreen</PresentationFormat>
  <Paragraphs>106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Times New Roman</vt:lpstr>
      <vt:lpstr>Celestial</vt:lpstr>
      <vt:lpstr>Lending Club Case Study Upgrad</vt:lpstr>
      <vt:lpstr>Problem Statement </vt:lpstr>
      <vt:lpstr>Decisions taken by the company Based on Applicant</vt:lpstr>
      <vt:lpstr>Identifying Risks of Credit loss</vt:lpstr>
      <vt:lpstr>Necessary Libraries</vt:lpstr>
      <vt:lpstr>Analysis Approach</vt:lpstr>
      <vt:lpstr>Distribution of Annual income</vt:lpstr>
      <vt:lpstr>Univariate Analysis </vt:lpstr>
      <vt:lpstr>Analysis Of Loan Terms</vt:lpstr>
      <vt:lpstr>Analysis of Issuing Month</vt:lpstr>
      <vt:lpstr>Analysis of Issuing Year</vt:lpstr>
      <vt:lpstr>Bivariate Analysis</vt:lpstr>
      <vt:lpstr>Bivariate Analysis of Interest Rate against Loan Status </vt:lpstr>
      <vt:lpstr>Bivariate Analysis of Loan Amount against Loan Status </vt:lpstr>
      <vt:lpstr>Heat map correlation between variables of loan dataset. </vt:lpstr>
      <vt:lpstr>Observations</vt:lpstr>
      <vt:lpstr>Observations</vt:lpstr>
      <vt:lpstr>Observations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Ashish Agrawal</dc:creator>
  <cp:keywords/>
  <dc:description/>
  <cp:lastModifiedBy>Ashish Agrawal</cp:lastModifiedBy>
  <cp:revision>2</cp:revision>
  <dcterms:created xsi:type="dcterms:W3CDTF">2024-11-11T15:44:30Z</dcterms:created>
  <dcterms:modified xsi:type="dcterms:W3CDTF">2024-11-11T15:48:17Z</dcterms:modified>
  <cp:category/>
</cp:coreProperties>
</file>