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8" r:id="rId4"/>
    <p:sldId id="302" r:id="rId5"/>
    <p:sldId id="257" r:id="rId6"/>
    <p:sldId id="287" r:id="rId7"/>
    <p:sldId id="259" r:id="rId8"/>
    <p:sldId id="289" r:id="rId9"/>
    <p:sldId id="261" r:id="rId10"/>
    <p:sldId id="290" r:id="rId11"/>
    <p:sldId id="291" r:id="rId12"/>
    <p:sldId id="260" r:id="rId13"/>
    <p:sldId id="292" r:id="rId14"/>
    <p:sldId id="294" r:id="rId15"/>
    <p:sldId id="295" r:id="rId16"/>
    <p:sldId id="293" r:id="rId17"/>
    <p:sldId id="264" r:id="rId18"/>
    <p:sldId id="300" r:id="rId19"/>
    <p:sldId id="271" r:id="rId20"/>
    <p:sldId id="297" r:id="rId21"/>
    <p:sldId id="298" r:id="rId22"/>
    <p:sldId id="299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B6AF9D"/>
    <a:srgbClr val="ABD0BF"/>
    <a:srgbClr val="747F83"/>
    <a:srgbClr val="ADD0CA"/>
    <a:srgbClr val="522F35"/>
    <a:srgbClr val="FFFFFF"/>
    <a:srgbClr val="D6CFB5"/>
    <a:srgbClr val="36AC5D"/>
    <a:srgbClr val="038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114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551-8C52-4D16-A7CE-F6C180E2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ED77-AC19-454D-B4A1-424001E8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B4ED-8F26-4E52-89E4-A97BA56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5DB4-95C3-453A-AEF4-4ADDD607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722C-8F99-4811-9C7D-A6287D61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46C6A6A-4FEB-4036-8413-02EC9F7A3E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4944" y="791215"/>
            <a:ext cx="270221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2B40457-2272-4572-9F3E-263215956E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1870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A14058A-41EF-4CAE-BEEA-F7C2E3C1D2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58797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17DE6BB-BE4B-4DE8-BF05-DB043D137DC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5724" y="791215"/>
            <a:ext cx="2702210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AFE9FA-7734-42BC-9AEE-E68FE1ED0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131" y="2115212"/>
            <a:ext cx="4906963" cy="30299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EB3CED-F805-4729-9835-8B7D6650B7D4}"/>
              </a:ext>
            </a:extLst>
          </p:cNvPr>
          <p:cNvSpPr/>
          <p:nvPr userDrawn="1"/>
        </p:nvSpPr>
        <p:spPr>
          <a:xfrm>
            <a:off x="0" y="0"/>
            <a:ext cx="6100549" cy="6858000"/>
          </a:xfrm>
          <a:prstGeom prst="rect">
            <a:avLst/>
          </a:pr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B35636-89A9-40F0-93A8-0811FA396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8674" y="1040606"/>
            <a:ext cx="2743200" cy="47767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80DEC2-53B0-4E94-BFF8-ECF178F7A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2668" y="1583354"/>
            <a:ext cx="5418138" cy="31797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C8C0BA7-52EB-4837-9186-5D8D48259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6142" y="1583354"/>
            <a:ext cx="5418138" cy="3179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DA4B97-6931-4BEC-BAC1-5EDE97B92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6738" y="478169"/>
            <a:ext cx="3986213" cy="5691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0C64D9-30AC-4A2F-947B-54A76EB726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827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5724220-3494-4F56-A441-DAE0B86ED0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0554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C22260-9D65-411A-ABFC-D85FC372C8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5281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613303-A5FA-488F-92ED-AC9F162E60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80009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89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FD33BD4-34CB-4E59-B51D-505C71AFD5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1968" y="2301888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93AE5-0025-4416-8177-B2B3CEEA63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0721" y="2301888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CB71175-A556-492B-AC91-61D3069381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9474" y="2301886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FFE25E-7FF2-4CCF-B590-E0D6CC57C8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12190413" cy="3892550"/>
          </a:xfrm>
          <a:custGeom>
            <a:avLst/>
            <a:gdLst>
              <a:gd name="connsiteX0" fmla="*/ 0 w 12190413"/>
              <a:gd name="connsiteY0" fmla="*/ 0 h 3892550"/>
              <a:gd name="connsiteX1" fmla="*/ 12190413 w 12190413"/>
              <a:gd name="connsiteY1" fmla="*/ 0 h 3892550"/>
              <a:gd name="connsiteX2" fmla="*/ 12190413 w 12190413"/>
              <a:gd name="connsiteY2" fmla="*/ 3407370 h 3892550"/>
              <a:gd name="connsiteX3" fmla="*/ 9353533 w 12190413"/>
              <a:gd name="connsiteY3" fmla="*/ 2722193 h 3892550"/>
              <a:gd name="connsiteX4" fmla="*/ 4511530 w 12190413"/>
              <a:gd name="connsiteY4" fmla="*/ 3892550 h 3892550"/>
              <a:gd name="connsiteX5" fmla="*/ 0 w 12190413"/>
              <a:gd name="connsiteY5" fmla="*/ 3003671 h 389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0413" h="3892550">
                <a:moveTo>
                  <a:pt x="0" y="0"/>
                </a:moveTo>
                <a:cubicBezTo>
                  <a:pt x="0" y="0"/>
                  <a:pt x="0" y="0"/>
                  <a:pt x="12190413" y="0"/>
                </a:cubicBezTo>
                <a:cubicBezTo>
                  <a:pt x="12190413" y="0"/>
                  <a:pt x="12190413" y="0"/>
                  <a:pt x="12190413" y="3407370"/>
                </a:cubicBezTo>
                <a:cubicBezTo>
                  <a:pt x="12190413" y="3407370"/>
                  <a:pt x="11224983" y="2722193"/>
                  <a:pt x="9353533" y="2722193"/>
                </a:cubicBezTo>
                <a:cubicBezTo>
                  <a:pt x="7482084" y="2722193"/>
                  <a:pt x="6026513" y="3892550"/>
                  <a:pt x="4511530" y="3892550"/>
                </a:cubicBezTo>
                <a:cubicBezTo>
                  <a:pt x="2996547" y="3892550"/>
                  <a:pt x="0" y="3003671"/>
                  <a:pt x="0" y="30036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E4B95C-7521-4408-839E-4828C476E7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610332" cy="6865970"/>
          </a:xfrm>
          <a:custGeom>
            <a:avLst/>
            <a:gdLst>
              <a:gd name="connsiteX0" fmla="*/ 0 w 5610332"/>
              <a:gd name="connsiteY0" fmla="*/ 0 h 6865970"/>
              <a:gd name="connsiteX1" fmla="*/ 5382594 w 5610332"/>
              <a:gd name="connsiteY1" fmla="*/ 0 h 6865970"/>
              <a:gd name="connsiteX2" fmla="*/ 2831957 w 5610332"/>
              <a:gd name="connsiteY2" fmla="*/ 6865970 h 6865970"/>
              <a:gd name="connsiteX3" fmla="*/ 0 w 5610332"/>
              <a:gd name="connsiteY3" fmla="*/ 6865970 h 6865970"/>
              <a:gd name="connsiteX4" fmla="*/ 0 w 5610332"/>
              <a:gd name="connsiteY4" fmla="*/ 0 h 686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0332" h="6865970">
                <a:moveTo>
                  <a:pt x="0" y="0"/>
                </a:moveTo>
                <a:cubicBezTo>
                  <a:pt x="0" y="0"/>
                  <a:pt x="0" y="0"/>
                  <a:pt x="5382594" y="0"/>
                </a:cubicBezTo>
                <a:cubicBezTo>
                  <a:pt x="6552886" y="3080166"/>
                  <a:pt x="2831957" y="6865970"/>
                  <a:pt x="2831957" y="6865970"/>
                </a:cubicBezTo>
                <a:lnTo>
                  <a:pt x="0" y="6865970"/>
                </a:lnTo>
                <a:cubicBezTo>
                  <a:pt x="0" y="6865970"/>
                  <a:pt x="0" y="686597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7E5F-13D0-442B-B035-71EA60BC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D1E2-9C8C-4C23-9CFB-A7248A7F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BEE4-AF85-43AE-8B6B-9FE48CB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F841-F4FC-4501-B7A5-9780DA81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61ED-4C05-4137-9BBB-BA7E973F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57AF42-93C3-48D2-9E69-31EC2ECD63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06037"/>
            <a:ext cx="4401886" cy="4722126"/>
          </a:xfrm>
          <a:custGeom>
            <a:avLst/>
            <a:gdLst>
              <a:gd name="connsiteX0" fmla="*/ 2040823 w 4401886"/>
              <a:gd name="connsiteY0" fmla="*/ 0 h 4722126"/>
              <a:gd name="connsiteX1" fmla="*/ 4401886 w 4401886"/>
              <a:gd name="connsiteY1" fmla="*/ 2361063 h 4722126"/>
              <a:gd name="connsiteX2" fmla="*/ 2040823 w 4401886"/>
              <a:gd name="connsiteY2" fmla="*/ 4722126 h 4722126"/>
              <a:gd name="connsiteX3" fmla="*/ 82993 w 4401886"/>
              <a:gd name="connsiteY3" fmla="*/ 3681156 h 4722126"/>
              <a:gd name="connsiteX4" fmla="*/ 0 w 4401886"/>
              <a:gd name="connsiteY4" fmla="*/ 3544546 h 4722126"/>
              <a:gd name="connsiteX5" fmla="*/ 0 w 4401886"/>
              <a:gd name="connsiteY5" fmla="*/ 1177580 h 4722126"/>
              <a:gd name="connsiteX6" fmla="*/ 82993 w 4401886"/>
              <a:gd name="connsiteY6" fmla="*/ 1040970 h 4722126"/>
              <a:gd name="connsiteX7" fmla="*/ 2040823 w 4401886"/>
              <a:gd name="connsiteY7" fmla="*/ 0 h 472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886" h="4722126">
                <a:moveTo>
                  <a:pt x="2040823" y="0"/>
                </a:moveTo>
                <a:cubicBezTo>
                  <a:pt x="3344802" y="0"/>
                  <a:pt x="4401886" y="1057084"/>
                  <a:pt x="4401886" y="2361063"/>
                </a:cubicBezTo>
                <a:cubicBezTo>
                  <a:pt x="4401886" y="3665042"/>
                  <a:pt x="3344802" y="4722126"/>
                  <a:pt x="2040823" y="4722126"/>
                </a:cubicBezTo>
                <a:cubicBezTo>
                  <a:pt x="1225836" y="4722126"/>
                  <a:pt x="507293" y="4309203"/>
                  <a:pt x="82993" y="3681156"/>
                </a:cubicBezTo>
                <a:lnTo>
                  <a:pt x="0" y="3544546"/>
                </a:lnTo>
                <a:lnTo>
                  <a:pt x="0" y="1177580"/>
                </a:lnTo>
                <a:lnTo>
                  <a:pt x="82993" y="1040970"/>
                </a:lnTo>
                <a:cubicBezTo>
                  <a:pt x="507293" y="412924"/>
                  <a:pt x="1225836" y="0"/>
                  <a:pt x="20408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B4C35A-A4ED-43D4-A323-3337CBFC89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4287" y="-1"/>
            <a:ext cx="4027712" cy="6858000"/>
          </a:xfrm>
          <a:custGeom>
            <a:avLst/>
            <a:gdLst>
              <a:gd name="connsiteX0" fmla="*/ 1095236 w 4027712"/>
              <a:gd name="connsiteY0" fmla="*/ 0 h 6858000"/>
              <a:gd name="connsiteX1" fmla="*/ 4027712 w 4027712"/>
              <a:gd name="connsiteY1" fmla="*/ 0 h 6858000"/>
              <a:gd name="connsiteX2" fmla="*/ 4027712 w 4027712"/>
              <a:gd name="connsiteY2" fmla="*/ 6858000 h 6858000"/>
              <a:gd name="connsiteX3" fmla="*/ 1041049 w 4027712"/>
              <a:gd name="connsiteY3" fmla="*/ 6858000 h 6858000"/>
              <a:gd name="connsiteX4" fmla="*/ 1031804 w 4027712"/>
              <a:gd name="connsiteY4" fmla="*/ 6845000 h 6858000"/>
              <a:gd name="connsiteX5" fmla="*/ 0 w 4027712"/>
              <a:gd name="connsiteY5" fmla="*/ 3467100 h 6858000"/>
              <a:gd name="connsiteX6" fmla="*/ 1031804 w 4027712"/>
              <a:gd name="connsiteY6" fmla="*/ 89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7712" h="6858000">
                <a:moveTo>
                  <a:pt x="1095236" y="0"/>
                </a:moveTo>
                <a:lnTo>
                  <a:pt x="4027712" y="0"/>
                </a:lnTo>
                <a:lnTo>
                  <a:pt x="4027712" y="6858000"/>
                </a:lnTo>
                <a:lnTo>
                  <a:pt x="1041049" y="6858000"/>
                </a:lnTo>
                <a:lnTo>
                  <a:pt x="1031804" y="6845000"/>
                </a:lnTo>
                <a:cubicBezTo>
                  <a:pt x="380376" y="5880759"/>
                  <a:pt x="0" y="4718351"/>
                  <a:pt x="0" y="3467100"/>
                </a:cubicBezTo>
                <a:cubicBezTo>
                  <a:pt x="0" y="2215850"/>
                  <a:pt x="380376" y="1053441"/>
                  <a:pt x="1031804" y="892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6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13A70E-B67B-430F-9D9A-6B643A1B6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E370122C-B0C9-4A95-86FE-36B1A20CAB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4787" y="-3176"/>
            <a:ext cx="11990388" cy="3865492"/>
          </a:xfrm>
          <a:custGeom>
            <a:avLst/>
            <a:gdLst>
              <a:gd name="connsiteX0" fmla="*/ 5534025 w 11990388"/>
              <a:gd name="connsiteY0" fmla="*/ 1 h 3865492"/>
              <a:gd name="connsiteX1" fmla="*/ 11990388 w 11990388"/>
              <a:gd name="connsiteY1" fmla="*/ 1 h 3865492"/>
              <a:gd name="connsiteX2" fmla="*/ 11990388 w 11990388"/>
              <a:gd name="connsiteY2" fmla="*/ 1812492 h 3865492"/>
              <a:gd name="connsiteX3" fmla="*/ 10281570 w 11990388"/>
              <a:gd name="connsiteY3" fmla="*/ 1812492 h 3865492"/>
              <a:gd name="connsiteX4" fmla="*/ 7005095 w 11990388"/>
              <a:gd name="connsiteY4" fmla="*/ 3039972 h 3865492"/>
              <a:gd name="connsiteX5" fmla="*/ 5534025 w 11990388"/>
              <a:gd name="connsiteY5" fmla="*/ 2569874 h 3865492"/>
              <a:gd name="connsiteX6" fmla="*/ 5534025 w 11990388"/>
              <a:gd name="connsiteY6" fmla="*/ 1 h 3865492"/>
              <a:gd name="connsiteX7" fmla="*/ 1381125 w 11990388"/>
              <a:gd name="connsiteY7" fmla="*/ 1 h 3865492"/>
              <a:gd name="connsiteX8" fmla="*/ 2451100 w 11990388"/>
              <a:gd name="connsiteY8" fmla="*/ 1 h 3865492"/>
              <a:gd name="connsiteX9" fmla="*/ 2451100 w 11990388"/>
              <a:gd name="connsiteY9" fmla="*/ 3489390 h 3865492"/>
              <a:gd name="connsiteX10" fmla="*/ 1916113 w 11990388"/>
              <a:gd name="connsiteY10" fmla="*/ 3865492 h 3865492"/>
              <a:gd name="connsiteX11" fmla="*/ 1381125 w 11990388"/>
              <a:gd name="connsiteY11" fmla="*/ 3489390 h 3865492"/>
              <a:gd name="connsiteX12" fmla="*/ 1381125 w 11990388"/>
              <a:gd name="connsiteY12" fmla="*/ 1 h 3865492"/>
              <a:gd name="connsiteX13" fmla="*/ 4141787 w 11990388"/>
              <a:gd name="connsiteY13" fmla="*/ 0 h 3865492"/>
              <a:gd name="connsiteX14" fmla="*/ 5211762 w 11990388"/>
              <a:gd name="connsiteY14" fmla="*/ 0 h 3865492"/>
              <a:gd name="connsiteX15" fmla="*/ 5211762 w 11990388"/>
              <a:gd name="connsiteY15" fmla="*/ 3248622 h 3865492"/>
              <a:gd name="connsiteX16" fmla="*/ 4676776 w 11990388"/>
              <a:gd name="connsiteY16" fmla="*/ 3624668 h 3865492"/>
              <a:gd name="connsiteX17" fmla="*/ 4141787 w 11990388"/>
              <a:gd name="connsiteY17" fmla="*/ 3248622 h 3865492"/>
              <a:gd name="connsiteX18" fmla="*/ 4141787 w 11990388"/>
              <a:gd name="connsiteY18" fmla="*/ 0 h 3865492"/>
              <a:gd name="connsiteX19" fmla="*/ 2759075 w 11990388"/>
              <a:gd name="connsiteY19" fmla="*/ 0 h 3865492"/>
              <a:gd name="connsiteX20" fmla="*/ 3829051 w 11990388"/>
              <a:gd name="connsiteY20" fmla="*/ 0 h 3865492"/>
              <a:gd name="connsiteX21" fmla="*/ 3829051 w 11990388"/>
              <a:gd name="connsiteY21" fmla="*/ 2840941 h 3865492"/>
              <a:gd name="connsiteX22" fmla="*/ 3297778 w 11990388"/>
              <a:gd name="connsiteY22" fmla="*/ 3216948 h 3865492"/>
              <a:gd name="connsiteX23" fmla="*/ 3294064 w 11990388"/>
              <a:gd name="connsiteY23" fmla="*/ 3216948 h 3865492"/>
              <a:gd name="connsiteX24" fmla="*/ 2759075 w 11990388"/>
              <a:gd name="connsiteY24" fmla="*/ 2840941 h 3865492"/>
              <a:gd name="connsiteX25" fmla="*/ 2759075 w 11990388"/>
              <a:gd name="connsiteY25" fmla="*/ 0 h 3865492"/>
              <a:gd name="connsiteX26" fmla="*/ 0 w 11990388"/>
              <a:gd name="connsiteY26" fmla="*/ 0 h 3865492"/>
              <a:gd name="connsiteX27" fmla="*/ 1069975 w 11990388"/>
              <a:gd name="connsiteY27" fmla="*/ 0 h 3865492"/>
              <a:gd name="connsiteX28" fmla="*/ 1069975 w 11990388"/>
              <a:gd name="connsiteY28" fmla="*/ 2496964 h 3865492"/>
              <a:gd name="connsiteX29" fmla="*/ 534988 w 11990388"/>
              <a:gd name="connsiteY29" fmla="*/ 2873076 h 3865492"/>
              <a:gd name="connsiteX30" fmla="*/ 0 w 11990388"/>
              <a:gd name="connsiteY30" fmla="*/ 2496964 h 3865492"/>
              <a:gd name="connsiteX31" fmla="*/ 0 w 11990388"/>
              <a:gd name="connsiteY31" fmla="*/ 0 h 386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90388" h="3865492">
                <a:moveTo>
                  <a:pt x="5534025" y="1"/>
                </a:moveTo>
                <a:lnTo>
                  <a:pt x="11990388" y="1"/>
                </a:lnTo>
                <a:cubicBezTo>
                  <a:pt x="11990388" y="1"/>
                  <a:pt x="11990388" y="1"/>
                  <a:pt x="11990388" y="1812492"/>
                </a:cubicBezTo>
                <a:cubicBezTo>
                  <a:pt x="11990388" y="1812492"/>
                  <a:pt x="11552039" y="1812492"/>
                  <a:pt x="10281570" y="1812492"/>
                </a:cubicBezTo>
                <a:cubicBezTo>
                  <a:pt x="9011100" y="1812492"/>
                  <a:pt x="8119542" y="3039972"/>
                  <a:pt x="7005095" y="3039972"/>
                </a:cubicBezTo>
                <a:cubicBezTo>
                  <a:pt x="5890648" y="3039972"/>
                  <a:pt x="5534025" y="2569874"/>
                  <a:pt x="5534025" y="2569874"/>
                </a:cubicBezTo>
                <a:cubicBezTo>
                  <a:pt x="5534025" y="2569874"/>
                  <a:pt x="5534025" y="2569874"/>
                  <a:pt x="5534025" y="1"/>
                </a:cubicBezTo>
                <a:close/>
                <a:moveTo>
                  <a:pt x="1381125" y="1"/>
                </a:moveTo>
                <a:cubicBezTo>
                  <a:pt x="2451100" y="1"/>
                  <a:pt x="2451100" y="1"/>
                  <a:pt x="2451100" y="1"/>
                </a:cubicBezTo>
                <a:cubicBezTo>
                  <a:pt x="2451100" y="3489390"/>
                  <a:pt x="2451100" y="3489390"/>
                  <a:pt x="2451100" y="3489390"/>
                </a:cubicBezTo>
                <a:cubicBezTo>
                  <a:pt x="2451100" y="3698336"/>
                  <a:pt x="2209613" y="3865492"/>
                  <a:pt x="1916113" y="3865492"/>
                </a:cubicBezTo>
                <a:cubicBezTo>
                  <a:pt x="1618897" y="3865492"/>
                  <a:pt x="1381125" y="3698336"/>
                  <a:pt x="1381125" y="3489390"/>
                </a:cubicBezTo>
                <a:cubicBezTo>
                  <a:pt x="1381125" y="1"/>
                  <a:pt x="1381125" y="1"/>
                  <a:pt x="1381125" y="1"/>
                </a:cubicBezTo>
                <a:close/>
                <a:moveTo>
                  <a:pt x="4141787" y="0"/>
                </a:moveTo>
                <a:cubicBezTo>
                  <a:pt x="5211762" y="0"/>
                  <a:pt x="5211762" y="0"/>
                  <a:pt x="5211762" y="0"/>
                </a:cubicBezTo>
                <a:cubicBezTo>
                  <a:pt x="5211762" y="3248622"/>
                  <a:pt x="5211762" y="3248622"/>
                  <a:pt x="5211762" y="3248622"/>
                </a:cubicBezTo>
                <a:cubicBezTo>
                  <a:pt x="5211762" y="3457536"/>
                  <a:pt x="4973990" y="3624668"/>
                  <a:pt x="4676776" y="3624668"/>
                </a:cubicBezTo>
                <a:cubicBezTo>
                  <a:pt x="4379559" y="3624668"/>
                  <a:pt x="4141787" y="3457536"/>
                  <a:pt x="4141787" y="3248622"/>
                </a:cubicBezTo>
                <a:cubicBezTo>
                  <a:pt x="4141787" y="0"/>
                  <a:pt x="4141787" y="0"/>
                  <a:pt x="4141787" y="0"/>
                </a:cubicBezTo>
                <a:close/>
                <a:moveTo>
                  <a:pt x="2759075" y="0"/>
                </a:moveTo>
                <a:cubicBezTo>
                  <a:pt x="3829051" y="0"/>
                  <a:pt x="3829051" y="0"/>
                  <a:pt x="3829051" y="0"/>
                </a:cubicBezTo>
                <a:cubicBezTo>
                  <a:pt x="3829051" y="2840941"/>
                  <a:pt x="3829051" y="2840941"/>
                  <a:pt x="3829051" y="2840941"/>
                </a:cubicBezTo>
                <a:cubicBezTo>
                  <a:pt x="3829051" y="3049834"/>
                  <a:pt x="3591279" y="3216948"/>
                  <a:pt x="3297778" y="3216948"/>
                </a:cubicBezTo>
                <a:cubicBezTo>
                  <a:pt x="3294064" y="3216948"/>
                  <a:pt x="3294064" y="3216948"/>
                  <a:pt x="3294064" y="3216948"/>
                </a:cubicBezTo>
                <a:cubicBezTo>
                  <a:pt x="3000562" y="3216948"/>
                  <a:pt x="2759075" y="3049834"/>
                  <a:pt x="2759075" y="2840941"/>
                </a:cubicBezTo>
                <a:cubicBezTo>
                  <a:pt x="2759075" y="0"/>
                  <a:pt x="2759075" y="0"/>
                  <a:pt x="2759075" y="0"/>
                </a:cubicBezTo>
                <a:close/>
                <a:moveTo>
                  <a:pt x="0" y="0"/>
                </a:moveTo>
                <a:cubicBezTo>
                  <a:pt x="1069975" y="0"/>
                  <a:pt x="1069975" y="0"/>
                  <a:pt x="1069975" y="0"/>
                </a:cubicBezTo>
                <a:cubicBezTo>
                  <a:pt x="1069975" y="2496964"/>
                  <a:pt x="1069975" y="2496964"/>
                  <a:pt x="1069975" y="2496964"/>
                </a:cubicBezTo>
                <a:cubicBezTo>
                  <a:pt x="1069975" y="2705915"/>
                  <a:pt x="832203" y="2873076"/>
                  <a:pt x="534988" y="2873076"/>
                </a:cubicBezTo>
                <a:cubicBezTo>
                  <a:pt x="237772" y="2873076"/>
                  <a:pt x="0" y="2705915"/>
                  <a:pt x="0" y="2496964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627543-0769-4C8A-8EEA-9336A35A09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9603" y="0"/>
            <a:ext cx="6635572" cy="6846888"/>
          </a:xfrm>
          <a:custGeom>
            <a:avLst/>
            <a:gdLst>
              <a:gd name="connsiteX0" fmla="*/ 2264338 w 6635572"/>
              <a:gd name="connsiteY0" fmla="*/ 0 h 6846888"/>
              <a:gd name="connsiteX1" fmla="*/ 6635572 w 6635572"/>
              <a:gd name="connsiteY1" fmla="*/ 0 h 6846888"/>
              <a:gd name="connsiteX2" fmla="*/ 6635572 w 6635572"/>
              <a:gd name="connsiteY2" fmla="*/ 6846888 h 6846888"/>
              <a:gd name="connsiteX3" fmla="*/ 1714662 w 6635572"/>
              <a:gd name="connsiteY3" fmla="*/ 6846888 h 6846888"/>
              <a:gd name="connsiteX4" fmla="*/ 39458 w 6635572"/>
              <a:gd name="connsiteY4" fmla="*/ 2632273 h 6846888"/>
              <a:gd name="connsiteX5" fmla="*/ 2264338 w 6635572"/>
              <a:gd name="connsiteY5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5572" h="6846888">
                <a:moveTo>
                  <a:pt x="2264338" y="0"/>
                </a:moveTo>
                <a:lnTo>
                  <a:pt x="6635572" y="0"/>
                </a:lnTo>
                <a:cubicBezTo>
                  <a:pt x="6635572" y="0"/>
                  <a:pt x="6635572" y="0"/>
                  <a:pt x="6635572" y="6846888"/>
                </a:cubicBezTo>
                <a:cubicBezTo>
                  <a:pt x="6635572" y="6846888"/>
                  <a:pt x="6635572" y="6846888"/>
                  <a:pt x="1714662" y="6846888"/>
                </a:cubicBezTo>
                <a:cubicBezTo>
                  <a:pt x="1714662" y="6846888"/>
                  <a:pt x="428345" y="3555616"/>
                  <a:pt x="39458" y="2632273"/>
                </a:cubicBezTo>
                <a:cubicBezTo>
                  <a:pt x="-349428" y="1708930"/>
                  <a:pt x="2264338" y="0"/>
                  <a:pt x="22643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7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4763C2-A4E6-4536-AC51-7466EC5786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12203113" cy="3411538"/>
          </a:xfrm>
          <a:custGeom>
            <a:avLst/>
            <a:gdLst>
              <a:gd name="connsiteX0" fmla="*/ 0 w 12203113"/>
              <a:gd name="connsiteY0" fmla="*/ 0 h 3411538"/>
              <a:gd name="connsiteX1" fmla="*/ 12203113 w 12203113"/>
              <a:gd name="connsiteY1" fmla="*/ 0 h 3411538"/>
              <a:gd name="connsiteX2" fmla="*/ 12203113 w 12203113"/>
              <a:gd name="connsiteY2" fmla="*/ 1928261 h 3411538"/>
              <a:gd name="connsiteX3" fmla="*/ 8144082 w 12203113"/>
              <a:gd name="connsiteY3" fmla="*/ 1928261 h 3411538"/>
              <a:gd name="connsiteX4" fmla="*/ 0 w 12203113"/>
              <a:gd name="connsiteY4" fmla="*/ 3411538 h 34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13" h="3411538">
                <a:moveTo>
                  <a:pt x="0" y="0"/>
                </a:moveTo>
                <a:cubicBezTo>
                  <a:pt x="0" y="0"/>
                  <a:pt x="0" y="0"/>
                  <a:pt x="12203113" y="0"/>
                </a:cubicBezTo>
                <a:cubicBezTo>
                  <a:pt x="12203113" y="0"/>
                  <a:pt x="12203113" y="0"/>
                  <a:pt x="12203113" y="1928261"/>
                </a:cubicBezTo>
                <a:cubicBezTo>
                  <a:pt x="12203113" y="1928261"/>
                  <a:pt x="9511960" y="563646"/>
                  <a:pt x="8144082" y="1928261"/>
                </a:cubicBezTo>
                <a:cubicBezTo>
                  <a:pt x="6776203" y="3292876"/>
                  <a:pt x="0" y="3411538"/>
                  <a:pt x="0" y="34115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1BB90A-C714-4D3A-B0EF-75994877F5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5713413" cy="6862763"/>
          </a:xfrm>
          <a:custGeom>
            <a:avLst/>
            <a:gdLst>
              <a:gd name="connsiteX0" fmla="*/ 0 w 5713413"/>
              <a:gd name="connsiteY0" fmla="*/ 0 h 6862763"/>
              <a:gd name="connsiteX1" fmla="*/ 5713413 w 5713413"/>
              <a:gd name="connsiteY1" fmla="*/ 3657155 h 6862763"/>
              <a:gd name="connsiteX2" fmla="*/ 2369342 w 5713413"/>
              <a:gd name="connsiteY2" fmla="*/ 6862763 h 6862763"/>
              <a:gd name="connsiteX3" fmla="*/ 0 w 5713413"/>
              <a:gd name="connsiteY3" fmla="*/ 6862763 h 686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413" h="6862763">
                <a:moveTo>
                  <a:pt x="0" y="0"/>
                </a:moveTo>
                <a:cubicBezTo>
                  <a:pt x="0" y="0"/>
                  <a:pt x="5713413" y="2194293"/>
                  <a:pt x="5713413" y="3657155"/>
                </a:cubicBezTo>
                <a:cubicBezTo>
                  <a:pt x="5713413" y="5120017"/>
                  <a:pt x="2369342" y="6862763"/>
                  <a:pt x="2369342" y="6862763"/>
                </a:cubicBezTo>
                <a:cubicBezTo>
                  <a:pt x="0" y="6862763"/>
                  <a:pt x="0" y="6862763"/>
                  <a:pt x="0" y="68627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8D98C-642F-4344-AB1A-10CD83995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DD04-7475-43B8-BCFB-809F43A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ED58-A6F2-4293-B43C-8DC1A97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AB9-D789-4BED-A18E-42AF3FEC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7967-A304-4A25-9076-1FC3D3A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CFAF-9600-4066-9A7F-0B96A74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7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8D98C-642F-4344-AB1A-10CD83995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3DEE4D-C1F1-4214-AFDD-81FED01170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238" y="204788"/>
            <a:ext cx="5691708" cy="6400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A7DEA0-95D0-4E41-89B0-4F120E0D13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0666" y="3521122"/>
            <a:ext cx="6113462" cy="308446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75B0898-0373-4F45-917A-8AE33AE5F4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0666" y="230236"/>
            <a:ext cx="6113462" cy="31749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4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D6ABC1-4B92-4728-8EA1-754BD6DA86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2"/>
            <a:ext cx="12192000" cy="6858000"/>
          </a:xfrm>
          <a:custGeom>
            <a:avLst/>
            <a:gdLst>
              <a:gd name="connsiteX0" fmla="*/ 6096001 w 12192000"/>
              <a:gd name="connsiteY0" fmla="*/ 1164772 h 6858000"/>
              <a:gd name="connsiteX1" fmla="*/ 3831772 w 12192000"/>
              <a:gd name="connsiteY1" fmla="*/ 3429001 h 6858000"/>
              <a:gd name="connsiteX2" fmla="*/ 6096001 w 12192000"/>
              <a:gd name="connsiteY2" fmla="*/ 5693230 h 6858000"/>
              <a:gd name="connsiteX3" fmla="*/ 8360230 w 12192000"/>
              <a:gd name="connsiteY3" fmla="*/ 3429001 h 6858000"/>
              <a:gd name="connsiteX4" fmla="*/ 6096001 w 12192000"/>
              <a:gd name="connsiteY4" fmla="*/ 116477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1" y="1164772"/>
                </a:moveTo>
                <a:cubicBezTo>
                  <a:pt x="4845502" y="1164772"/>
                  <a:pt x="3831772" y="2178502"/>
                  <a:pt x="3831772" y="3429001"/>
                </a:cubicBezTo>
                <a:cubicBezTo>
                  <a:pt x="3831772" y="4679500"/>
                  <a:pt x="4845502" y="5693230"/>
                  <a:pt x="6096001" y="5693230"/>
                </a:cubicBezTo>
                <a:cubicBezTo>
                  <a:pt x="7346500" y="5693230"/>
                  <a:pt x="8360230" y="4679500"/>
                  <a:pt x="8360230" y="3429001"/>
                </a:cubicBezTo>
                <a:cubicBezTo>
                  <a:pt x="8360230" y="2178502"/>
                  <a:pt x="7346500" y="1164772"/>
                  <a:pt x="6096001" y="116477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EC7-09E5-4CE8-8DF3-C30E2B6D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BFC-42AD-4449-9606-BA9ABEBF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A9E4-C56E-4A95-883F-A818B959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C1E6-D644-489C-9E0B-5B0A7D7A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219C9-3E44-4139-B369-928F084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FFAD-AA33-4890-99AB-037FF738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0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F5A9-2256-404C-8756-8955131D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774ED-B91B-455A-A58A-8F6959A2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D148-FAA5-4D08-A033-655850FA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18CA-C0C8-4B63-A5BB-D2FE0580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B048-1557-4D45-A17D-FB415B1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56A0-CC75-4B34-8759-65F7A1D8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8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BDF-F6E6-4FE4-B173-AE730C48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AC47-4A2C-4A37-9055-CE00DF09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1203-9AE8-43E8-8C2E-CF4AAC37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2AF3-24BC-4F30-B119-C62837F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E76F-5B0A-4DD0-876E-1ACED1CC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4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AB2EC-5A0D-4161-8269-D31D3E59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D0A5-FB53-47CB-B92A-1D35D5E4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4921-36D0-410F-9C37-42039A76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7880-ECB0-4981-B200-8F51031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B772-675C-45AE-A703-F0B0CE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1F22-6F0E-49AE-83B2-C08CB277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4E88-619D-4082-90FD-3E67225C8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69A13-047A-44AD-9C7B-FB92CF57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9B3D-7B8F-4A2F-9913-B3C3783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0506-E07D-4E43-8B73-2FF215D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08ECF-DC86-48E3-AF69-A5149F6C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83E-30C0-4F06-8ED3-793D0E55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F71BD-2DCB-461C-8707-674EA62D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2306-D154-4C5A-8001-43F64BDB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71E8A-EC10-4313-BC48-2C8F033F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15563-8392-470A-9156-85BED581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7EF46-71F8-4CD6-9A7E-B95E726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69AA1-E1B5-46DC-AD56-A5CB85AA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0B34C-BCEC-4511-B21C-FEAD2153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1205-AC53-4EE7-80ED-15CFAA4A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869B4-8B6C-479A-849F-2944413C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54EE3-B4E3-46F6-A347-1B23BDF7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A378-BBF6-438F-A248-1C797D5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97D4F61-3AC8-4F7C-B2D2-6D9DDADCA6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17083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06D9022-8888-42FB-8FD7-789E01C5A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0313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C4D2D6D-FB56-4765-ACC1-AC67F69A18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23544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EF00E-7CE3-4FD2-9B59-0AD3B0D894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23544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905FA9-7B78-43B7-AB6F-C5E99376C3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70313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72F759-2594-4EA9-94DF-263C1134FE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7083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7A56BB-6607-4972-9F4D-A1AB9D9CB6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7975" y="1160915"/>
            <a:ext cx="3730625" cy="34988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C11BED1-F026-43A2-A619-30EEA80A19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2431" y="1160915"/>
            <a:ext cx="3730625" cy="3498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43B444A-1F93-4F7E-808B-51935EE5D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6887" y="1160915"/>
            <a:ext cx="3730625" cy="3498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02AA-EF86-4731-8E50-9511DD9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E3C2-E6D3-4908-B4E0-E5C40945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7475-0C74-4EEF-9926-705A0BF3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F5A0-8891-44F5-B192-8B77F21A1D0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66E-9067-4AA7-AC95-C6FD07C0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5EF0-0874-49A6-A675-906F870F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82" r:id="rId9"/>
    <p:sldLayoutId id="2147483680" r:id="rId10"/>
    <p:sldLayoutId id="2147483683" r:id="rId11"/>
    <p:sldLayoutId id="2147483679" r:id="rId12"/>
    <p:sldLayoutId id="2147483678" r:id="rId13"/>
    <p:sldLayoutId id="2147483677" r:id="rId14"/>
    <p:sldLayoutId id="2147483676" r:id="rId15"/>
    <p:sldLayoutId id="2147483675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2" r:id="rId22"/>
    <p:sldLayoutId id="2147483661" r:id="rId23"/>
    <p:sldLayoutId id="2147483666" r:id="rId24"/>
    <p:sldLayoutId id="2147483674" r:id="rId25"/>
    <p:sldLayoutId id="2147483667" r:id="rId26"/>
    <p:sldLayoutId id="2147483665" r:id="rId27"/>
    <p:sldLayoutId id="2147483664" r:id="rId28"/>
    <p:sldLayoutId id="2147483663" r:id="rId29"/>
    <p:sldLayoutId id="2147483681" r:id="rId30"/>
    <p:sldLayoutId id="2147483660" r:id="rId31"/>
    <p:sldLayoutId id="2147483656" r:id="rId32"/>
    <p:sldLayoutId id="2147483657" r:id="rId33"/>
    <p:sldLayoutId id="2147483658" r:id="rId34"/>
    <p:sldLayoutId id="2147483659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svg"/><Relationship Id="rId7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17.sv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download.redis.io/releases/redis-4.0.11.tar.g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DE978DE4-0437-4A8E-AD4D-37EBC0E91F58}"/>
              </a:ext>
            </a:extLst>
          </p:cNvPr>
          <p:cNvSpPr>
            <a:spLocks/>
          </p:cNvSpPr>
          <p:nvPr/>
        </p:nvSpPr>
        <p:spPr bwMode="auto">
          <a:xfrm>
            <a:off x="4691268" y="1278532"/>
            <a:ext cx="2809463" cy="2796758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60C44E41-7662-41F1-B614-446E45AADB49}"/>
              </a:ext>
            </a:extLst>
          </p:cNvPr>
          <p:cNvSpPr>
            <a:spLocks/>
          </p:cNvSpPr>
          <p:nvPr/>
        </p:nvSpPr>
        <p:spPr bwMode="auto">
          <a:xfrm>
            <a:off x="4936547" y="1706547"/>
            <a:ext cx="2318907" cy="2308157"/>
          </a:xfrm>
          <a:custGeom>
            <a:avLst/>
            <a:gdLst>
              <a:gd name="T0" fmla="*/ 1632 w 3302"/>
              <a:gd name="T1" fmla="*/ 0 h 3302"/>
              <a:gd name="T2" fmla="*/ 166 w 3302"/>
              <a:gd name="T3" fmla="*/ 1486 h 3302"/>
              <a:gd name="T4" fmla="*/ 1651 w 3302"/>
              <a:gd name="T5" fmla="*/ 2972 h 3302"/>
              <a:gd name="T6" fmla="*/ 3137 w 3302"/>
              <a:gd name="T7" fmla="*/ 1486 h 3302"/>
              <a:gd name="T8" fmla="*/ 1670 w 3302"/>
              <a:gd name="T9" fmla="*/ 0 h 3302"/>
              <a:gd name="T10" fmla="*/ 3302 w 3302"/>
              <a:gd name="T11" fmla="*/ 1651 h 3302"/>
              <a:gd name="T12" fmla="*/ 1651 w 3302"/>
              <a:gd name="T13" fmla="*/ 3302 h 3302"/>
              <a:gd name="T14" fmla="*/ 0 w 3302"/>
              <a:gd name="T15" fmla="*/ 1651 h 3302"/>
              <a:gd name="T16" fmla="*/ 1632 w 3302"/>
              <a:gd name="T1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2" h="3302">
                <a:moveTo>
                  <a:pt x="1632" y="0"/>
                </a:moveTo>
                <a:cubicBezTo>
                  <a:pt x="820" y="11"/>
                  <a:pt x="166" y="672"/>
                  <a:pt x="166" y="1486"/>
                </a:cubicBezTo>
                <a:cubicBezTo>
                  <a:pt x="166" y="2307"/>
                  <a:pt x="831" y="2972"/>
                  <a:pt x="1651" y="2972"/>
                </a:cubicBezTo>
                <a:cubicBezTo>
                  <a:pt x="2472" y="2972"/>
                  <a:pt x="3137" y="2307"/>
                  <a:pt x="3137" y="1486"/>
                </a:cubicBezTo>
                <a:cubicBezTo>
                  <a:pt x="3137" y="672"/>
                  <a:pt x="2482" y="11"/>
                  <a:pt x="1670" y="0"/>
                </a:cubicBezTo>
                <a:cubicBezTo>
                  <a:pt x="2573" y="11"/>
                  <a:pt x="3302" y="746"/>
                  <a:pt x="3302" y="1651"/>
                </a:cubicBezTo>
                <a:cubicBezTo>
                  <a:pt x="3302" y="2563"/>
                  <a:pt x="2563" y="3302"/>
                  <a:pt x="1651" y="3302"/>
                </a:cubicBezTo>
                <a:cubicBezTo>
                  <a:pt x="740" y="3302"/>
                  <a:pt x="0" y="2563"/>
                  <a:pt x="0" y="1651"/>
                </a:cubicBezTo>
                <a:cubicBezTo>
                  <a:pt x="0" y="746"/>
                  <a:pt x="729" y="11"/>
                  <a:pt x="1632" y="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1B029C-2640-40DE-AC89-9F0706DE6FFE}"/>
              </a:ext>
            </a:extLst>
          </p:cNvPr>
          <p:cNvSpPr txBox="1"/>
          <p:nvPr/>
        </p:nvSpPr>
        <p:spPr>
          <a:xfrm>
            <a:off x="4080161" y="2433630"/>
            <a:ext cx="403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B296E-FF94-4D95-985C-6130D694A21A}"/>
              </a:ext>
            </a:extLst>
          </p:cNvPr>
          <p:cNvSpPr txBox="1"/>
          <p:nvPr/>
        </p:nvSpPr>
        <p:spPr>
          <a:xfrm>
            <a:off x="4080161" y="5644556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47F8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By CSDP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E7841-D970-43F8-A741-F09D2E915CDF}"/>
              </a:ext>
            </a:extLst>
          </p:cNvPr>
          <p:cNvSpPr txBox="1"/>
          <p:nvPr/>
        </p:nvSpPr>
        <p:spPr>
          <a:xfrm>
            <a:off x="5041240" y="2153898"/>
            <a:ext cx="210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Team Sharing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11D93-3014-4205-9CD7-0EFCCBD5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78" y="3055215"/>
            <a:ext cx="625844" cy="6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887C8AB-ED58-41CA-82A1-7E11B08AB979}"/>
              </a:ext>
            </a:extLst>
          </p:cNvPr>
          <p:cNvSpPr/>
          <p:nvPr/>
        </p:nvSpPr>
        <p:spPr>
          <a:xfrm>
            <a:off x="0" y="2380342"/>
            <a:ext cx="4601029" cy="928914"/>
          </a:xfrm>
          <a:prstGeom prst="homePlate">
            <a:avLst/>
          </a:pr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A585EC1-6695-4E14-AE23-26214ECD367E}"/>
              </a:ext>
            </a:extLst>
          </p:cNvPr>
          <p:cNvSpPr/>
          <p:nvPr/>
        </p:nvSpPr>
        <p:spPr>
          <a:xfrm>
            <a:off x="0" y="3367312"/>
            <a:ext cx="5268686" cy="928914"/>
          </a:xfrm>
          <a:prstGeom prst="homePlat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BA3FDB71-9471-4D03-83FA-9D0752C87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39" y="2556545"/>
            <a:ext cx="630934" cy="630934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C5C7688-C4AE-4EE7-A84E-22AC3037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739" y="3526676"/>
            <a:ext cx="630934" cy="6309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CBD1F4-8412-4A0A-9105-21F6E6BDD263}"/>
              </a:ext>
            </a:extLst>
          </p:cNvPr>
          <p:cNvSpPr/>
          <p:nvPr/>
        </p:nvSpPr>
        <p:spPr>
          <a:xfrm>
            <a:off x="1177827" y="3635112"/>
            <a:ext cx="3210406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spring-boot-starter-data-</a:t>
            </a:r>
            <a:r>
              <a:rPr lang="en-US" altLang="zh-CN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7E0AD-8F02-4B9E-ABBD-29BAC24D6AF2}"/>
              </a:ext>
            </a:extLst>
          </p:cNvPr>
          <p:cNvSpPr txBox="1"/>
          <p:nvPr/>
        </p:nvSpPr>
        <p:spPr>
          <a:xfrm>
            <a:off x="3575600" y="0"/>
            <a:ext cx="448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基础整合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195B2-9DBA-44B2-A489-436A38773E9B}"/>
              </a:ext>
            </a:extLst>
          </p:cNvPr>
          <p:cNvCxnSpPr>
            <a:cxnSpLocks/>
          </p:cNvCxnSpPr>
          <p:nvPr/>
        </p:nvCxnSpPr>
        <p:spPr>
          <a:xfrm>
            <a:off x="3699961" y="951039"/>
            <a:ext cx="423506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A0322042-169C-4684-B2CF-0BF56144951E}"/>
              </a:ext>
            </a:extLst>
          </p:cNvPr>
          <p:cNvSpPr txBox="1">
            <a:spLocks/>
          </p:cNvSpPr>
          <p:nvPr/>
        </p:nvSpPr>
        <p:spPr>
          <a:xfrm>
            <a:off x="0" y="189358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基础库：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EE87E0-4F6C-4CA0-8B66-1C50D9856C0A}"/>
              </a:ext>
            </a:extLst>
          </p:cNvPr>
          <p:cNvSpPr/>
          <p:nvPr/>
        </p:nvSpPr>
        <p:spPr>
          <a:xfrm>
            <a:off x="920586" y="2658626"/>
            <a:ext cx="3210406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redis.clients:jedis:2.9.0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518DA0-8919-4A0B-996D-423697CA4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191"/>
            <a:ext cx="4343392" cy="20748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95A0379-7F4C-47C0-BEB1-65C5B0FE9745}"/>
              </a:ext>
            </a:extLst>
          </p:cNvPr>
          <p:cNvGrpSpPr/>
          <p:nvPr/>
        </p:nvGrpSpPr>
        <p:grpSpPr>
          <a:xfrm>
            <a:off x="2651519" y="1639935"/>
            <a:ext cx="9052690" cy="4267026"/>
            <a:chOff x="2723342" y="1754356"/>
            <a:chExt cx="9052690" cy="42670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DAAF35-04F0-4732-A814-9AED0190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3342" y="4157610"/>
              <a:ext cx="3552825" cy="18573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62AFC-33B4-4012-A9DC-78C160723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8680" y="1754356"/>
              <a:ext cx="4371975" cy="105727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4B709E0-8F9E-4A0D-89FF-D27CF7F3F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8680" y="2783761"/>
              <a:ext cx="5487352" cy="3237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92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253E-04B3-4FB8-BA57-922CD0C4B4AD}"/>
              </a:ext>
            </a:extLst>
          </p:cNvPr>
          <p:cNvSpPr txBox="1"/>
          <p:nvPr/>
        </p:nvSpPr>
        <p:spPr>
          <a:xfrm>
            <a:off x="88154" y="146674"/>
            <a:ext cx="404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切换</a:t>
            </a:r>
            <a:r>
              <a:rPr lang="en-US" altLang="zh-CN" sz="3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3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client</a:t>
            </a:r>
            <a:r>
              <a:rPr lang="zh-CN" altLang="en-US" sz="3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配置</a:t>
            </a:r>
            <a:endParaRPr lang="en-US" sz="3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BAE81-6516-47BC-BED1-99E78A791E21}"/>
              </a:ext>
            </a:extLst>
          </p:cNvPr>
          <p:cNvCxnSpPr>
            <a:cxnSpLocks/>
          </p:cNvCxnSpPr>
          <p:nvPr/>
        </p:nvCxnSpPr>
        <p:spPr>
          <a:xfrm>
            <a:off x="169025" y="825266"/>
            <a:ext cx="427831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98B0F6C4-5B43-4F31-9172-8580D3D8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2" y="2057487"/>
            <a:ext cx="546225" cy="5462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FA59AB1-8DFC-4FA5-9CED-023A2E78AB93}"/>
              </a:ext>
            </a:extLst>
          </p:cNvPr>
          <p:cNvSpPr txBox="1">
            <a:spLocks/>
          </p:cNvSpPr>
          <p:nvPr/>
        </p:nvSpPr>
        <p:spPr>
          <a:xfrm>
            <a:off x="1129756" y="2241928"/>
            <a:ext cx="156010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默认：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8FE5419-0FF0-4533-B43A-44DB1B4CDA38}"/>
              </a:ext>
            </a:extLst>
          </p:cNvPr>
          <p:cNvSpPr txBox="1">
            <a:spLocks/>
          </p:cNvSpPr>
          <p:nvPr/>
        </p:nvSpPr>
        <p:spPr>
          <a:xfrm>
            <a:off x="856644" y="2673412"/>
            <a:ext cx="3212436" cy="1022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connectionFactory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：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Lettuce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序列化：类似</a:t>
            </a: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hash+key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的方式</a:t>
            </a:r>
            <a:endParaRPr lang="en-US" altLang="zh-CN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Lettuce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对象序列化</a:t>
            </a:r>
            <a:endParaRPr lang="en-US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CB8E5B-BD76-4BF0-849B-AAF961BDBAEB}"/>
              </a:ext>
            </a:extLst>
          </p:cNvPr>
          <p:cNvGrpSpPr/>
          <p:nvPr/>
        </p:nvGrpSpPr>
        <p:grpSpPr>
          <a:xfrm>
            <a:off x="4834415" y="894545"/>
            <a:ext cx="6546532" cy="4841353"/>
            <a:chOff x="4849656" y="970046"/>
            <a:chExt cx="6546532" cy="4841353"/>
          </a:xfrm>
        </p:grpSpPr>
        <p:pic>
          <p:nvPicPr>
            <p:cNvPr id="11" name="Graphic 10" descr="Gauge">
              <a:extLst>
                <a:ext uri="{FF2B5EF4-FFF2-40B4-BE49-F238E27FC236}">
                  <a16:creationId xmlns:a16="http://schemas.microsoft.com/office/drawing/2014/main" id="{05C77234-049B-4EA2-99D9-37C033E4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60431" y="970046"/>
              <a:ext cx="546225" cy="546225"/>
            </a:xfrm>
            <a:prstGeom prst="rect">
              <a:avLst/>
            </a:prstGeom>
          </p:spPr>
        </p:pic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8D84F5F-F417-4932-A99F-7CDBA535F0B1}"/>
                </a:ext>
              </a:extLst>
            </p:cNvPr>
            <p:cNvSpPr txBox="1">
              <a:spLocks/>
            </p:cNvSpPr>
            <p:nvPr/>
          </p:nvSpPr>
          <p:spPr>
            <a:xfrm>
              <a:off x="6806656" y="1157680"/>
              <a:ext cx="1986824" cy="2663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切换</a:t>
              </a:r>
              <a:r>
                <a:rPr lang="en-US" altLang="zh-CN" sz="14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Factory</a:t>
              </a:r>
              <a:r>
                <a:rPr lang="zh-CN" altLang="en-US" sz="14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和序列化</a:t>
              </a:r>
              <a:endParaRPr 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C25207-22FA-4CA0-930C-CF564B961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9656" y="1424050"/>
              <a:ext cx="6546532" cy="438734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5855DD5-91D7-440D-9596-95709B6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292" y="2458191"/>
            <a:ext cx="6872777" cy="3339534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8D207C2-58B8-4D29-BE74-278A1EC35657}"/>
              </a:ext>
            </a:extLst>
          </p:cNvPr>
          <p:cNvSpPr txBox="1">
            <a:spLocks/>
          </p:cNvSpPr>
          <p:nvPr/>
        </p:nvSpPr>
        <p:spPr>
          <a:xfrm>
            <a:off x="871884" y="4875592"/>
            <a:ext cx="3212436" cy="1022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connectionFactory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：</a:t>
            </a: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endParaRPr lang="en-US" altLang="zh-CN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序列化：直接转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string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的方式</a:t>
            </a:r>
            <a:endParaRPr lang="en-US" altLang="zh-CN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序列化：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Jackson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</a:t>
            </a:r>
            <a:endParaRPr lang="en-US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D5A2E3-EF30-4866-A0C6-E1D7F92E4CDD}"/>
              </a:ext>
            </a:extLst>
          </p:cNvPr>
          <p:cNvGrpSpPr/>
          <p:nvPr/>
        </p:nvGrpSpPr>
        <p:grpSpPr>
          <a:xfrm>
            <a:off x="5119566" y="1486622"/>
            <a:ext cx="6200550" cy="4311103"/>
            <a:chOff x="4333899" y="1363778"/>
            <a:chExt cx="6200550" cy="43111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6C0296-F480-423F-BD01-7F12A5736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3899" y="3907804"/>
              <a:ext cx="6200550" cy="17670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5F96F1-AEA5-4541-9F33-F16D44AF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3899" y="1363778"/>
              <a:ext cx="5828770" cy="2198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5208B-BFCE-4DF2-A646-FDB1D495F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33899" y="1550924"/>
              <a:ext cx="6105525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859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253E-04B3-4FB8-BA57-922CD0C4B4AD}"/>
              </a:ext>
            </a:extLst>
          </p:cNvPr>
          <p:cNvSpPr txBox="1"/>
          <p:nvPr/>
        </p:nvSpPr>
        <p:spPr>
          <a:xfrm>
            <a:off x="6811333" y="18010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自定义序列化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BAE81-6516-47BC-BED1-99E78A791E21}"/>
              </a:ext>
            </a:extLst>
          </p:cNvPr>
          <p:cNvCxnSpPr>
            <a:cxnSpLocks/>
          </p:cNvCxnSpPr>
          <p:nvPr/>
        </p:nvCxnSpPr>
        <p:spPr>
          <a:xfrm>
            <a:off x="7758545" y="1131148"/>
            <a:ext cx="427831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98B0F6C4-5B43-4F31-9172-8580D3D8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2" y="2057487"/>
            <a:ext cx="546225" cy="546225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05C77234-049B-4EA2-99D9-37C033E4A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1" y="3270187"/>
            <a:ext cx="546225" cy="546225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529D9B52-D1E0-4902-92F5-2A2351E12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532" y="4482887"/>
            <a:ext cx="546225" cy="5462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FA59AB1-8DFC-4FA5-9CED-023A2E78AB93}"/>
              </a:ext>
            </a:extLst>
          </p:cNvPr>
          <p:cNvSpPr txBox="1">
            <a:spLocks/>
          </p:cNvSpPr>
          <p:nvPr/>
        </p:nvSpPr>
        <p:spPr>
          <a:xfrm>
            <a:off x="1129756" y="2241928"/>
            <a:ext cx="1112520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默认序列化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8D84F5F-F417-4932-A99F-7CDBA535F0B1}"/>
              </a:ext>
            </a:extLst>
          </p:cNvPr>
          <p:cNvSpPr txBox="1">
            <a:spLocks/>
          </p:cNvSpPr>
          <p:nvPr/>
        </p:nvSpPr>
        <p:spPr>
          <a:xfrm>
            <a:off x="1129756" y="3457821"/>
            <a:ext cx="123244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Json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B3BEFE-B1FB-45D2-85B4-E32B3D17916A}"/>
              </a:ext>
            </a:extLst>
          </p:cNvPr>
          <p:cNvSpPr txBox="1">
            <a:spLocks/>
          </p:cNvSpPr>
          <p:nvPr/>
        </p:nvSpPr>
        <p:spPr>
          <a:xfrm>
            <a:off x="1129756" y="4622814"/>
            <a:ext cx="162868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Protostuff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857B9-C58E-465F-9EAC-0EECFF729E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8501" y="2057487"/>
            <a:ext cx="9283575" cy="283783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0E188C55-F3DC-4EE0-807B-5FE52ED81F46}"/>
              </a:ext>
            </a:extLst>
          </p:cNvPr>
          <p:cNvSpPr txBox="1">
            <a:spLocks/>
          </p:cNvSpPr>
          <p:nvPr/>
        </p:nvSpPr>
        <p:spPr>
          <a:xfrm>
            <a:off x="1129756" y="4965714"/>
            <a:ext cx="227638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（</a:t>
            </a:r>
            <a:r>
              <a:rPr lang="en-US" altLang="zh-CN" sz="14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protostuff</a:t>
            </a:r>
            <a:r>
              <a:rPr lang="en-US" altLang="zh-CN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-core/runtime</a:t>
            </a:r>
            <a:r>
              <a:rPr lang="zh-CN" altLang="en-US" sz="14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）</a:t>
            </a:r>
            <a:endParaRPr lang="en-US" sz="14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55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6253E-04B3-4FB8-BA57-922CD0C4B4AD}"/>
              </a:ext>
            </a:extLst>
          </p:cNvPr>
          <p:cNvSpPr txBox="1"/>
          <p:nvPr/>
        </p:nvSpPr>
        <p:spPr>
          <a:xfrm>
            <a:off x="6811333" y="18010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序列化效率分析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BAE81-6516-47BC-BED1-99E78A791E21}"/>
              </a:ext>
            </a:extLst>
          </p:cNvPr>
          <p:cNvCxnSpPr>
            <a:cxnSpLocks/>
          </p:cNvCxnSpPr>
          <p:nvPr/>
        </p:nvCxnSpPr>
        <p:spPr>
          <a:xfrm>
            <a:off x="7758545" y="1131148"/>
            <a:ext cx="4278314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98B0F6C4-5B43-4F31-9172-8580D3D8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41" y="1235395"/>
            <a:ext cx="413737" cy="413737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05C77234-049B-4EA2-99D9-37C033E4A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1976" y="2960459"/>
            <a:ext cx="546225" cy="546225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529D9B52-D1E0-4902-92F5-2A2351E12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3741" y="1215892"/>
            <a:ext cx="386205" cy="3862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FA59AB1-8DFC-4FA5-9CED-023A2E78AB93}"/>
              </a:ext>
            </a:extLst>
          </p:cNvPr>
          <p:cNvSpPr txBox="1">
            <a:spLocks/>
          </p:cNvSpPr>
          <p:nvPr/>
        </p:nvSpPr>
        <p:spPr>
          <a:xfrm>
            <a:off x="831578" y="1341806"/>
            <a:ext cx="1827802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相关命令（</a:t>
            </a:r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bigkeys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）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8D84F5F-F417-4932-A99F-7CDBA535F0B1}"/>
              </a:ext>
            </a:extLst>
          </p:cNvPr>
          <p:cNvSpPr txBox="1">
            <a:spLocks/>
          </p:cNvSpPr>
          <p:nvPr/>
        </p:nvSpPr>
        <p:spPr>
          <a:xfrm>
            <a:off x="417840" y="2755196"/>
            <a:ext cx="1278164" cy="105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无法读取特别庞大的</a:t>
            </a:r>
            <a:r>
              <a:rPr lang="en-US" altLang="zh-CN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</a:p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以及特殊字符串的</a:t>
            </a:r>
            <a:r>
              <a:rPr lang="en-US" altLang="zh-CN" sz="1400" b="1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endParaRPr lang="en-US" sz="1400" b="1" dirty="0">
              <a:solidFill>
                <a:srgbClr val="FF00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B3BEFE-B1FB-45D2-85B4-E32B3D17916A}"/>
              </a:ext>
            </a:extLst>
          </p:cNvPr>
          <p:cNvSpPr txBox="1">
            <a:spLocks/>
          </p:cNvSpPr>
          <p:nvPr/>
        </p:nvSpPr>
        <p:spPr>
          <a:xfrm>
            <a:off x="6941247" y="3151811"/>
            <a:ext cx="1628684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效率分析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E188C55-F3DC-4EE0-807B-5FE52ED81F46}"/>
              </a:ext>
            </a:extLst>
          </p:cNvPr>
          <p:cNvSpPr txBox="1">
            <a:spLocks/>
          </p:cNvSpPr>
          <p:nvPr/>
        </p:nvSpPr>
        <p:spPr>
          <a:xfrm>
            <a:off x="417840" y="1788567"/>
            <a:ext cx="2957819" cy="105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-cli -h 127.0.0.1 -p 6379 –-</a:t>
            </a:r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bigkeys</a:t>
            </a:r>
            <a:endParaRPr lang="en-US" altLang="zh-CN" sz="11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l"/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#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每隔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100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条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scan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指令就会休眠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0.1s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ops </a:t>
            </a:r>
            <a:r>
              <a:rPr lang="zh-CN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就不会剧烈抬升，但是扫描的时间会变长</a:t>
            </a:r>
          </a:p>
          <a:p>
            <a:pPr algn="l"/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-cli -h 127.0.0.1 -p 6379 –-</a:t>
            </a:r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bigkeys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-</a:t>
            </a:r>
            <a:r>
              <a:rPr lang="en-US" altLang="zh-CN" sz="11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</a:t>
            </a:r>
            <a:r>
              <a:rPr lang="en-US" altLang="zh-CN" sz="11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0.1</a:t>
            </a:r>
            <a:endParaRPr lang="en-US" sz="11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CCF723C-CDD8-47F1-B59F-BCC334D54C74}"/>
              </a:ext>
            </a:extLst>
          </p:cNvPr>
          <p:cNvSpPr txBox="1">
            <a:spLocks/>
          </p:cNvSpPr>
          <p:nvPr/>
        </p:nvSpPr>
        <p:spPr>
          <a:xfrm>
            <a:off x="5029945" y="1335727"/>
            <a:ext cx="2532255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Redis-</a:t>
            </a:r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</a:t>
            </a:r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-tools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安装与使用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B34E0-6C06-4266-8B97-5DA71A238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76" y="3567616"/>
            <a:ext cx="5677692" cy="1752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18C5B-E67E-4BE2-996C-09B5842094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7421" y="5384946"/>
            <a:ext cx="8302247" cy="8541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9CEBFC8-94A1-4B96-BF24-073F70625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844" y="3026950"/>
            <a:ext cx="11356317" cy="219275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EB4B3D-0206-4349-8C2F-6E4BEA7E73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282" y="2048316"/>
            <a:ext cx="3130334" cy="35742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F195EF-50AF-45E3-92AA-9D8FEF5397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8545" y="1327558"/>
            <a:ext cx="3207243" cy="16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0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C73ECD-B53C-4CAB-8782-800F3100DBD6}"/>
              </a:ext>
            </a:extLst>
          </p:cNvPr>
          <p:cNvSpPr>
            <a:spLocks/>
          </p:cNvSpPr>
          <p:nvPr/>
        </p:nvSpPr>
        <p:spPr bwMode="auto">
          <a:xfrm>
            <a:off x="6223000" y="1755404"/>
            <a:ext cx="5969000" cy="2221288"/>
          </a:xfrm>
          <a:custGeom>
            <a:avLst/>
            <a:gdLst>
              <a:gd name="connsiteX0" fmla="*/ 357144 w 5969000"/>
              <a:gd name="connsiteY0" fmla="*/ 222 h 2221288"/>
              <a:gd name="connsiteX1" fmla="*/ 441676 w 5969000"/>
              <a:gd name="connsiteY1" fmla="*/ 7008 h 2221288"/>
              <a:gd name="connsiteX2" fmla="*/ 2215864 w 5969000"/>
              <a:gd name="connsiteY2" fmla="*/ 1848514 h 2221288"/>
              <a:gd name="connsiteX3" fmla="*/ 5969000 w 5969000"/>
              <a:gd name="connsiteY3" fmla="*/ 1848514 h 2221288"/>
              <a:gd name="connsiteX4" fmla="*/ 5969000 w 5969000"/>
              <a:gd name="connsiteY4" fmla="*/ 2221288 h 2221288"/>
              <a:gd name="connsiteX5" fmla="*/ 5950799 w 5969000"/>
              <a:gd name="connsiteY5" fmla="*/ 2221288 h 2221288"/>
              <a:gd name="connsiteX6" fmla="*/ 2245808 w 5969000"/>
              <a:gd name="connsiteY6" fmla="*/ 2221288 h 2221288"/>
              <a:gd name="connsiteX7" fmla="*/ 1553351 w 5969000"/>
              <a:gd name="connsiteY7" fmla="*/ 2221288 h 2221288"/>
              <a:gd name="connsiteX8" fmla="*/ 1497206 w 5969000"/>
              <a:gd name="connsiteY8" fmla="*/ 2221288 h 2221288"/>
              <a:gd name="connsiteX9" fmla="*/ 1497206 w 5969000"/>
              <a:gd name="connsiteY9" fmla="*/ 2198922 h 2221288"/>
              <a:gd name="connsiteX10" fmla="*/ 299441 w 5969000"/>
              <a:gd name="connsiteY10" fmla="*/ 737646 h 2221288"/>
              <a:gd name="connsiteX11" fmla="*/ 0 w 5969000"/>
              <a:gd name="connsiteY11" fmla="*/ 376055 h 2221288"/>
              <a:gd name="connsiteX12" fmla="*/ 0 w 5969000"/>
              <a:gd name="connsiteY12" fmla="*/ 368599 h 2221288"/>
              <a:gd name="connsiteX13" fmla="*/ 357144 w 5969000"/>
              <a:gd name="connsiteY13" fmla="*/ 222 h 22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69000" h="2221288">
                <a:moveTo>
                  <a:pt x="357144" y="222"/>
                </a:moveTo>
                <a:cubicBezTo>
                  <a:pt x="384829" y="-739"/>
                  <a:pt x="413135" y="1416"/>
                  <a:pt x="441676" y="7008"/>
                </a:cubicBezTo>
                <a:cubicBezTo>
                  <a:pt x="1354971" y="189667"/>
                  <a:pt x="2069887" y="924033"/>
                  <a:pt x="2215864" y="1848514"/>
                </a:cubicBezTo>
                <a:lnTo>
                  <a:pt x="5969000" y="1848514"/>
                </a:lnTo>
                <a:lnTo>
                  <a:pt x="5969000" y="2221288"/>
                </a:lnTo>
                <a:lnTo>
                  <a:pt x="5950799" y="2221288"/>
                </a:lnTo>
                <a:cubicBezTo>
                  <a:pt x="5694220" y="2221288"/>
                  <a:pt x="4873170" y="2221288"/>
                  <a:pt x="2245808" y="2221288"/>
                </a:cubicBezTo>
                <a:cubicBezTo>
                  <a:pt x="2245808" y="2221288"/>
                  <a:pt x="2245808" y="2221288"/>
                  <a:pt x="1553351" y="2221288"/>
                </a:cubicBezTo>
                <a:cubicBezTo>
                  <a:pt x="1553351" y="2221288"/>
                  <a:pt x="1553351" y="2221288"/>
                  <a:pt x="1497206" y="2221288"/>
                </a:cubicBezTo>
                <a:cubicBezTo>
                  <a:pt x="1497206" y="2213833"/>
                  <a:pt x="1497206" y="2206377"/>
                  <a:pt x="1497206" y="2198922"/>
                </a:cubicBezTo>
                <a:cubicBezTo>
                  <a:pt x="1497206" y="1479467"/>
                  <a:pt x="984413" y="879300"/>
                  <a:pt x="299441" y="737646"/>
                </a:cubicBezTo>
                <a:cubicBezTo>
                  <a:pt x="127263" y="704096"/>
                  <a:pt x="0" y="554986"/>
                  <a:pt x="0" y="376055"/>
                </a:cubicBezTo>
                <a:cubicBezTo>
                  <a:pt x="0" y="376055"/>
                  <a:pt x="0" y="376055"/>
                  <a:pt x="0" y="368599"/>
                </a:cubicBezTo>
                <a:cubicBezTo>
                  <a:pt x="0" y="166369"/>
                  <a:pt x="163348" y="6950"/>
                  <a:pt x="357144" y="222"/>
                </a:cubicBezTo>
                <a:close/>
              </a:path>
            </a:pathLst>
          </a:custGeom>
          <a:solidFill>
            <a:srgbClr val="ABD0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CE45DCE-2657-4880-B376-78E3600FFD64}"/>
              </a:ext>
            </a:extLst>
          </p:cNvPr>
          <p:cNvSpPr>
            <a:spLocks/>
          </p:cNvSpPr>
          <p:nvPr/>
        </p:nvSpPr>
        <p:spPr bwMode="auto">
          <a:xfrm>
            <a:off x="3175" y="4141792"/>
            <a:ext cx="6070600" cy="2217738"/>
          </a:xfrm>
          <a:custGeom>
            <a:avLst/>
            <a:gdLst>
              <a:gd name="T0" fmla="*/ 1542 w 1622"/>
              <a:gd name="T1" fmla="*/ 386 h 595"/>
              <a:gd name="T2" fmla="*/ 1222 w 1622"/>
              <a:gd name="T3" fmla="*/ 0 h 595"/>
              <a:gd name="T4" fmla="*/ 1191 w 1622"/>
              <a:gd name="T5" fmla="*/ 0 h 595"/>
              <a:gd name="T6" fmla="*/ 1022 w 1622"/>
              <a:gd name="T7" fmla="*/ 0 h 595"/>
              <a:gd name="T8" fmla="*/ 0 w 1622"/>
              <a:gd name="T9" fmla="*/ 0 h 595"/>
              <a:gd name="T10" fmla="*/ 0 w 1622"/>
              <a:gd name="T11" fmla="*/ 100 h 595"/>
              <a:gd name="T12" fmla="*/ 1031 w 1622"/>
              <a:gd name="T13" fmla="*/ 100 h 595"/>
              <a:gd name="T14" fmla="*/ 1504 w 1622"/>
              <a:gd name="T15" fmla="*/ 583 h 595"/>
              <a:gd name="T16" fmla="*/ 1622 w 1622"/>
              <a:gd name="T17" fmla="*/ 485 h 595"/>
              <a:gd name="T18" fmla="*/ 1622 w 1622"/>
              <a:gd name="T19" fmla="*/ 483 h 595"/>
              <a:gd name="T20" fmla="*/ 1542 w 1622"/>
              <a:gd name="T21" fmla="*/ 38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2" h="595">
                <a:moveTo>
                  <a:pt x="1542" y="386"/>
                </a:moveTo>
                <a:cubicBezTo>
                  <a:pt x="1361" y="350"/>
                  <a:pt x="1224" y="191"/>
                  <a:pt x="1222" y="0"/>
                </a:cubicBezTo>
                <a:cubicBezTo>
                  <a:pt x="1191" y="0"/>
                  <a:pt x="1191" y="0"/>
                  <a:pt x="1191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1031" y="100"/>
                  <a:pt x="1031" y="100"/>
                  <a:pt x="1031" y="100"/>
                </a:cubicBezTo>
                <a:cubicBezTo>
                  <a:pt x="1074" y="343"/>
                  <a:pt x="1263" y="535"/>
                  <a:pt x="1504" y="583"/>
                </a:cubicBezTo>
                <a:cubicBezTo>
                  <a:pt x="1565" y="595"/>
                  <a:pt x="1622" y="548"/>
                  <a:pt x="1622" y="485"/>
                </a:cubicBezTo>
                <a:cubicBezTo>
                  <a:pt x="1622" y="483"/>
                  <a:pt x="1622" y="483"/>
                  <a:pt x="1622" y="483"/>
                </a:cubicBezTo>
                <a:cubicBezTo>
                  <a:pt x="1622" y="436"/>
                  <a:pt x="1588" y="396"/>
                  <a:pt x="1542" y="386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20C675D-9226-4BE8-AF08-A20B66EBE88C}"/>
              </a:ext>
            </a:extLst>
          </p:cNvPr>
          <p:cNvSpPr>
            <a:spLocks/>
          </p:cNvSpPr>
          <p:nvPr/>
        </p:nvSpPr>
        <p:spPr bwMode="auto">
          <a:xfrm>
            <a:off x="2233613" y="1717679"/>
            <a:ext cx="3840163" cy="2259013"/>
          </a:xfrm>
          <a:custGeom>
            <a:avLst/>
            <a:gdLst>
              <a:gd name="T0" fmla="*/ 907 w 1026"/>
              <a:gd name="T1" fmla="*/ 12 h 606"/>
              <a:gd name="T2" fmla="*/ 433 w 1026"/>
              <a:gd name="T3" fmla="*/ 506 h 606"/>
              <a:gd name="T4" fmla="*/ 50 w 1026"/>
              <a:gd name="T5" fmla="*/ 506 h 606"/>
              <a:gd name="T6" fmla="*/ 0 w 1026"/>
              <a:gd name="T7" fmla="*/ 556 h 606"/>
              <a:gd name="T8" fmla="*/ 50 w 1026"/>
              <a:gd name="T9" fmla="*/ 606 h 606"/>
              <a:gd name="T10" fmla="*/ 426 w 1026"/>
              <a:gd name="T11" fmla="*/ 606 h 606"/>
              <a:gd name="T12" fmla="*/ 595 w 1026"/>
              <a:gd name="T13" fmla="*/ 606 h 606"/>
              <a:gd name="T14" fmla="*/ 626 w 1026"/>
              <a:gd name="T15" fmla="*/ 606 h 606"/>
              <a:gd name="T16" fmla="*/ 626 w 1026"/>
              <a:gd name="T17" fmla="*/ 600 h 606"/>
              <a:gd name="T18" fmla="*/ 945 w 1026"/>
              <a:gd name="T19" fmla="*/ 208 h 606"/>
              <a:gd name="T20" fmla="*/ 1026 w 1026"/>
              <a:gd name="T21" fmla="*/ 111 h 606"/>
              <a:gd name="T22" fmla="*/ 1026 w 1026"/>
              <a:gd name="T23" fmla="*/ 109 h 606"/>
              <a:gd name="T24" fmla="*/ 907 w 1026"/>
              <a:gd name="T25" fmla="*/ 1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6" h="606">
                <a:moveTo>
                  <a:pt x="907" y="12"/>
                </a:moveTo>
                <a:cubicBezTo>
                  <a:pt x="663" y="61"/>
                  <a:pt x="472" y="258"/>
                  <a:pt x="433" y="506"/>
                </a:cubicBezTo>
                <a:cubicBezTo>
                  <a:pt x="50" y="506"/>
                  <a:pt x="50" y="506"/>
                  <a:pt x="50" y="506"/>
                </a:cubicBezTo>
                <a:cubicBezTo>
                  <a:pt x="22" y="506"/>
                  <a:pt x="0" y="528"/>
                  <a:pt x="0" y="556"/>
                </a:cubicBezTo>
                <a:cubicBezTo>
                  <a:pt x="0" y="584"/>
                  <a:pt x="22" y="606"/>
                  <a:pt x="50" y="606"/>
                </a:cubicBezTo>
                <a:cubicBezTo>
                  <a:pt x="426" y="606"/>
                  <a:pt x="426" y="606"/>
                  <a:pt x="426" y="606"/>
                </a:cubicBezTo>
                <a:cubicBezTo>
                  <a:pt x="595" y="606"/>
                  <a:pt x="595" y="606"/>
                  <a:pt x="595" y="606"/>
                </a:cubicBezTo>
                <a:cubicBezTo>
                  <a:pt x="626" y="606"/>
                  <a:pt x="626" y="606"/>
                  <a:pt x="626" y="606"/>
                </a:cubicBezTo>
                <a:cubicBezTo>
                  <a:pt x="626" y="604"/>
                  <a:pt x="626" y="602"/>
                  <a:pt x="626" y="600"/>
                </a:cubicBezTo>
                <a:cubicBezTo>
                  <a:pt x="626" y="407"/>
                  <a:pt x="763" y="246"/>
                  <a:pt x="945" y="208"/>
                </a:cubicBezTo>
                <a:cubicBezTo>
                  <a:pt x="992" y="199"/>
                  <a:pt x="1026" y="159"/>
                  <a:pt x="1026" y="111"/>
                </a:cubicBezTo>
                <a:cubicBezTo>
                  <a:pt x="1026" y="109"/>
                  <a:pt x="1026" y="109"/>
                  <a:pt x="1026" y="109"/>
                </a:cubicBezTo>
                <a:cubicBezTo>
                  <a:pt x="1026" y="47"/>
                  <a:pt x="969" y="0"/>
                  <a:pt x="907" y="12"/>
                </a:cubicBez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0D2FF55-ED4E-49BF-86E0-4671FB4125AE}"/>
              </a:ext>
            </a:extLst>
          </p:cNvPr>
          <p:cNvSpPr>
            <a:spLocks/>
          </p:cNvSpPr>
          <p:nvPr/>
        </p:nvSpPr>
        <p:spPr bwMode="auto">
          <a:xfrm>
            <a:off x="6223000" y="4141792"/>
            <a:ext cx="3810000" cy="2217738"/>
          </a:xfrm>
          <a:custGeom>
            <a:avLst/>
            <a:gdLst>
              <a:gd name="T0" fmla="*/ 968 w 1018"/>
              <a:gd name="T1" fmla="*/ 0 h 595"/>
              <a:gd name="T2" fmla="*/ 600 w 1018"/>
              <a:gd name="T3" fmla="*/ 0 h 595"/>
              <a:gd name="T4" fmla="*/ 423 w 1018"/>
              <a:gd name="T5" fmla="*/ 0 h 595"/>
              <a:gd name="T6" fmla="*/ 400 w 1018"/>
              <a:gd name="T7" fmla="*/ 0 h 595"/>
              <a:gd name="T8" fmla="*/ 80 w 1018"/>
              <a:gd name="T9" fmla="*/ 386 h 595"/>
              <a:gd name="T10" fmla="*/ 0 w 1018"/>
              <a:gd name="T11" fmla="*/ 483 h 595"/>
              <a:gd name="T12" fmla="*/ 0 w 1018"/>
              <a:gd name="T13" fmla="*/ 485 h 595"/>
              <a:gd name="T14" fmla="*/ 118 w 1018"/>
              <a:gd name="T15" fmla="*/ 583 h 595"/>
              <a:gd name="T16" fmla="*/ 590 w 1018"/>
              <a:gd name="T17" fmla="*/ 100 h 595"/>
              <a:gd name="T18" fmla="*/ 968 w 1018"/>
              <a:gd name="T19" fmla="*/ 100 h 595"/>
              <a:gd name="T20" fmla="*/ 1018 w 1018"/>
              <a:gd name="T21" fmla="*/ 50 h 595"/>
              <a:gd name="T22" fmla="*/ 968 w 1018"/>
              <a:gd name="T23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8" h="595">
                <a:moveTo>
                  <a:pt x="968" y="0"/>
                </a:moveTo>
                <a:cubicBezTo>
                  <a:pt x="600" y="0"/>
                  <a:pt x="600" y="0"/>
                  <a:pt x="600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397" y="191"/>
                  <a:pt x="261" y="350"/>
                  <a:pt x="80" y="386"/>
                </a:cubicBezTo>
                <a:cubicBezTo>
                  <a:pt x="33" y="396"/>
                  <a:pt x="0" y="436"/>
                  <a:pt x="0" y="483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48"/>
                  <a:pt x="57" y="595"/>
                  <a:pt x="118" y="583"/>
                </a:cubicBezTo>
                <a:cubicBezTo>
                  <a:pt x="359" y="535"/>
                  <a:pt x="547" y="343"/>
                  <a:pt x="590" y="100"/>
                </a:cubicBezTo>
                <a:cubicBezTo>
                  <a:pt x="968" y="100"/>
                  <a:pt x="968" y="100"/>
                  <a:pt x="968" y="100"/>
                </a:cubicBezTo>
                <a:cubicBezTo>
                  <a:pt x="996" y="100"/>
                  <a:pt x="1018" y="78"/>
                  <a:pt x="1018" y="50"/>
                </a:cubicBezTo>
                <a:cubicBezTo>
                  <a:pt x="1018" y="22"/>
                  <a:pt x="996" y="0"/>
                  <a:pt x="968" y="0"/>
                </a:cubicBezTo>
                <a:close/>
              </a:path>
            </a:pathLst>
          </a:custGeom>
          <a:solidFill>
            <a:srgbClr val="B6AF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C402C15-F8F1-495F-AFCD-E4118A980F7A}"/>
              </a:ext>
            </a:extLst>
          </p:cNvPr>
          <p:cNvSpPr txBox="1">
            <a:spLocks/>
          </p:cNvSpPr>
          <p:nvPr/>
        </p:nvSpPr>
        <p:spPr>
          <a:xfrm>
            <a:off x="1457816" y="1924726"/>
            <a:ext cx="2355654" cy="34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原理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1E0C69-865A-4C62-81C1-6ED9DBA6EC55}"/>
              </a:ext>
            </a:extLst>
          </p:cNvPr>
          <p:cNvSpPr txBox="1">
            <a:spLocks/>
          </p:cNvSpPr>
          <p:nvPr/>
        </p:nvSpPr>
        <p:spPr>
          <a:xfrm>
            <a:off x="1457816" y="4839782"/>
            <a:ext cx="2355654" cy="40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实现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7A58EC6-892C-4B24-A018-3AEB35F64898}"/>
              </a:ext>
            </a:extLst>
          </p:cNvPr>
          <p:cNvSpPr txBox="1">
            <a:spLocks/>
          </p:cNvSpPr>
          <p:nvPr/>
        </p:nvSpPr>
        <p:spPr>
          <a:xfrm>
            <a:off x="8490020" y="1875614"/>
            <a:ext cx="2355654" cy="34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应对场景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7967D81-CC4C-48ED-B411-BDCD93B5F62A}"/>
              </a:ext>
            </a:extLst>
          </p:cNvPr>
          <p:cNvSpPr txBox="1">
            <a:spLocks/>
          </p:cNvSpPr>
          <p:nvPr/>
        </p:nvSpPr>
        <p:spPr>
          <a:xfrm>
            <a:off x="8663033" y="4839782"/>
            <a:ext cx="2355654" cy="40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案例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212D0-9BE1-4252-9746-409E33660DB8}"/>
              </a:ext>
            </a:extLst>
          </p:cNvPr>
          <p:cNvSpPr txBox="1"/>
          <p:nvPr/>
        </p:nvSpPr>
        <p:spPr>
          <a:xfrm>
            <a:off x="3483237" y="213722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分布式锁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083C2-0D47-4D88-BF59-3CB07FA496A0}"/>
              </a:ext>
            </a:extLst>
          </p:cNvPr>
          <p:cNvCxnSpPr>
            <a:cxnSpLocks/>
          </p:cNvCxnSpPr>
          <p:nvPr/>
        </p:nvCxnSpPr>
        <p:spPr>
          <a:xfrm>
            <a:off x="3701981" y="11647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1DA9F951-D446-4F5B-A460-503AA253FADF}"/>
              </a:ext>
            </a:extLst>
          </p:cNvPr>
          <p:cNvSpPr txBox="1">
            <a:spLocks/>
          </p:cNvSpPr>
          <p:nvPr/>
        </p:nvSpPr>
        <p:spPr>
          <a:xfrm>
            <a:off x="818245" y="2544783"/>
            <a:ext cx="2830736" cy="825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利用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-cli 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setnx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去获取锁并定义过期时间，然后做操作， 最终将锁销毁。有锁，就等待并重试，无锁，就上锁，然后做操作。</a:t>
            </a:r>
          </a:p>
          <a:p>
            <a:pPr algn="l"/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EE350E8-C69E-485A-8662-F7A64D74C6B0}"/>
              </a:ext>
            </a:extLst>
          </p:cNvPr>
          <p:cNvSpPr txBox="1">
            <a:spLocks/>
          </p:cNvSpPr>
          <p:nvPr/>
        </p:nvSpPr>
        <p:spPr>
          <a:xfrm>
            <a:off x="871245" y="5409706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Springboot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场景下，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effert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最小、最符合目前主流解决方案的方式：利用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JedisConnectionFactory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，得到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connection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中的原生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对象，在利用其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setnx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特性来实现。</a:t>
            </a:r>
          </a:p>
          <a:p>
            <a:pPr algn="l"/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C067972-BB98-4B7F-931A-6E8FB555E0AE}"/>
              </a:ext>
            </a:extLst>
          </p:cNvPr>
          <p:cNvSpPr txBox="1">
            <a:spLocks/>
          </p:cNvSpPr>
          <p:nvPr/>
        </p:nvSpPr>
        <p:spPr>
          <a:xfrm>
            <a:off x="8603318" y="2383492"/>
            <a:ext cx="2830736" cy="825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多客户端并发访问并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update 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cache data.</a:t>
            </a:r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4B25A2A-FD9A-4727-936F-53981E6DF427}"/>
              </a:ext>
            </a:extLst>
          </p:cNvPr>
          <p:cNvSpPr txBox="1">
            <a:spLocks/>
          </p:cNvSpPr>
          <p:nvPr/>
        </p:nvSpPr>
        <p:spPr>
          <a:xfrm>
            <a:off x="8663033" y="5397242"/>
            <a:ext cx="2830736" cy="4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对用户年龄进行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update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。</a:t>
            </a:r>
          </a:p>
          <a:p>
            <a:pPr algn="l"/>
            <a:endParaRPr lang="zh-CN" altLang="en-US" sz="12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03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2FE13E-EFC1-442E-A5B0-F5066C24E542}"/>
              </a:ext>
            </a:extLst>
          </p:cNvPr>
          <p:cNvSpPr>
            <a:spLocks/>
          </p:cNvSpPr>
          <p:nvPr/>
        </p:nvSpPr>
        <p:spPr bwMode="auto">
          <a:xfrm rot="5400000">
            <a:off x="-485991" y="953851"/>
            <a:ext cx="5998480" cy="5026499"/>
          </a:xfrm>
          <a:custGeom>
            <a:avLst/>
            <a:gdLst>
              <a:gd name="connsiteX0" fmla="*/ 0 w 5998480"/>
              <a:gd name="connsiteY0" fmla="*/ 2985677 h 5026499"/>
              <a:gd name="connsiteX1" fmla="*/ 2999240 w 5998480"/>
              <a:gd name="connsiteY1" fmla="*/ 0 h 5026499"/>
              <a:gd name="connsiteX2" fmla="*/ 5998480 w 5998480"/>
              <a:gd name="connsiteY2" fmla="*/ 2985677 h 5026499"/>
              <a:gd name="connsiteX3" fmla="*/ 5322634 w 5998480"/>
              <a:gd name="connsiteY3" fmla="*/ 4873264 h 5026499"/>
              <a:gd name="connsiteX4" fmla="*/ 5184184 w 5998480"/>
              <a:gd name="connsiteY4" fmla="*/ 5026499 h 5026499"/>
              <a:gd name="connsiteX5" fmla="*/ 5051442 w 5998480"/>
              <a:gd name="connsiteY5" fmla="*/ 5026499 h 5026499"/>
              <a:gd name="connsiteX6" fmla="*/ 5091420 w 5998480"/>
              <a:gd name="connsiteY6" fmla="*/ 4982198 h 5026499"/>
              <a:gd name="connsiteX7" fmla="*/ 5698556 w 5998480"/>
              <a:gd name="connsiteY7" fmla="*/ 3284245 h 5026499"/>
              <a:gd name="connsiteX8" fmla="*/ 2999240 w 5998480"/>
              <a:gd name="connsiteY8" fmla="*/ 597136 h 5026499"/>
              <a:gd name="connsiteX9" fmla="*/ 299924 w 5998480"/>
              <a:gd name="connsiteY9" fmla="*/ 3284245 h 5026499"/>
              <a:gd name="connsiteX10" fmla="*/ 907670 w 5998480"/>
              <a:gd name="connsiteY10" fmla="*/ 4982198 h 5026499"/>
              <a:gd name="connsiteX11" fmla="*/ 947680 w 5998480"/>
              <a:gd name="connsiteY11" fmla="*/ 5026499 h 5026499"/>
              <a:gd name="connsiteX12" fmla="*/ 814467 w 5998480"/>
              <a:gd name="connsiteY12" fmla="*/ 5026499 h 5026499"/>
              <a:gd name="connsiteX13" fmla="*/ 675971 w 5998480"/>
              <a:gd name="connsiteY13" fmla="*/ 4873264 h 5026499"/>
              <a:gd name="connsiteX14" fmla="*/ 0 w 5998480"/>
              <a:gd name="connsiteY14" fmla="*/ 2985677 h 502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98480" h="5026499">
                <a:moveTo>
                  <a:pt x="0" y="2985677"/>
                </a:moveTo>
                <a:cubicBezTo>
                  <a:pt x="0" y="1336091"/>
                  <a:pt x="1343660" y="0"/>
                  <a:pt x="2999240" y="0"/>
                </a:cubicBezTo>
                <a:cubicBezTo>
                  <a:pt x="4656320" y="0"/>
                  <a:pt x="5998480" y="1336091"/>
                  <a:pt x="5998480" y="2985677"/>
                </a:cubicBezTo>
                <a:cubicBezTo>
                  <a:pt x="5998480" y="3701493"/>
                  <a:pt x="5745027" y="4358733"/>
                  <a:pt x="5322634" y="4873264"/>
                </a:cubicBezTo>
                <a:lnTo>
                  <a:pt x="5184184" y="5026499"/>
                </a:lnTo>
                <a:lnTo>
                  <a:pt x="5051442" y="5026499"/>
                </a:lnTo>
                <a:lnTo>
                  <a:pt x="5091420" y="4982198"/>
                </a:lnTo>
                <a:cubicBezTo>
                  <a:pt x="5470936" y="4519329"/>
                  <a:pt x="5698556" y="3928218"/>
                  <a:pt x="5698556" y="3284245"/>
                </a:cubicBezTo>
                <a:cubicBezTo>
                  <a:pt x="5698556" y="1800363"/>
                  <a:pt x="4489863" y="597136"/>
                  <a:pt x="2999240" y="597136"/>
                </a:cubicBezTo>
                <a:cubicBezTo>
                  <a:pt x="1508618" y="597136"/>
                  <a:pt x="299924" y="1800363"/>
                  <a:pt x="299924" y="3284245"/>
                </a:cubicBezTo>
                <a:cubicBezTo>
                  <a:pt x="299924" y="3928218"/>
                  <a:pt x="527831" y="4519329"/>
                  <a:pt x="907670" y="4982198"/>
                </a:cubicBezTo>
                <a:lnTo>
                  <a:pt x="947680" y="5026499"/>
                </a:lnTo>
                <a:lnTo>
                  <a:pt x="814467" y="5026499"/>
                </a:lnTo>
                <a:lnTo>
                  <a:pt x="675971" y="4873264"/>
                </a:lnTo>
                <a:cubicBezTo>
                  <a:pt x="253453" y="4358733"/>
                  <a:pt x="0" y="3701493"/>
                  <a:pt x="0" y="2985677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858A4-06E4-47D5-B4E1-986DAB53AAFB}"/>
              </a:ext>
            </a:extLst>
          </p:cNvPr>
          <p:cNvSpPr txBox="1"/>
          <p:nvPr/>
        </p:nvSpPr>
        <p:spPr>
          <a:xfrm>
            <a:off x="6849892" y="18217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Implementation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768417-1D1C-4572-9774-37CCF64D754B}"/>
              </a:ext>
            </a:extLst>
          </p:cNvPr>
          <p:cNvCxnSpPr>
            <a:cxnSpLocks/>
          </p:cNvCxnSpPr>
          <p:nvPr/>
        </p:nvCxnSpPr>
        <p:spPr>
          <a:xfrm>
            <a:off x="6849892" y="1133218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69A60A-7688-47ED-9D97-76B203AA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8" y="467859"/>
            <a:ext cx="3428127" cy="6125887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CE100F4-FE62-4593-A93B-CBD46826EA33}"/>
              </a:ext>
            </a:extLst>
          </p:cNvPr>
          <p:cNvSpPr txBox="1">
            <a:spLocks/>
          </p:cNvSpPr>
          <p:nvPr/>
        </p:nvSpPr>
        <p:spPr>
          <a:xfrm>
            <a:off x="6607387" y="1517214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在高版本有一个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命令，可以同时做两件事：判断是否存在某个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，如果这个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不存在，就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一个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value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给这个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，并且设置这个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key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的过期时间。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ABF1DAA-7ED7-47AB-AD9A-CA47C59B2634}"/>
              </a:ext>
            </a:extLst>
          </p:cNvPr>
          <p:cNvSpPr txBox="1">
            <a:spLocks/>
          </p:cNvSpPr>
          <p:nvPr/>
        </p:nvSpPr>
        <p:spPr>
          <a:xfrm>
            <a:off x="6607387" y="2745858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我们利用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可以实现这个命令，而在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Springboot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中使用获取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对象，除了直接了当地使用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库，还有从已有的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redisTemplate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获取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nativeConnection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得到。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F6F853B-01EB-4383-B7EA-779C8D9CE21B}"/>
              </a:ext>
            </a:extLst>
          </p:cNvPr>
          <p:cNvSpPr txBox="1">
            <a:spLocks/>
          </p:cNvSpPr>
          <p:nvPr/>
        </p:nvSpPr>
        <p:spPr>
          <a:xfrm>
            <a:off x="6631919" y="4190162"/>
            <a:ext cx="2830736" cy="101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配合</a:t>
            </a:r>
            <a:r>
              <a:rPr lang="en-US" altLang="zh-CN" sz="1200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支持的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Lua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语句，快捷实现 “</a:t>
            </a:r>
            <a:r>
              <a:rPr lang="en-US" altLang="zh-CN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compare and delete</a:t>
            </a:r>
            <a:r>
              <a:rPr lang="zh-CN" altLang="en-US" sz="12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”的过程，避免删除别的线程获取的锁。</a:t>
            </a:r>
          </a:p>
        </p:txBody>
      </p:sp>
    </p:spTree>
    <p:extLst>
      <p:ext uri="{BB962C8B-B14F-4D97-AF65-F5344CB8AC3E}">
        <p14:creationId xmlns:p14="http://schemas.microsoft.com/office/powerpoint/2010/main" val="20202546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462947" y="5322077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持久化与集群方案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462947" y="6273116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6372977" y="4875288"/>
            <a:ext cx="5472268" cy="7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的集群方案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1051657" y="4393046"/>
            <a:ext cx="85840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内容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510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D72687FF-3CDE-4103-B7B7-142B8F3C9731}"/>
              </a:ext>
            </a:extLst>
          </p:cNvPr>
          <p:cNvSpPr>
            <a:spLocks/>
          </p:cNvSpPr>
          <p:nvPr/>
        </p:nvSpPr>
        <p:spPr bwMode="auto">
          <a:xfrm>
            <a:off x="-1" y="0"/>
            <a:ext cx="6927273" cy="6865970"/>
          </a:xfrm>
          <a:custGeom>
            <a:avLst/>
            <a:gdLst>
              <a:gd name="T0" fmla="*/ 1535 w 1847"/>
              <a:gd name="T1" fmla="*/ 0 h 1839"/>
              <a:gd name="T2" fmla="*/ 1435 w 1847"/>
              <a:gd name="T3" fmla="*/ 0 h 1839"/>
              <a:gd name="T4" fmla="*/ 100 w 1847"/>
              <a:gd name="T5" fmla="*/ 0 h 1839"/>
              <a:gd name="T6" fmla="*/ 0 w 1847"/>
              <a:gd name="T7" fmla="*/ 0 h 1839"/>
              <a:gd name="T8" fmla="*/ 0 w 1847"/>
              <a:gd name="T9" fmla="*/ 1839 h 1839"/>
              <a:gd name="T10" fmla="*/ 100 w 1847"/>
              <a:gd name="T11" fmla="*/ 1839 h 1839"/>
              <a:gd name="T12" fmla="*/ 755 w 1847"/>
              <a:gd name="T13" fmla="*/ 1839 h 1839"/>
              <a:gd name="T14" fmla="*/ 855 w 1847"/>
              <a:gd name="T15" fmla="*/ 1839 h 1839"/>
              <a:gd name="T16" fmla="*/ 1535 w 1847"/>
              <a:gd name="T17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7" h="1839">
                <a:moveTo>
                  <a:pt x="1535" y="0"/>
                </a:moveTo>
                <a:cubicBezTo>
                  <a:pt x="1435" y="0"/>
                  <a:pt x="1435" y="0"/>
                  <a:pt x="143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9"/>
                  <a:pt x="0" y="1839"/>
                  <a:pt x="0" y="1839"/>
                </a:cubicBezTo>
                <a:cubicBezTo>
                  <a:pt x="100" y="1839"/>
                  <a:pt x="100" y="1839"/>
                  <a:pt x="100" y="1839"/>
                </a:cubicBezTo>
                <a:cubicBezTo>
                  <a:pt x="755" y="1839"/>
                  <a:pt x="755" y="1839"/>
                  <a:pt x="755" y="1839"/>
                </a:cubicBezTo>
                <a:cubicBezTo>
                  <a:pt x="855" y="1839"/>
                  <a:pt x="855" y="1839"/>
                  <a:pt x="855" y="1839"/>
                </a:cubicBezTo>
                <a:cubicBezTo>
                  <a:pt x="855" y="1839"/>
                  <a:pt x="1847" y="825"/>
                  <a:pt x="1535" y="0"/>
                </a:cubicBez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EE1D-3F1C-41DC-8D60-CDD18D323E1E}"/>
              </a:ext>
            </a:extLst>
          </p:cNvPr>
          <p:cNvSpPr txBox="1"/>
          <p:nvPr/>
        </p:nvSpPr>
        <p:spPr>
          <a:xfrm>
            <a:off x="6572801" y="279022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</a:t>
            </a:r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 </a:t>
            </a:r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AOF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0197C2-B16E-4D59-BFAE-BA570BDF54CE}"/>
              </a:ext>
            </a:extLst>
          </p:cNvPr>
          <p:cNvCxnSpPr>
            <a:cxnSpLocks/>
          </p:cNvCxnSpPr>
          <p:nvPr/>
        </p:nvCxnSpPr>
        <p:spPr>
          <a:xfrm>
            <a:off x="6572801" y="12300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CBA04C6-943D-4FA4-9AE6-974F554A24BD}"/>
              </a:ext>
            </a:extLst>
          </p:cNvPr>
          <p:cNvSpPr/>
          <p:nvPr/>
        </p:nvSpPr>
        <p:spPr>
          <a:xfrm>
            <a:off x="6096000" y="1890716"/>
            <a:ext cx="5472268" cy="452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快照（</a:t>
            </a:r>
            <a:r>
              <a:rPr lang="en-US" altLang="zh-CN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一次全量备份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快照是内存数据的二进制序列化形式，在存储上非常紧凑。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在指定的时间间隔内将内存中的数据集快照写入磁盘，它恢复时是将快照文件直接读到内存里，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会单独创建（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fork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）一个子进程来进行持久化，会先将数据写入到一个临时文件中，待持久化过程都结束了，再用这个临时文件替换上次持久化好的文件。整个过程中，主进程是不进行任何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IO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操作的，这就确保了极高的性能。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如果需要进行大规模数据的恢复，且对于数据恢复的完整性不是非常敏感，那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方式要比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方式更加的高效。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的缺点是最后一次持久化后的数据可能丢失。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6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</a:t>
            </a:r>
            <a:endParaRPr lang="en-US" altLang="zh-CN" sz="16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连续增量备份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日志记录的是内存数据修改的指令记录文本。</a:t>
            </a:r>
            <a:endParaRPr lang="en-US" altLang="zh-CN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 在长期运行过程中，会变得无比庞大，数据库重启时需要加载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日志进行指令重放，这个时间相当漫长， 所以需要定期进行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重写，给</a:t>
            </a:r>
            <a:r>
              <a: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日志进行瘦身。</a:t>
            </a:r>
            <a:endParaRPr lang="en-US" sz="12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82531B-D215-4374-82C0-C9305E70D040}"/>
              </a:ext>
            </a:extLst>
          </p:cNvPr>
          <p:cNvSpPr txBox="1">
            <a:spLocks/>
          </p:cNvSpPr>
          <p:nvPr/>
        </p:nvSpPr>
        <p:spPr>
          <a:xfrm>
            <a:off x="6407922" y="1475987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 vs AOF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643F5-9982-4963-BF91-57FA6CD1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3" y="694520"/>
            <a:ext cx="2429214" cy="571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CCE3E1-F895-4D1D-AB67-23ACE7EC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" y="1539949"/>
            <a:ext cx="4738112" cy="18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927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4341D7-F9F9-4AD4-9517-FECF36236F7F}"/>
              </a:ext>
            </a:extLst>
          </p:cNvPr>
          <p:cNvSpPr txBox="1"/>
          <p:nvPr/>
        </p:nvSpPr>
        <p:spPr>
          <a:xfrm>
            <a:off x="186363" y="188555"/>
            <a:ext cx="522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</a:t>
            </a:r>
            <a:r>
              <a:rPr lang="zh-CN" alt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</a:t>
            </a:r>
            <a:endParaRPr lang="en-US" sz="40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06F949-8840-4A21-8AC9-E555DD2ED504}"/>
              </a:ext>
            </a:extLst>
          </p:cNvPr>
          <p:cNvCxnSpPr>
            <a:cxnSpLocks/>
          </p:cNvCxnSpPr>
          <p:nvPr/>
        </p:nvCxnSpPr>
        <p:spPr>
          <a:xfrm>
            <a:off x="186363" y="886743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E2A38D93-E425-420E-83DA-16D82B7E3136}"/>
              </a:ext>
            </a:extLst>
          </p:cNvPr>
          <p:cNvSpPr txBox="1">
            <a:spLocks/>
          </p:cNvSpPr>
          <p:nvPr/>
        </p:nvSpPr>
        <p:spPr>
          <a:xfrm>
            <a:off x="234892" y="1237315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默认配置</a:t>
            </a:r>
            <a:endParaRPr lang="en-US" sz="18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F653DC-8A1E-48C6-B022-5D953ACBDADA}"/>
              </a:ext>
            </a:extLst>
          </p:cNvPr>
          <p:cNvGrpSpPr/>
          <p:nvPr/>
        </p:nvGrpSpPr>
        <p:grpSpPr>
          <a:xfrm>
            <a:off x="5866833" y="1237315"/>
            <a:ext cx="3664460" cy="1888869"/>
            <a:chOff x="311922" y="1237315"/>
            <a:chExt cx="3664460" cy="18888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011F18-B8E3-46F2-B858-4078BBF8324B}"/>
                </a:ext>
              </a:extLst>
            </p:cNvPr>
            <p:cNvSpPr/>
            <p:nvPr/>
          </p:nvSpPr>
          <p:spPr>
            <a:xfrm>
              <a:off x="311922" y="1649690"/>
              <a:ext cx="3664460" cy="1476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save: 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阻塞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IO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并全力保存</a:t>
              </a: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rdb</a:t>
              </a:r>
              <a:endPara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bgsave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: fork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一个子进程，不阻塞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IO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lastsave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：获取最后一次成功执行快照的时间</a:t>
              </a:r>
              <a:endParaRPr lang="en-US" altLang="zh-CN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config get </a:t>
              </a: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: 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获取当前操作目录</a:t>
              </a: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c</a:t>
              </a:r>
              <a:r>
                <a:rPr 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onfig set save “”: 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动态停止</a:t>
              </a:r>
              <a:r>
                <a:rPr lang="en-US" altLang="zh-CN" sz="12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rdb</a:t>
              </a:r>
              <a:r>
                <a:rPr lang="zh-CN" altLang="en-US" sz="12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命令</a:t>
              </a:r>
              <a:endParaRPr lang="en-US" sz="12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7109F65C-CEC6-4A0C-A345-434B2A582E58}"/>
                </a:ext>
              </a:extLst>
            </p:cNvPr>
            <p:cNvSpPr txBox="1">
              <a:spLocks/>
            </p:cNvSpPr>
            <p:nvPr/>
          </p:nvSpPr>
          <p:spPr>
            <a:xfrm>
              <a:off x="311922" y="1237315"/>
              <a:ext cx="2355654" cy="3476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b="1" dirty="0">
                  <a:solidFill>
                    <a:srgbClr val="747F83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相关命令</a:t>
              </a:r>
              <a:endParaRPr lang="en-US" sz="18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CDFCE45-BE97-4C96-9F3B-7583A6D9B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1732381"/>
            <a:ext cx="5159220" cy="3766150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F82094EF-745C-42EC-B73A-7219FE2D4A3F}"/>
              </a:ext>
            </a:extLst>
          </p:cNvPr>
          <p:cNvSpPr txBox="1">
            <a:spLocks/>
          </p:cNvSpPr>
          <p:nvPr/>
        </p:nvSpPr>
        <p:spPr>
          <a:xfrm>
            <a:off x="5866833" y="3295815"/>
            <a:ext cx="3730173" cy="26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Redis-</a:t>
            </a:r>
            <a:r>
              <a:rPr lang="en-US" altLang="zh-CN" sz="1400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rdb</a:t>
            </a:r>
            <a:r>
              <a:rPr lang="en-US" altLang="zh-CN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-tools</a:t>
            </a:r>
            <a:r>
              <a:rPr lang="zh-CN" altLang="en-US" sz="1400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数据分析工具 安装与使用</a:t>
            </a:r>
            <a:endParaRPr lang="en-US" sz="1400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524F93-7B21-4AD0-94F3-A9688DE4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75" y="3615456"/>
            <a:ext cx="4812905" cy="24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69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9">
            <a:extLst>
              <a:ext uri="{FF2B5EF4-FFF2-40B4-BE49-F238E27FC236}">
                <a16:creationId xmlns:a16="http://schemas.microsoft.com/office/drawing/2014/main" id="{AF0122D0-A485-44FE-92C3-A2856A58BEF2}"/>
              </a:ext>
            </a:extLst>
          </p:cNvPr>
          <p:cNvSpPr>
            <a:spLocks/>
          </p:cNvSpPr>
          <p:nvPr/>
        </p:nvSpPr>
        <p:spPr bwMode="auto">
          <a:xfrm>
            <a:off x="8611709" y="1743532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ABD0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86FA4D3D-E49D-4A8C-9E9E-A1D48D40C8FC}"/>
              </a:ext>
            </a:extLst>
          </p:cNvPr>
          <p:cNvSpPr>
            <a:spLocks/>
          </p:cNvSpPr>
          <p:nvPr/>
        </p:nvSpPr>
        <p:spPr bwMode="auto">
          <a:xfrm>
            <a:off x="4679832" y="1743532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B6AF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C180FDAF-8D9F-428B-8D6E-159F5E616E8B}"/>
              </a:ext>
            </a:extLst>
          </p:cNvPr>
          <p:cNvSpPr>
            <a:spLocks/>
          </p:cNvSpPr>
          <p:nvPr/>
        </p:nvSpPr>
        <p:spPr bwMode="auto">
          <a:xfrm>
            <a:off x="1049268" y="1812614"/>
            <a:ext cx="2652713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341D7-F9F9-4AD4-9517-FECF36236F7F}"/>
              </a:ext>
            </a:extLst>
          </p:cNvPr>
          <p:cNvSpPr txBox="1"/>
          <p:nvPr/>
        </p:nvSpPr>
        <p:spPr>
          <a:xfrm>
            <a:off x="3483237" y="213722"/>
            <a:ext cx="522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</a:t>
            </a:r>
            <a:r>
              <a:rPr lang="en-US" altLang="zh-CN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zh-CN" altLang="en-US" sz="40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集群方案</a:t>
            </a:r>
            <a:endParaRPr lang="en-US" sz="40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06F949-8840-4A21-8AC9-E555DD2ED504}"/>
              </a:ext>
            </a:extLst>
          </p:cNvPr>
          <p:cNvCxnSpPr>
            <a:cxnSpLocks/>
          </p:cNvCxnSpPr>
          <p:nvPr/>
        </p:nvCxnSpPr>
        <p:spPr>
          <a:xfrm>
            <a:off x="3701981" y="11647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8D649AB9-E5C2-4826-A980-AC64C9CB57BE}"/>
              </a:ext>
            </a:extLst>
          </p:cNvPr>
          <p:cNvSpPr txBox="1">
            <a:spLocks/>
          </p:cNvSpPr>
          <p:nvPr/>
        </p:nvSpPr>
        <p:spPr>
          <a:xfrm>
            <a:off x="1346327" y="4638437"/>
            <a:ext cx="2355654" cy="23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方案一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740BC2D-E0BE-4F4F-BD5F-2B769F27805D}"/>
              </a:ext>
            </a:extLst>
          </p:cNvPr>
          <p:cNvSpPr txBox="1">
            <a:spLocks/>
          </p:cNvSpPr>
          <p:nvPr/>
        </p:nvSpPr>
        <p:spPr>
          <a:xfrm>
            <a:off x="4828361" y="4603250"/>
            <a:ext cx="2355654" cy="23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方案二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3F48E8E-1212-4BCF-B0AB-E80082DE0694}"/>
              </a:ext>
            </a:extLst>
          </p:cNvPr>
          <p:cNvSpPr txBox="1">
            <a:spLocks/>
          </p:cNvSpPr>
          <p:nvPr/>
        </p:nvSpPr>
        <p:spPr>
          <a:xfrm>
            <a:off x="8888632" y="4556663"/>
            <a:ext cx="2355654" cy="23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方案三</a:t>
            </a:r>
            <a:endParaRPr lang="en-US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D3022F7-558A-4CF2-B833-4654332C6F65}"/>
              </a:ext>
            </a:extLst>
          </p:cNvPr>
          <p:cNvSpPr txBox="1">
            <a:spLocks/>
          </p:cNvSpPr>
          <p:nvPr/>
        </p:nvSpPr>
        <p:spPr>
          <a:xfrm>
            <a:off x="1065114" y="2857300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写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后缓存失效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5E71BBF-718A-44D1-8B99-CF16CEE11762}"/>
              </a:ext>
            </a:extLst>
          </p:cNvPr>
          <p:cNvSpPr txBox="1">
            <a:spLocks/>
          </p:cNvSpPr>
          <p:nvPr/>
        </p:nvSpPr>
        <p:spPr>
          <a:xfrm>
            <a:off x="4754323" y="2806479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同步更新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和数据库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13B0A29-59CF-4D20-9529-972F9EC13E62}"/>
              </a:ext>
            </a:extLst>
          </p:cNvPr>
          <p:cNvSpPr txBox="1">
            <a:spLocks/>
          </p:cNvSpPr>
          <p:nvPr/>
        </p:nvSpPr>
        <p:spPr>
          <a:xfrm>
            <a:off x="8708763" y="2788218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一切先更新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，有空再同步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267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647B7915-3D2F-43C5-90DD-D79759F88234}"/>
              </a:ext>
            </a:extLst>
          </p:cNvPr>
          <p:cNvSpPr>
            <a:spLocks/>
          </p:cNvSpPr>
          <p:nvPr/>
        </p:nvSpPr>
        <p:spPr bwMode="auto">
          <a:xfrm rot="5400000">
            <a:off x="1006448" y="2122074"/>
            <a:ext cx="2441595" cy="2430554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C5A18868-57FB-4D40-88CF-74ED7FAE749D}"/>
              </a:ext>
            </a:extLst>
          </p:cNvPr>
          <p:cNvSpPr>
            <a:spLocks/>
          </p:cNvSpPr>
          <p:nvPr/>
        </p:nvSpPr>
        <p:spPr bwMode="auto">
          <a:xfrm rot="5400000">
            <a:off x="4875202" y="2122074"/>
            <a:ext cx="2441595" cy="2430554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BF8425CB-4C1D-4C70-8D62-8BC1579DCEE8}"/>
              </a:ext>
            </a:extLst>
          </p:cNvPr>
          <p:cNvSpPr>
            <a:spLocks/>
          </p:cNvSpPr>
          <p:nvPr/>
        </p:nvSpPr>
        <p:spPr bwMode="auto">
          <a:xfrm rot="5400000">
            <a:off x="8743955" y="2122074"/>
            <a:ext cx="2441595" cy="2430554"/>
          </a:xfrm>
          <a:custGeom>
            <a:avLst/>
            <a:gdLst>
              <a:gd name="T0" fmla="*/ 2024 w 4000"/>
              <a:gd name="T1" fmla="*/ 4000 h 4000"/>
              <a:gd name="T2" fmla="*/ 3800 w 4000"/>
              <a:gd name="T3" fmla="*/ 2200 h 4000"/>
              <a:gd name="T4" fmla="*/ 2000 w 4000"/>
              <a:gd name="T5" fmla="*/ 400 h 4000"/>
              <a:gd name="T6" fmla="*/ 200 w 4000"/>
              <a:gd name="T7" fmla="*/ 2200 h 4000"/>
              <a:gd name="T8" fmla="*/ 1977 w 4000"/>
              <a:gd name="T9" fmla="*/ 4000 h 4000"/>
              <a:gd name="T10" fmla="*/ 0 w 4000"/>
              <a:gd name="T11" fmla="*/ 2000 h 4000"/>
              <a:gd name="T12" fmla="*/ 2000 w 4000"/>
              <a:gd name="T13" fmla="*/ 0 h 4000"/>
              <a:gd name="T14" fmla="*/ 4000 w 4000"/>
              <a:gd name="T15" fmla="*/ 2000 h 4000"/>
              <a:gd name="T16" fmla="*/ 2024 w 4000"/>
              <a:gd name="T17" fmla="*/ 4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0" h="4000">
                <a:moveTo>
                  <a:pt x="2024" y="4000"/>
                </a:moveTo>
                <a:cubicBezTo>
                  <a:pt x="3007" y="3987"/>
                  <a:pt x="3800" y="3186"/>
                  <a:pt x="3800" y="2200"/>
                </a:cubicBezTo>
                <a:cubicBezTo>
                  <a:pt x="3800" y="1206"/>
                  <a:pt x="2994" y="400"/>
                  <a:pt x="2000" y="400"/>
                </a:cubicBezTo>
                <a:cubicBezTo>
                  <a:pt x="1006" y="400"/>
                  <a:pt x="200" y="1206"/>
                  <a:pt x="200" y="2200"/>
                </a:cubicBezTo>
                <a:cubicBezTo>
                  <a:pt x="200" y="3186"/>
                  <a:pt x="994" y="3987"/>
                  <a:pt x="1977" y="4000"/>
                </a:cubicBezTo>
                <a:cubicBezTo>
                  <a:pt x="883" y="3987"/>
                  <a:pt x="0" y="3096"/>
                  <a:pt x="0" y="2000"/>
                </a:cubicBezTo>
                <a:cubicBezTo>
                  <a:pt x="0" y="895"/>
                  <a:pt x="896" y="0"/>
                  <a:pt x="2000" y="0"/>
                </a:cubicBezTo>
                <a:cubicBezTo>
                  <a:pt x="3105" y="0"/>
                  <a:pt x="4000" y="895"/>
                  <a:pt x="4000" y="2000"/>
                </a:cubicBezTo>
                <a:cubicBezTo>
                  <a:pt x="4000" y="3096"/>
                  <a:pt x="3117" y="3987"/>
                  <a:pt x="2024" y="4000"/>
                </a:cubicBezTo>
                <a:close/>
              </a:path>
            </a:pathLst>
          </a:custGeom>
          <a:gradFill>
            <a:gsLst>
              <a:gs pos="65000">
                <a:srgbClr val="B6AF9D"/>
              </a:gs>
              <a:gs pos="30000">
                <a:srgbClr val="949494"/>
              </a:gs>
              <a:gs pos="0">
                <a:srgbClr val="747F83"/>
              </a:gs>
              <a:gs pos="100000">
                <a:srgbClr val="D6CFB5"/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A366-B7EA-41F0-886E-2FC930410ADA}"/>
              </a:ext>
            </a:extLst>
          </p:cNvPr>
          <p:cNvSpPr txBox="1"/>
          <p:nvPr/>
        </p:nvSpPr>
        <p:spPr>
          <a:xfrm>
            <a:off x="3483237" y="213722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Rundown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CE48E-4F6F-4893-825D-BE49B3DD5205}"/>
              </a:ext>
            </a:extLst>
          </p:cNvPr>
          <p:cNvCxnSpPr>
            <a:cxnSpLocks/>
          </p:cNvCxnSpPr>
          <p:nvPr/>
        </p:nvCxnSpPr>
        <p:spPr>
          <a:xfrm>
            <a:off x="3701981" y="116476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D84E5B-C1CF-451A-BB6C-E6B27C906AA6}"/>
              </a:ext>
            </a:extLst>
          </p:cNvPr>
          <p:cNvSpPr/>
          <p:nvPr/>
        </p:nvSpPr>
        <p:spPr>
          <a:xfrm>
            <a:off x="651267" y="5360820"/>
            <a:ext cx="3075123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Basic data structure and usage of Redis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AE2A7BA-AE83-4DF1-BE24-407566B33ED1}"/>
              </a:ext>
            </a:extLst>
          </p:cNvPr>
          <p:cNvSpPr txBox="1">
            <a:spLocks/>
          </p:cNvSpPr>
          <p:nvPr/>
        </p:nvSpPr>
        <p:spPr>
          <a:xfrm>
            <a:off x="1011968" y="474348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C773FF-D787-4784-A53D-2301B6CF97AB}"/>
              </a:ext>
            </a:extLst>
          </p:cNvPr>
          <p:cNvSpPr/>
          <p:nvPr/>
        </p:nvSpPr>
        <p:spPr>
          <a:xfrm>
            <a:off x="4477172" y="5360818"/>
            <a:ext cx="3075123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Serialization efficiency and Lock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0AD3FCF-2611-4773-BB08-F68293081081}"/>
              </a:ext>
            </a:extLst>
          </p:cNvPr>
          <p:cNvSpPr txBox="1">
            <a:spLocks/>
          </p:cNvSpPr>
          <p:nvPr/>
        </p:nvSpPr>
        <p:spPr>
          <a:xfrm>
            <a:off x="4690156" y="4743482"/>
            <a:ext cx="264915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相关应用效用分析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0E5E6-2E70-43DE-A595-D0F8481136F4}"/>
              </a:ext>
            </a:extLst>
          </p:cNvPr>
          <p:cNvSpPr/>
          <p:nvPr/>
        </p:nvSpPr>
        <p:spPr>
          <a:xfrm>
            <a:off x="8305011" y="5360818"/>
            <a:ext cx="3075123" cy="66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AOF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b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cluster model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B48CC124-3FE5-4FF8-BC2F-275DBDAFC322}"/>
              </a:ext>
            </a:extLst>
          </p:cNvPr>
          <p:cNvSpPr txBox="1">
            <a:spLocks/>
          </p:cNvSpPr>
          <p:nvPr/>
        </p:nvSpPr>
        <p:spPr>
          <a:xfrm>
            <a:off x="8640175" y="4743482"/>
            <a:ext cx="2649153" cy="49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持久化与集群方案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0500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7">
            <a:extLst>
              <a:ext uri="{FF2B5EF4-FFF2-40B4-BE49-F238E27FC236}">
                <a16:creationId xmlns:a16="http://schemas.microsoft.com/office/drawing/2014/main" id="{C180FDAF-8D9F-428B-8D6E-159F5E616E8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652713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D3022F7-558A-4CF2-B833-4654332C6F65}"/>
              </a:ext>
            </a:extLst>
          </p:cNvPr>
          <p:cNvSpPr txBox="1">
            <a:spLocks/>
          </p:cNvSpPr>
          <p:nvPr/>
        </p:nvSpPr>
        <p:spPr>
          <a:xfrm>
            <a:off x="-1" y="1044686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写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后缓存失效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8A0C9-096F-4BBC-9DE7-4274B6560C88}"/>
              </a:ext>
            </a:extLst>
          </p:cNvPr>
          <p:cNvSpPr/>
          <p:nvPr/>
        </p:nvSpPr>
        <p:spPr>
          <a:xfrm>
            <a:off x="458598" y="3358218"/>
            <a:ext cx="5472268" cy="2455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读数据时，先查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没有，就去查（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数据加上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expire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时间）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写数据时，先更新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，更新成功后，让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失效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的写是带锁的。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没有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完毕之前，都是存在着旧数据。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692DA-AF55-4F5B-9C10-8E00D580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61" y="918157"/>
            <a:ext cx="54387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0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3">
            <a:extLst>
              <a:ext uri="{FF2B5EF4-FFF2-40B4-BE49-F238E27FC236}">
                <a16:creationId xmlns:a16="http://schemas.microsoft.com/office/drawing/2014/main" id="{86FA4D3D-E49D-4A8C-9E9E-A1D48D40C8FC}"/>
              </a:ext>
            </a:extLst>
          </p:cNvPr>
          <p:cNvSpPr>
            <a:spLocks/>
          </p:cNvSpPr>
          <p:nvPr/>
        </p:nvSpPr>
        <p:spPr bwMode="auto">
          <a:xfrm>
            <a:off x="0" y="90901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B6AF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5E71BBF-718A-44D1-8B99-CF16CEE11762}"/>
              </a:ext>
            </a:extLst>
          </p:cNvPr>
          <p:cNvSpPr txBox="1">
            <a:spLocks/>
          </p:cNvSpPr>
          <p:nvPr/>
        </p:nvSpPr>
        <p:spPr>
          <a:xfrm>
            <a:off x="148529" y="1153848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同步更新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和数据库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37B40-363E-4CE7-8F0F-F2E8E08BBBB2}"/>
              </a:ext>
            </a:extLst>
          </p:cNvPr>
          <p:cNvSpPr/>
          <p:nvPr/>
        </p:nvSpPr>
        <p:spPr>
          <a:xfrm>
            <a:off x="458598" y="3358218"/>
            <a:ext cx="5472268" cy="2455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查询操作时，如果缓存失效或不存在，就更新缓存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更新数据时：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如果没有命中缓存，直接更新数据库（不更新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），然后返回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如果命中缓存，先更新缓存，再由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自己更新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（同步操作：更新缓存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--&gt; 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更新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）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02A5A-1E17-4C72-88E6-83EA4C47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04" y="234122"/>
            <a:ext cx="457263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945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9">
            <a:extLst>
              <a:ext uri="{FF2B5EF4-FFF2-40B4-BE49-F238E27FC236}">
                <a16:creationId xmlns:a16="http://schemas.microsoft.com/office/drawing/2014/main" id="{AF0122D0-A485-44FE-92C3-A2856A58BEF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652712" cy="2641600"/>
          </a:xfrm>
          <a:custGeom>
            <a:avLst/>
            <a:gdLst>
              <a:gd name="T0" fmla="*/ 969 w 1031"/>
              <a:gd name="T1" fmla="*/ 628 h 1031"/>
              <a:gd name="T2" fmla="*/ 628 w 1031"/>
              <a:gd name="T3" fmla="*/ 969 h 1031"/>
              <a:gd name="T4" fmla="*/ 403 w 1031"/>
              <a:gd name="T5" fmla="*/ 969 h 1031"/>
              <a:gd name="T6" fmla="*/ 62 w 1031"/>
              <a:gd name="T7" fmla="*/ 628 h 1031"/>
              <a:gd name="T8" fmla="*/ 62 w 1031"/>
              <a:gd name="T9" fmla="*/ 403 h 1031"/>
              <a:gd name="T10" fmla="*/ 403 w 1031"/>
              <a:gd name="T11" fmla="*/ 62 h 1031"/>
              <a:gd name="T12" fmla="*/ 628 w 1031"/>
              <a:gd name="T13" fmla="*/ 62 h 1031"/>
              <a:gd name="T14" fmla="*/ 969 w 1031"/>
              <a:gd name="T15" fmla="*/ 403 h 1031"/>
              <a:gd name="T16" fmla="*/ 969 w 1031"/>
              <a:gd name="T17" fmla="*/ 62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1031">
                <a:moveTo>
                  <a:pt x="969" y="628"/>
                </a:moveTo>
                <a:cubicBezTo>
                  <a:pt x="628" y="969"/>
                  <a:pt x="628" y="969"/>
                  <a:pt x="628" y="969"/>
                </a:cubicBezTo>
                <a:cubicBezTo>
                  <a:pt x="566" y="1031"/>
                  <a:pt x="465" y="1031"/>
                  <a:pt x="403" y="969"/>
                </a:cubicBezTo>
                <a:cubicBezTo>
                  <a:pt x="62" y="628"/>
                  <a:pt x="62" y="628"/>
                  <a:pt x="62" y="628"/>
                </a:cubicBezTo>
                <a:cubicBezTo>
                  <a:pt x="0" y="566"/>
                  <a:pt x="0" y="465"/>
                  <a:pt x="62" y="403"/>
                </a:cubicBezTo>
                <a:cubicBezTo>
                  <a:pt x="403" y="62"/>
                  <a:pt x="403" y="62"/>
                  <a:pt x="403" y="62"/>
                </a:cubicBezTo>
                <a:cubicBezTo>
                  <a:pt x="465" y="0"/>
                  <a:pt x="566" y="0"/>
                  <a:pt x="628" y="62"/>
                </a:cubicBezTo>
                <a:cubicBezTo>
                  <a:pt x="969" y="403"/>
                  <a:pt x="969" y="403"/>
                  <a:pt x="969" y="403"/>
                </a:cubicBezTo>
                <a:cubicBezTo>
                  <a:pt x="1031" y="465"/>
                  <a:pt x="1031" y="566"/>
                  <a:pt x="969" y="628"/>
                </a:cubicBezTo>
                <a:close/>
              </a:path>
            </a:pathLst>
          </a:custGeom>
          <a:solidFill>
            <a:srgbClr val="ABD0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13B0A29-59CF-4D20-9529-972F9EC13E62}"/>
              </a:ext>
            </a:extLst>
          </p:cNvPr>
          <p:cNvSpPr txBox="1">
            <a:spLocks/>
          </p:cNvSpPr>
          <p:nvPr/>
        </p:nvSpPr>
        <p:spPr>
          <a:xfrm>
            <a:off x="139821" y="1044686"/>
            <a:ext cx="2652713" cy="276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一切先更新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，有空再同步</a:t>
            </a:r>
            <a:r>
              <a:rPr lang="en-US" altLang="zh-CN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endParaRPr lang="en-U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4B2E3-5DF9-4F52-996D-2994715D978E}"/>
              </a:ext>
            </a:extLst>
          </p:cNvPr>
          <p:cNvSpPr/>
          <p:nvPr/>
        </p:nvSpPr>
        <p:spPr>
          <a:xfrm>
            <a:off x="458598" y="3358218"/>
            <a:ext cx="4239237" cy="165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更新时，无论如何最终都会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 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dirty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读取时，如果发现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dirty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的，那就去同步数据到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，最终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 dirty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1FB4E-C2A3-4313-8BF6-B83EABE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04" y="92803"/>
            <a:ext cx="5568579" cy="65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109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3158863" y="1731589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Thank you</a:t>
            </a:r>
            <a:endParaRPr lang="en-US" sz="48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5830349" y="6534410"/>
            <a:ext cx="6156997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5771626" y="6167194"/>
            <a:ext cx="6073619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https://github.com/androidjp/spring-boot-gradle-redis-web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0226179" y="5684952"/>
            <a:ext cx="1683881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相关</a:t>
            </a:r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Demo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6B476-42F7-4A0A-B473-AB9969B3DBB0}"/>
              </a:ext>
            </a:extLst>
          </p:cNvPr>
          <p:cNvSpPr/>
          <p:nvPr/>
        </p:nvSpPr>
        <p:spPr>
          <a:xfrm>
            <a:off x="110449" y="6293365"/>
            <a:ext cx="1684795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From Jasper Wu</a:t>
            </a:r>
            <a:endParaRPr lang="en-US" sz="14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686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462947" y="5322077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基础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462947" y="6273116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6372977" y="4875288"/>
            <a:ext cx="5472268" cy="1564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for Linux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的安装方式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基本数据结构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常用指令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1051657" y="4393046"/>
            <a:ext cx="85840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内容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539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>
            <a:extLst>
              <a:ext uri="{FF2B5EF4-FFF2-40B4-BE49-F238E27FC236}">
                <a16:creationId xmlns:a16="http://schemas.microsoft.com/office/drawing/2014/main" id="{DB8BB0C2-3592-4C49-A8A6-61334D47DE3F}"/>
              </a:ext>
            </a:extLst>
          </p:cNvPr>
          <p:cNvSpPr>
            <a:spLocks/>
          </p:cNvSpPr>
          <p:nvPr/>
        </p:nvSpPr>
        <p:spPr bwMode="auto">
          <a:xfrm>
            <a:off x="0" y="4357687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0B7B5ED-B235-4676-892C-62C1D59BE27E}"/>
              </a:ext>
            </a:extLst>
          </p:cNvPr>
          <p:cNvSpPr>
            <a:spLocks/>
          </p:cNvSpPr>
          <p:nvPr/>
        </p:nvSpPr>
        <p:spPr bwMode="auto">
          <a:xfrm>
            <a:off x="0" y="4486275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Graphic 57" descr="Puzzle">
            <a:extLst>
              <a:ext uri="{FF2B5EF4-FFF2-40B4-BE49-F238E27FC236}">
                <a16:creationId xmlns:a16="http://schemas.microsoft.com/office/drawing/2014/main" id="{DFE666EB-2056-42A7-A7CB-0E3C1D6B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644" y="5755482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3D8D74-A3E3-4E5D-AD53-492125564668}"/>
              </a:ext>
            </a:extLst>
          </p:cNvPr>
          <p:cNvSpPr/>
          <p:nvPr/>
        </p:nvSpPr>
        <p:spPr>
          <a:xfrm>
            <a:off x="413644" y="2318762"/>
            <a:ext cx="2850924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读写能力（官方）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83D92-08D4-4DE5-8E47-F84E795A46EE}"/>
              </a:ext>
            </a:extLst>
          </p:cNvPr>
          <p:cNvSpPr txBox="1"/>
          <p:nvPr/>
        </p:nvSpPr>
        <p:spPr>
          <a:xfrm>
            <a:off x="6695711" y="5543549"/>
            <a:ext cx="5225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What</a:t>
            </a:r>
            <a:endParaRPr lang="en-US" sz="48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06C21-1645-4742-836E-B19DFBA3222A}"/>
              </a:ext>
            </a:extLst>
          </p:cNvPr>
          <p:cNvCxnSpPr>
            <a:cxnSpLocks/>
          </p:cNvCxnSpPr>
          <p:nvPr/>
        </p:nvCxnSpPr>
        <p:spPr>
          <a:xfrm>
            <a:off x="7509164" y="6494588"/>
            <a:ext cx="441207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8A00F7-0981-4412-9A6B-23D18C815DDF}"/>
              </a:ext>
            </a:extLst>
          </p:cNvPr>
          <p:cNvSpPr/>
          <p:nvPr/>
        </p:nvSpPr>
        <p:spPr>
          <a:xfrm>
            <a:off x="220196" y="1684495"/>
            <a:ext cx="3791544" cy="461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2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</a:t>
            </a: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相关小知识：</a:t>
            </a:r>
            <a:endParaRPr lang="en-US" sz="2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FA2DD-8741-4D6A-B54D-989DD4918218}"/>
              </a:ext>
            </a:extLst>
          </p:cNvPr>
          <p:cNvSpPr/>
          <p:nvPr/>
        </p:nvSpPr>
        <p:spPr>
          <a:xfrm>
            <a:off x="573569" y="2889772"/>
            <a:ext cx="3084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读：</a:t>
            </a:r>
            <a:r>
              <a:rPr lang="en-US" altLang="zh-CN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110000</a:t>
            </a: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秒</a:t>
            </a:r>
            <a:endParaRPr lang="en-US" altLang="zh-CN" sz="24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写： </a:t>
            </a:r>
            <a:r>
              <a:rPr lang="en-US" altLang="zh-CN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81000 </a:t>
            </a: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秒</a:t>
            </a:r>
            <a:endParaRPr lang="da-DK" sz="24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A0C3C2-AF64-4C62-B27D-92C0DD258F8F}"/>
              </a:ext>
            </a:extLst>
          </p:cNvPr>
          <p:cNvSpPr/>
          <p:nvPr/>
        </p:nvSpPr>
        <p:spPr>
          <a:xfrm>
            <a:off x="524856" y="2787508"/>
            <a:ext cx="3182224" cy="1038926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3E9CE9-68A4-4647-BF94-C87FFED11BFF}"/>
              </a:ext>
            </a:extLst>
          </p:cNvPr>
          <p:cNvSpPr/>
          <p:nvPr/>
        </p:nvSpPr>
        <p:spPr>
          <a:xfrm>
            <a:off x="4415542" y="2316705"/>
            <a:ext cx="1688078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淘汰策略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70B9-5165-4B94-8194-4AF63D3CEA27}"/>
              </a:ext>
            </a:extLst>
          </p:cNvPr>
          <p:cNvSpPr/>
          <p:nvPr/>
        </p:nvSpPr>
        <p:spPr>
          <a:xfrm>
            <a:off x="4303553" y="2887715"/>
            <a:ext cx="33567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&gt;=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6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种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,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如何执行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看 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“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maxmemory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-policy”</a:t>
            </a:r>
            <a:r>
              <a:rPr lang="zh-CN" altLang="en-US" sz="110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参数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主要采用 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LRU(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最近最少使用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策略，但是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是随机抽样来执行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LRU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。（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 3.0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有改进 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LRU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算法）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从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 4.0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开始，增加了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LFU(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最少频繁使用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策略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BA382-4B69-4994-9255-A33E888AD80F}"/>
              </a:ext>
            </a:extLst>
          </p:cNvPr>
          <p:cNvSpPr/>
          <p:nvPr/>
        </p:nvSpPr>
        <p:spPr>
          <a:xfrm>
            <a:off x="4207401" y="2785450"/>
            <a:ext cx="3501577" cy="1345959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CFE066-3920-4939-A6C0-C75E1F1EB4FF}"/>
              </a:ext>
            </a:extLst>
          </p:cNvPr>
          <p:cNvCxnSpPr/>
          <p:nvPr/>
        </p:nvCxnSpPr>
        <p:spPr>
          <a:xfrm>
            <a:off x="283101" y="2182486"/>
            <a:ext cx="3909060" cy="0"/>
          </a:xfrm>
          <a:prstGeom prst="line">
            <a:avLst/>
          </a:prstGeom>
          <a:ln w="12700">
            <a:solidFill>
              <a:srgbClr val="ABD0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30CBD3B-F7C2-423D-A19E-6680A9B62CE2}"/>
              </a:ext>
            </a:extLst>
          </p:cNvPr>
          <p:cNvSpPr/>
          <p:nvPr/>
        </p:nvSpPr>
        <p:spPr>
          <a:xfrm>
            <a:off x="0" y="188118"/>
            <a:ext cx="2992004" cy="519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 is Redis: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D4E6AA-281B-42AD-B5E0-9C2D1D0456FD}"/>
              </a:ext>
            </a:extLst>
          </p:cNvPr>
          <p:cNvCxnSpPr/>
          <p:nvPr/>
        </p:nvCxnSpPr>
        <p:spPr>
          <a:xfrm>
            <a:off x="298341" y="686410"/>
            <a:ext cx="3909060" cy="0"/>
          </a:xfrm>
          <a:prstGeom prst="line">
            <a:avLst/>
          </a:prstGeom>
          <a:ln w="12700">
            <a:solidFill>
              <a:srgbClr val="ABD0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8F2C0-C03F-41A8-825C-6212B12A1C71}"/>
              </a:ext>
            </a:extLst>
          </p:cNvPr>
          <p:cNvSpPr/>
          <p:nvPr/>
        </p:nvSpPr>
        <p:spPr>
          <a:xfrm>
            <a:off x="413644" y="833865"/>
            <a:ext cx="9103736" cy="665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是一个开源的，遵循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BSD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协议，使用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ANSI C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语言编写、支持网络、可基于内存亦可持久化的日志型、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Key-Value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NoSql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数据库，并提供多种语言的 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D10A8-0F40-4B5A-8A18-4BB223C049E9}"/>
              </a:ext>
            </a:extLst>
          </p:cNvPr>
          <p:cNvSpPr/>
          <p:nvPr/>
        </p:nvSpPr>
        <p:spPr>
          <a:xfrm>
            <a:off x="8363094" y="2316705"/>
            <a:ext cx="292974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最大内存配置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C006B-1C4C-46E5-B14B-F1DC26CA27FC}"/>
              </a:ext>
            </a:extLst>
          </p:cNvPr>
          <p:cNvSpPr/>
          <p:nvPr/>
        </p:nvSpPr>
        <p:spPr>
          <a:xfrm>
            <a:off x="8363094" y="2887715"/>
            <a:ext cx="324472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redis.conf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文件中配置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可动态配置：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config set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maxmemory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“100mb”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maxmemory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在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64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位操作系统中默认是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0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，表示没有上限限制，在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32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位操作系统中，因为系统只能识别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3GB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内存，因此默认是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3GB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。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2D04A4-9B94-463C-9009-449DA32E30BD}"/>
              </a:ext>
            </a:extLst>
          </p:cNvPr>
          <p:cNvSpPr/>
          <p:nvPr/>
        </p:nvSpPr>
        <p:spPr>
          <a:xfrm>
            <a:off x="8237989" y="2785450"/>
            <a:ext cx="3418542" cy="1466002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6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>
            <a:extLst>
              <a:ext uri="{FF2B5EF4-FFF2-40B4-BE49-F238E27FC236}">
                <a16:creationId xmlns:a16="http://schemas.microsoft.com/office/drawing/2014/main" id="{DB8BB0C2-3592-4C49-A8A6-61334D47DE3F}"/>
              </a:ext>
            </a:extLst>
          </p:cNvPr>
          <p:cNvSpPr>
            <a:spLocks/>
          </p:cNvSpPr>
          <p:nvPr/>
        </p:nvSpPr>
        <p:spPr bwMode="auto">
          <a:xfrm>
            <a:off x="0" y="4357687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0B7B5ED-B235-4676-892C-62C1D59BE27E}"/>
              </a:ext>
            </a:extLst>
          </p:cNvPr>
          <p:cNvSpPr>
            <a:spLocks/>
          </p:cNvSpPr>
          <p:nvPr/>
        </p:nvSpPr>
        <p:spPr bwMode="auto">
          <a:xfrm>
            <a:off x="0" y="4486275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624493-CF24-434C-BA9A-6213D35814A4}"/>
              </a:ext>
            </a:extLst>
          </p:cNvPr>
          <p:cNvSpPr/>
          <p:nvPr/>
        </p:nvSpPr>
        <p:spPr>
          <a:xfrm>
            <a:off x="421264" y="5715032"/>
            <a:ext cx="4109173" cy="9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 windows , please </a:t>
            </a:r>
            <a:r>
              <a:rPr lang="en-US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baidu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Redis: https://redis.io/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8" name="Graphic 57" descr="Puzzle">
            <a:extLst>
              <a:ext uri="{FF2B5EF4-FFF2-40B4-BE49-F238E27FC236}">
                <a16:creationId xmlns:a16="http://schemas.microsoft.com/office/drawing/2014/main" id="{DFE666EB-2056-42A7-A7CB-0E3C1D6B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1588" y="5580188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3D8D74-A3E3-4E5D-AD53-492125564668}"/>
              </a:ext>
            </a:extLst>
          </p:cNvPr>
          <p:cNvSpPr/>
          <p:nvPr/>
        </p:nvSpPr>
        <p:spPr>
          <a:xfrm>
            <a:off x="413644" y="1404361"/>
            <a:ext cx="2850924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1: download &amp; Install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83D92-08D4-4DE5-8E47-F84E795A46EE}"/>
              </a:ext>
            </a:extLst>
          </p:cNvPr>
          <p:cNvSpPr txBox="1"/>
          <p:nvPr/>
        </p:nvSpPr>
        <p:spPr>
          <a:xfrm>
            <a:off x="6695711" y="5543549"/>
            <a:ext cx="5225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Install and Play</a:t>
            </a:r>
            <a:endParaRPr lang="en-US" sz="48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06C21-1645-4742-836E-B19DFBA3222A}"/>
              </a:ext>
            </a:extLst>
          </p:cNvPr>
          <p:cNvCxnSpPr>
            <a:cxnSpLocks/>
          </p:cNvCxnSpPr>
          <p:nvPr/>
        </p:nvCxnSpPr>
        <p:spPr>
          <a:xfrm>
            <a:off x="7509164" y="6494588"/>
            <a:ext cx="441207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8A00F7-0981-4412-9A6B-23D18C815DDF}"/>
              </a:ext>
            </a:extLst>
          </p:cNvPr>
          <p:cNvSpPr/>
          <p:nvPr/>
        </p:nvSpPr>
        <p:spPr>
          <a:xfrm>
            <a:off x="0" y="449841"/>
            <a:ext cx="5546031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If want to try at Linux (VM Ubuntu):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FA2DD-8741-4D6A-B54D-989DD4918218}"/>
              </a:ext>
            </a:extLst>
          </p:cNvPr>
          <p:cNvSpPr/>
          <p:nvPr/>
        </p:nvSpPr>
        <p:spPr>
          <a:xfrm>
            <a:off x="573569" y="1975371"/>
            <a:ext cx="30847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wget </a:t>
            </a: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  <a:hlinkClick r:id="rId4"/>
              </a:rPr>
              <a:t>http://download.redis.io/releases/redis-4.0.11.tar.gz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tar xzf redis-4.0.11.tar.gz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cd redis-4.0.11 &amp;&amp; make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cd src &amp;&amp; ./redis-server &lt;redis.conf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配置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&gt;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A0C3C2-AF64-4C62-B27D-92C0DD258F8F}"/>
              </a:ext>
            </a:extLst>
          </p:cNvPr>
          <p:cNvSpPr/>
          <p:nvPr/>
        </p:nvSpPr>
        <p:spPr>
          <a:xfrm>
            <a:off x="524856" y="1873106"/>
            <a:ext cx="3182224" cy="1142513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749EB-D70B-4B0A-915D-167C49ADC920}"/>
              </a:ext>
            </a:extLst>
          </p:cNvPr>
          <p:cNvSpPr/>
          <p:nvPr/>
        </p:nvSpPr>
        <p:spPr>
          <a:xfrm>
            <a:off x="317535" y="3124162"/>
            <a:ext cx="1930866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2: apt install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71F2B-EB5E-4F4B-BDC2-528E4057A02B}"/>
              </a:ext>
            </a:extLst>
          </p:cNvPr>
          <p:cNvSpPr/>
          <p:nvPr/>
        </p:nvSpPr>
        <p:spPr>
          <a:xfrm>
            <a:off x="509617" y="3732283"/>
            <a:ext cx="3084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sudo apt-get install redis-server &amp;&amp; redis-server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1DD228-7300-438D-AEBD-9B86EA8439D9}"/>
              </a:ext>
            </a:extLst>
          </p:cNvPr>
          <p:cNvSpPr/>
          <p:nvPr/>
        </p:nvSpPr>
        <p:spPr>
          <a:xfrm>
            <a:off x="460904" y="3630018"/>
            <a:ext cx="3182224" cy="609601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3E9CE9-68A4-4647-BF94-C87FFED11BFF}"/>
              </a:ext>
            </a:extLst>
          </p:cNvPr>
          <p:cNvSpPr/>
          <p:nvPr/>
        </p:nvSpPr>
        <p:spPr>
          <a:xfrm>
            <a:off x="4415542" y="1402304"/>
            <a:ext cx="1688078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3: docker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70B9-5165-4B94-8194-4AF63D3CEA27}"/>
              </a:ext>
            </a:extLst>
          </p:cNvPr>
          <p:cNvSpPr/>
          <p:nvPr/>
        </p:nvSpPr>
        <p:spPr>
          <a:xfrm>
            <a:off x="4575467" y="1973314"/>
            <a:ext cx="30847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安装好</a:t>
            </a: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docker,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启动好</a:t>
            </a: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pull redis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run --name myredis -d -p 6379:6379 -v /docker/redis:/data redis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docker exec -it myredis redis-cli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BA382-4B69-4994-9255-A33E888AD80F}"/>
              </a:ext>
            </a:extLst>
          </p:cNvPr>
          <p:cNvSpPr/>
          <p:nvPr/>
        </p:nvSpPr>
        <p:spPr>
          <a:xfrm>
            <a:off x="4526754" y="1871049"/>
            <a:ext cx="3182224" cy="1142513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CFE066-3920-4939-A6C0-C75E1F1EB4FF}"/>
              </a:ext>
            </a:extLst>
          </p:cNvPr>
          <p:cNvCxnSpPr/>
          <p:nvPr/>
        </p:nvCxnSpPr>
        <p:spPr>
          <a:xfrm>
            <a:off x="413644" y="918357"/>
            <a:ext cx="3909060" cy="0"/>
          </a:xfrm>
          <a:prstGeom prst="line">
            <a:avLst/>
          </a:prstGeom>
          <a:ln w="12700">
            <a:solidFill>
              <a:srgbClr val="ABD0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ED10A8-0F40-4B5A-8A18-4BB223C049E9}"/>
              </a:ext>
            </a:extLst>
          </p:cNvPr>
          <p:cNvSpPr/>
          <p:nvPr/>
        </p:nvSpPr>
        <p:spPr>
          <a:xfrm>
            <a:off x="8363094" y="1402304"/>
            <a:ext cx="292974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Way 4: source code install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C006B-1C4C-46E5-B14B-F1DC26CA27FC}"/>
              </a:ext>
            </a:extLst>
          </p:cNvPr>
          <p:cNvSpPr/>
          <p:nvPr/>
        </p:nvSpPr>
        <p:spPr>
          <a:xfrm>
            <a:off x="8523020" y="1973314"/>
            <a:ext cx="30847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git clone --branch 2.8 --depth 1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git@github.com:antirez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redis.git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cd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-server --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daemonize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yes [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daemonize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yes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表示在后台跑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-cli</a:t>
            </a:r>
            <a:endParaRPr lang="da-DK" sz="1100" dirty="0">
              <a:solidFill>
                <a:srgbClr val="747F8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2D04A4-9B94-463C-9009-449DA32E30BD}"/>
              </a:ext>
            </a:extLst>
          </p:cNvPr>
          <p:cNvSpPr/>
          <p:nvPr/>
        </p:nvSpPr>
        <p:spPr>
          <a:xfrm>
            <a:off x="8474307" y="1871049"/>
            <a:ext cx="3182224" cy="1466002"/>
          </a:xfrm>
          <a:prstGeom prst="roundRect">
            <a:avLst/>
          </a:prstGeom>
          <a:noFill/>
          <a:ln>
            <a:solidFill>
              <a:srgbClr val="747F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>
            <a:extLst>
              <a:ext uri="{FF2B5EF4-FFF2-40B4-BE49-F238E27FC236}">
                <a16:creationId xmlns:a16="http://schemas.microsoft.com/office/drawing/2014/main" id="{DB8BB0C2-3592-4C49-A8A6-61334D47DE3F}"/>
              </a:ext>
            </a:extLst>
          </p:cNvPr>
          <p:cNvSpPr>
            <a:spLocks/>
          </p:cNvSpPr>
          <p:nvPr/>
        </p:nvSpPr>
        <p:spPr bwMode="auto">
          <a:xfrm>
            <a:off x="0" y="4357687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20B7B5ED-B235-4676-892C-62C1D59BE27E}"/>
              </a:ext>
            </a:extLst>
          </p:cNvPr>
          <p:cNvSpPr>
            <a:spLocks/>
          </p:cNvSpPr>
          <p:nvPr/>
        </p:nvSpPr>
        <p:spPr bwMode="auto">
          <a:xfrm>
            <a:off x="0" y="4486275"/>
            <a:ext cx="12192000" cy="2371725"/>
          </a:xfrm>
          <a:custGeom>
            <a:avLst/>
            <a:gdLst>
              <a:gd name="T0" fmla="*/ 0 w 3283"/>
              <a:gd name="T1" fmla="*/ 348 h 725"/>
              <a:gd name="T2" fmla="*/ 1059 w 3283"/>
              <a:gd name="T3" fmla="*/ 58 h 725"/>
              <a:gd name="T4" fmla="*/ 1698 w 3283"/>
              <a:gd name="T5" fmla="*/ 56 h 725"/>
              <a:gd name="T6" fmla="*/ 2268 w 3283"/>
              <a:gd name="T7" fmla="*/ 209 h 725"/>
              <a:gd name="T8" fmla="*/ 2940 w 3283"/>
              <a:gd name="T9" fmla="*/ 182 h 725"/>
              <a:gd name="T10" fmla="*/ 3283 w 3283"/>
              <a:gd name="T11" fmla="*/ 60 h 725"/>
              <a:gd name="T12" fmla="*/ 3283 w 3283"/>
              <a:gd name="T13" fmla="*/ 725 h 725"/>
              <a:gd name="T14" fmla="*/ 0 w 3283"/>
              <a:gd name="T15" fmla="*/ 725 h 725"/>
              <a:gd name="T16" fmla="*/ 0 w 3283"/>
              <a:gd name="T17" fmla="*/ 34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3" h="725">
                <a:moveTo>
                  <a:pt x="0" y="348"/>
                </a:moveTo>
                <a:cubicBezTo>
                  <a:pt x="1059" y="58"/>
                  <a:pt x="1059" y="58"/>
                  <a:pt x="1059" y="58"/>
                </a:cubicBezTo>
                <a:cubicBezTo>
                  <a:pt x="1268" y="1"/>
                  <a:pt x="1489" y="0"/>
                  <a:pt x="1698" y="56"/>
                </a:cubicBezTo>
                <a:cubicBezTo>
                  <a:pt x="2268" y="209"/>
                  <a:pt x="2268" y="209"/>
                  <a:pt x="2268" y="209"/>
                </a:cubicBezTo>
                <a:cubicBezTo>
                  <a:pt x="2490" y="268"/>
                  <a:pt x="2724" y="259"/>
                  <a:pt x="2940" y="182"/>
                </a:cubicBezTo>
                <a:cubicBezTo>
                  <a:pt x="3283" y="60"/>
                  <a:pt x="3283" y="60"/>
                  <a:pt x="3283" y="60"/>
                </a:cubicBezTo>
                <a:cubicBezTo>
                  <a:pt x="3283" y="725"/>
                  <a:pt x="3283" y="725"/>
                  <a:pt x="3283" y="725"/>
                </a:cubicBezTo>
                <a:cubicBezTo>
                  <a:pt x="0" y="725"/>
                  <a:pt x="0" y="725"/>
                  <a:pt x="0" y="725"/>
                </a:cubicBezTo>
                <a:lnTo>
                  <a:pt x="0" y="348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83D92-08D4-4DE5-8E47-F84E795A46EE}"/>
              </a:ext>
            </a:extLst>
          </p:cNvPr>
          <p:cNvSpPr txBox="1"/>
          <p:nvPr/>
        </p:nvSpPr>
        <p:spPr>
          <a:xfrm>
            <a:off x="6695711" y="5543549"/>
            <a:ext cx="5225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structure</a:t>
            </a:r>
            <a:endParaRPr lang="en-US" sz="48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06C21-1645-4742-836E-B19DFBA3222A}"/>
              </a:ext>
            </a:extLst>
          </p:cNvPr>
          <p:cNvCxnSpPr>
            <a:cxnSpLocks/>
          </p:cNvCxnSpPr>
          <p:nvPr/>
        </p:nvCxnSpPr>
        <p:spPr>
          <a:xfrm>
            <a:off x="7509164" y="6494588"/>
            <a:ext cx="4412073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7194B9-9E58-4E0E-A6DA-58EA7BF3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54"/>
            <a:ext cx="8656489" cy="5946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992A7D-ED1B-4268-BAA2-5D8B8C7239ED}"/>
              </a:ext>
            </a:extLst>
          </p:cNvPr>
          <p:cNvSpPr/>
          <p:nvPr/>
        </p:nvSpPr>
        <p:spPr>
          <a:xfrm>
            <a:off x="7588920" y="363411"/>
            <a:ext cx="4332317" cy="2711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整数最大是</a:t>
            </a:r>
            <a:r>
              <a:rPr lang="en-US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Long.Max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(9223372036854775807)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字符串最大可容纳：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512Mb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List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列表本质是链表，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index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索引查询是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O(N)，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删除效率是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O(1)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（</a:t>
            </a:r>
            <a:r>
              <a:rPr lang="en-US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lindex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books 1）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查找索引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index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为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的元素（效率低，慎用）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（</a:t>
            </a:r>
            <a:r>
              <a:rPr lang="en-US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lrange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books 0 -1）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获取所有元素（遍历列表，低效，慎用）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所有的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range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操作， 都是闭区间（不是左闭右开）</a:t>
            </a:r>
            <a:endParaRPr lang="en-US" altLang="zh-CN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刚出来的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 5.0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还新增了一个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`streams` 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数据结构，但是不算特别稳定，可以研究一下。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zh-CN" alt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237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D82061F-6D52-48A0-A22C-BFDEC86DCF13}"/>
              </a:ext>
            </a:extLst>
          </p:cNvPr>
          <p:cNvSpPr>
            <a:spLocks/>
          </p:cNvSpPr>
          <p:nvPr/>
        </p:nvSpPr>
        <p:spPr bwMode="auto">
          <a:xfrm>
            <a:off x="1" y="-3175"/>
            <a:ext cx="3710940" cy="6862763"/>
          </a:xfrm>
          <a:custGeom>
            <a:avLst/>
            <a:gdLst>
              <a:gd name="T0" fmla="*/ 140 w 1664"/>
              <a:gd name="T1" fmla="*/ 0 h 1839"/>
              <a:gd name="T2" fmla="*/ 0 w 1664"/>
              <a:gd name="T3" fmla="*/ 0 h 1839"/>
              <a:gd name="T4" fmla="*/ 0 w 1664"/>
              <a:gd name="T5" fmla="*/ 1839 h 1839"/>
              <a:gd name="T6" fmla="*/ 140 w 1664"/>
              <a:gd name="T7" fmla="*/ 1839 h 1839"/>
              <a:gd name="T8" fmla="*/ 772 w 1664"/>
              <a:gd name="T9" fmla="*/ 1839 h 1839"/>
              <a:gd name="T10" fmla="*/ 1664 w 1664"/>
              <a:gd name="T11" fmla="*/ 980 h 1839"/>
              <a:gd name="T12" fmla="*/ 140 w 1664"/>
              <a:gd name="T13" fmla="*/ 0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4" h="1839">
                <a:moveTo>
                  <a:pt x="14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39"/>
                  <a:pt x="0" y="1839"/>
                  <a:pt x="0" y="1839"/>
                </a:cubicBezTo>
                <a:cubicBezTo>
                  <a:pt x="140" y="1839"/>
                  <a:pt x="140" y="1839"/>
                  <a:pt x="140" y="1839"/>
                </a:cubicBezTo>
                <a:cubicBezTo>
                  <a:pt x="772" y="1839"/>
                  <a:pt x="772" y="1839"/>
                  <a:pt x="772" y="1839"/>
                </a:cubicBezTo>
                <a:cubicBezTo>
                  <a:pt x="772" y="1839"/>
                  <a:pt x="1664" y="1372"/>
                  <a:pt x="1664" y="980"/>
                </a:cubicBezTo>
                <a:cubicBezTo>
                  <a:pt x="1664" y="588"/>
                  <a:pt x="140" y="0"/>
                  <a:pt x="140" y="0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94B3B-67ED-4006-9DB1-80C217A3B25E}"/>
              </a:ext>
            </a:extLst>
          </p:cNvPr>
          <p:cNvSpPr txBox="1"/>
          <p:nvPr/>
        </p:nvSpPr>
        <p:spPr>
          <a:xfrm>
            <a:off x="8595360" y="520402"/>
            <a:ext cx="262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Analyze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57E61E-C459-47D9-94AC-4BFF17F7FD00}"/>
              </a:ext>
            </a:extLst>
          </p:cNvPr>
          <p:cNvCxnSpPr>
            <a:cxnSpLocks/>
          </p:cNvCxnSpPr>
          <p:nvPr/>
        </p:nvCxnSpPr>
        <p:spPr>
          <a:xfrm>
            <a:off x="6209654" y="1471441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F6E8CB7-D06A-4AED-ABFE-8255ED0F9D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1" r="34021"/>
          <a:stretch>
            <a:fillRect/>
          </a:stretch>
        </p:blipFill>
        <p:spPr>
          <a:xfrm>
            <a:off x="0" y="-3175"/>
            <a:ext cx="3710940" cy="6862763"/>
          </a:xfr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A79330AB-BDEB-40F8-8306-30DBDE7C5E55}"/>
              </a:ext>
            </a:extLst>
          </p:cNvPr>
          <p:cNvSpPr txBox="1">
            <a:spLocks/>
          </p:cNvSpPr>
          <p:nvPr/>
        </p:nvSpPr>
        <p:spPr>
          <a:xfrm>
            <a:off x="4789746" y="1746527"/>
            <a:ext cx="78371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TTL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7B1AB-A5DB-4BE0-A984-0A272E241FC8}"/>
              </a:ext>
            </a:extLst>
          </p:cNvPr>
          <p:cNvSpPr/>
          <p:nvPr/>
        </p:nvSpPr>
        <p:spPr>
          <a:xfrm>
            <a:off x="5023911" y="2342216"/>
            <a:ext cx="1785723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expire &lt;key&gt; &lt;seconds&gt;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F00DCD-FFC4-4C44-A250-BA5AD968A19E}"/>
              </a:ext>
            </a:extLst>
          </p:cNvPr>
          <p:cNvSpPr/>
          <p:nvPr/>
        </p:nvSpPr>
        <p:spPr>
          <a:xfrm>
            <a:off x="4987271" y="2281881"/>
            <a:ext cx="1885968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5384E-DD0D-441A-B61D-09B2201B679D}"/>
              </a:ext>
            </a:extLst>
          </p:cNvPr>
          <p:cNvSpPr/>
          <p:nvPr/>
        </p:nvSpPr>
        <p:spPr>
          <a:xfrm>
            <a:off x="5087517" y="2837516"/>
            <a:ext cx="795124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ttl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&lt;key&gt;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534F3A-330C-4A6C-ADD8-8194E7D2AC9A}"/>
              </a:ext>
            </a:extLst>
          </p:cNvPr>
          <p:cNvSpPr/>
          <p:nvPr/>
        </p:nvSpPr>
        <p:spPr>
          <a:xfrm>
            <a:off x="4987272" y="2777181"/>
            <a:ext cx="895370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7D814-860A-4CE8-A3F7-2A64384494A7}"/>
              </a:ext>
            </a:extLst>
          </p:cNvPr>
          <p:cNvSpPr/>
          <p:nvPr/>
        </p:nvSpPr>
        <p:spPr>
          <a:xfrm>
            <a:off x="3870859" y="2341062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设置过期时间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47E34-72BF-4EC6-BBE8-1616E41A983F}"/>
              </a:ext>
            </a:extLst>
          </p:cNvPr>
          <p:cNvSpPr/>
          <p:nvPr/>
        </p:nvSpPr>
        <p:spPr>
          <a:xfrm>
            <a:off x="3873364" y="2836362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查看过期时间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1BEA63-9328-4AF5-B895-C565B28979D0}"/>
              </a:ext>
            </a:extLst>
          </p:cNvPr>
          <p:cNvGrpSpPr/>
          <p:nvPr/>
        </p:nvGrpSpPr>
        <p:grpSpPr>
          <a:xfrm>
            <a:off x="3870859" y="4047025"/>
            <a:ext cx="2486727" cy="1433664"/>
            <a:chOff x="3879210" y="3749135"/>
            <a:chExt cx="2486727" cy="14336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EE1F07-9C77-46DB-B8AB-7177FD056196}"/>
                </a:ext>
              </a:extLst>
            </p:cNvPr>
            <p:cNvGrpSpPr/>
            <p:nvPr/>
          </p:nvGrpSpPr>
          <p:grpSpPr>
            <a:xfrm>
              <a:off x="4780978" y="3749135"/>
              <a:ext cx="1584959" cy="1433664"/>
              <a:chOff x="7010399" y="1724515"/>
              <a:chExt cx="1584959" cy="1433664"/>
            </a:xfrm>
          </p:grpSpPr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8A6BAAF7-DCDA-40B7-8F7C-011AEFD8A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0399" y="1724515"/>
                <a:ext cx="1021116" cy="3476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="1" dirty="0">
                    <a:solidFill>
                      <a:srgbClr val="747F8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KEYS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C8E2A-C87B-4C5D-BEB2-B06A1AE5BCDE}"/>
                  </a:ext>
                </a:extLst>
              </p:cNvPr>
              <p:cNvSpPr/>
              <p:nvPr/>
            </p:nvSpPr>
            <p:spPr>
              <a:xfrm>
                <a:off x="7247804" y="2342216"/>
                <a:ext cx="633308" cy="26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k</a:t>
                </a:r>
                <a:r>
                  <a:rPr lang="en-US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eys *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23D069F-96DA-4E0E-9C27-6F0FADC97226}"/>
                  </a:ext>
                </a:extLst>
              </p:cNvPr>
              <p:cNvSpPr/>
              <p:nvPr/>
            </p:nvSpPr>
            <p:spPr>
              <a:xfrm>
                <a:off x="7147558" y="2281881"/>
                <a:ext cx="755565" cy="380998"/>
              </a:xfrm>
              <a:prstGeom prst="roundRect">
                <a:avLst/>
              </a:prstGeom>
              <a:noFill/>
              <a:ln>
                <a:solidFill>
                  <a:srgbClr val="94949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E8256D-5898-434F-B5FB-D789E8D9BFF0}"/>
                  </a:ext>
                </a:extLst>
              </p:cNvPr>
              <p:cNvSpPr/>
              <p:nvPr/>
            </p:nvSpPr>
            <p:spPr>
              <a:xfrm>
                <a:off x="7247803" y="2837516"/>
                <a:ext cx="1347555" cy="26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keys *</a:t>
                </a:r>
                <a:r>
                  <a:rPr lang="en-US" altLang="zh-CN" sz="1100" dirty="0">
                    <a:solidFill>
                      <a:srgbClr val="747F8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shipment</a:t>
                </a:r>
                <a:endParaRPr lang="en-US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1AE97C3-3B34-425A-A10D-1B928D3A545C}"/>
                  </a:ext>
                </a:extLst>
              </p:cNvPr>
              <p:cNvSpPr/>
              <p:nvPr/>
            </p:nvSpPr>
            <p:spPr>
              <a:xfrm>
                <a:off x="7147558" y="2777181"/>
                <a:ext cx="1347555" cy="380998"/>
              </a:xfrm>
              <a:prstGeom prst="roundRect">
                <a:avLst/>
              </a:prstGeom>
              <a:noFill/>
              <a:ln>
                <a:solidFill>
                  <a:srgbClr val="94949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1863E0-7F33-4911-8A62-2AE879708444}"/>
                </a:ext>
              </a:extLst>
            </p:cNvPr>
            <p:cNvSpPr/>
            <p:nvPr/>
          </p:nvSpPr>
          <p:spPr>
            <a:xfrm>
              <a:off x="3879210" y="4366259"/>
              <a:ext cx="1038926" cy="261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zh-CN" altLang="en-US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遍历所有</a:t>
              </a:r>
              <a:r>
                <a:rPr lang="en-US" altLang="zh-CN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key</a:t>
              </a:r>
              <a:endPara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44B414-891B-40C6-8979-846EE59882E5}"/>
                </a:ext>
              </a:extLst>
            </p:cNvPr>
            <p:cNvSpPr/>
            <p:nvPr/>
          </p:nvSpPr>
          <p:spPr>
            <a:xfrm>
              <a:off x="3881715" y="4861559"/>
              <a:ext cx="1038926" cy="261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zh-CN" altLang="en-US" sz="11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根据正则匹配</a:t>
              </a:r>
              <a:endPara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F809D749-08F2-428A-8DCF-6F8043C9E70B}"/>
              </a:ext>
            </a:extLst>
          </p:cNvPr>
          <p:cNvSpPr txBox="1">
            <a:spLocks/>
          </p:cNvSpPr>
          <p:nvPr/>
        </p:nvSpPr>
        <p:spPr>
          <a:xfrm>
            <a:off x="8373633" y="1724515"/>
            <a:ext cx="671307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DB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E361C-5E83-4D70-BF63-ED5A2CEF548C}"/>
              </a:ext>
            </a:extLst>
          </p:cNvPr>
          <p:cNvSpPr/>
          <p:nvPr/>
        </p:nvSpPr>
        <p:spPr>
          <a:xfrm>
            <a:off x="8611038" y="2342216"/>
            <a:ext cx="633308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dbsize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0F4A42-5C01-4046-AC53-B231A219EDB0}"/>
              </a:ext>
            </a:extLst>
          </p:cNvPr>
          <p:cNvSpPr/>
          <p:nvPr/>
        </p:nvSpPr>
        <p:spPr>
          <a:xfrm>
            <a:off x="8510792" y="2281881"/>
            <a:ext cx="755565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36BC4F-662E-4C12-8132-B123B81733DC}"/>
              </a:ext>
            </a:extLst>
          </p:cNvPr>
          <p:cNvSpPr/>
          <p:nvPr/>
        </p:nvSpPr>
        <p:spPr>
          <a:xfrm>
            <a:off x="8611037" y="2837516"/>
            <a:ext cx="1347555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select &lt;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Index&gt;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B2D786-BFE2-4E69-8FAA-F9116A32F256}"/>
              </a:ext>
            </a:extLst>
          </p:cNvPr>
          <p:cNvSpPr/>
          <p:nvPr/>
        </p:nvSpPr>
        <p:spPr>
          <a:xfrm>
            <a:off x="8510792" y="2777181"/>
            <a:ext cx="1347555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5006DC-DFC0-46E5-9C89-47730FCAA166}"/>
              </a:ext>
            </a:extLst>
          </p:cNvPr>
          <p:cNvSpPr/>
          <p:nvPr/>
        </p:nvSpPr>
        <p:spPr>
          <a:xfrm>
            <a:off x="7471865" y="2341639"/>
            <a:ext cx="1038926" cy="44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查看当前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key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数量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6D84E9-8079-4407-B41D-7A188C1CBFD8}"/>
              </a:ext>
            </a:extLst>
          </p:cNvPr>
          <p:cNvSpPr/>
          <p:nvPr/>
        </p:nvSpPr>
        <p:spPr>
          <a:xfrm>
            <a:off x="7474370" y="2836939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选择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database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6F0D3B-1F41-4ACA-BF28-6530D7F199CF}"/>
              </a:ext>
            </a:extLst>
          </p:cNvPr>
          <p:cNvSpPr/>
          <p:nvPr/>
        </p:nvSpPr>
        <p:spPr>
          <a:xfrm>
            <a:off x="8611037" y="3278849"/>
            <a:ext cx="1347555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flushdb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/ 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flushall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8D11D6-86BD-4A49-A36A-D10362329599}"/>
              </a:ext>
            </a:extLst>
          </p:cNvPr>
          <p:cNvSpPr/>
          <p:nvPr/>
        </p:nvSpPr>
        <p:spPr>
          <a:xfrm>
            <a:off x="8510792" y="3218514"/>
            <a:ext cx="2172448" cy="380998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B7D24-E6BB-421C-846E-51CD7EC84028}"/>
              </a:ext>
            </a:extLst>
          </p:cNvPr>
          <p:cNvSpPr/>
          <p:nvPr/>
        </p:nvSpPr>
        <p:spPr>
          <a:xfrm>
            <a:off x="7471865" y="3210682"/>
            <a:ext cx="1038926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清空（所有的）数据库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FAAB34D-CFBC-4828-9203-19E4244522F0}"/>
              </a:ext>
            </a:extLst>
          </p:cNvPr>
          <p:cNvSpPr txBox="1">
            <a:spLocks/>
          </p:cNvSpPr>
          <p:nvPr/>
        </p:nvSpPr>
        <p:spPr>
          <a:xfrm>
            <a:off x="8252460" y="4049945"/>
            <a:ext cx="1134669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SCAN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EF7A11-70EF-4EE3-BBD0-437A357A500A}"/>
              </a:ext>
            </a:extLst>
          </p:cNvPr>
          <p:cNvSpPr/>
          <p:nvPr/>
        </p:nvSpPr>
        <p:spPr>
          <a:xfrm>
            <a:off x="8603418" y="4667646"/>
            <a:ext cx="3146622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scan &lt;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cursor</a:t>
            </a:r>
            <a:r>
              <a:rPr 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&gt; 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match &lt;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正则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&gt; count &lt;</a:t>
            </a: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查询行数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&gt;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33A95DD-DF5A-4F85-8C93-170C7187E7FD}"/>
              </a:ext>
            </a:extLst>
          </p:cNvPr>
          <p:cNvSpPr/>
          <p:nvPr/>
        </p:nvSpPr>
        <p:spPr>
          <a:xfrm>
            <a:off x="8503172" y="4607311"/>
            <a:ext cx="3246868" cy="600764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314165-22FF-4BC7-AB9B-AA4BC573E6E6}"/>
              </a:ext>
            </a:extLst>
          </p:cNvPr>
          <p:cNvSpPr/>
          <p:nvPr/>
        </p:nvSpPr>
        <p:spPr>
          <a:xfrm>
            <a:off x="7464245" y="4667069"/>
            <a:ext cx="1038926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根据正则匹配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E5451C-B88C-44FA-9AFD-3FB69280A88C}"/>
              </a:ext>
            </a:extLst>
          </p:cNvPr>
          <p:cNvSpPr/>
          <p:nvPr/>
        </p:nvSpPr>
        <p:spPr>
          <a:xfrm>
            <a:off x="8603418" y="4946592"/>
            <a:ext cx="3146622" cy="2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hscan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zscan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</a:t>
            </a:r>
            <a:r>
              <a:rPr lang="en-US" altLang="zh-CN" sz="11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sscan</a:t>
            </a:r>
            <a:r>
              <a:rPr lang="en-US" altLang="zh-CN" sz="11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…..</a:t>
            </a:r>
            <a:endParaRPr lang="en-US" sz="11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74043-1CF5-4A92-9889-2C3AD67E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50" y="3218514"/>
            <a:ext cx="4207507" cy="32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3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92C615B-0100-48E1-BA16-528EADE6622C}"/>
              </a:ext>
            </a:extLst>
          </p:cNvPr>
          <p:cNvSpPr>
            <a:spLocks/>
          </p:cNvSpPr>
          <p:nvPr/>
        </p:nvSpPr>
        <p:spPr bwMode="auto">
          <a:xfrm>
            <a:off x="0" y="-3175"/>
            <a:ext cx="12190413" cy="4162425"/>
          </a:xfrm>
          <a:custGeom>
            <a:avLst/>
            <a:gdLst>
              <a:gd name="T0" fmla="*/ 0 w 3283"/>
              <a:gd name="T1" fmla="*/ 811 h 1124"/>
              <a:gd name="T2" fmla="*/ 1159 w 3283"/>
              <a:gd name="T3" fmla="*/ 1124 h 1124"/>
              <a:gd name="T4" fmla="*/ 2495 w 3283"/>
              <a:gd name="T5" fmla="*/ 811 h 1124"/>
              <a:gd name="T6" fmla="*/ 3283 w 3283"/>
              <a:gd name="T7" fmla="*/ 920 h 1124"/>
              <a:gd name="T8" fmla="*/ 3283 w 3283"/>
              <a:gd name="T9" fmla="*/ 0 h 1124"/>
              <a:gd name="T10" fmla="*/ 0 w 3283"/>
              <a:gd name="T11" fmla="*/ 0 h 1124"/>
              <a:gd name="T12" fmla="*/ 0 w 3283"/>
              <a:gd name="T13" fmla="*/ 81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3" h="1124">
                <a:moveTo>
                  <a:pt x="0" y="811"/>
                </a:moveTo>
                <a:cubicBezTo>
                  <a:pt x="0" y="811"/>
                  <a:pt x="737" y="1124"/>
                  <a:pt x="1159" y="1124"/>
                </a:cubicBezTo>
                <a:cubicBezTo>
                  <a:pt x="1642" y="1124"/>
                  <a:pt x="2121" y="847"/>
                  <a:pt x="2495" y="811"/>
                </a:cubicBezTo>
                <a:cubicBezTo>
                  <a:pt x="2895" y="772"/>
                  <a:pt x="3283" y="920"/>
                  <a:pt x="3283" y="92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0" y="0"/>
                  <a:pt x="0" y="0"/>
                  <a:pt x="0" y="0"/>
                </a:cubicBezTo>
                <a:lnTo>
                  <a:pt x="0" y="811"/>
                </a:lnTo>
                <a:close/>
              </a:path>
            </a:pathLst>
          </a:custGeom>
          <a:solidFill>
            <a:srgbClr val="747F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9EAFE-31AE-4CC9-9C5B-B66C81C91F6A}"/>
              </a:ext>
            </a:extLst>
          </p:cNvPr>
          <p:cNvSpPr txBox="1"/>
          <p:nvPr/>
        </p:nvSpPr>
        <p:spPr>
          <a:xfrm>
            <a:off x="462947" y="5322077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 </a:t>
            </a:r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应用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E5F25-5E17-484F-9126-2AF0089F5729}"/>
              </a:ext>
            </a:extLst>
          </p:cNvPr>
          <p:cNvCxnSpPr>
            <a:cxnSpLocks/>
          </p:cNvCxnSpPr>
          <p:nvPr/>
        </p:nvCxnSpPr>
        <p:spPr>
          <a:xfrm>
            <a:off x="462947" y="6273116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510D9A-C938-4444-9EFF-FED2FDA8B7A5}"/>
              </a:ext>
            </a:extLst>
          </p:cNvPr>
          <p:cNvSpPr/>
          <p:nvPr/>
        </p:nvSpPr>
        <p:spPr>
          <a:xfrm>
            <a:off x="6372977" y="4875288"/>
            <a:ext cx="5472268" cy="11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Springboot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中使用</a:t>
            </a:r>
            <a:r>
              <a:rPr lang="en-US" altLang="zh-CN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自定义序列化策略</a:t>
            </a:r>
            <a:endParaRPr lang="en-US" altLang="zh-CN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实现分布式锁</a:t>
            </a:r>
            <a:endParaRPr lang="en-US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A49F289-9731-45BA-9029-66607EADCFAE}"/>
              </a:ext>
            </a:extLst>
          </p:cNvPr>
          <p:cNvSpPr txBox="1">
            <a:spLocks/>
          </p:cNvSpPr>
          <p:nvPr/>
        </p:nvSpPr>
        <p:spPr>
          <a:xfrm>
            <a:off x="11051657" y="4393046"/>
            <a:ext cx="858403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内容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974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C5782C-7784-40F3-B8F2-790CC3811262}"/>
              </a:ext>
            </a:extLst>
          </p:cNvPr>
          <p:cNvSpPr/>
          <p:nvPr/>
        </p:nvSpPr>
        <p:spPr>
          <a:xfrm>
            <a:off x="7609116" y="0"/>
            <a:ext cx="4582884" cy="6858000"/>
          </a:xfrm>
          <a:custGeom>
            <a:avLst/>
            <a:gdLst>
              <a:gd name="connsiteX0" fmla="*/ 1095236 w 4582884"/>
              <a:gd name="connsiteY0" fmla="*/ 0 h 6858000"/>
              <a:gd name="connsiteX1" fmla="*/ 4582884 w 4582884"/>
              <a:gd name="connsiteY1" fmla="*/ 0 h 6858000"/>
              <a:gd name="connsiteX2" fmla="*/ 4582884 w 4582884"/>
              <a:gd name="connsiteY2" fmla="*/ 6858000 h 6858000"/>
              <a:gd name="connsiteX3" fmla="*/ 1041049 w 4582884"/>
              <a:gd name="connsiteY3" fmla="*/ 6858000 h 6858000"/>
              <a:gd name="connsiteX4" fmla="*/ 1031804 w 4582884"/>
              <a:gd name="connsiteY4" fmla="*/ 6845000 h 6858000"/>
              <a:gd name="connsiteX5" fmla="*/ 0 w 4582884"/>
              <a:gd name="connsiteY5" fmla="*/ 3467100 h 6858000"/>
              <a:gd name="connsiteX6" fmla="*/ 1031804 w 4582884"/>
              <a:gd name="connsiteY6" fmla="*/ 89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2884" h="6858000">
                <a:moveTo>
                  <a:pt x="1095236" y="0"/>
                </a:moveTo>
                <a:lnTo>
                  <a:pt x="4582884" y="0"/>
                </a:lnTo>
                <a:lnTo>
                  <a:pt x="4582884" y="6858000"/>
                </a:lnTo>
                <a:lnTo>
                  <a:pt x="1041049" y="6858000"/>
                </a:lnTo>
                <a:lnTo>
                  <a:pt x="1031804" y="6845000"/>
                </a:lnTo>
                <a:cubicBezTo>
                  <a:pt x="380376" y="5880759"/>
                  <a:pt x="0" y="4718351"/>
                  <a:pt x="0" y="3467100"/>
                </a:cubicBezTo>
                <a:cubicBezTo>
                  <a:pt x="0" y="2215850"/>
                  <a:pt x="380376" y="1053441"/>
                  <a:pt x="1031804" y="89200"/>
                </a:cubicBezTo>
                <a:close/>
              </a:path>
            </a:pathLst>
          </a:cu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682CD-CB9D-4FEA-B2C0-9BC8702FFC69}"/>
              </a:ext>
            </a:extLst>
          </p:cNvPr>
          <p:cNvSpPr/>
          <p:nvPr/>
        </p:nvSpPr>
        <p:spPr>
          <a:xfrm>
            <a:off x="593547" y="2040818"/>
            <a:ext cx="6265264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Springboot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1.4 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将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相关库命名修改： </a:t>
            </a:r>
            <a:endParaRPr lang="en-US" sz="1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E8F25-B2FC-4C17-AFCA-329686D84A96}"/>
              </a:ext>
            </a:extLst>
          </p:cNvPr>
          <p:cNvSpPr txBox="1"/>
          <p:nvPr/>
        </p:nvSpPr>
        <p:spPr>
          <a:xfrm>
            <a:off x="1294219" y="243311"/>
            <a:ext cx="522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背景小知识</a:t>
            </a:r>
            <a:endParaRPr lang="en-US" sz="4800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A8F16D-DCAA-443E-8A38-94414C421B67}"/>
              </a:ext>
            </a:extLst>
          </p:cNvPr>
          <p:cNvCxnSpPr>
            <a:cxnSpLocks/>
          </p:cNvCxnSpPr>
          <p:nvPr/>
        </p:nvCxnSpPr>
        <p:spPr>
          <a:xfrm>
            <a:off x="1512963" y="1194350"/>
            <a:ext cx="4788039" cy="0"/>
          </a:xfrm>
          <a:prstGeom prst="line">
            <a:avLst/>
          </a:prstGeom>
          <a:ln w="38100">
            <a:solidFill>
              <a:srgbClr val="74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2CD2C41F-5072-4F39-B7CA-75D7AD566BE2}"/>
              </a:ext>
            </a:extLst>
          </p:cNvPr>
          <p:cNvSpPr txBox="1">
            <a:spLocks/>
          </p:cNvSpPr>
          <p:nvPr/>
        </p:nvSpPr>
        <p:spPr>
          <a:xfrm>
            <a:off x="596042" y="1537547"/>
            <a:ext cx="3335878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Springboot</a:t>
            </a:r>
            <a:r>
              <a:rPr lang="en-US" altLang="zh-CN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</a:t>
            </a:r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redis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库：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6DC468-37C6-4897-9CB6-A8AA2E065C1B}"/>
              </a:ext>
            </a:extLst>
          </p:cNvPr>
          <p:cNvGrpSpPr/>
          <p:nvPr/>
        </p:nvGrpSpPr>
        <p:grpSpPr>
          <a:xfrm>
            <a:off x="593547" y="2437705"/>
            <a:ext cx="5502452" cy="392549"/>
            <a:chOff x="593547" y="2437705"/>
            <a:chExt cx="5502452" cy="3925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91D76BC-2B38-4CB1-9783-8C24726C54E6}"/>
                </a:ext>
              </a:extLst>
            </p:cNvPr>
            <p:cNvSpPr/>
            <p:nvPr/>
          </p:nvSpPr>
          <p:spPr>
            <a:xfrm>
              <a:off x="617593" y="2449256"/>
              <a:ext cx="2034167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80DAE-ADE4-4D65-8C4C-162F9006687E}"/>
                </a:ext>
              </a:extLst>
            </p:cNvPr>
            <p:cNvSpPr/>
            <p:nvPr/>
          </p:nvSpPr>
          <p:spPr>
            <a:xfrm>
              <a:off x="3545241" y="2485962"/>
              <a:ext cx="2489485" cy="30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zh-CN" sz="14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spring-boot-starter-data-</a:t>
              </a:r>
              <a:r>
                <a:rPr lang="en-US" altLang="zh-CN" sz="14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redis</a:t>
              </a:r>
              <a:endParaRPr 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5513B5-61BA-49DC-B3E0-1221BA47CC0B}"/>
                </a:ext>
              </a:extLst>
            </p:cNvPr>
            <p:cNvSpPr/>
            <p:nvPr/>
          </p:nvSpPr>
          <p:spPr>
            <a:xfrm>
              <a:off x="593547" y="2477414"/>
              <a:ext cx="2128057" cy="306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spring-boot-starter-</a:t>
              </a:r>
              <a:r>
                <a:rPr lang="en-US" sz="14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redis</a:t>
              </a:r>
              <a:endParaRPr 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557BDA-6881-4C63-9CC9-843D5691BF8D}"/>
                </a:ext>
              </a:extLst>
            </p:cNvPr>
            <p:cNvSpPr/>
            <p:nvPr/>
          </p:nvSpPr>
          <p:spPr>
            <a:xfrm>
              <a:off x="3459848" y="2437705"/>
              <a:ext cx="2636151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4653AA6-38F3-4CDB-BD7A-ED221392C02F}"/>
                </a:ext>
              </a:extLst>
            </p:cNvPr>
            <p:cNvSpPr/>
            <p:nvPr/>
          </p:nvSpPr>
          <p:spPr>
            <a:xfrm>
              <a:off x="2781300" y="2497359"/>
              <a:ext cx="548640" cy="266218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12F32D8-E2C9-49E5-AA6A-0075EE82CBF1}"/>
              </a:ext>
            </a:extLst>
          </p:cNvPr>
          <p:cNvSpPr/>
          <p:nvPr/>
        </p:nvSpPr>
        <p:spPr>
          <a:xfrm>
            <a:off x="584665" y="2930454"/>
            <a:ext cx="6265264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Springboo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2.x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，也将其内部的默认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 Redis client 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端，更换了！</a:t>
            </a:r>
            <a:endParaRPr lang="en-US" sz="1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2D5573-D56C-4E2E-8514-E1AB0A858E34}"/>
              </a:ext>
            </a:extLst>
          </p:cNvPr>
          <p:cNvGrpSpPr/>
          <p:nvPr/>
        </p:nvGrpSpPr>
        <p:grpSpPr>
          <a:xfrm>
            <a:off x="584665" y="3338239"/>
            <a:ext cx="5502452" cy="392549"/>
            <a:chOff x="593547" y="2437705"/>
            <a:chExt cx="5502452" cy="39254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23AD94C-F1FF-409E-AF83-F3E806B4EA5C}"/>
                </a:ext>
              </a:extLst>
            </p:cNvPr>
            <p:cNvSpPr/>
            <p:nvPr/>
          </p:nvSpPr>
          <p:spPr>
            <a:xfrm>
              <a:off x="617593" y="2449256"/>
              <a:ext cx="2034167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2E4D5D-FFC9-4C91-A173-E44869370DC5}"/>
                </a:ext>
              </a:extLst>
            </p:cNvPr>
            <p:cNvSpPr/>
            <p:nvPr/>
          </p:nvSpPr>
          <p:spPr>
            <a:xfrm>
              <a:off x="3545241" y="2485962"/>
              <a:ext cx="2489485" cy="30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Lettuce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E0AA6F-9F3F-47BD-9D32-28589C4AE127}"/>
                </a:ext>
              </a:extLst>
            </p:cNvPr>
            <p:cNvSpPr/>
            <p:nvPr/>
          </p:nvSpPr>
          <p:spPr>
            <a:xfrm>
              <a:off x="593547" y="2477414"/>
              <a:ext cx="2128057" cy="306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solidFill>
                    <a:srgbClr val="747F83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Jedis</a:t>
              </a:r>
              <a:endParaRPr 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D551CA5-3E35-48FF-AA1D-B6837FB953AC}"/>
                </a:ext>
              </a:extLst>
            </p:cNvPr>
            <p:cNvSpPr/>
            <p:nvPr/>
          </p:nvSpPr>
          <p:spPr>
            <a:xfrm>
              <a:off x="3459848" y="2437705"/>
              <a:ext cx="2636151" cy="380998"/>
            </a:xfrm>
            <a:prstGeom prst="roundRect">
              <a:avLst/>
            </a:prstGeom>
            <a:noFill/>
            <a:ln>
              <a:solidFill>
                <a:srgbClr val="94949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2B338FE-07F3-4A5D-BC39-E31280436012}"/>
                </a:ext>
              </a:extLst>
            </p:cNvPr>
            <p:cNvSpPr/>
            <p:nvPr/>
          </p:nvSpPr>
          <p:spPr>
            <a:xfrm>
              <a:off x="2781300" y="2497359"/>
              <a:ext cx="548640" cy="266218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423DD-DB75-4252-8967-B69FD2824B31}"/>
              </a:ext>
            </a:extLst>
          </p:cNvPr>
          <p:cNvSpPr/>
          <p:nvPr/>
        </p:nvSpPr>
        <p:spPr>
          <a:xfrm>
            <a:off x="617593" y="4349778"/>
            <a:ext cx="6265264" cy="1330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官方推荐的面向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的操作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的客户端，而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RedisTemplate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SpringDataRedis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中对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JedisApi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的高度封装。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SpringDataRedis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相对于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来说可以方便地更换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客户端，比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多了自动管理连接池的特性，方便与其他</a:t>
            </a:r>
            <a:r>
              <a:rPr lang="en-US" altLang="zh-CN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框架进行搭配使用如：</a:t>
            </a:r>
            <a:r>
              <a:rPr lang="en-US" altLang="zh-CN" sz="140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SpringCache</a:t>
            </a:r>
            <a:r>
              <a:rPr lang="zh-CN" altLang="en-US" sz="140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3750105-09D8-473E-A75E-8DAFE3C65577}"/>
              </a:ext>
            </a:extLst>
          </p:cNvPr>
          <p:cNvSpPr txBox="1">
            <a:spLocks/>
          </p:cNvSpPr>
          <p:nvPr/>
        </p:nvSpPr>
        <p:spPr>
          <a:xfrm>
            <a:off x="620088" y="3846507"/>
            <a:ext cx="3708072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SpringTemplate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与 </a:t>
            </a:r>
            <a:r>
              <a:rPr lang="en-US" altLang="zh-CN" b="1" dirty="0" err="1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Jedis</a:t>
            </a:r>
            <a:r>
              <a:rPr lang="zh-CN" altLang="en-US" b="1" dirty="0">
                <a:solidFill>
                  <a:srgbClr val="747F8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：</a:t>
            </a:r>
            <a:endParaRPr lang="en-US" b="1" dirty="0">
              <a:solidFill>
                <a:srgbClr val="747F8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24599D-058A-46E8-8004-15BD99AE481A}"/>
              </a:ext>
            </a:extLst>
          </p:cNvPr>
          <p:cNvSpPr/>
          <p:nvPr/>
        </p:nvSpPr>
        <p:spPr>
          <a:xfrm>
            <a:off x="8447493" y="2101985"/>
            <a:ext cx="2088514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两者同为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客户端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A6663-40C1-47CF-8801-DAE948076044}"/>
              </a:ext>
            </a:extLst>
          </p:cNvPr>
          <p:cNvSpPr/>
          <p:nvPr/>
        </p:nvSpPr>
        <p:spPr>
          <a:xfrm>
            <a:off x="9156345" y="1439930"/>
            <a:ext cx="1503666" cy="307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vs</a:t>
            </a:r>
            <a:r>
              <a:rPr lang="zh-CN" alt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Lettuce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E7202E2-287D-46FF-8E9A-DC9F092F549D}"/>
              </a:ext>
            </a:extLst>
          </p:cNvPr>
          <p:cNvSpPr/>
          <p:nvPr/>
        </p:nvSpPr>
        <p:spPr>
          <a:xfrm>
            <a:off x="8447493" y="1392767"/>
            <a:ext cx="2913365" cy="436033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CB4CE1-55B3-4B84-8A23-C1189AEFE79D}"/>
              </a:ext>
            </a:extLst>
          </p:cNvPr>
          <p:cNvSpPr/>
          <p:nvPr/>
        </p:nvSpPr>
        <p:spPr>
          <a:xfrm>
            <a:off x="8466775" y="2639754"/>
            <a:ext cx="2088514" cy="116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基于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Java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，在实现上是直接连接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Redis-Server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，在多个线程共享一个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实例时，线程不安全。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，如果想在多线程环境下使用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，需要使用线程池，每个线程都使用自己的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实例，当连接数增多时，会消耗较多的物理资源。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966C18-6D9F-4B12-9A54-AA40BCE5C96C}"/>
              </a:ext>
            </a:extLst>
          </p:cNvPr>
          <p:cNvSpPr/>
          <p:nvPr/>
        </p:nvSpPr>
        <p:spPr>
          <a:xfrm>
            <a:off x="9272344" y="4349778"/>
            <a:ext cx="2088514" cy="131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Lettuce 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是线程安全的、可伸缩的 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客户端，支持同步、异步和响应式模式。在多线程共享同一个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connection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实例时，不必担心多线程并发问题。基于</a:t>
            </a:r>
            <a:r>
              <a:rPr lang="en-US" altLang="zh-CN" sz="9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Netty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NIO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框架，支持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一些高级功能如：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Sentinel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，集群，流水线，自动重连和</a:t>
            </a:r>
            <a:r>
              <a:rPr lang="en-US" altLang="zh-C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r>
              <a:rPr lang="zh-CN" alt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数据模型。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50D21-CE2D-4ACE-8596-34491DCDB0F2}"/>
              </a:ext>
            </a:extLst>
          </p:cNvPr>
          <p:cNvSpPr/>
          <p:nvPr/>
        </p:nvSpPr>
        <p:spPr>
          <a:xfrm>
            <a:off x="4640773" y="1398740"/>
            <a:ext cx="2904972" cy="252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05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org.springframework.boot.spring</a:t>
            </a:r>
            <a:r>
              <a:rPr lang="en-US" altLang="zh-CN" sz="105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-boot-starter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947699-A827-4D4A-99D8-FA2D0EFC162B}"/>
              </a:ext>
            </a:extLst>
          </p:cNvPr>
          <p:cNvSpPr/>
          <p:nvPr/>
        </p:nvSpPr>
        <p:spPr>
          <a:xfrm>
            <a:off x="4727521" y="1636289"/>
            <a:ext cx="2818224" cy="252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05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org.springframework.data.spring</a:t>
            </a:r>
            <a:r>
              <a:rPr lang="en-US" altLang="zh-CN" sz="105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-data-</a:t>
            </a:r>
            <a:r>
              <a:rPr lang="en-US" altLang="zh-CN" sz="105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</a:t>
            </a:r>
            <a:endParaRPr lang="en-US" altLang="zh-CN" sz="1050" dirty="0">
              <a:solidFill>
                <a:srgbClr val="747F8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0F55FB-BEFB-42C5-B532-B268E84FE2F6}"/>
              </a:ext>
            </a:extLst>
          </p:cNvPr>
          <p:cNvSpPr/>
          <p:nvPr/>
        </p:nvSpPr>
        <p:spPr>
          <a:xfrm>
            <a:off x="4678005" y="1914501"/>
            <a:ext cx="2818224" cy="252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05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redis.clients.jedis</a:t>
            </a:r>
            <a:r>
              <a:rPr lang="en-US" altLang="zh-CN" sz="105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/ </a:t>
            </a:r>
            <a:r>
              <a:rPr lang="en-US" altLang="zh-CN" sz="1050" dirty="0" err="1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io.lettuce.lettuce</a:t>
            </a:r>
            <a:r>
              <a:rPr lang="en-US" altLang="zh-CN" sz="1050" dirty="0">
                <a:solidFill>
                  <a:srgbClr val="747F83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-core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B758E5-A85B-4A6A-839B-A37301D4479E}"/>
              </a:ext>
            </a:extLst>
          </p:cNvPr>
          <p:cNvSpPr/>
          <p:nvPr/>
        </p:nvSpPr>
        <p:spPr>
          <a:xfrm>
            <a:off x="4668264" y="1373300"/>
            <a:ext cx="2827965" cy="830995"/>
          </a:xfrm>
          <a:prstGeom prst="roundRect">
            <a:avLst/>
          </a:prstGeom>
          <a:noFill/>
          <a:ln>
            <a:solidFill>
              <a:srgbClr val="9494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7F2B4E-6918-458F-B123-07C4953DC9A5}"/>
              </a:ext>
            </a:extLst>
          </p:cNvPr>
          <p:cNvCxnSpPr/>
          <p:nvPr/>
        </p:nvCxnSpPr>
        <p:spPr>
          <a:xfrm flipV="1">
            <a:off x="4051883" y="1747515"/>
            <a:ext cx="528506" cy="600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735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2395</Words>
  <Application>Microsoft Office PowerPoint</Application>
  <PresentationFormat>Widescreen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Roboto</vt:lpstr>
      <vt:lpstr>Roboto Light</vt:lpstr>
      <vt:lpstr>Roboto Medium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JASPER WU (ADEV-DEV-CS/ZHA)</cp:lastModifiedBy>
  <cp:revision>109</cp:revision>
  <dcterms:created xsi:type="dcterms:W3CDTF">2018-03-05T22:31:18Z</dcterms:created>
  <dcterms:modified xsi:type="dcterms:W3CDTF">2018-10-19T07:43:27Z</dcterms:modified>
</cp:coreProperties>
</file>