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294" r:id="rId2"/>
    <p:sldId id="295" r:id="rId3"/>
    <p:sldId id="299" r:id="rId4"/>
    <p:sldId id="300" r:id="rId5"/>
    <p:sldId id="301" r:id="rId6"/>
    <p:sldId id="302" r:id="rId7"/>
    <p:sldId id="303" r:id="rId8"/>
    <p:sldId id="304" r:id="rId9"/>
    <p:sldId id="305" r:id="rId10"/>
    <p:sldId id="306" r:id="rId11"/>
    <p:sldId id="307" r:id="rId12"/>
    <p:sldId id="308" r:id="rId13"/>
    <p:sldId id="309" r:id="rId14"/>
    <p:sldId id="311" r:id="rId15"/>
    <p:sldId id="312" r:id="rId16"/>
    <p:sldId id="310" r:id="rId17"/>
    <p:sldId id="313" r:id="rId18"/>
    <p:sldId id="314" r:id="rId19"/>
    <p:sldId id="334" r:id="rId20"/>
    <p:sldId id="315" r:id="rId21"/>
    <p:sldId id="316" r:id="rId22"/>
    <p:sldId id="317" r:id="rId23"/>
    <p:sldId id="318" r:id="rId24"/>
    <p:sldId id="297" r:id="rId25"/>
    <p:sldId id="319" r:id="rId26"/>
    <p:sldId id="322" r:id="rId27"/>
    <p:sldId id="323" r:id="rId28"/>
    <p:sldId id="324" r:id="rId29"/>
    <p:sldId id="325" r:id="rId30"/>
    <p:sldId id="327" r:id="rId31"/>
    <p:sldId id="328" r:id="rId32"/>
    <p:sldId id="329" r:id="rId33"/>
    <p:sldId id="333" r:id="rId34"/>
    <p:sldId id="331" r:id="rId35"/>
    <p:sldId id="339" r:id="rId36"/>
    <p:sldId id="338" r:id="rId37"/>
    <p:sldId id="336" r:id="rId38"/>
    <p:sldId id="330" r:id="rId39"/>
    <p:sldId id="337" r:id="rId40"/>
    <p:sldId id="335"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79" autoAdjust="0"/>
    <p:restoredTop sz="86408"/>
  </p:normalViewPr>
  <p:slideViewPr>
    <p:cSldViewPr snapToGrid="0" snapToObjects="1">
      <p:cViewPr varScale="1">
        <p:scale>
          <a:sx n="69" d="100"/>
          <a:sy n="69" d="100"/>
        </p:scale>
        <p:origin x="96" y="6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29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F72C7-95A9-4D13-92EE-572AB9C4195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F8173F6-75C8-40D8-AF35-726DF3B9E328}">
      <dgm:prSet phldrT="[Text]" custT="1"/>
      <dgm:spPr/>
      <dgm:t>
        <a:bodyPr/>
        <a:lstStyle/>
        <a:p>
          <a:r>
            <a:rPr lang="zh-CN" altLang="en-US" sz="2000" dirty="0"/>
            <a:t>机器学习</a:t>
          </a:r>
          <a:endParaRPr lang="en-US" sz="2000" dirty="0"/>
        </a:p>
      </dgm:t>
    </dgm:pt>
    <dgm:pt modelId="{B0F3033A-34BE-41DC-BCE4-C626CF150103}" type="parTrans" cxnId="{C95059EC-5F42-45B9-8441-D75A52A0DDBC}">
      <dgm:prSet/>
      <dgm:spPr/>
      <dgm:t>
        <a:bodyPr/>
        <a:lstStyle/>
        <a:p>
          <a:endParaRPr lang="en-US"/>
        </a:p>
      </dgm:t>
    </dgm:pt>
    <dgm:pt modelId="{6FD934A1-8A63-4FC1-AC5A-BB7B861CDF9C}" type="sibTrans" cxnId="{C95059EC-5F42-45B9-8441-D75A52A0DDBC}">
      <dgm:prSet/>
      <dgm:spPr/>
      <dgm:t>
        <a:bodyPr/>
        <a:lstStyle/>
        <a:p>
          <a:endParaRPr lang="en-US"/>
        </a:p>
      </dgm:t>
    </dgm:pt>
    <dgm:pt modelId="{22F93C00-F0B1-4EC8-8995-B82EBA8F64B4}">
      <dgm:prSet phldrT="[Text]"/>
      <dgm:spPr/>
      <dgm:t>
        <a:bodyPr/>
        <a:lstStyle/>
        <a:p>
          <a:r>
            <a:rPr lang="zh-CN" altLang="en-US" dirty="0"/>
            <a:t>有监督学习 </a:t>
          </a:r>
          <a:r>
            <a:rPr lang="en-US" altLang="zh-CN" dirty="0"/>
            <a:t>(</a:t>
          </a:r>
          <a:r>
            <a:rPr lang="zh-CN" altLang="en-US" dirty="0"/>
            <a:t>事先有标签）</a:t>
          </a:r>
          <a:endParaRPr lang="en-US" dirty="0"/>
        </a:p>
      </dgm:t>
    </dgm:pt>
    <dgm:pt modelId="{32E3C7B2-A3B4-4930-9A7F-D57AEDF5095B}" type="parTrans" cxnId="{C81C6315-0FE9-43CF-B721-59F3EA5A3EF6}">
      <dgm:prSet/>
      <dgm:spPr/>
      <dgm:t>
        <a:bodyPr/>
        <a:lstStyle/>
        <a:p>
          <a:endParaRPr lang="en-US"/>
        </a:p>
      </dgm:t>
    </dgm:pt>
    <dgm:pt modelId="{BEEB12FE-81BD-47DA-A803-75786B7245D8}" type="sibTrans" cxnId="{C81C6315-0FE9-43CF-B721-59F3EA5A3EF6}">
      <dgm:prSet/>
      <dgm:spPr/>
      <dgm:t>
        <a:bodyPr/>
        <a:lstStyle/>
        <a:p>
          <a:endParaRPr lang="en-US"/>
        </a:p>
      </dgm:t>
    </dgm:pt>
    <dgm:pt modelId="{5DE8A81C-0BCF-4557-BC10-FEFAA58E9D9D}">
      <dgm:prSet phldrT="[Text]"/>
      <dgm:spPr/>
      <dgm:t>
        <a:bodyPr/>
        <a:lstStyle/>
        <a:p>
          <a:r>
            <a:rPr lang="zh-CN" altLang="en-US" dirty="0"/>
            <a:t>分类（离散）</a:t>
          </a:r>
          <a:r>
            <a:rPr lang="en-US" altLang="zh-CN" dirty="0"/>
            <a:t>Classification</a:t>
          </a:r>
          <a:endParaRPr lang="en-US" dirty="0"/>
        </a:p>
      </dgm:t>
    </dgm:pt>
    <dgm:pt modelId="{390DBF6B-1731-4A02-9692-2D668C5AF4B8}" type="parTrans" cxnId="{9357CE02-8495-4813-B6C0-DE00A067EF0C}">
      <dgm:prSet/>
      <dgm:spPr/>
      <dgm:t>
        <a:bodyPr/>
        <a:lstStyle/>
        <a:p>
          <a:endParaRPr lang="en-US"/>
        </a:p>
      </dgm:t>
    </dgm:pt>
    <dgm:pt modelId="{53299759-619A-48AC-9BBB-E39195D1951B}" type="sibTrans" cxnId="{9357CE02-8495-4813-B6C0-DE00A067EF0C}">
      <dgm:prSet/>
      <dgm:spPr/>
      <dgm:t>
        <a:bodyPr/>
        <a:lstStyle/>
        <a:p>
          <a:endParaRPr lang="en-US"/>
        </a:p>
      </dgm:t>
    </dgm:pt>
    <dgm:pt modelId="{622EB355-E98E-4E2F-814F-0CC6E521075C}">
      <dgm:prSet phldrT="[Text]"/>
      <dgm:spPr/>
      <dgm:t>
        <a:bodyPr/>
        <a:lstStyle/>
        <a:p>
          <a:r>
            <a:rPr lang="zh-CN" altLang="en-US" dirty="0"/>
            <a:t>回归（连续）</a:t>
          </a:r>
          <a:r>
            <a:rPr lang="en-US" altLang="zh-CN" dirty="0"/>
            <a:t>Regression</a:t>
          </a:r>
          <a:endParaRPr lang="en-US" dirty="0"/>
        </a:p>
      </dgm:t>
    </dgm:pt>
    <dgm:pt modelId="{2E18962F-C688-4D5B-939C-6B5D5E7C6C49}" type="parTrans" cxnId="{F6053E5A-DB6B-4AB9-9325-069F8B7662FA}">
      <dgm:prSet/>
      <dgm:spPr/>
      <dgm:t>
        <a:bodyPr/>
        <a:lstStyle/>
        <a:p>
          <a:endParaRPr lang="en-US"/>
        </a:p>
      </dgm:t>
    </dgm:pt>
    <dgm:pt modelId="{CFA841C4-D4DF-45CB-AA34-96E351052C59}" type="sibTrans" cxnId="{F6053E5A-DB6B-4AB9-9325-069F8B7662FA}">
      <dgm:prSet/>
      <dgm:spPr/>
      <dgm:t>
        <a:bodyPr/>
        <a:lstStyle/>
        <a:p>
          <a:endParaRPr lang="en-US"/>
        </a:p>
      </dgm:t>
    </dgm:pt>
    <dgm:pt modelId="{D9E0760F-63DB-4B6F-9670-887D1B0878F1}">
      <dgm:prSet phldrT="[Text]"/>
      <dgm:spPr/>
      <dgm:t>
        <a:bodyPr/>
        <a:lstStyle/>
        <a:p>
          <a:r>
            <a:rPr lang="zh-CN" altLang="en-US" dirty="0"/>
            <a:t>非监督学习 （事先无标签）</a:t>
          </a:r>
          <a:endParaRPr lang="en-US" dirty="0"/>
        </a:p>
      </dgm:t>
    </dgm:pt>
    <dgm:pt modelId="{5CE0AFA7-9177-4FE7-891B-30C45CF65577}" type="parTrans" cxnId="{BA1193E0-7715-4AFE-922C-D24741280B86}">
      <dgm:prSet/>
      <dgm:spPr/>
      <dgm:t>
        <a:bodyPr/>
        <a:lstStyle/>
        <a:p>
          <a:endParaRPr lang="en-US"/>
        </a:p>
      </dgm:t>
    </dgm:pt>
    <dgm:pt modelId="{1B929249-105B-443B-9643-B7052AD50D9D}" type="sibTrans" cxnId="{BA1193E0-7715-4AFE-922C-D24741280B86}">
      <dgm:prSet/>
      <dgm:spPr/>
      <dgm:t>
        <a:bodyPr/>
        <a:lstStyle/>
        <a:p>
          <a:endParaRPr lang="en-US"/>
        </a:p>
      </dgm:t>
    </dgm:pt>
    <dgm:pt modelId="{1388C7A5-B17F-40DE-AB5B-1467E148EF22}">
      <dgm:prSet phldrT="[Text]"/>
      <dgm:spPr/>
      <dgm:t>
        <a:bodyPr/>
        <a:lstStyle/>
        <a:p>
          <a:r>
            <a:rPr lang="zh-CN" altLang="en-US" dirty="0"/>
            <a:t>聚类</a:t>
          </a:r>
          <a:r>
            <a:rPr lang="en-US" altLang="zh-CN" dirty="0"/>
            <a:t>Clustering</a:t>
          </a:r>
          <a:endParaRPr lang="en-US" dirty="0"/>
        </a:p>
      </dgm:t>
    </dgm:pt>
    <dgm:pt modelId="{CA0ABEF0-54DD-4D4C-82A6-3EAE684E4ADA}" type="parTrans" cxnId="{C5CDA528-485E-419F-B369-E692D8015A7B}">
      <dgm:prSet/>
      <dgm:spPr/>
      <dgm:t>
        <a:bodyPr/>
        <a:lstStyle/>
        <a:p>
          <a:endParaRPr lang="en-US"/>
        </a:p>
      </dgm:t>
    </dgm:pt>
    <dgm:pt modelId="{AF6D97C8-2341-4041-AB18-D49AE5FABB99}" type="sibTrans" cxnId="{C5CDA528-485E-419F-B369-E692D8015A7B}">
      <dgm:prSet/>
      <dgm:spPr/>
      <dgm:t>
        <a:bodyPr/>
        <a:lstStyle/>
        <a:p>
          <a:endParaRPr lang="en-US"/>
        </a:p>
      </dgm:t>
    </dgm:pt>
    <dgm:pt modelId="{7B20D4DC-6016-4874-AABB-E7BB072B2A51}" type="pres">
      <dgm:prSet presAssocID="{67AF72C7-95A9-4D13-92EE-572AB9C41958}" presName="hierChild1" presStyleCnt="0">
        <dgm:presLayoutVars>
          <dgm:chPref val="1"/>
          <dgm:dir/>
          <dgm:animOne val="branch"/>
          <dgm:animLvl val="lvl"/>
          <dgm:resizeHandles/>
        </dgm:presLayoutVars>
      </dgm:prSet>
      <dgm:spPr/>
    </dgm:pt>
    <dgm:pt modelId="{9530D43A-F0F4-4C27-8ACF-D9283EA6D1A9}" type="pres">
      <dgm:prSet presAssocID="{4F8173F6-75C8-40D8-AF35-726DF3B9E328}" presName="hierRoot1" presStyleCnt="0"/>
      <dgm:spPr/>
    </dgm:pt>
    <dgm:pt modelId="{4EE83816-71DD-4183-9A2D-0EE2C3703705}" type="pres">
      <dgm:prSet presAssocID="{4F8173F6-75C8-40D8-AF35-726DF3B9E328}" presName="composite" presStyleCnt="0"/>
      <dgm:spPr/>
    </dgm:pt>
    <dgm:pt modelId="{DDE716CB-EF24-4668-9DF6-459084B7E11C}" type="pres">
      <dgm:prSet presAssocID="{4F8173F6-75C8-40D8-AF35-726DF3B9E328}" presName="background" presStyleLbl="node0" presStyleIdx="0" presStyleCnt="1"/>
      <dgm:spPr/>
    </dgm:pt>
    <dgm:pt modelId="{0707E268-2E5F-4A95-98A8-D74B459FDF1A}" type="pres">
      <dgm:prSet presAssocID="{4F8173F6-75C8-40D8-AF35-726DF3B9E328}" presName="text" presStyleLbl="fgAcc0" presStyleIdx="0" presStyleCnt="1">
        <dgm:presLayoutVars>
          <dgm:chPref val="3"/>
        </dgm:presLayoutVars>
      </dgm:prSet>
      <dgm:spPr/>
    </dgm:pt>
    <dgm:pt modelId="{60F6FCED-924B-47AB-968E-DDE9FEAB78F5}" type="pres">
      <dgm:prSet presAssocID="{4F8173F6-75C8-40D8-AF35-726DF3B9E328}" presName="hierChild2" presStyleCnt="0"/>
      <dgm:spPr/>
    </dgm:pt>
    <dgm:pt modelId="{B9C556C3-ED26-46F8-9242-AFB695A9706B}" type="pres">
      <dgm:prSet presAssocID="{32E3C7B2-A3B4-4930-9A7F-D57AEDF5095B}" presName="Name10" presStyleLbl="parChTrans1D2" presStyleIdx="0" presStyleCnt="2"/>
      <dgm:spPr/>
    </dgm:pt>
    <dgm:pt modelId="{3600ECB6-C4D1-48D9-86B0-D73707CD54C2}" type="pres">
      <dgm:prSet presAssocID="{22F93C00-F0B1-4EC8-8995-B82EBA8F64B4}" presName="hierRoot2" presStyleCnt="0"/>
      <dgm:spPr/>
    </dgm:pt>
    <dgm:pt modelId="{D48064DD-AA4B-458A-A7AC-50DC33E9D872}" type="pres">
      <dgm:prSet presAssocID="{22F93C00-F0B1-4EC8-8995-B82EBA8F64B4}" presName="composite2" presStyleCnt="0"/>
      <dgm:spPr/>
    </dgm:pt>
    <dgm:pt modelId="{3D9E923A-9198-4580-BD67-689C558A3AEB}" type="pres">
      <dgm:prSet presAssocID="{22F93C00-F0B1-4EC8-8995-B82EBA8F64B4}" presName="background2" presStyleLbl="node2" presStyleIdx="0" presStyleCnt="2"/>
      <dgm:spPr/>
    </dgm:pt>
    <dgm:pt modelId="{8D367AC5-F00C-4CE6-8676-4426350ED9E1}" type="pres">
      <dgm:prSet presAssocID="{22F93C00-F0B1-4EC8-8995-B82EBA8F64B4}" presName="text2" presStyleLbl="fgAcc2" presStyleIdx="0" presStyleCnt="2">
        <dgm:presLayoutVars>
          <dgm:chPref val="3"/>
        </dgm:presLayoutVars>
      </dgm:prSet>
      <dgm:spPr/>
    </dgm:pt>
    <dgm:pt modelId="{97BDECE0-6F66-4C6A-9EC7-3357AEBE349A}" type="pres">
      <dgm:prSet presAssocID="{22F93C00-F0B1-4EC8-8995-B82EBA8F64B4}" presName="hierChild3" presStyleCnt="0"/>
      <dgm:spPr/>
    </dgm:pt>
    <dgm:pt modelId="{E7E37F67-6303-459F-B1C0-8B4DD5460B9C}" type="pres">
      <dgm:prSet presAssocID="{390DBF6B-1731-4A02-9692-2D668C5AF4B8}" presName="Name17" presStyleLbl="parChTrans1D3" presStyleIdx="0" presStyleCnt="3"/>
      <dgm:spPr/>
    </dgm:pt>
    <dgm:pt modelId="{2842A8BD-44D4-4947-8CE2-152FC35664FC}" type="pres">
      <dgm:prSet presAssocID="{5DE8A81C-0BCF-4557-BC10-FEFAA58E9D9D}" presName="hierRoot3" presStyleCnt="0"/>
      <dgm:spPr/>
    </dgm:pt>
    <dgm:pt modelId="{7B43FAB1-0968-45A2-B2CB-B9A5E6C03ECA}" type="pres">
      <dgm:prSet presAssocID="{5DE8A81C-0BCF-4557-BC10-FEFAA58E9D9D}" presName="composite3" presStyleCnt="0"/>
      <dgm:spPr/>
    </dgm:pt>
    <dgm:pt modelId="{C38A67EB-8EC3-4EEB-8CA8-43DC1F22A5B1}" type="pres">
      <dgm:prSet presAssocID="{5DE8A81C-0BCF-4557-BC10-FEFAA58E9D9D}" presName="background3" presStyleLbl="node3" presStyleIdx="0" presStyleCnt="3"/>
      <dgm:spPr>
        <a:solidFill>
          <a:schemeClr val="accent2"/>
        </a:solidFill>
      </dgm:spPr>
    </dgm:pt>
    <dgm:pt modelId="{2DFAAF78-A38E-4FD8-8C6B-3010F8D52EFE}" type="pres">
      <dgm:prSet presAssocID="{5DE8A81C-0BCF-4557-BC10-FEFAA58E9D9D}" presName="text3" presStyleLbl="fgAcc3" presStyleIdx="0" presStyleCnt="3">
        <dgm:presLayoutVars>
          <dgm:chPref val="3"/>
        </dgm:presLayoutVars>
      </dgm:prSet>
      <dgm:spPr/>
    </dgm:pt>
    <dgm:pt modelId="{335EE4F0-6FDC-4D6C-92E2-7CBC0CC783B2}" type="pres">
      <dgm:prSet presAssocID="{5DE8A81C-0BCF-4557-BC10-FEFAA58E9D9D}" presName="hierChild4" presStyleCnt="0"/>
      <dgm:spPr/>
    </dgm:pt>
    <dgm:pt modelId="{146DD7E6-F551-403F-95AA-43AE5B4CEAA3}" type="pres">
      <dgm:prSet presAssocID="{2E18962F-C688-4D5B-939C-6B5D5E7C6C49}" presName="Name17" presStyleLbl="parChTrans1D3" presStyleIdx="1" presStyleCnt="3"/>
      <dgm:spPr/>
    </dgm:pt>
    <dgm:pt modelId="{5740F95D-C524-4C10-91F1-08EAB50CE345}" type="pres">
      <dgm:prSet presAssocID="{622EB355-E98E-4E2F-814F-0CC6E521075C}" presName="hierRoot3" presStyleCnt="0"/>
      <dgm:spPr/>
    </dgm:pt>
    <dgm:pt modelId="{FB60F9CE-10FD-4510-9651-19D83388061F}" type="pres">
      <dgm:prSet presAssocID="{622EB355-E98E-4E2F-814F-0CC6E521075C}" presName="composite3" presStyleCnt="0"/>
      <dgm:spPr/>
    </dgm:pt>
    <dgm:pt modelId="{6D70E530-4654-4984-86D1-EBA0F8BE465D}" type="pres">
      <dgm:prSet presAssocID="{622EB355-E98E-4E2F-814F-0CC6E521075C}" presName="background3" presStyleLbl="node3" presStyleIdx="1" presStyleCnt="3"/>
      <dgm:spPr/>
    </dgm:pt>
    <dgm:pt modelId="{74F98567-4750-4E88-B7C2-8BBE6B34FE2F}" type="pres">
      <dgm:prSet presAssocID="{622EB355-E98E-4E2F-814F-0CC6E521075C}" presName="text3" presStyleLbl="fgAcc3" presStyleIdx="1" presStyleCnt="3">
        <dgm:presLayoutVars>
          <dgm:chPref val="3"/>
        </dgm:presLayoutVars>
      </dgm:prSet>
      <dgm:spPr/>
    </dgm:pt>
    <dgm:pt modelId="{52ED59CC-C30F-45B9-9A64-F8277C38CD18}" type="pres">
      <dgm:prSet presAssocID="{622EB355-E98E-4E2F-814F-0CC6E521075C}" presName="hierChild4" presStyleCnt="0"/>
      <dgm:spPr/>
    </dgm:pt>
    <dgm:pt modelId="{B79279E0-4FC1-4F3B-8BCF-F49B0753BAE3}" type="pres">
      <dgm:prSet presAssocID="{5CE0AFA7-9177-4FE7-891B-30C45CF65577}" presName="Name10" presStyleLbl="parChTrans1D2" presStyleIdx="1" presStyleCnt="2"/>
      <dgm:spPr/>
    </dgm:pt>
    <dgm:pt modelId="{3993931F-6C96-4CA1-80D2-3575C10AA356}" type="pres">
      <dgm:prSet presAssocID="{D9E0760F-63DB-4B6F-9670-887D1B0878F1}" presName="hierRoot2" presStyleCnt="0"/>
      <dgm:spPr/>
    </dgm:pt>
    <dgm:pt modelId="{E0FB3520-D865-4C9A-A2C9-FB6BC3BD3D9A}" type="pres">
      <dgm:prSet presAssocID="{D9E0760F-63DB-4B6F-9670-887D1B0878F1}" presName="composite2" presStyleCnt="0"/>
      <dgm:spPr/>
    </dgm:pt>
    <dgm:pt modelId="{080D470F-7982-4CA4-AFB0-11FEDCA89B77}" type="pres">
      <dgm:prSet presAssocID="{D9E0760F-63DB-4B6F-9670-887D1B0878F1}" presName="background2" presStyleLbl="node2" presStyleIdx="1" presStyleCnt="2"/>
      <dgm:spPr/>
    </dgm:pt>
    <dgm:pt modelId="{98475A09-AD8B-476A-A6B8-B641682C4D55}" type="pres">
      <dgm:prSet presAssocID="{D9E0760F-63DB-4B6F-9670-887D1B0878F1}" presName="text2" presStyleLbl="fgAcc2" presStyleIdx="1" presStyleCnt="2">
        <dgm:presLayoutVars>
          <dgm:chPref val="3"/>
        </dgm:presLayoutVars>
      </dgm:prSet>
      <dgm:spPr/>
    </dgm:pt>
    <dgm:pt modelId="{1D0E1DC6-8A5C-4B54-B301-17F60E4F6573}" type="pres">
      <dgm:prSet presAssocID="{D9E0760F-63DB-4B6F-9670-887D1B0878F1}" presName="hierChild3" presStyleCnt="0"/>
      <dgm:spPr/>
    </dgm:pt>
    <dgm:pt modelId="{8A05650E-C17A-4004-9444-4D2BA4B72D5B}" type="pres">
      <dgm:prSet presAssocID="{CA0ABEF0-54DD-4D4C-82A6-3EAE684E4ADA}" presName="Name17" presStyleLbl="parChTrans1D3" presStyleIdx="2" presStyleCnt="3"/>
      <dgm:spPr/>
    </dgm:pt>
    <dgm:pt modelId="{155825F4-1B3B-4A34-AFF2-AA1E4E4CD6B9}" type="pres">
      <dgm:prSet presAssocID="{1388C7A5-B17F-40DE-AB5B-1467E148EF22}" presName="hierRoot3" presStyleCnt="0"/>
      <dgm:spPr/>
    </dgm:pt>
    <dgm:pt modelId="{20989B82-1AA6-402B-953E-EBEACDBEE0B8}" type="pres">
      <dgm:prSet presAssocID="{1388C7A5-B17F-40DE-AB5B-1467E148EF22}" presName="composite3" presStyleCnt="0"/>
      <dgm:spPr/>
    </dgm:pt>
    <dgm:pt modelId="{BDADAEF2-DD3D-4B22-A711-088FB1701F2D}" type="pres">
      <dgm:prSet presAssocID="{1388C7A5-B17F-40DE-AB5B-1467E148EF22}" presName="background3" presStyleLbl="node3" presStyleIdx="2" presStyleCnt="3"/>
      <dgm:spPr/>
    </dgm:pt>
    <dgm:pt modelId="{D3E1525E-DC49-4AFE-A05D-8CAE4FAA835E}" type="pres">
      <dgm:prSet presAssocID="{1388C7A5-B17F-40DE-AB5B-1467E148EF22}" presName="text3" presStyleLbl="fgAcc3" presStyleIdx="2" presStyleCnt="3">
        <dgm:presLayoutVars>
          <dgm:chPref val="3"/>
        </dgm:presLayoutVars>
      </dgm:prSet>
      <dgm:spPr/>
    </dgm:pt>
    <dgm:pt modelId="{1B9275A3-8B52-40BA-96FA-10573BA61C5F}" type="pres">
      <dgm:prSet presAssocID="{1388C7A5-B17F-40DE-AB5B-1467E148EF22}" presName="hierChild4" presStyleCnt="0"/>
      <dgm:spPr/>
    </dgm:pt>
  </dgm:ptLst>
  <dgm:cxnLst>
    <dgm:cxn modelId="{C5CDA528-485E-419F-B369-E692D8015A7B}" srcId="{D9E0760F-63DB-4B6F-9670-887D1B0878F1}" destId="{1388C7A5-B17F-40DE-AB5B-1467E148EF22}" srcOrd="0" destOrd="0" parTransId="{CA0ABEF0-54DD-4D4C-82A6-3EAE684E4ADA}" sibTransId="{AF6D97C8-2341-4041-AB18-D49AE5FABB99}"/>
    <dgm:cxn modelId="{87E006CD-C572-49FE-B7BE-4705CC12A8AA}" type="presOf" srcId="{67AF72C7-95A9-4D13-92EE-572AB9C41958}" destId="{7B20D4DC-6016-4874-AABB-E7BB072B2A51}" srcOrd="0" destOrd="0" presId="urn:microsoft.com/office/officeart/2005/8/layout/hierarchy1"/>
    <dgm:cxn modelId="{F4D2611F-244E-49E7-8FF6-B6F6438A3CF6}" type="presOf" srcId="{32E3C7B2-A3B4-4930-9A7F-D57AEDF5095B}" destId="{B9C556C3-ED26-46F8-9242-AFB695A9706B}" srcOrd="0" destOrd="0" presId="urn:microsoft.com/office/officeart/2005/8/layout/hierarchy1"/>
    <dgm:cxn modelId="{27552FB1-D62F-4325-BE67-82B4C4CD016A}" type="presOf" srcId="{2E18962F-C688-4D5B-939C-6B5D5E7C6C49}" destId="{146DD7E6-F551-403F-95AA-43AE5B4CEAA3}" srcOrd="0" destOrd="0" presId="urn:microsoft.com/office/officeart/2005/8/layout/hierarchy1"/>
    <dgm:cxn modelId="{3D2EB4BB-67ED-4056-BD81-6C41BECA4BDB}" type="presOf" srcId="{22F93C00-F0B1-4EC8-8995-B82EBA8F64B4}" destId="{8D367AC5-F00C-4CE6-8676-4426350ED9E1}" srcOrd="0" destOrd="0" presId="urn:microsoft.com/office/officeart/2005/8/layout/hierarchy1"/>
    <dgm:cxn modelId="{4021D72D-D167-452D-A30F-E1EF5879F370}" type="presOf" srcId="{1388C7A5-B17F-40DE-AB5B-1467E148EF22}" destId="{D3E1525E-DC49-4AFE-A05D-8CAE4FAA835E}" srcOrd="0" destOrd="0" presId="urn:microsoft.com/office/officeart/2005/8/layout/hierarchy1"/>
    <dgm:cxn modelId="{9357CE02-8495-4813-B6C0-DE00A067EF0C}" srcId="{22F93C00-F0B1-4EC8-8995-B82EBA8F64B4}" destId="{5DE8A81C-0BCF-4557-BC10-FEFAA58E9D9D}" srcOrd="0" destOrd="0" parTransId="{390DBF6B-1731-4A02-9692-2D668C5AF4B8}" sibTransId="{53299759-619A-48AC-9BBB-E39195D1951B}"/>
    <dgm:cxn modelId="{F2046EE5-4517-4263-A0DF-D565B75B9F8C}" type="presOf" srcId="{390DBF6B-1731-4A02-9692-2D668C5AF4B8}" destId="{E7E37F67-6303-459F-B1C0-8B4DD5460B9C}" srcOrd="0" destOrd="0" presId="urn:microsoft.com/office/officeart/2005/8/layout/hierarchy1"/>
    <dgm:cxn modelId="{A803E8CD-AE21-4D72-A16C-5FD1E45B1A97}" type="presOf" srcId="{5DE8A81C-0BCF-4557-BC10-FEFAA58E9D9D}" destId="{2DFAAF78-A38E-4FD8-8C6B-3010F8D52EFE}" srcOrd="0" destOrd="0" presId="urn:microsoft.com/office/officeart/2005/8/layout/hierarchy1"/>
    <dgm:cxn modelId="{8249AA6D-6248-48A6-A985-525862762895}" type="presOf" srcId="{D9E0760F-63DB-4B6F-9670-887D1B0878F1}" destId="{98475A09-AD8B-476A-A6B8-B641682C4D55}" srcOrd="0" destOrd="0" presId="urn:microsoft.com/office/officeart/2005/8/layout/hierarchy1"/>
    <dgm:cxn modelId="{23A568E6-344A-4222-8D73-F12097102949}" type="presOf" srcId="{4F8173F6-75C8-40D8-AF35-726DF3B9E328}" destId="{0707E268-2E5F-4A95-98A8-D74B459FDF1A}" srcOrd="0" destOrd="0" presId="urn:microsoft.com/office/officeart/2005/8/layout/hierarchy1"/>
    <dgm:cxn modelId="{87F908DF-F727-4E15-9D47-98FE4A94649C}" type="presOf" srcId="{5CE0AFA7-9177-4FE7-891B-30C45CF65577}" destId="{B79279E0-4FC1-4F3B-8BCF-F49B0753BAE3}" srcOrd="0" destOrd="0" presId="urn:microsoft.com/office/officeart/2005/8/layout/hierarchy1"/>
    <dgm:cxn modelId="{C95059EC-5F42-45B9-8441-D75A52A0DDBC}" srcId="{67AF72C7-95A9-4D13-92EE-572AB9C41958}" destId="{4F8173F6-75C8-40D8-AF35-726DF3B9E328}" srcOrd="0" destOrd="0" parTransId="{B0F3033A-34BE-41DC-BCE4-C626CF150103}" sibTransId="{6FD934A1-8A63-4FC1-AC5A-BB7B861CDF9C}"/>
    <dgm:cxn modelId="{C81C6315-0FE9-43CF-B721-59F3EA5A3EF6}" srcId="{4F8173F6-75C8-40D8-AF35-726DF3B9E328}" destId="{22F93C00-F0B1-4EC8-8995-B82EBA8F64B4}" srcOrd="0" destOrd="0" parTransId="{32E3C7B2-A3B4-4930-9A7F-D57AEDF5095B}" sibTransId="{BEEB12FE-81BD-47DA-A803-75786B7245D8}"/>
    <dgm:cxn modelId="{BA1193E0-7715-4AFE-922C-D24741280B86}" srcId="{4F8173F6-75C8-40D8-AF35-726DF3B9E328}" destId="{D9E0760F-63DB-4B6F-9670-887D1B0878F1}" srcOrd="1" destOrd="0" parTransId="{5CE0AFA7-9177-4FE7-891B-30C45CF65577}" sibTransId="{1B929249-105B-443B-9643-B7052AD50D9D}"/>
    <dgm:cxn modelId="{9B62CE62-E45A-4EDC-B172-4793E883AD6D}" type="presOf" srcId="{622EB355-E98E-4E2F-814F-0CC6E521075C}" destId="{74F98567-4750-4E88-B7C2-8BBE6B34FE2F}" srcOrd="0" destOrd="0" presId="urn:microsoft.com/office/officeart/2005/8/layout/hierarchy1"/>
    <dgm:cxn modelId="{7631DCE6-A11A-4F82-A71B-0EB79156A7D0}" type="presOf" srcId="{CA0ABEF0-54DD-4D4C-82A6-3EAE684E4ADA}" destId="{8A05650E-C17A-4004-9444-4D2BA4B72D5B}" srcOrd="0" destOrd="0" presId="urn:microsoft.com/office/officeart/2005/8/layout/hierarchy1"/>
    <dgm:cxn modelId="{F6053E5A-DB6B-4AB9-9325-069F8B7662FA}" srcId="{22F93C00-F0B1-4EC8-8995-B82EBA8F64B4}" destId="{622EB355-E98E-4E2F-814F-0CC6E521075C}" srcOrd="1" destOrd="0" parTransId="{2E18962F-C688-4D5B-939C-6B5D5E7C6C49}" sibTransId="{CFA841C4-D4DF-45CB-AA34-96E351052C59}"/>
    <dgm:cxn modelId="{87B99F30-13AE-4366-B447-458D5DA181B2}" type="presParOf" srcId="{7B20D4DC-6016-4874-AABB-E7BB072B2A51}" destId="{9530D43A-F0F4-4C27-8ACF-D9283EA6D1A9}" srcOrd="0" destOrd="0" presId="urn:microsoft.com/office/officeart/2005/8/layout/hierarchy1"/>
    <dgm:cxn modelId="{662DDB82-99E3-4ED5-B1A8-E361A39650EE}" type="presParOf" srcId="{9530D43A-F0F4-4C27-8ACF-D9283EA6D1A9}" destId="{4EE83816-71DD-4183-9A2D-0EE2C3703705}" srcOrd="0" destOrd="0" presId="urn:microsoft.com/office/officeart/2005/8/layout/hierarchy1"/>
    <dgm:cxn modelId="{1D1DDAE3-1D75-4B51-997A-E765ADB942D6}" type="presParOf" srcId="{4EE83816-71DD-4183-9A2D-0EE2C3703705}" destId="{DDE716CB-EF24-4668-9DF6-459084B7E11C}" srcOrd="0" destOrd="0" presId="urn:microsoft.com/office/officeart/2005/8/layout/hierarchy1"/>
    <dgm:cxn modelId="{80F8EEDC-0CA9-4991-AAC7-5A238DFE9FBA}" type="presParOf" srcId="{4EE83816-71DD-4183-9A2D-0EE2C3703705}" destId="{0707E268-2E5F-4A95-98A8-D74B459FDF1A}" srcOrd="1" destOrd="0" presId="urn:microsoft.com/office/officeart/2005/8/layout/hierarchy1"/>
    <dgm:cxn modelId="{970019D8-2D99-43E1-A374-BD3039FF4649}" type="presParOf" srcId="{9530D43A-F0F4-4C27-8ACF-D9283EA6D1A9}" destId="{60F6FCED-924B-47AB-968E-DDE9FEAB78F5}" srcOrd="1" destOrd="0" presId="urn:microsoft.com/office/officeart/2005/8/layout/hierarchy1"/>
    <dgm:cxn modelId="{989A153C-45A8-4AD7-92B3-C8B30E2288FF}" type="presParOf" srcId="{60F6FCED-924B-47AB-968E-DDE9FEAB78F5}" destId="{B9C556C3-ED26-46F8-9242-AFB695A9706B}" srcOrd="0" destOrd="0" presId="urn:microsoft.com/office/officeart/2005/8/layout/hierarchy1"/>
    <dgm:cxn modelId="{C3F2D28B-9244-4EFB-8D54-AD80DE606EF8}" type="presParOf" srcId="{60F6FCED-924B-47AB-968E-DDE9FEAB78F5}" destId="{3600ECB6-C4D1-48D9-86B0-D73707CD54C2}" srcOrd="1" destOrd="0" presId="urn:microsoft.com/office/officeart/2005/8/layout/hierarchy1"/>
    <dgm:cxn modelId="{FF65F691-5804-45B5-87A4-368937FD5E33}" type="presParOf" srcId="{3600ECB6-C4D1-48D9-86B0-D73707CD54C2}" destId="{D48064DD-AA4B-458A-A7AC-50DC33E9D872}" srcOrd="0" destOrd="0" presId="urn:microsoft.com/office/officeart/2005/8/layout/hierarchy1"/>
    <dgm:cxn modelId="{942D2284-872D-4F56-9FD7-F6D80AF95301}" type="presParOf" srcId="{D48064DD-AA4B-458A-A7AC-50DC33E9D872}" destId="{3D9E923A-9198-4580-BD67-689C558A3AEB}" srcOrd="0" destOrd="0" presId="urn:microsoft.com/office/officeart/2005/8/layout/hierarchy1"/>
    <dgm:cxn modelId="{96F1F354-D7C3-424E-AE8E-27597C96A637}" type="presParOf" srcId="{D48064DD-AA4B-458A-A7AC-50DC33E9D872}" destId="{8D367AC5-F00C-4CE6-8676-4426350ED9E1}" srcOrd="1" destOrd="0" presId="urn:microsoft.com/office/officeart/2005/8/layout/hierarchy1"/>
    <dgm:cxn modelId="{6118F4D4-21EE-417D-8FEA-4F33AB26925A}" type="presParOf" srcId="{3600ECB6-C4D1-48D9-86B0-D73707CD54C2}" destId="{97BDECE0-6F66-4C6A-9EC7-3357AEBE349A}" srcOrd="1" destOrd="0" presId="urn:microsoft.com/office/officeart/2005/8/layout/hierarchy1"/>
    <dgm:cxn modelId="{E6953240-343E-44E1-AC83-188B7B20A0D5}" type="presParOf" srcId="{97BDECE0-6F66-4C6A-9EC7-3357AEBE349A}" destId="{E7E37F67-6303-459F-B1C0-8B4DD5460B9C}" srcOrd="0" destOrd="0" presId="urn:microsoft.com/office/officeart/2005/8/layout/hierarchy1"/>
    <dgm:cxn modelId="{C542F271-B456-4D19-B260-C6C506CC3DA4}" type="presParOf" srcId="{97BDECE0-6F66-4C6A-9EC7-3357AEBE349A}" destId="{2842A8BD-44D4-4947-8CE2-152FC35664FC}" srcOrd="1" destOrd="0" presId="urn:microsoft.com/office/officeart/2005/8/layout/hierarchy1"/>
    <dgm:cxn modelId="{AC188D63-3239-4A36-9989-344681CA541E}" type="presParOf" srcId="{2842A8BD-44D4-4947-8CE2-152FC35664FC}" destId="{7B43FAB1-0968-45A2-B2CB-B9A5E6C03ECA}" srcOrd="0" destOrd="0" presId="urn:microsoft.com/office/officeart/2005/8/layout/hierarchy1"/>
    <dgm:cxn modelId="{14EC1667-3FF3-43A5-8D93-5C658E475B99}" type="presParOf" srcId="{7B43FAB1-0968-45A2-B2CB-B9A5E6C03ECA}" destId="{C38A67EB-8EC3-4EEB-8CA8-43DC1F22A5B1}" srcOrd="0" destOrd="0" presId="urn:microsoft.com/office/officeart/2005/8/layout/hierarchy1"/>
    <dgm:cxn modelId="{D16140CB-9031-4805-9E82-8D20EDB113B1}" type="presParOf" srcId="{7B43FAB1-0968-45A2-B2CB-B9A5E6C03ECA}" destId="{2DFAAF78-A38E-4FD8-8C6B-3010F8D52EFE}" srcOrd="1" destOrd="0" presId="urn:microsoft.com/office/officeart/2005/8/layout/hierarchy1"/>
    <dgm:cxn modelId="{49430539-1D38-4575-AD95-E7AAEE6FF502}" type="presParOf" srcId="{2842A8BD-44D4-4947-8CE2-152FC35664FC}" destId="{335EE4F0-6FDC-4D6C-92E2-7CBC0CC783B2}" srcOrd="1" destOrd="0" presId="urn:microsoft.com/office/officeart/2005/8/layout/hierarchy1"/>
    <dgm:cxn modelId="{8731EAB4-AF33-4D32-9C33-9E5D727C7027}" type="presParOf" srcId="{97BDECE0-6F66-4C6A-9EC7-3357AEBE349A}" destId="{146DD7E6-F551-403F-95AA-43AE5B4CEAA3}" srcOrd="2" destOrd="0" presId="urn:microsoft.com/office/officeart/2005/8/layout/hierarchy1"/>
    <dgm:cxn modelId="{88F279FF-AAC9-4A3A-8602-94306CD5C4BC}" type="presParOf" srcId="{97BDECE0-6F66-4C6A-9EC7-3357AEBE349A}" destId="{5740F95D-C524-4C10-91F1-08EAB50CE345}" srcOrd="3" destOrd="0" presId="urn:microsoft.com/office/officeart/2005/8/layout/hierarchy1"/>
    <dgm:cxn modelId="{95024E58-639A-43B2-B942-389A3DE5DEF0}" type="presParOf" srcId="{5740F95D-C524-4C10-91F1-08EAB50CE345}" destId="{FB60F9CE-10FD-4510-9651-19D83388061F}" srcOrd="0" destOrd="0" presId="urn:microsoft.com/office/officeart/2005/8/layout/hierarchy1"/>
    <dgm:cxn modelId="{ECAAD739-23E9-45C1-88EE-DF67A110426C}" type="presParOf" srcId="{FB60F9CE-10FD-4510-9651-19D83388061F}" destId="{6D70E530-4654-4984-86D1-EBA0F8BE465D}" srcOrd="0" destOrd="0" presId="urn:microsoft.com/office/officeart/2005/8/layout/hierarchy1"/>
    <dgm:cxn modelId="{6F936949-FAAA-495E-AA11-FAE055CA130A}" type="presParOf" srcId="{FB60F9CE-10FD-4510-9651-19D83388061F}" destId="{74F98567-4750-4E88-B7C2-8BBE6B34FE2F}" srcOrd="1" destOrd="0" presId="urn:microsoft.com/office/officeart/2005/8/layout/hierarchy1"/>
    <dgm:cxn modelId="{409C901D-E5D1-4CCA-84E4-203A6FBF2C7C}" type="presParOf" srcId="{5740F95D-C524-4C10-91F1-08EAB50CE345}" destId="{52ED59CC-C30F-45B9-9A64-F8277C38CD18}" srcOrd="1" destOrd="0" presId="urn:microsoft.com/office/officeart/2005/8/layout/hierarchy1"/>
    <dgm:cxn modelId="{8876A34B-8E5A-4938-B5A6-0BFEF2EEEAD1}" type="presParOf" srcId="{60F6FCED-924B-47AB-968E-DDE9FEAB78F5}" destId="{B79279E0-4FC1-4F3B-8BCF-F49B0753BAE3}" srcOrd="2" destOrd="0" presId="urn:microsoft.com/office/officeart/2005/8/layout/hierarchy1"/>
    <dgm:cxn modelId="{A5617133-16B4-4E49-80B8-FE69D82A0FFA}" type="presParOf" srcId="{60F6FCED-924B-47AB-968E-DDE9FEAB78F5}" destId="{3993931F-6C96-4CA1-80D2-3575C10AA356}" srcOrd="3" destOrd="0" presId="urn:microsoft.com/office/officeart/2005/8/layout/hierarchy1"/>
    <dgm:cxn modelId="{48CCAABA-4FA0-4368-8D4B-A371AED6BAE5}" type="presParOf" srcId="{3993931F-6C96-4CA1-80D2-3575C10AA356}" destId="{E0FB3520-D865-4C9A-A2C9-FB6BC3BD3D9A}" srcOrd="0" destOrd="0" presId="urn:microsoft.com/office/officeart/2005/8/layout/hierarchy1"/>
    <dgm:cxn modelId="{B8AC3806-9899-4AFC-A986-2DB49159A303}" type="presParOf" srcId="{E0FB3520-D865-4C9A-A2C9-FB6BC3BD3D9A}" destId="{080D470F-7982-4CA4-AFB0-11FEDCA89B77}" srcOrd="0" destOrd="0" presId="urn:microsoft.com/office/officeart/2005/8/layout/hierarchy1"/>
    <dgm:cxn modelId="{0B564501-59D1-4DFB-AD83-993D01426EBD}" type="presParOf" srcId="{E0FB3520-D865-4C9A-A2C9-FB6BC3BD3D9A}" destId="{98475A09-AD8B-476A-A6B8-B641682C4D55}" srcOrd="1" destOrd="0" presId="urn:microsoft.com/office/officeart/2005/8/layout/hierarchy1"/>
    <dgm:cxn modelId="{41DBFD4E-65DA-488E-BFAC-902098C8ECDE}" type="presParOf" srcId="{3993931F-6C96-4CA1-80D2-3575C10AA356}" destId="{1D0E1DC6-8A5C-4B54-B301-17F60E4F6573}" srcOrd="1" destOrd="0" presId="urn:microsoft.com/office/officeart/2005/8/layout/hierarchy1"/>
    <dgm:cxn modelId="{B3854487-68E6-4EAC-9D59-4CD21F3A36AF}" type="presParOf" srcId="{1D0E1DC6-8A5C-4B54-B301-17F60E4F6573}" destId="{8A05650E-C17A-4004-9444-4D2BA4B72D5B}" srcOrd="0" destOrd="0" presId="urn:microsoft.com/office/officeart/2005/8/layout/hierarchy1"/>
    <dgm:cxn modelId="{EBE06C74-F2C3-4CEF-B616-98F9F56875AD}" type="presParOf" srcId="{1D0E1DC6-8A5C-4B54-B301-17F60E4F6573}" destId="{155825F4-1B3B-4A34-AFF2-AA1E4E4CD6B9}" srcOrd="1" destOrd="0" presId="urn:microsoft.com/office/officeart/2005/8/layout/hierarchy1"/>
    <dgm:cxn modelId="{7C60FB69-BB9C-4E3C-878C-7A6EFF3F7470}" type="presParOf" srcId="{155825F4-1B3B-4A34-AFF2-AA1E4E4CD6B9}" destId="{20989B82-1AA6-402B-953E-EBEACDBEE0B8}" srcOrd="0" destOrd="0" presId="urn:microsoft.com/office/officeart/2005/8/layout/hierarchy1"/>
    <dgm:cxn modelId="{5F848597-7154-4B21-B050-B68C61293451}" type="presParOf" srcId="{20989B82-1AA6-402B-953E-EBEACDBEE0B8}" destId="{BDADAEF2-DD3D-4B22-A711-088FB1701F2D}" srcOrd="0" destOrd="0" presId="urn:microsoft.com/office/officeart/2005/8/layout/hierarchy1"/>
    <dgm:cxn modelId="{BA3DF352-953B-4303-A778-E62B69C09248}" type="presParOf" srcId="{20989B82-1AA6-402B-953E-EBEACDBEE0B8}" destId="{D3E1525E-DC49-4AFE-A05D-8CAE4FAA835E}" srcOrd="1" destOrd="0" presId="urn:microsoft.com/office/officeart/2005/8/layout/hierarchy1"/>
    <dgm:cxn modelId="{39FD7DEF-044F-4D42-BA3A-29E20AA05993}" type="presParOf" srcId="{155825F4-1B3B-4A34-AFF2-AA1E4E4CD6B9}" destId="{1B9275A3-8B52-40BA-96FA-10573BA61C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5650E-C17A-4004-9444-4D2BA4B72D5B}">
      <dsp:nvSpPr>
        <dsp:cNvPr id="0" name=""/>
        <dsp:cNvSpPr/>
      </dsp:nvSpPr>
      <dsp:spPr>
        <a:xfrm>
          <a:off x="7023146" y="2714538"/>
          <a:ext cx="91440" cy="505689"/>
        </a:xfrm>
        <a:custGeom>
          <a:avLst/>
          <a:gdLst/>
          <a:ahLst/>
          <a:cxnLst/>
          <a:rect l="0" t="0" r="0" b="0"/>
          <a:pathLst>
            <a:path>
              <a:moveTo>
                <a:pt x="45720" y="0"/>
              </a:moveTo>
              <a:lnTo>
                <a:pt x="45720" y="5056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9279E0-4FC1-4F3B-8BCF-F49B0753BAE3}">
      <dsp:nvSpPr>
        <dsp:cNvPr id="0" name=""/>
        <dsp:cNvSpPr/>
      </dsp:nvSpPr>
      <dsp:spPr>
        <a:xfrm>
          <a:off x="5475002" y="1104736"/>
          <a:ext cx="1593863" cy="505689"/>
        </a:xfrm>
        <a:custGeom>
          <a:avLst/>
          <a:gdLst/>
          <a:ahLst/>
          <a:cxnLst/>
          <a:rect l="0" t="0" r="0" b="0"/>
          <a:pathLst>
            <a:path>
              <a:moveTo>
                <a:pt x="0" y="0"/>
              </a:moveTo>
              <a:lnTo>
                <a:pt x="0" y="344612"/>
              </a:lnTo>
              <a:lnTo>
                <a:pt x="1593863" y="344612"/>
              </a:lnTo>
              <a:lnTo>
                <a:pt x="1593863" y="5056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DD7E6-F551-403F-95AA-43AE5B4CEAA3}">
      <dsp:nvSpPr>
        <dsp:cNvPr id="0" name=""/>
        <dsp:cNvSpPr/>
      </dsp:nvSpPr>
      <dsp:spPr>
        <a:xfrm>
          <a:off x="3881139" y="2714538"/>
          <a:ext cx="1062575" cy="505689"/>
        </a:xfrm>
        <a:custGeom>
          <a:avLst/>
          <a:gdLst/>
          <a:ahLst/>
          <a:cxnLst/>
          <a:rect l="0" t="0" r="0" b="0"/>
          <a:pathLst>
            <a:path>
              <a:moveTo>
                <a:pt x="0" y="0"/>
              </a:moveTo>
              <a:lnTo>
                <a:pt x="0" y="344612"/>
              </a:lnTo>
              <a:lnTo>
                <a:pt x="1062575" y="344612"/>
              </a:lnTo>
              <a:lnTo>
                <a:pt x="1062575" y="5056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E37F67-6303-459F-B1C0-8B4DD5460B9C}">
      <dsp:nvSpPr>
        <dsp:cNvPr id="0" name=""/>
        <dsp:cNvSpPr/>
      </dsp:nvSpPr>
      <dsp:spPr>
        <a:xfrm>
          <a:off x="2818563" y="2714538"/>
          <a:ext cx="1062575" cy="505689"/>
        </a:xfrm>
        <a:custGeom>
          <a:avLst/>
          <a:gdLst/>
          <a:ahLst/>
          <a:cxnLst/>
          <a:rect l="0" t="0" r="0" b="0"/>
          <a:pathLst>
            <a:path>
              <a:moveTo>
                <a:pt x="1062575" y="0"/>
              </a:moveTo>
              <a:lnTo>
                <a:pt x="1062575" y="344612"/>
              </a:lnTo>
              <a:lnTo>
                <a:pt x="0" y="344612"/>
              </a:lnTo>
              <a:lnTo>
                <a:pt x="0" y="5056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C556C3-ED26-46F8-9242-AFB695A9706B}">
      <dsp:nvSpPr>
        <dsp:cNvPr id="0" name=""/>
        <dsp:cNvSpPr/>
      </dsp:nvSpPr>
      <dsp:spPr>
        <a:xfrm>
          <a:off x="3881139" y="1104736"/>
          <a:ext cx="1593863" cy="505689"/>
        </a:xfrm>
        <a:custGeom>
          <a:avLst/>
          <a:gdLst/>
          <a:ahLst/>
          <a:cxnLst/>
          <a:rect l="0" t="0" r="0" b="0"/>
          <a:pathLst>
            <a:path>
              <a:moveTo>
                <a:pt x="1593863" y="0"/>
              </a:moveTo>
              <a:lnTo>
                <a:pt x="1593863" y="344612"/>
              </a:lnTo>
              <a:lnTo>
                <a:pt x="0" y="344612"/>
              </a:lnTo>
              <a:lnTo>
                <a:pt x="0" y="5056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716CB-EF24-4668-9DF6-459084B7E11C}">
      <dsp:nvSpPr>
        <dsp:cNvPr id="0" name=""/>
        <dsp:cNvSpPr/>
      </dsp:nvSpPr>
      <dsp:spPr>
        <a:xfrm>
          <a:off x="4605622" y="623"/>
          <a:ext cx="1738760" cy="1104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7E268-2E5F-4A95-98A8-D74B459FDF1A}">
      <dsp:nvSpPr>
        <dsp:cNvPr id="0" name=""/>
        <dsp:cNvSpPr/>
      </dsp:nvSpPr>
      <dsp:spPr>
        <a:xfrm>
          <a:off x="4798818" y="184159"/>
          <a:ext cx="1738760" cy="1104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机器学习</a:t>
          </a:r>
          <a:endParaRPr lang="en-US" sz="2000" kern="1200" dirty="0"/>
        </a:p>
      </dsp:txBody>
      <dsp:txXfrm>
        <a:off x="4831156" y="216497"/>
        <a:ext cx="1674084" cy="1039436"/>
      </dsp:txXfrm>
    </dsp:sp>
    <dsp:sp modelId="{3D9E923A-9198-4580-BD67-689C558A3AEB}">
      <dsp:nvSpPr>
        <dsp:cNvPr id="0" name=""/>
        <dsp:cNvSpPr/>
      </dsp:nvSpPr>
      <dsp:spPr>
        <a:xfrm>
          <a:off x="3011758" y="1610425"/>
          <a:ext cx="1738760" cy="1104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67AC5-F00C-4CE6-8676-4426350ED9E1}">
      <dsp:nvSpPr>
        <dsp:cNvPr id="0" name=""/>
        <dsp:cNvSpPr/>
      </dsp:nvSpPr>
      <dsp:spPr>
        <a:xfrm>
          <a:off x="3204954" y="1793961"/>
          <a:ext cx="1738760" cy="1104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有监督学习 </a:t>
          </a:r>
          <a:r>
            <a:rPr lang="en-US" altLang="zh-CN" sz="1900" kern="1200" dirty="0"/>
            <a:t>(</a:t>
          </a:r>
          <a:r>
            <a:rPr lang="zh-CN" altLang="en-US" sz="1900" kern="1200" dirty="0"/>
            <a:t>事先有标签）</a:t>
          </a:r>
          <a:endParaRPr lang="en-US" sz="1900" kern="1200" dirty="0"/>
        </a:p>
      </dsp:txBody>
      <dsp:txXfrm>
        <a:off x="3237292" y="1826299"/>
        <a:ext cx="1674084" cy="1039436"/>
      </dsp:txXfrm>
    </dsp:sp>
    <dsp:sp modelId="{C38A67EB-8EC3-4EEB-8CA8-43DC1F22A5B1}">
      <dsp:nvSpPr>
        <dsp:cNvPr id="0" name=""/>
        <dsp:cNvSpPr/>
      </dsp:nvSpPr>
      <dsp:spPr>
        <a:xfrm>
          <a:off x="1949183" y="3220227"/>
          <a:ext cx="1738760" cy="110411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AAF78-A38E-4FD8-8C6B-3010F8D52EFE}">
      <dsp:nvSpPr>
        <dsp:cNvPr id="0" name=""/>
        <dsp:cNvSpPr/>
      </dsp:nvSpPr>
      <dsp:spPr>
        <a:xfrm>
          <a:off x="2142378" y="3403763"/>
          <a:ext cx="1738760" cy="1104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分类（离散）</a:t>
          </a:r>
          <a:r>
            <a:rPr lang="en-US" altLang="zh-CN" sz="1900" kern="1200" dirty="0"/>
            <a:t>Classification</a:t>
          </a:r>
          <a:endParaRPr lang="en-US" sz="1900" kern="1200" dirty="0"/>
        </a:p>
      </dsp:txBody>
      <dsp:txXfrm>
        <a:off x="2174716" y="3436101"/>
        <a:ext cx="1674084" cy="1039436"/>
      </dsp:txXfrm>
    </dsp:sp>
    <dsp:sp modelId="{6D70E530-4654-4984-86D1-EBA0F8BE465D}">
      <dsp:nvSpPr>
        <dsp:cNvPr id="0" name=""/>
        <dsp:cNvSpPr/>
      </dsp:nvSpPr>
      <dsp:spPr>
        <a:xfrm>
          <a:off x="4074334" y="3220227"/>
          <a:ext cx="1738760" cy="1104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F98567-4750-4E88-B7C2-8BBE6B34FE2F}">
      <dsp:nvSpPr>
        <dsp:cNvPr id="0" name=""/>
        <dsp:cNvSpPr/>
      </dsp:nvSpPr>
      <dsp:spPr>
        <a:xfrm>
          <a:off x="4267530" y="3403763"/>
          <a:ext cx="1738760" cy="1104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回归（连续）</a:t>
          </a:r>
          <a:r>
            <a:rPr lang="en-US" altLang="zh-CN" sz="1900" kern="1200" dirty="0"/>
            <a:t>Regression</a:t>
          </a:r>
          <a:endParaRPr lang="en-US" sz="1900" kern="1200" dirty="0"/>
        </a:p>
      </dsp:txBody>
      <dsp:txXfrm>
        <a:off x="4299868" y="3436101"/>
        <a:ext cx="1674084" cy="1039436"/>
      </dsp:txXfrm>
    </dsp:sp>
    <dsp:sp modelId="{080D470F-7982-4CA4-AFB0-11FEDCA89B77}">
      <dsp:nvSpPr>
        <dsp:cNvPr id="0" name=""/>
        <dsp:cNvSpPr/>
      </dsp:nvSpPr>
      <dsp:spPr>
        <a:xfrm>
          <a:off x="6199485" y="1610425"/>
          <a:ext cx="1738760" cy="1104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75A09-AD8B-476A-A6B8-B641682C4D55}">
      <dsp:nvSpPr>
        <dsp:cNvPr id="0" name=""/>
        <dsp:cNvSpPr/>
      </dsp:nvSpPr>
      <dsp:spPr>
        <a:xfrm>
          <a:off x="6392681" y="1793961"/>
          <a:ext cx="1738760" cy="1104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非监督学习 （事先无标签）</a:t>
          </a:r>
          <a:endParaRPr lang="en-US" sz="1900" kern="1200" dirty="0"/>
        </a:p>
      </dsp:txBody>
      <dsp:txXfrm>
        <a:off x="6425019" y="1826299"/>
        <a:ext cx="1674084" cy="1039436"/>
      </dsp:txXfrm>
    </dsp:sp>
    <dsp:sp modelId="{BDADAEF2-DD3D-4B22-A711-088FB1701F2D}">
      <dsp:nvSpPr>
        <dsp:cNvPr id="0" name=""/>
        <dsp:cNvSpPr/>
      </dsp:nvSpPr>
      <dsp:spPr>
        <a:xfrm>
          <a:off x="6199485" y="3220227"/>
          <a:ext cx="1738760" cy="1104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1525E-DC49-4AFE-A05D-8CAE4FAA835E}">
      <dsp:nvSpPr>
        <dsp:cNvPr id="0" name=""/>
        <dsp:cNvSpPr/>
      </dsp:nvSpPr>
      <dsp:spPr>
        <a:xfrm>
          <a:off x="6392681" y="3403763"/>
          <a:ext cx="1738760" cy="11041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聚类</a:t>
          </a:r>
          <a:r>
            <a:rPr lang="en-US" altLang="zh-CN" sz="1900" kern="1200" dirty="0"/>
            <a:t>Clustering</a:t>
          </a:r>
          <a:endParaRPr lang="en-US" sz="1900" kern="1200" dirty="0"/>
        </a:p>
      </dsp:txBody>
      <dsp:txXfrm>
        <a:off x="6425019" y="3436101"/>
        <a:ext cx="1674084" cy="10394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2760993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12/1/2017</a:t>
            </a:fld>
            <a:endParaRPr lang="en-US" dirty="0"/>
          </a:p>
        </p:txBody>
      </p:sp>
      <p:sp>
        <p:nvSpPr>
          <p:cNvPr id="5" name="Footer Placeholder 4"/>
          <p:cNvSpPr>
            <a:spLocks noGrp="1"/>
          </p:cNvSpPr>
          <p:nvPr>
            <p:ph type="ftr" sz="quarter" idx="11"/>
          </p:nvPr>
        </p:nvSpPr>
        <p:spPr/>
        <p:txBody>
          <a:bodyPr/>
          <a:lstStyle/>
          <a:p>
            <a:endParaRPr lang="en-US" dirty="0"/>
          </a:p>
        </p:txBody>
      </p:sp>
      <p:grpSp>
        <p:nvGrpSpPr>
          <p:cNvPr id="7" name="Group 581"/>
          <p:cNvGrpSpPr/>
          <p:nvPr userDrawn="1"/>
        </p:nvGrpSpPr>
        <p:grpSpPr>
          <a:xfrm>
            <a:off x="9461482" y="5833888"/>
            <a:ext cx="1025116" cy="766653"/>
            <a:chOff x="0" y="0"/>
            <a:chExt cx="1025114" cy="766651"/>
          </a:xfrm>
        </p:grpSpPr>
        <p:sp>
          <p:nvSpPr>
            <p:cNvPr id="8" name="Shape 562"/>
            <p:cNvSpPr/>
            <p:nvPr/>
          </p:nvSpPr>
          <p:spPr>
            <a:xfrm rot="11038698" flipH="1">
              <a:off x="115569" y="11158"/>
              <a:ext cx="324753" cy="889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8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Shape 563"/>
            <p:cNvSpPr/>
            <p:nvPr/>
          </p:nvSpPr>
          <p:spPr>
            <a:xfrm rot="411991">
              <a:off x="378077" y="40845"/>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83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Shape 564"/>
            <p:cNvSpPr/>
            <p:nvPr/>
          </p:nvSpPr>
          <p:spPr>
            <a:xfrm rot="11567838" flipH="1">
              <a:off x="463544" y="47535"/>
              <a:ext cx="168950" cy="93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99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565"/>
            <p:cNvSpPr/>
            <p:nvPr/>
          </p:nvSpPr>
          <p:spPr>
            <a:xfrm>
              <a:off x="576397" y="75069"/>
              <a:ext cx="175201" cy="108001"/>
            </a:xfrm>
            <a:custGeom>
              <a:avLst/>
              <a:gdLst/>
              <a:ahLst/>
              <a:cxnLst>
                <a:cxn ang="0">
                  <a:pos x="wd2" y="hd2"/>
                </a:cxn>
                <a:cxn ang="5400000">
                  <a:pos x="wd2" y="hd2"/>
                </a:cxn>
                <a:cxn ang="10800000">
                  <a:pos x="wd2" y="hd2"/>
                </a:cxn>
                <a:cxn ang="16200000">
                  <a:pos x="wd2" y="hd2"/>
                </a:cxn>
              </a:cxnLst>
              <a:rect l="0" t="0" r="r" b="b"/>
              <a:pathLst>
                <a:path w="21600" h="21600" extrusionOk="0">
                  <a:moveTo>
                    <a:pt x="9173" y="0"/>
                  </a:moveTo>
                  <a:lnTo>
                    <a:pt x="0" y="14880"/>
                  </a:lnTo>
                  <a:lnTo>
                    <a:pt x="9764" y="21600"/>
                  </a:lnTo>
                  <a:lnTo>
                    <a:pt x="21600" y="13440"/>
                  </a:lnTo>
                  <a:lnTo>
                    <a:pt x="9173"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Shape 566"/>
            <p:cNvSpPr/>
            <p:nvPr/>
          </p:nvSpPr>
          <p:spPr>
            <a:xfrm>
              <a:off x="128251" y="46557"/>
              <a:ext cx="213601" cy="36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752"/>
                  </a:lnTo>
                  <a:lnTo>
                    <a:pt x="21115" y="12816"/>
                  </a:lnTo>
                  <a:lnTo>
                    <a:pt x="11164" y="21600"/>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Shape 567"/>
            <p:cNvSpPr/>
            <p:nvPr/>
          </p:nvSpPr>
          <p:spPr>
            <a:xfrm rot="19935560">
              <a:off x="233705" y="288774"/>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3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Shape 568"/>
            <p:cNvSpPr/>
            <p:nvPr/>
          </p:nvSpPr>
          <p:spPr>
            <a:xfrm rot="15397886">
              <a:off x="297143" y="205756"/>
              <a:ext cx="138185" cy="457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73"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Shape 569"/>
            <p:cNvSpPr/>
            <p:nvPr/>
          </p:nvSpPr>
          <p:spPr>
            <a:xfrm>
              <a:off x="259863" y="336652"/>
              <a:ext cx="316801" cy="160801"/>
            </a:xfrm>
            <a:custGeom>
              <a:avLst/>
              <a:gdLst/>
              <a:ahLst/>
              <a:cxnLst>
                <a:cxn ang="0">
                  <a:pos x="wd2" y="hd2"/>
                </a:cxn>
                <a:cxn ang="5400000">
                  <a:pos x="wd2" y="hd2"/>
                </a:cxn>
                <a:cxn ang="10800000">
                  <a:pos x="wd2" y="hd2"/>
                </a:cxn>
                <a:cxn ang="16200000">
                  <a:pos x="wd2" y="hd2"/>
                </a:cxn>
              </a:cxnLst>
              <a:rect l="0" t="0" r="r" b="b"/>
              <a:pathLst>
                <a:path w="21600" h="21600" extrusionOk="0">
                  <a:moveTo>
                    <a:pt x="0" y="12251"/>
                  </a:moveTo>
                  <a:lnTo>
                    <a:pt x="12600" y="21600"/>
                  </a:lnTo>
                  <a:lnTo>
                    <a:pt x="21600" y="5158"/>
                  </a:lnTo>
                  <a:lnTo>
                    <a:pt x="11618" y="0"/>
                  </a:lnTo>
                  <a:lnTo>
                    <a:pt x="0" y="12251"/>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 name="Shape 570"/>
            <p:cNvSpPr/>
            <p:nvPr/>
          </p:nvSpPr>
          <p:spPr>
            <a:xfrm rot="199406">
              <a:off x="454311" y="169176"/>
              <a:ext cx="297381" cy="1296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692" y="14000"/>
                  </a:lnTo>
                  <a:lnTo>
                    <a:pt x="21600" y="0"/>
                  </a:lnTo>
                  <a:lnTo>
                    <a:pt x="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 name="Shape 571"/>
            <p:cNvSpPr/>
            <p:nvPr/>
          </p:nvSpPr>
          <p:spPr>
            <a:xfrm rot="10531711">
              <a:off x="498687" y="294667"/>
              <a:ext cx="208631" cy="709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26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Shape 572"/>
            <p:cNvSpPr/>
            <p:nvPr/>
          </p:nvSpPr>
          <p:spPr>
            <a:xfrm>
              <a:off x="735027" y="143158"/>
              <a:ext cx="290088" cy="120110"/>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 name="Shape 573"/>
            <p:cNvSpPr/>
            <p:nvPr/>
          </p:nvSpPr>
          <p:spPr>
            <a:xfrm rot="3338135">
              <a:off x="774612" y="269718"/>
              <a:ext cx="230018" cy="110847"/>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 name="Shape 574"/>
            <p:cNvSpPr/>
            <p:nvPr/>
          </p:nvSpPr>
          <p:spPr>
            <a:xfrm rot="12560925">
              <a:off x="743150" y="317263"/>
              <a:ext cx="256089" cy="735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9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Shape 575"/>
            <p:cNvSpPr/>
            <p:nvPr/>
          </p:nvSpPr>
          <p:spPr>
            <a:xfrm>
              <a:off x="861832" y="389651"/>
              <a:ext cx="151201" cy="132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29" y="16102"/>
                  </a:lnTo>
                  <a:lnTo>
                    <a:pt x="21600" y="21600"/>
                  </a:lnTo>
                  <a:lnTo>
                    <a:pt x="18514" y="1964"/>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 name="Shape 576"/>
            <p:cNvSpPr/>
            <p:nvPr/>
          </p:nvSpPr>
          <p:spPr>
            <a:xfrm>
              <a:off x="815550" y="487374"/>
              <a:ext cx="204001" cy="218401"/>
            </a:xfrm>
            <a:custGeom>
              <a:avLst/>
              <a:gdLst/>
              <a:ahLst/>
              <a:cxnLst>
                <a:cxn ang="0">
                  <a:pos x="wd2" y="hd2"/>
                </a:cxn>
                <a:cxn ang="5400000">
                  <a:pos x="wd2" y="hd2"/>
                </a:cxn>
                <a:cxn ang="10800000">
                  <a:pos x="wd2" y="hd2"/>
                </a:cxn>
                <a:cxn ang="16200000">
                  <a:pos x="wd2" y="hd2"/>
                </a:cxn>
              </a:cxnLst>
              <a:rect l="0" t="0" r="r" b="b"/>
              <a:pathLst>
                <a:path w="21600" h="21600" extrusionOk="0">
                  <a:moveTo>
                    <a:pt x="5591" y="0"/>
                  </a:moveTo>
                  <a:lnTo>
                    <a:pt x="21600" y="6409"/>
                  </a:lnTo>
                  <a:lnTo>
                    <a:pt x="6607" y="21600"/>
                  </a:lnTo>
                  <a:lnTo>
                    <a:pt x="0" y="6171"/>
                  </a:lnTo>
                  <a:lnTo>
                    <a:pt x="5591"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 name="Shape 577"/>
            <p:cNvSpPr/>
            <p:nvPr/>
          </p:nvSpPr>
          <p:spPr>
            <a:xfrm rot="20636598">
              <a:off x="613170" y="582997"/>
              <a:ext cx="224862" cy="1555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 name="Shape 578"/>
            <p:cNvSpPr/>
            <p:nvPr/>
          </p:nvSpPr>
          <p:spPr>
            <a:xfrm rot="10800000">
              <a:off x="487124" y="596574"/>
              <a:ext cx="247903" cy="161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52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Shape 579"/>
            <p:cNvSpPr/>
            <p:nvPr/>
          </p:nvSpPr>
          <p:spPr>
            <a:xfrm rot="637592">
              <a:off x="215220" y="575356"/>
              <a:ext cx="400481" cy="1501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22"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Shape 580"/>
            <p:cNvSpPr/>
            <p:nvPr/>
          </p:nvSpPr>
          <p:spPr>
            <a:xfrm rot="12071167">
              <a:off x="17943" y="502230"/>
              <a:ext cx="373734" cy="1691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115"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27" name="Group 261"/>
          <p:cNvGrpSpPr/>
          <p:nvPr userDrawn="1"/>
        </p:nvGrpSpPr>
        <p:grpSpPr>
          <a:xfrm>
            <a:off x="8357617" y="5794356"/>
            <a:ext cx="936327" cy="806187"/>
            <a:chOff x="0" y="0"/>
            <a:chExt cx="936326" cy="806185"/>
          </a:xfrm>
        </p:grpSpPr>
        <p:sp>
          <p:nvSpPr>
            <p:cNvPr id="28" name="Shape 215"/>
            <p:cNvSpPr/>
            <p:nvPr/>
          </p:nvSpPr>
          <p:spPr>
            <a:xfrm>
              <a:off x="21461" y="20095"/>
              <a:ext cx="124690" cy="41044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29" name="Shape 216"/>
            <p:cNvSpPr/>
            <p:nvPr/>
          </p:nvSpPr>
          <p:spPr>
            <a:xfrm>
              <a:off x="21460" y="20095"/>
              <a:ext cx="335030" cy="2562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0" name="Shape 217"/>
            <p:cNvSpPr/>
            <p:nvPr/>
          </p:nvSpPr>
          <p:spPr>
            <a:xfrm>
              <a:off x="746496" y="240612"/>
              <a:ext cx="152934" cy="16369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1" name="Shape 218"/>
            <p:cNvSpPr/>
            <p:nvPr/>
          </p:nvSpPr>
          <p:spPr>
            <a:xfrm>
              <a:off x="899429" y="404306"/>
              <a:ext cx="17843" cy="16280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2" name="Shape 219"/>
            <p:cNvSpPr/>
            <p:nvPr/>
          </p:nvSpPr>
          <p:spPr>
            <a:xfrm flipH="1">
              <a:off x="776766" y="567113"/>
              <a:ext cx="140506" cy="15443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3" name="Shape 220"/>
            <p:cNvSpPr/>
            <p:nvPr/>
          </p:nvSpPr>
          <p:spPr>
            <a:xfrm flipH="1">
              <a:off x="534785" y="721543"/>
              <a:ext cx="241984" cy="59675"/>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4" name="Shape 221"/>
            <p:cNvSpPr/>
            <p:nvPr/>
          </p:nvSpPr>
          <p:spPr>
            <a:xfrm flipH="1" flipV="1">
              <a:off x="103232" y="703157"/>
              <a:ext cx="431555" cy="780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5" name="Shape 222"/>
            <p:cNvSpPr/>
            <p:nvPr/>
          </p:nvSpPr>
          <p:spPr>
            <a:xfrm flipH="1" flipV="1">
              <a:off x="21460" y="476692"/>
              <a:ext cx="81773" cy="22646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6" name="Shape 223"/>
            <p:cNvSpPr/>
            <p:nvPr/>
          </p:nvSpPr>
          <p:spPr>
            <a:xfrm flipH="1" flipV="1">
              <a:off x="144123" y="430537"/>
              <a:ext cx="215119" cy="8518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7" name="Shape 224"/>
            <p:cNvSpPr/>
            <p:nvPr/>
          </p:nvSpPr>
          <p:spPr>
            <a:xfrm flipH="1">
              <a:off x="150851" y="294228"/>
              <a:ext cx="264382" cy="13631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8" name="Shape 225"/>
            <p:cNvSpPr/>
            <p:nvPr/>
          </p:nvSpPr>
          <p:spPr>
            <a:xfrm flipH="1">
              <a:off x="415231" y="196892"/>
              <a:ext cx="245563" cy="97335"/>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39" name="Shape 226"/>
            <p:cNvSpPr/>
            <p:nvPr/>
          </p:nvSpPr>
          <p:spPr>
            <a:xfrm flipH="1">
              <a:off x="655775" y="165754"/>
              <a:ext cx="280551" cy="3174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0" name="Shape 227"/>
            <p:cNvSpPr/>
            <p:nvPr/>
          </p:nvSpPr>
          <p:spPr>
            <a:xfrm flipH="1">
              <a:off x="655775" y="168825"/>
              <a:ext cx="269400" cy="109529"/>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1" name="Shape 228"/>
            <p:cNvSpPr/>
            <p:nvPr/>
          </p:nvSpPr>
          <p:spPr>
            <a:xfrm flipH="1">
              <a:off x="490312" y="278353"/>
              <a:ext cx="167019" cy="10658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2" name="Shape 229"/>
            <p:cNvSpPr/>
            <p:nvPr/>
          </p:nvSpPr>
          <p:spPr>
            <a:xfrm flipH="1">
              <a:off x="356491" y="381775"/>
              <a:ext cx="139284" cy="13178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3" name="Shape 230"/>
            <p:cNvSpPr/>
            <p:nvPr/>
          </p:nvSpPr>
          <p:spPr>
            <a:xfrm>
              <a:off x="246885" y="128736"/>
              <a:ext cx="61764" cy="21661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4" name="Shape 231"/>
            <p:cNvSpPr/>
            <p:nvPr/>
          </p:nvSpPr>
          <p:spPr>
            <a:xfrm>
              <a:off x="246885" y="126101"/>
              <a:ext cx="198752" cy="2653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5" name="Shape 232"/>
            <p:cNvSpPr/>
            <p:nvPr/>
          </p:nvSpPr>
          <p:spPr>
            <a:xfrm>
              <a:off x="356490" y="47305"/>
              <a:ext cx="178295" cy="4191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6" name="Shape 233"/>
            <p:cNvSpPr/>
            <p:nvPr/>
          </p:nvSpPr>
          <p:spPr>
            <a:xfrm>
              <a:off x="534784" y="88967"/>
              <a:ext cx="133757" cy="75797"/>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7" name="Shape 234"/>
            <p:cNvSpPr/>
            <p:nvPr/>
          </p:nvSpPr>
          <p:spPr>
            <a:xfrm>
              <a:off x="444513" y="152474"/>
              <a:ext cx="120061" cy="5202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8" name="Shape 235"/>
            <p:cNvSpPr/>
            <p:nvPr/>
          </p:nvSpPr>
          <p:spPr>
            <a:xfrm flipV="1">
              <a:off x="564573" y="165752"/>
              <a:ext cx="106041" cy="3874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49" name="Shape 236"/>
            <p:cNvSpPr/>
            <p:nvPr/>
          </p:nvSpPr>
          <p:spPr>
            <a:xfrm>
              <a:off x="24631" y="473131"/>
              <a:ext cx="375121" cy="14484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0" name="Shape 237"/>
            <p:cNvSpPr/>
            <p:nvPr/>
          </p:nvSpPr>
          <p:spPr>
            <a:xfrm flipV="1">
              <a:off x="396275" y="611464"/>
              <a:ext cx="259501" cy="650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1" name="Shape 238"/>
            <p:cNvSpPr/>
            <p:nvPr/>
          </p:nvSpPr>
          <p:spPr>
            <a:xfrm flipV="1">
              <a:off x="655775" y="502215"/>
              <a:ext cx="131748" cy="10815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2" name="Shape 239"/>
            <p:cNvSpPr/>
            <p:nvPr/>
          </p:nvSpPr>
          <p:spPr>
            <a:xfrm flipV="1">
              <a:off x="785215" y="412324"/>
              <a:ext cx="2308" cy="9739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3" name="Shape 240"/>
            <p:cNvSpPr/>
            <p:nvPr/>
          </p:nvSpPr>
          <p:spPr>
            <a:xfrm>
              <a:off x="665252" y="274944"/>
              <a:ext cx="119964" cy="1365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4" name="Shape 241"/>
            <p:cNvSpPr/>
            <p:nvPr/>
          </p:nvSpPr>
          <p:spPr>
            <a:xfrm flipH="1">
              <a:off x="146027" y="285860"/>
              <a:ext cx="92295" cy="146482"/>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5" name="Shape 242"/>
            <p:cNvSpPr/>
            <p:nvPr/>
          </p:nvSpPr>
          <p:spPr>
            <a:xfrm flipH="1">
              <a:off x="241882" y="124380"/>
              <a:ext cx="8088" cy="168044"/>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6" name="Shape 243"/>
            <p:cNvSpPr/>
            <p:nvPr/>
          </p:nvSpPr>
          <p:spPr>
            <a:xfrm flipH="1">
              <a:off x="251372" y="45718"/>
              <a:ext cx="102913" cy="7690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7" name="Shape 244"/>
            <p:cNvSpPr/>
            <p:nvPr/>
          </p:nvSpPr>
          <p:spPr>
            <a:xfrm>
              <a:off x="356540" y="48694"/>
              <a:ext cx="94813" cy="107413"/>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8" name="Shape 245"/>
            <p:cNvSpPr/>
            <p:nvPr/>
          </p:nvSpPr>
          <p:spPr>
            <a:xfrm>
              <a:off x="28736" y="23263"/>
              <a:ext cx="220530" cy="103578"/>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59" name="Shape 246"/>
            <p:cNvSpPr/>
            <p:nvPr/>
          </p:nvSpPr>
          <p:spPr>
            <a:xfrm flipV="1">
              <a:off x="301740" y="285629"/>
              <a:ext cx="338795" cy="56239"/>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60" name="Shape 247"/>
            <p:cNvSpPr/>
            <p:nvPr/>
          </p:nvSpPr>
          <p:spPr>
            <a:xfrm flipV="1">
              <a:off x="88885" y="625576"/>
              <a:ext cx="304034" cy="69486"/>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61" name="Shape 248"/>
            <p:cNvSpPr/>
            <p:nvPr/>
          </p:nvSpPr>
          <p:spPr>
            <a:xfrm>
              <a:off x="396043" y="630488"/>
              <a:ext cx="117930" cy="14094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62" name="Shape 249"/>
            <p:cNvSpPr/>
            <p:nvPr/>
          </p:nvSpPr>
          <p:spPr>
            <a:xfrm flipH="1">
              <a:off x="537912" y="613536"/>
              <a:ext cx="111669" cy="170661"/>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63" name="Shape 250"/>
            <p:cNvSpPr/>
            <p:nvPr/>
          </p:nvSpPr>
          <p:spPr>
            <a:xfrm>
              <a:off x="783408" y="501359"/>
              <a:ext cx="133864" cy="65320"/>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64" name="Shape 251"/>
            <p:cNvSpPr/>
            <p:nvPr/>
          </p:nvSpPr>
          <p:spPr>
            <a:xfrm>
              <a:off x="675105" y="280366"/>
              <a:ext cx="223090" cy="126693"/>
            </a:xfrm>
            <a:prstGeom prst="line">
              <a:avLst/>
            </a:prstGeom>
            <a:noFill/>
            <a:ln w="3175" cap="flat">
              <a:solidFill>
                <a:schemeClr val="accent3"/>
              </a:solidFill>
              <a:prstDash val="solid"/>
              <a:miter lim="800000"/>
            </a:ln>
            <a:effectLst/>
          </p:spPr>
          <p:txBody>
            <a:bodyPr wrap="square" lIns="45719" tIns="45719" rIns="45719" bIns="45719" numCol="1" anchor="t">
              <a:noAutofit/>
            </a:bodyPr>
            <a:lstStyle/>
            <a:p>
              <a:endParaRPr/>
            </a:p>
          </p:txBody>
        </p:sp>
        <p:sp>
          <p:nvSpPr>
            <p:cNvPr id="65" name="Shape 252"/>
            <p:cNvSpPr/>
            <p:nvPr/>
          </p:nvSpPr>
          <p:spPr>
            <a:xfrm>
              <a:off x="285787" y="322306"/>
              <a:ext cx="45721" cy="45722"/>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6" name="Shape 253"/>
            <p:cNvSpPr/>
            <p:nvPr/>
          </p:nvSpPr>
          <p:spPr>
            <a:xfrm>
              <a:off x="-1" y="450269"/>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 name="Shape 254"/>
            <p:cNvSpPr/>
            <p:nvPr/>
          </p:nvSpPr>
          <p:spPr>
            <a:xfrm>
              <a:off x="77958" y="683861"/>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8" name="Shape 255"/>
            <p:cNvSpPr/>
            <p:nvPr/>
          </p:nvSpPr>
          <p:spPr>
            <a:xfrm>
              <a:off x="227337" y="103856"/>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9" name="Shape 256"/>
            <p:cNvSpPr/>
            <p:nvPr/>
          </p:nvSpPr>
          <p:spPr>
            <a:xfrm>
              <a:off x="632916" y="589647"/>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0" name="Shape 257"/>
            <p:cNvSpPr/>
            <p:nvPr/>
          </p:nvSpPr>
          <p:spPr>
            <a:xfrm>
              <a:off x="511925" y="760465"/>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1" name="Shape 258"/>
            <p:cNvSpPr/>
            <p:nvPr/>
          </p:nvSpPr>
          <p:spPr>
            <a:xfrm>
              <a:off x="881140" y="385828"/>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 name="Shape 259"/>
            <p:cNvSpPr/>
            <p:nvPr/>
          </p:nvSpPr>
          <p:spPr>
            <a:xfrm>
              <a:off x="640534" y="262769"/>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 name="Shape 260"/>
            <p:cNvSpPr/>
            <p:nvPr/>
          </p:nvSpPr>
          <p:spPr>
            <a:xfrm>
              <a:off x="1771" y="-1"/>
              <a:ext cx="45721" cy="45721"/>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76" name="Title 75"/>
          <p:cNvSpPr>
            <a:spLocks noGrp="1"/>
          </p:cNvSpPr>
          <p:nvPr>
            <p:ph type="title"/>
          </p:nvPr>
        </p:nvSpPr>
        <p:spPr>
          <a:xfrm>
            <a:off x="774700" y="793508"/>
            <a:ext cx="9144000" cy="1325563"/>
          </a:xfrm>
        </p:spPr>
        <p:txBody>
          <a:bodyPr/>
          <a:lstStyle>
            <a:lvl1pPr>
              <a:defRPr b="1" i="0">
                <a:solidFill>
                  <a:schemeClr val="bg1"/>
                </a:solidFill>
                <a:latin typeface="Microsoft JhengHei" charset="-120"/>
                <a:ea typeface="Microsoft JhengHei" charset="-120"/>
                <a:cs typeface="Microsoft JhengHei" charset="-120"/>
              </a:defRPr>
            </a:lvl1pPr>
          </a:lstStyle>
          <a:p>
            <a:r>
              <a:rPr lang="en-US" dirty="0"/>
              <a:t>Click to edit Master title style</a:t>
            </a:r>
          </a:p>
        </p:txBody>
      </p:sp>
      <p:sp>
        <p:nvSpPr>
          <p:cNvPr id="78" name="Content Placeholder 77"/>
          <p:cNvSpPr>
            <a:spLocks noGrp="1"/>
          </p:cNvSpPr>
          <p:nvPr>
            <p:ph sz="quarter" idx="12" hasCustomPrompt="1"/>
          </p:nvPr>
        </p:nvSpPr>
        <p:spPr>
          <a:xfrm>
            <a:off x="774700" y="2345599"/>
            <a:ext cx="9144000" cy="2010501"/>
          </a:xfrm>
        </p:spPr>
        <p:txBody>
          <a:bodyPr>
            <a:normAutofit/>
          </a:bodyPr>
          <a:lstStyle>
            <a:lvl1pPr marL="0" indent="0">
              <a:buNone/>
              <a:defRPr sz="2000" b="0" i="0">
                <a:solidFill>
                  <a:schemeClr val="bg1"/>
                </a:solidFill>
                <a:latin typeface="Microsoft JhengHei" charset="-120"/>
                <a:ea typeface="Microsoft JhengHei" charset="-120"/>
                <a:cs typeface="Microsoft JhengHei" charset="-120"/>
              </a:defRPr>
            </a:lvl1pPr>
            <a:lvl2pPr marL="457200" indent="0">
              <a:buNone/>
              <a:defRPr sz="2000" b="0" i="0">
                <a:solidFill>
                  <a:schemeClr val="bg1"/>
                </a:solidFill>
                <a:latin typeface="Microsoft JhengHei" charset="-120"/>
                <a:ea typeface="Microsoft JhengHei" charset="-120"/>
                <a:cs typeface="Microsoft JhengHei" charset="-120"/>
              </a:defRPr>
            </a:lvl2pPr>
            <a:lvl3pPr marL="914400" indent="0">
              <a:buNone/>
              <a:defRPr sz="2000" b="0" i="0">
                <a:solidFill>
                  <a:schemeClr val="bg1"/>
                </a:solidFill>
                <a:latin typeface="Microsoft JhengHei" charset="-120"/>
                <a:ea typeface="Microsoft JhengHei" charset="-120"/>
                <a:cs typeface="Microsoft JhengHei" charset="-120"/>
              </a:defRPr>
            </a:lvl3pPr>
            <a:lvl4pPr marL="1371600" indent="0">
              <a:buNone/>
              <a:defRPr sz="2000" b="0" i="0">
                <a:solidFill>
                  <a:schemeClr val="bg1"/>
                </a:solidFill>
                <a:latin typeface="Microsoft JhengHei" charset="-120"/>
                <a:ea typeface="Microsoft JhengHei" charset="-120"/>
                <a:cs typeface="Microsoft JhengHei" charset="-120"/>
              </a:defRPr>
            </a:lvl4pPr>
            <a:lvl5pPr marL="1828800" indent="0">
              <a:buNone/>
              <a:defRPr sz="2000" b="0" i="0">
                <a:solidFill>
                  <a:schemeClr val="bg1"/>
                </a:solidFill>
                <a:latin typeface="Microsoft JhengHei" charset="-120"/>
                <a:ea typeface="Microsoft JhengHei" charset="-120"/>
                <a:cs typeface="Microsoft JhengHei" charset="-120"/>
              </a:defRPr>
            </a:lvl5pPr>
          </a:lstStyle>
          <a:p>
            <a:pPr lvl="0"/>
            <a:r>
              <a:rPr lang="en-US" altLang="zh-CN" dirty="0"/>
              <a:t>subtitle</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
        <p:nvSpPr>
          <p:cNvPr id="8" name="Rectangle 7"/>
          <p:cNvSpPr/>
          <p:nvPr userDrawn="1"/>
        </p:nvSpPr>
        <p:spPr>
          <a:xfrm>
            <a:off x="1371600" y="930120"/>
            <a:ext cx="2540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grpSp>
        <p:nvGrpSpPr>
          <p:cNvPr id="9" name="Group 581"/>
          <p:cNvGrpSpPr/>
          <p:nvPr userDrawn="1"/>
        </p:nvGrpSpPr>
        <p:grpSpPr>
          <a:xfrm>
            <a:off x="133431" y="171790"/>
            <a:ext cx="1025116" cy="766653"/>
            <a:chOff x="0" y="0"/>
            <a:chExt cx="1025114" cy="766651"/>
          </a:xfrm>
        </p:grpSpPr>
        <p:sp>
          <p:nvSpPr>
            <p:cNvPr id="10" name="Shape 562"/>
            <p:cNvSpPr/>
            <p:nvPr/>
          </p:nvSpPr>
          <p:spPr>
            <a:xfrm rot="11038698" flipH="1">
              <a:off x="115569" y="11158"/>
              <a:ext cx="324753" cy="889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8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563"/>
            <p:cNvSpPr/>
            <p:nvPr/>
          </p:nvSpPr>
          <p:spPr>
            <a:xfrm rot="411991">
              <a:off x="378077" y="40845"/>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83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Shape 564"/>
            <p:cNvSpPr/>
            <p:nvPr/>
          </p:nvSpPr>
          <p:spPr>
            <a:xfrm rot="11567838" flipH="1">
              <a:off x="463544" y="47535"/>
              <a:ext cx="168950" cy="93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99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Shape 565"/>
            <p:cNvSpPr/>
            <p:nvPr/>
          </p:nvSpPr>
          <p:spPr>
            <a:xfrm>
              <a:off x="576397" y="75069"/>
              <a:ext cx="175201" cy="108001"/>
            </a:xfrm>
            <a:custGeom>
              <a:avLst/>
              <a:gdLst/>
              <a:ahLst/>
              <a:cxnLst>
                <a:cxn ang="0">
                  <a:pos x="wd2" y="hd2"/>
                </a:cxn>
                <a:cxn ang="5400000">
                  <a:pos x="wd2" y="hd2"/>
                </a:cxn>
                <a:cxn ang="10800000">
                  <a:pos x="wd2" y="hd2"/>
                </a:cxn>
                <a:cxn ang="16200000">
                  <a:pos x="wd2" y="hd2"/>
                </a:cxn>
              </a:cxnLst>
              <a:rect l="0" t="0" r="r" b="b"/>
              <a:pathLst>
                <a:path w="21600" h="21600" extrusionOk="0">
                  <a:moveTo>
                    <a:pt x="9173" y="0"/>
                  </a:moveTo>
                  <a:lnTo>
                    <a:pt x="0" y="14880"/>
                  </a:lnTo>
                  <a:lnTo>
                    <a:pt x="9764" y="21600"/>
                  </a:lnTo>
                  <a:lnTo>
                    <a:pt x="21600" y="13440"/>
                  </a:lnTo>
                  <a:lnTo>
                    <a:pt x="9173"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Shape 566"/>
            <p:cNvSpPr/>
            <p:nvPr/>
          </p:nvSpPr>
          <p:spPr>
            <a:xfrm>
              <a:off x="128251" y="46557"/>
              <a:ext cx="213601" cy="36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752"/>
                  </a:lnTo>
                  <a:lnTo>
                    <a:pt x="21115" y="12816"/>
                  </a:lnTo>
                  <a:lnTo>
                    <a:pt x="11164" y="21600"/>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Shape 567"/>
            <p:cNvSpPr/>
            <p:nvPr/>
          </p:nvSpPr>
          <p:spPr>
            <a:xfrm rot="19935560">
              <a:off x="233705" y="288774"/>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3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 name="Shape 568"/>
            <p:cNvSpPr/>
            <p:nvPr/>
          </p:nvSpPr>
          <p:spPr>
            <a:xfrm rot="15397886">
              <a:off x="297143" y="205756"/>
              <a:ext cx="138185" cy="457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73"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 name="Shape 569"/>
            <p:cNvSpPr/>
            <p:nvPr/>
          </p:nvSpPr>
          <p:spPr>
            <a:xfrm>
              <a:off x="259863" y="336652"/>
              <a:ext cx="316801" cy="160801"/>
            </a:xfrm>
            <a:custGeom>
              <a:avLst/>
              <a:gdLst/>
              <a:ahLst/>
              <a:cxnLst>
                <a:cxn ang="0">
                  <a:pos x="wd2" y="hd2"/>
                </a:cxn>
                <a:cxn ang="5400000">
                  <a:pos x="wd2" y="hd2"/>
                </a:cxn>
                <a:cxn ang="10800000">
                  <a:pos x="wd2" y="hd2"/>
                </a:cxn>
                <a:cxn ang="16200000">
                  <a:pos x="wd2" y="hd2"/>
                </a:cxn>
              </a:cxnLst>
              <a:rect l="0" t="0" r="r" b="b"/>
              <a:pathLst>
                <a:path w="21600" h="21600" extrusionOk="0">
                  <a:moveTo>
                    <a:pt x="0" y="12251"/>
                  </a:moveTo>
                  <a:lnTo>
                    <a:pt x="12600" y="21600"/>
                  </a:lnTo>
                  <a:lnTo>
                    <a:pt x="21600" y="5158"/>
                  </a:lnTo>
                  <a:lnTo>
                    <a:pt x="11618" y="0"/>
                  </a:lnTo>
                  <a:lnTo>
                    <a:pt x="0" y="12251"/>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Shape 570"/>
            <p:cNvSpPr/>
            <p:nvPr/>
          </p:nvSpPr>
          <p:spPr>
            <a:xfrm rot="199406">
              <a:off x="454311" y="169176"/>
              <a:ext cx="297381" cy="1296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692" y="14000"/>
                  </a:lnTo>
                  <a:lnTo>
                    <a:pt x="21600" y="0"/>
                  </a:lnTo>
                  <a:lnTo>
                    <a:pt x="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 name="Shape 571"/>
            <p:cNvSpPr/>
            <p:nvPr/>
          </p:nvSpPr>
          <p:spPr>
            <a:xfrm rot="10531711">
              <a:off x="498687" y="294667"/>
              <a:ext cx="208631" cy="709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26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 name="Shape 572"/>
            <p:cNvSpPr/>
            <p:nvPr/>
          </p:nvSpPr>
          <p:spPr>
            <a:xfrm>
              <a:off x="735027" y="143158"/>
              <a:ext cx="290088" cy="120110"/>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Shape 573"/>
            <p:cNvSpPr/>
            <p:nvPr/>
          </p:nvSpPr>
          <p:spPr>
            <a:xfrm rot="3338135">
              <a:off x="774612" y="269718"/>
              <a:ext cx="230018" cy="110847"/>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 name="Shape 574"/>
            <p:cNvSpPr/>
            <p:nvPr/>
          </p:nvSpPr>
          <p:spPr>
            <a:xfrm rot="12560925">
              <a:off x="743150" y="317263"/>
              <a:ext cx="256089" cy="735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9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 name="Shape 575"/>
            <p:cNvSpPr/>
            <p:nvPr/>
          </p:nvSpPr>
          <p:spPr>
            <a:xfrm>
              <a:off x="861832" y="389651"/>
              <a:ext cx="151201" cy="132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29" y="16102"/>
                  </a:lnTo>
                  <a:lnTo>
                    <a:pt x="21600" y="21600"/>
                  </a:lnTo>
                  <a:lnTo>
                    <a:pt x="18514" y="1964"/>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 name="Shape 576"/>
            <p:cNvSpPr/>
            <p:nvPr/>
          </p:nvSpPr>
          <p:spPr>
            <a:xfrm>
              <a:off x="815550" y="487374"/>
              <a:ext cx="204001" cy="218401"/>
            </a:xfrm>
            <a:custGeom>
              <a:avLst/>
              <a:gdLst/>
              <a:ahLst/>
              <a:cxnLst>
                <a:cxn ang="0">
                  <a:pos x="wd2" y="hd2"/>
                </a:cxn>
                <a:cxn ang="5400000">
                  <a:pos x="wd2" y="hd2"/>
                </a:cxn>
                <a:cxn ang="10800000">
                  <a:pos x="wd2" y="hd2"/>
                </a:cxn>
                <a:cxn ang="16200000">
                  <a:pos x="wd2" y="hd2"/>
                </a:cxn>
              </a:cxnLst>
              <a:rect l="0" t="0" r="r" b="b"/>
              <a:pathLst>
                <a:path w="21600" h="21600" extrusionOk="0">
                  <a:moveTo>
                    <a:pt x="5591" y="0"/>
                  </a:moveTo>
                  <a:lnTo>
                    <a:pt x="21600" y="6409"/>
                  </a:lnTo>
                  <a:lnTo>
                    <a:pt x="6607" y="21600"/>
                  </a:lnTo>
                  <a:lnTo>
                    <a:pt x="0" y="6171"/>
                  </a:lnTo>
                  <a:lnTo>
                    <a:pt x="5591"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Shape 577"/>
            <p:cNvSpPr/>
            <p:nvPr/>
          </p:nvSpPr>
          <p:spPr>
            <a:xfrm rot="20636598">
              <a:off x="613170" y="582997"/>
              <a:ext cx="224862" cy="1555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Shape 578"/>
            <p:cNvSpPr/>
            <p:nvPr/>
          </p:nvSpPr>
          <p:spPr>
            <a:xfrm rot="10800000">
              <a:off x="487124" y="596574"/>
              <a:ext cx="247903" cy="161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52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Shape 579"/>
            <p:cNvSpPr/>
            <p:nvPr/>
          </p:nvSpPr>
          <p:spPr>
            <a:xfrm rot="637592">
              <a:off x="215220" y="575356"/>
              <a:ext cx="400481" cy="1501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22"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Shape 580"/>
            <p:cNvSpPr/>
            <p:nvPr/>
          </p:nvSpPr>
          <p:spPr>
            <a:xfrm rot="12071167">
              <a:off x="17943" y="502230"/>
              <a:ext cx="373734" cy="1691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115"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2" name="Title 31"/>
          <p:cNvSpPr>
            <a:spLocks noGrp="1"/>
          </p:cNvSpPr>
          <p:nvPr>
            <p:ph type="title"/>
          </p:nvPr>
        </p:nvSpPr>
        <p:spPr>
          <a:xfrm>
            <a:off x="1273267" y="487490"/>
            <a:ext cx="5230011" cy="450955"/>
          </a:xfrm>
        </p:spPr>
        <p:txBody>
          <a:bodyPr>
            <a:normAutofit/>
          </a:bodyPr>
          <a:lstStyle>
            <a:lvl1pPr>
              <a:defRPr sz="2800" b="1" i="0">
                <a:latin typeface="Microsoft JhengHei" charset="-120"/>
                <a:ea typeface="Microsoft JhengHei" charset="-120"/>
                <a:cs typeface="Microsoft JhengHei" charset="-120"/>
              </a:defRPr>
            </a:lvl1pPr>
          </a:lstStyle>
          <a:p>
            <a:r>
              <a:rPr lang="en-US" dirty="0"/>
              <a:t>Click to edit Master title style</a:t>
            </a:r>
          </a:p>
        </p:txBody>
      </p:sp>
      <p:sp>
        <p:nvSpPr>
          <p:cNvPr id="34" name="Content Placeholder 33"/>
          <p:cNvSpPr>
            <a:spLocks noGrp="1"/>
          </p:cNvSpPr>
          <p:nvPr>
            <p:ph sz="quarter" idx="13"/>
          </p:nvPr>
        </p:nvSpPr>
        <p:spPr>
          <a:xfrm>
            <a:off x="1273266" y="1381075"/>
            <a:ext cx="10080534" cy="4508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grpSp>
        <p:nvGrpSpPr>
          <p:cNvPr id="7" name="Group 581"/>
          <p:cNvGrpSpPr/>
          <p:nvPr userDrawn="1"/>
        </p:nvGrpSpPr>
        <p:grpSpPr>
          <a:xfrm>
            <a:off x="133431" y="171790"/>
            <a:ext cx="1025116" cy="766653"/>
            <a:chOff x="0" y="0"/>
            <a:chExt cx="1025114" cy="766651"/>
          </a:xfrm>
        </p:grpSpPr>
        <p:sp>
          <p:nvSpPr>
            <p:cNvPr id="8" name="Shape 562"/>
            <p:cNvSpPr/>
            <p:nvPr/>
          </p:nvSpPr>
          <p:spPr>
            <a:xfrm rot="11038698" flipH="1">
              <a:off x="115569" y="11158"/>
              <a:ext cx="324753" cy="889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8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Shape 563"/>
            <p:cNvSpPr/>
            <p:nvPr/>
          </p:nvSpPr>
          <p:spPr>
            <a:xfrm rot="411991">
              <a:off x="378077" y="40845"/>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83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Shape 564"/>
            <p:cNvSpPr/>
            <p:nvPr/>
          </p:nvSpPr>
          <p:spPr>
            <a:xfrm rot="11567838" flipH="1">
              <a:off x="463544" y="47535"/>
              <a:ext cx="168950" cy="93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99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565"/>
            <p:cNvSpPr/>
            <p:nvPr/>
          </p:nvSpPr>
          <p:spPr>
            <a:xfrm>
              <a:off x="576397" y="75069"/>
              <a:ext cx="175201" cy="108001"/>
            </a:xfrm>
            <a:custGeom>
              <a:avLst/>
              <a:gdLst/>
              <a:ahLst/>
              <a:cxnLst>
                <a:cxn ang="0">
                  <a:pos x="wd2" y="hd2"/>
                </a:cxn>
                <a:cxn ang="5400000">
                  <a:pos x="wd2" y="hd2"/>
                </a:cxn>
                <a:cxn ang="10800000">
                  <a:pos x="wd2" y="hd2"/>
                </a:cxn>
                <a:cxn ang="16200000">
                  <a:pos x="wd2" y="hd2"/>
                </a:cxn>
              </a:cxnLst>
              <a:rect l="0" t="0" r="r" b="b"/>
              <a:pathLst>
                <a:path w="21600" h="21600" extrusionOk="0">
                  <a:moveTo>
                    <a:pt x="9173" y="0"/>
                  </a:moveTo>
                  <a:lnTo>
                    <a:pt x="0" y="14880"/>
                  </a:lnTo>
                  <a:lnTo>
                    <a:pt x="9764" y="21600"/>
                  </a:lnTo>
                  <a:lnTo>
                    <a:pt x="21600" y="13440"/>
                  </a:lnTo>
                  <a:lnTo>
                    <a:pt x="9173"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Shape 566"/>
            <p:cNvSpPr/>
            <p:nvPr/>
          </p:nvSpPr>
          <p:spPr>
            <a:xfrm>
              <a:off x="128251" y="46557"/>
              <a:ext cx="213601" cy="36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752"/>
                  </a:lnTo>
                  <a:lnTo>
                    <a:pt x="21115" y="12816"/>
                  </a:lnTo>
                  <a:lnTo>
                    <a:pt x="11164" y="21600"/>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Shape 567"/>
            <p:cNvSpPr/>
            <p:nvPr/>
          </p:nvSpPr>
          <p:spPr>
            <a:xfrm rot="19935560">
              <a:off x="233705" y="288774"/>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3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Shape 568"/>
            <p:cNvSpPr/>
            <p:nvPr/>
          </p:nvSpPr>
          <p:spPr>
            <a:xfrm rot="15397886">
              <a:off x="297143" y="205756"/>
              <a:ext cx="138185" cy="457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73"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Shape 569"/>
            <p:cNvSpPr/>
            <p:nvPr/>
          </p:nvSpPr>
          <p:spPr>
            <a:xfrm>
              <a:off x="259863" y="336652"/>
              <a:ext cx="316801" cy="160801"/>
            </a:xfrm>
            <a:custGeom>
              <a:avLst/>
              <a:gdLst/>
              <a:ahLst/>
              <a:cxnLst>
                <a:cxn ang="0">
                  <a:pos x="wd2" y="hd2"/>
                </a:cxn>
                <a:cxn ang="5400000">
                  <a:pos x="wd2" y="hd2"/>
                </a:cxn>
                <a:cxn ang="10800000">
                  <a:pos x="wd2" y="hd2"/>
                </a:cxn>
                <a:cxn ang="16200000">
                  <a:pos x="wd2" y="hd2"/>
                </a:cxn>
              </a:cxnLst>
              <a:rect l="0" t="0" r="r" b="b"/>
              <a:pathLst>
                <a:path w="21600" h="21600" extrusionOk="0">
                  <a:moveTo>
                    <a:pt x="0" y="12251"/>
                  </a:moveTo>
                  <a:lnTo>
                    <a:pt x="12600" y="21600"/>
                  </a:lnTo>
                  <a:lnTo>
                    <a:pt x="21600" y="5158"/>
                  </a:lnTo>
                  <a:lnTo>
                    <a:pt x="11618" y="0"/>
                  </a:lnTo>
                  <a:lnTo>
                    <a:pt x="0" y="12251"/>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 name="Shape 570"/>
            <p:cNvSpPr/>
            <p:nvPr/>
          </p:nvSpPr>
          <p:spPr>
            <a:xfrm rot="199406">
              <a:off x="454311" y="169176"/>
              <a:ext cx="297381" cy="1296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692" y="14000"/>
                  </a:lnTo>
                  <a:lnTo>
                    <a:pt x="21600" y="0"/>
                  </a:lnTo>
                  <a:lnTo>
                    <a:pt x="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 name="Shape 571"/>
            <p:cNvSpPr/>
            <p:nvPr/>
          </p:nvSpPr>
          <p:spPr>
            <a:xfrm rot="10531711">
              <a:off x="498687" y="294667"/>
              <a:ext cx="208631" cy="709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26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Shape 572"/>
            <p:cNvSpPr/>
            <p:nvPr/>
          </p:nvSpPr>
          <p:spPr>
            <a:xfrm>
              <a:off x="735027" y="143158"/>
              <a:ext cx="290088" cy="120110"/>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 name="Shape 573"/>
            <p:cNvSpPr/>
            <p:nvPr/>
          </p:nvSpPr>
          <p:spPr>
            <a:xfrm rot="3338135">
              <a:off x="774612" y="269718"/>
              <a:ext cx="230018" cy="110847"/>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 name="Shape 574"/>
            <p:cNvSpPr/>
            <p:nvPr/>
          </p:nvSpPr>
          <p:spPr>
            <a:xfrm rot="12560925">
              <a:off x="743150" y="317263"/>
              <a:ext cx="256089" cy="735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9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Shape 575"/>
            <p:cNvSpPr/>
            <p:nvPr/>
          </p:nvSpPr>
          <p:spPr>
            <a:xfrm>
              <a:off x="861832" y="389651"/>
              <a:ext cx="151201" cy="132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29" y="16102"/>
                  </a:lnTo>
                  <a:lnTo>
                    <a:pt x="21600" y="21600"/>
                  </a:lnTo>
                  <a:lnTo>
                    <a:pt x="18514" y="1964"/>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 name="Shape 576"/>
            <p:cNvSpPr/>
            <p:nvPr/>
          </p:nvSpPr>
          <p:spPr>
            <a:xfrm>
              <a:off x="815550" y="487374"/>
              <a:ext cx="204001" cy="218401"/>
            </a:xfrm>
            <a:custGeom>
              <a:avLst/>
              <a:gdLst/>
              <a:ahLst/>
              <a:cxnLst>
                <a:cxn ang="0">
                  <a:pos x="wd2" y="hd2"/>
                </a:cxn>
                <a:cxn ang="5400000">
                  <a:pos x="wd2" y="hd2"/>
                </a:cxn>
                <a:cxn ang="10800000">
                  <a:pos x="wd2" y="hd2"/>
                </a:cxn>
                <a:cxn ang="16200000">
                  <a:pos x="wd2" y="hd2"/>
                </a:cxn>
              </a:cxnLst>
              <a:rect l="0" t="0" r="r" b="b"/>
              <a:pathLst>
                <a:path w="21600" h="21600" extrusionOk="0">
                  <a:moveTo>
                    <a:pt x="5591" y="0"/>
                  </a:moveTo>
                  <a:lnTo>
                    <a:pt x="21600" y="6409"/>
                  </a:lnTo>
                  <a:lnTo>
                    <a:pt x="6607" y="21600"/>
                  </a:lnTo>
                  <a:lnTo>
                    <a:pt x="0" y="6171"/>
                  </a:lnTo>
                  <a:lnTo>
                    <a:pt x="5591"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 name="Shape 577"/>
            <p:cNvSpPr/>
            <p:nvPr/>
          </p:nvSpPr>
          <p:spPr>
            <a:xfrm rot="20636598">
              <a:off x="613170" y="582997"/>
              <a:ext cx="224862" cy="1555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 name="Shape 578"/>
            <p:cNvSpPr/>
            <p:nvPr/>
          </p:nvSpPr>
          <p:spPr>
            <a:xfrm rot="10800000">
              <a:off x="487124" y="596574"/>
              <a:ext cx="247903" cy="161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52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Shape 579"/>
            <p:cNvSpPr/>
            <p:nvPr/>
          </p:nvSpPr>
          <p:spPr>
            <a:xfrm rot="637592">
              <a:off x="215220" y="575356"/>
              <a:ext cx="400481" cy="1501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22"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Shape 580"/>
            <p:cNvSpPr/>
            <p:nvPr/>
          </p:nvSpPr>
          <p:spPr>
            <a:xfrm rot="12071167">
              <a:off x="17943" y="502230"/>
              <a:ext cx="373734" cy="1691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115"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27" name="Picture 26"/>
          <p:cNvPicPr>
            <a:picLocks noChangeAspect="1"/>
          </p:cNvPicPr>
          <p:nvPr userDrawn="1"/>
        </p:nvPicPr>
        <p:blipFill>
          <a:blip r:embed="rId2"/>
          <a:stretch>
            <a:fillRect/>
          </a:stretch>
        </p:blipFill>
        <p:spPr>
          <a:xfrm>
            <a:off x="797429" y="1255077"/>
            <a:ext cx="7701833" cy="1296641"/>
          </a:xfrm>
          <a:prstGeom prst="rect">
            <a:avLst/>
          </a:prstGeom>
        </p:spPr>
      </p:pic>
      <p:sp>
        <p:nvSpPr>
          <p:cNvPr id="30" name="Title 29"/>
          <p:cNvSpPr>
            <a:spLocks noGrp="1"/>
          </p:cNvSpPr>
          <p:nvPr>
            <p:ph type="title"/>
          </p:nvPr>
        </p:nvSpPr>
        <p:spPr>
          <a:xfrm>
            <a:off x="1146466" y="1470291"/>
            <a:ext cx="7190916" cy="873061"/>
          </a:xfrm>
        </p:spPr>
        <p:txBody>
          <a:bodyPr/>
          <a:lstStyle>
            <a:lvl1pPr>
              <a:defRPr sz="3200" b="1">
                <a:solidFill>
                  <a:schemeClr val="bg1"/>
                </a:solidFill>
                <a:latin typeface="Microsoft JhengHei" charset="-120"/>
                <a:ea typeface="Microsoft JhengHei" charset="-120"/>
                <a:cs typeface="Microsoft JhengHei" charset="-120"/>
              </a:defRPr>
            </a:lvl1pPr>
          </a:lstStyle>
          <a:p>
            <a:r>
              <a:rPr lang="en-US"/>
              <a:t>Click to edit Master title style</a:t>
            </a:r>
          </a:p>
        </p:txBody>
      </p:sp>
      <p:sp>
        <p:nvSpPr>
          <p:cNvPr id="32" name="Content Placeholder 31"/>
          <p:cNvSpPr>
            <a:spLocks noGrp="1"/>
          </p:cNvSpPr>
          <p:nvPr>
            <p:ph sz="quarter" idx="13" hasCustomPrompt="1"/>
          </p:nvPr>
        </p:nvSpPr>
        <p:spPr>
          <a:xfrm>
            <a:off x="1152984" y="3082434"/>
            <a:ext cx="7184398" cy="2645266"/>
          </a:xfrm>
        </p:spPr>
        <p:txBody>
          <a:bodyPr/>
          <a:lstStyle>
            <a:lvl1pPr>
              <a:defRPr sz="2800"/>
            </a:lvl1pPr>
          </a:lstStyle>
          <a:p>
            <a:pPr marL="342900" indent="-342900">
              <a:lnSpc>
                <a:spcPct val="150000"/>
              </a:lnSpc>
              <a:buFont typeface="Wingdings" charset="2"/>
              <a:buChar char="v"/>
            </a:pPr>
            <a:r>
              <a:rPr lang="en-US" altLang="zh-CN" sz="2400" b="1" dirty="0"/>
              <a:t>Click</a:t>
            </a:r>
            <a:r>
              <a:rPr lang="zh-CN" altLang="en-US" sz="2400" b="1" baseline="0" dirty="0"/>
              <a:t> </a:t>
            </a:r>
            <a:r>
              <a:rPr lang="en-US" altLang="zh-CN" sz="2400" b="1" baseline="0" dirty="0"/>
              <a:t>to</a:t>
            </a:r>
            <a:r>
              <a:rPr lang="zh-CN" altLang="en-US" sz="2400" b="1" baseline="0" dirty="0"/>
              <a:t> </a:t>
            </a:r>
            <a:r>
              <a:rPr lang="en-US" altLang="zh-CN" sz="2400" b="1" baseline="0" dirty="0"/>
              <a:t>edit</a:t>
            </a:r>
            <a:r>
              <a:rPr lang="zh-CN" altLang="en-US" sz="2400" b="1" baseline="0" dirty="0"/>
              <a:t> </a:t>
            </a:r>
            <a:r>
              <a:rPr lang="en-US" altLang="zh-CN" sz="2400" b="1" baseline="0" dirty="0"/>
              <a:t>more</a:t>
            </a:r>
            <a:r>
              <a:rPr lang="zh-CN" altLang="en-US" sz="2400" b="1" baseline="0" dirty="0"/>
              <a:t> </a:t>
            </a:r>
            <a:r>
              <a:rPr lang="en-US" altLang="zh-CN" sz="2400" b="1" baseline="0" dirty="0"/>
              <a:t>bullet</a:t>
            </a:r>
            <a:endParaRPr lang="en-US" altLang="zh-CN" sz="2400" b="1" dirty="0"/>
          </a:p>
          <a:p>
            <a:pPr marL="342900" indent="-342900">
              <a:lnSpc>
                <a:spcPct val="150000"/>
              </a:lnSpc>
              <a:buFont typeface="Wingdings" charset="2"/>
              <a:buChar char="v"/>
            </a:pPr>
            <a:r>
              <a:rPr lang="en-US" altLang="zh-CN" sz="2400" b="1" dirty="0"/>
              <a:t>Click</a:t>
            </a:r>
            <a:r>
              <a:rPr lang="zh-CN" altLang="en-US" sz="2400" b="1" baseline="0" dirty="0"/>
              <a:t> </a:t>
            </a:r>
            <a:r>
              <a:rPr lang="en-US" altLang="zh-CN" sz="2400" b="1" baseline="0" dirty="0"/>
              <a:t>to</a:t>
            </a:r>
            <a:r>
              <a:rPr lang="zh-CN" altLang="en-US" sz="2400" b="1" baseline="0" dirty="0"/>
              <a:t> </a:t>
            </a:r>
            <a:r>
              <a:rPr lang="en-US" altLang="zh-CN" sz="2400" b="1" baseline="0" dirty="0"/>
              <a:t>edit</a:t>
            </a:r>
            <a:r>
              <a:rPr lang="zh-CN" altLang="en-US" sz="2400" b="1" baseline="0" dirty="0"/>
              <a:t> </a:t>
            </a:r>
            <a:r>
              <a:rPr lang="en-US" altLang="zh-CN" sz="2400" b="1" baseline="0" dirty="0"/>
              <a:t>more</a:t>
            </a:r>
            <a:r>
              <a:rPr lang="zh-CN" altLang="en-US" sz="2400" b="1" baseline="0" dirty="0"/>
              <a:t> </a:t>
            </a:r>
            <a:r>
              <a:rPr lang="en-US" altLang="zh-CN" sz="2400" b="1" baseline="0" dirty="0"/>
              <a:t>bullet</a:t>
            </a:r>
            <a:endParaRPr lang="en-US" altLang="zh-CN" sz="2400" b="1" dirty="0"/>
          </a:p>
          <a:p>
            <a:pPr marL="342900" indent="-342900">
              <a:lnSpc>
                <a:spcPct val="150000"/>
              </a:lnSpc>
              <a:buFont typeface="Wingdings" charset="2"/>
              <a:buChar char="v"/>
            </a:pPr>
            <a:r>
              <a:rPr lang="en-US" altLang="zh-CN" sz="2400" b="1" dirty="0"/>
              <a:t>Click</a:t>
            </a:r>
            <a:r>
              <a:rPr lang="zh-CN" altLang="en-US" sz="2400" b="1" baseline="0" dirty="0"/>
              <a:t> </a:t>
            </a:r>
            <a:r>
              <a:rPr lang="en-US" altLang="zh-CN" sz="2400" b="1" baseline="0" dirty="0"/>
              <a:t>to</a:t>
            </a:r>
            <a:r>
              <a:rPr lang="zh-CN" altLang="en-US" sz="2400" b="1" baseline="0" dirty="0"/>
              <a:t> </a:t>
            </a:r>
            <a:r>
              <a:rPr lang="en-US" altLang="zh-CN" sz="2400" b="1" baseline="0" dirty="0"/>
              <a:t>edit</a:t>
            </a:r>
            <a:r>
              <a:rPr lang="zh-CN" altLang="en-US" sz="2400" b="1" baseline="0" dirty="0"/>
              <a:t> </a:t>
            </a:r>
            <a:r>
              <a:rPr lang="en-US" altLang="zh-CN" sz="2400" b="1" baseline="0" dirty="0"/>
              <a:t>more</a:t>
            </a:r>
            <a:r>
              <a:rPr lang="zh-CN" altLang="en-US" sz="2400" b="1" baseline="0" dirty="0"/>
              <a:t> </a:t>
            </a:r>
            <a:r>
              <a:rPr lang="en-US" altLang="zh-CN" sz="2400" b="1" baseline="0" dirty="0"/>
              <a:t>bullet</a:t>
            </a:r>
            <a:endParaRPr lang="en-US" altLang="zh-CN" sz="2400" b="1" dirty="0"/>
          </a:p>
          <a:p>
            <a:pPr lvl="0"/>
            <a:endParaRPr lang="en-US" dirty="0"/>
          </a:p>
        </p:txBody>
      </p:sp>
      <p:sp>
        <p:nvSpPr>
          <p:cNvPr id="34" name="Picture Placeholder 33"/>
          <p:cNvSpPr>
            <a:spLocks noGrp="1"/>
          </p:cNvSpPr>
          <p:nvPr>
            <p:ph type="pic" sz="quarter" idx="14"/>
          </p:nvPr>
        </p:nvSpPr>
        <p:spPr>
          <a:xfrm>
            <a:off x="8499262" y="3082434"/>
            <a:ext cx="2854538" cy="2645266"/>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pPr/>
              <a:t>12/1/2017</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pic>
        <p:nvPicPr>
          <p:cNvPr id="6" name="Picture 5"/>
          <p:cNvPicPr>
            <a:picLocks noChangeAspect="1"/>
          </p:cNvPicPr>
          <p:nvPr userDrawn="1"/>
        </p:nvPicPr>
        <p:blipFill>
          <a:blip r:embed="rId2"/>
          <a:stretch>
            <a:fillRect/>
          </a:stretch>
        </p:blipFill>
        <p:spPr>
          <a:xfrm>
            <a:off x="539750" y="2216150"/>
            <a:ext cx="11112500" cy="2425700"/>
          </a:xfrm>
          <a:prstGeom prst="rect">
            <a:avLst/>
          </a:prstGeom>
        </p:spPr>
      </p:pic>
      <p:sp>
        <p:nvSpPr>
          <p:cNvPr id="7" name="Shape 153"/>
          <p:cNvSpPr txBox="1">
            <a:spLocks/>
          </p:cNvSpPr>
          <p:nvPr userDrawn="1"/>
        </p:nvSpPr>
        <p:spPr>
          <a:xfrm>
            <a:off x="1879769" y="3075021"/>
            <a:ext cx="8432461" cy="1041050"/>
          </a:xfrm>
          <a:prstGeom prst="rect">
            <a:avLst/>
          </a:prstGeom>
        </p:spPr>
        <p:txBody>
          <a:bodyPr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algn="ctr" hangingPunct="1"/>
            <a:endParaRPr lang="en" sz="4800" dirty="0">
              <a:solidFill>
                <a:schemeClr val="bg1"/>
              </a:solidFill>
            </a:endParaRPr>
          </a:p>
        </p:txBody>
      </p:sp>
      <p:grpSp>
        <p:nvGrpSpPr>
          <p:cNvPr id="9" name="Group 581"/>
          <p:cNvGrpSpPr/>
          <p:nvPr userDrawn="1"/>
        </p:nvGrpSpPr>
        <p:grpSpPr>
          <a:xfrm>
            <a:off x="133431" y="171790"/>
            <a:ext cx="1025116" cy="766653"/>
            <a:chOff x="0" y="0"/>
            <a:chExt cx="1025114" cy="766651"/>
          </a:xfrm>
        </p:grpSpPr>
        <p:sp>
          <p:nvSpPr>
            <p:cNvPr id="10" name="Shape 562"/>
            <p:cNvSpPr/>
            <p:nvPr/>
          </p:nvSpPr>
          <p:spPr>
            <a:xfrm rot="11038698" flipH="1">
              <a:off x="115569" y="11158"/>
              <a:ext cx="324753" cy="889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68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563"/>
            <p:cNvSpPr/>
            <p:nvPr/>
          </p:nvSpPr>
          <p:spPr>
            <a:xfrm rot="411991">
              <a:off x="378077" y="40845"/>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83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Shape 564"/>
            <p:cNvSpPr/>
            <p:nvPr/>
          </p:nvSpPr>
          <p:spPr>
            <a:xfrm rot="11567838" flipH="1">
              <a:off x="463544" y="47535"/>
              <a:ext cx="168950" cy="933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99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Shape 565"/>
            <p:cNvSpPr/>
            <p:nvPr/>
          </p:nvSpPr>
          <p:spPr>
            <a:xfrm>
              <a:off x="576397" y="75069"/>
              <a:ext cx="175201" cy="108001"/>
            </a:xfrm>
            <a:custGeom>
              <a:avLst/>
              <a:gdLst/>
              <a:ahLst/>
              <a:cxnLst>
                <a:cxn ang="0">
                  <a:pos x="wd2" y="hd2"/>
                </a:cxn>
                <a:cxn ang="5400000">
                  <a:pos x="wd2" y="hd2"/>
                </a:cxn>
                <a:cxn ang="10800000">
                  <a:pos x="wd2" y="hd2"/>
                </a:cxn>
                <a:cxn ang="16200000">
                  <a:pos x="wd2" y="hd2"/>
                </a:cxn>
              </a:cxnLst>
              <a:rect l="0" t="0" r="r" b="b"/>
              <a:pathLst>
                <a:path w="21600" h="21600" extrusionOk="0">
                  <a:moveTo>
                    <a:pt x="9173" y="0"/>
                  </a:moveTo>
                  <a:lnTo>
                    <a:pt x="0" y="14880"/>
                  </a:lnTo>
                  <a:lnTo>
                    <a:pt x="9764" y="21600"/>
                  </a:lnTo>
                  <a:lnTo>
                    <a:pt x="21600" y="13440"/>
                  </a:lnTo>
                  <a:lnTo>
                    <a:pt x="9173"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Shape 566"/>
            <p:cNvSpPr/>
            <p:nvPr/>
          </p:nvSpPr>
          <p:spPr>
            <a:xfrm>
              <a:off x="128251" y="46557"/>
              <a:ext cx="213601" cy="36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752"/>
                  </a:lnTo>
                  <a:lnTo>
                    <a:pt x="21115" y="12816"/>
                  </a:lnTo>
                  <a:lnTo>
                    <a:pt x="11164" y="21600"/>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Shape 567"/>
            <p:cNvSpPr/>
            <p:nvPr/>
          </p:nvSpPr>
          <p:spPr>
            <a:xfrm rot="19935560">
              <a:off x="233705" y="288774"/>
              <a:ext cx="171744" cy="796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3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 name="Shape 568"/>
            <p:cNvSpPr/>
            <p:nvPr/>
          </p:nvSpPr>
          <p:spPr>
            <a:xfrm rot="15397886">
              <a:off x="297143" y="205756"/>
              <a:ext cx="138185" cy="457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373"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 name="Shape 569"/>
            <p:cNvSpPr/>
            <p:nvPr/>
          </p:nvSpPr>
          <p:spPr>
            <a:xfrm>
              <a:off x="259863" y="336652"/>
              <a:ext cx="316801" cy="160801"/>
            </a:xfrm>
            <a:custGeom>
              <a:avLst/>
              <a:gdLst/>
              <a:ahLst/>
              <a:cxnLst>
                <a:cxn ang="0">
                  <a:pos x="wd2" y="hd2"/>
                </a:cxn>
                <a:cxn ang="5400000">
                  <a:pos x="wd2" y="hd2"/>
                </a:cxn>
                <a:cxn ang="10800000">
                  <a:pos x="wd2" y="hd2"/>
                </a:cxn>
                <a:cxn ang="16200000">
                  <a:pos x="wd2" y="hd2"/>
                </a:cxn>
              </a:cxnLst>
              <a:rect l="0" t="0" r="r" b="b"/>
              <a:pathLst>
                <a:path w="21600" h="21600" extrusionOk="0">
                  <a:moveTo>
                    <a:pt x="0" y="12251"/>
                  </a:moveTo>
                  <a:lnTo>
                    <a:pt x="12600" y="21600"/>
                  </a:lnTo>
                  <a:lnTo>
                    <a:pt x="21600" y="5158"/>
                  </a:lnTo>
                  <a:lnTo>
                    <a:pt x="11618" y="0"/>
                  </a:lnTo>
                  <a:lnTo>
                    <a:pt x="0" y="12251"/>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Shape 570"/>
            <p:cNvSpPr/>
            <p:nvPr/>
          </p:nvSpPr>
          <p:spPr>
            <a:xfrm rot="199406">
              <a:off x="454311" y="169176"/>
              <a:ext cx="297381" cy="1296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692" y="14000"/>
                  </a:lnTo>
                  <a:lnTo>
                    <a:pt x="21600" y="0"/>
                  </a:lnTo>
                  <a:lnTo>
                    <a:pt x="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 name="Shape 571"/>
            <p:cNvSpPr/>
            <p:nvPr/>
          </p:nvSpPr>
          <p:spPr>
            <a:xfrm rot="10531711">
              <a:off x="498687" y="294667"/>
              <a:ext cx="208631" cy="709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3268"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 name="Shape 572"/>
            <p:cNvSpPr/>
            <p:nvPr/>
          </p:nvSpPr>
          <p:spPr>
            <a:xfrm>
              <a:off x="735027" y="143158"/>
              <a:ext cx="290088" cy="120110"/>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Shape 573"/>
            <p:cNvSpPr/>
            <p:nvPr/>
          </p:nvSpPr>
          <p:spPr>
            <a:xfrm rot="3338135">
              <a:off x="774612" y="269718"/>
              <a:ext cx="230018" cy="110847"/>
            </a:xfrm>
            <a:custGeom>
              <a:avLst/>
              <a:gdLst/>
              <a:ahLst/>
              <a:cxnLst>
                <a:cxn ang="0">
                  <a:pos x="wd2" y="hd2"/>
                </a:cxn>
                <a:cxn ang="5400000">
                  <a:pos x="wd2" y="hd2"/>
                </a:cxn>
                <a:cxn ang="10800000">
                  <a:pos x="wd2" y="hd2"/>
                </a:cxn>
                <a:cxn ang="16200000">
                  <a:pos x="wd2" y="hd2"/>
                </a:cxn>
              </a:cxnLst>
              <a:rect l="0" t="0" r="r" b="b"/>
              <a:pathLst>
                <a:path w="21600" h="21600" extrusionOk="0">
                  <a:moveTo>
                    <a:pt x="893" y="6894"/>
                  </a:moveTo>
                  <a:lnTo>
                    <a:pt x="21600" y="0"/>
                  </a:lnTo>
                  <a:lnTo>
                    <a:pt x="0" y="21600"/>
                  </a:lnTo>
                  <a:lnTo>
                    <a:pt x="893" y="6894"/>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 name="Shape 574"/>
            <p:cNvSpPr/>
            <p:nvPr/>
          </p:nvSpPr>
          <p:spPr>
            <a:xfrm rot="12560925">
              <a:off x="743150" y="317263"/>
              <a:ext cx="256089" cy="735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91"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 name="Shape 575"/>
            <p:cNvSpPr/>
            <p:nvPr/>
          </p:nvSpPr>
          <p:spPr>
            <a:xfrm>
              <a:off x="861832" y="389651"/>
              <a:ext cx="151201" cy="132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29" y="16102"/>
                  </a:lnTo>
                  <a:lnTo>
                    <a:pt x="21600" y="21600"/>
                  </a:lnTo>
                  <a:lnTo>
                    <a:pt x="18514" y="1964"/>
                  </a:lnTo>
                  <a:lnTo>
                    <a:pt x="0"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 name="Shape 576"/>
            <p:cNvSpPr/>
            <p:nvPr/>
          </p:nvSpPr>
          <p:spPr>
            <a:xfrm>
              <a:off x="815550" y="487374"/>
              <a:ext cx="204001" cy="218401"/>
            </a:xfrm>
            <a:custGeom>
              <a:avLst/>
              <a:gdLst/>
              <a:ahLst/>
              <a:cxnLst>
                <a:cxn ang="0">
                  <a:pos x="wd2" y="hd2"/>
                </a:cxn>
                <a:cxn ang="5400000">
                  <a:pos x="wd2" y="hd2"/>
                </a:cxn>
                <a:cxn ang="10800000">
                  <a:pos x="wd2" y="hd2"/>
                </a:cxn>
                <a:cxn ang="16200000">
                  <a:pos x="wd2" y="hd2"/>
                </a:cxn>
              </a:cxnLst>
              <a:rect l="0" t="0" r="r" b="b"/>
              <a:pathLst>
                <a:path w="21600" h="21600" extrusionOk="0">
                  <a:moveTo>
                    <a:pt x="5591" y="0"/>
                  </a:moveTo>
                  <a:lnTo>
                    <a:pt x="21600" y="6409"/>
                  </a:lnTo>
                  <a:lnTo>
                    <a:pt x="6607" y="21600"/>
                  </a:lnTo>
                  <a:lnTo>
                    <a:pt x="0" y="6171"/>
                  </a:lnTo>
                  <a:lnTo>
                    <a:pt x="5591" y="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Shape 577"/>
            <p:cNvSpPr/>
            <p:nvPr/>
          </p:nvSpPr>
          <p:spPr>
            <a:xfrm rot="20636598">
              <a:off x="613170" y="582997"/>
              <a:ext cx="224862" cy="1555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Shape 578"/>
            <p:cNvSpPr/>
            <p:nvPr/>
          </p:nvSpPr>
          <p:spPr>
            <a:xfrm rot="10800000">
              <a:off x="487124" y="596574"/>
              <a:ext cx="247903" cy="161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524"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Shape 579"/>
            <p:cNvSpPr/>
            <p:nvPr/>
          </p:nvSpPr>
          <p:spPr>
            <a:xfrm rot="637592">
              <a:off x="215220" y="575356"/>
              <a:ext cx="400481" cy="1501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22"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Shape 580"/>
            <p:cNvSpPr/>
            <p:nvPr/>
          </p:nvSpPr>
          <p:spPr>
            <a:xfrm rot="12071167">
              <a:off x="17943" y="502230"/>
              <a:ext cx="373734" cy="1691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115" y="0"/>
                  </a:lnTo>
                  <a:lnTo>
                    <a:pt x="21600" y="21600"/>
                  </a:lnTo>
                  <a:close/>
                </a:path>
              </a:pathLst>
            </a:custGeom>
            <a:solidFill>
              <a:srgbClr val="1F4E7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0" name="Title 29"/>
          <p:cNvSpPr>
            <a:spLocks noGrp="1"/>
          </p:cNvSpPr>
          <p:nvPr>
            <p:ph type="title"/>
          </p:nvPr>
        </p:nvSpPr>
        <p:spPr>
          <a:xfrm>
            <a:off x="885030" y="2790508"/>
            <a:ext cx="10515600" cy="1325563"/>
          </a:xfrm>
        </p:spPr>
        <p:txBody>
          <a:bodyPr>
            <a:normAutofit/>
          </a:bodyPr>
          <a:lstStyle>
            <a:lvl1pPr algn="ctr">
              <a:defRPr sz="4800" b="1" i="0">
                <a:solidFill>
                  <a:schemeClr val="bg1"/>
                </a:solidFill>
                <a:latin typeface="Microsoft JhengHei" charset="-120"/>
                <a:ea typeface="Microsoft JhengHei" charset="-120"/>
                <a:cs typeface="Microsoft JhengHei" charset="-120"/>
              </a:defRPr>
            </a:lvl1pPr>
          </a:lstStyle>
          <a:p>
            <a:r>
              <a:rPr lang="en-US" dirty="0"/>
              <a:t>Click to edit Master title style</a:t>
            </a:r>
          </a:p>
        </p:txBody>
      </p:sp>
      <p:sp>
        <p:nvSpPr>
          <p:cNvPr id="32" name="Text Placeholder 31"/>
          <p:cNvSpPr>
            <a:spLocks noGrp="1"/>
          </p:cNvSpPr>
          <p:nvPr>
            <p:ph type="body" sz="quarter" idx="13" hasCustomPrompt="1"/>
          </p:nvPr>
        </p:nvSpPr>
        <p:spPr>
          <a:xfrm>
            <a:off x="2540000" y="4851400"/>
            <a:ext cx="7112000" cy="364808"/>
          </a:xfrm>
        </p:spPr>
        <p:txBody>
          <a:bodyPr>
            <a:normAutofit/>
          </a:bodyPr>
          <a:lstStyle>
            <a:lvl1pPr marL="0" indent="0" algn="ctr">
              <a:buNone/>
              <a:defRPr sz="2000" baseline="0"/>
            </a:lvl1pPr>
          </a:lstStyle>
          <a:p>
            <a:pPr lvl="0"/>
            <a:r>
              <a:rPr lang="en-US" altLang="zh-CN" dirty="0"/>
              <a:t>Click</a:t>
            </a:r>
            <a:r>
              <a:rPr lang="zh-CN" altLang="en-US" dirty="0"/>
              <a:t> </a:t>
            </a:r>
            <a:r>
              <a:rPr lang="en-US" altLang="zh-CN" dirty="0"/>
              <a:t>here</a:t>
            </a:r>
            <a:r>
              <a:rPr lang="zh-CN" altLang="en-US" dirty="0"/>
              <a:t> </a:t>
            </a:r>
            <a:r>
              <a:rPr lang="en-US" altLang="zh-CN" dirty="0"/>
              <a:t>to</a:t>
            </a:r>
            <a:r>
              <a:rPr lang="zh-CN" altLang="en-US" dirty="0"/>
              <a:t> </a:t>
            </a:r>
            <a:r>
              <a:rPr lang="en-US" altLang="zh-CN" dirty="0"/>
              <a:t>edit</a:t>
            </a:r>
            <a:r>
              <a:rPr lang="zh-CN" altLang="en-US" dirty="0"/>
              <a:t> </a:t>
            </a:r>
            <a:r>
              <a:rPr lang="en-US" altLang="zh-CN" dirty="0"/>
              <a:t>more</a:t>
            </a:r>
            <a:r>
              <a:rPr lang="zh-CN" altLang="en-US" dirty="0"/>
              <a:t> </a:t>
            </a:r>
            <a:r>
              <a:rPr lang="en-US" altLang="zh-CN" dirty="0"/>
              <a:t>content</a:t>
            </a:r>
            <a:endParaRPr lang="en-US" dirty="0"/>
          </a:p>
        </p:txBody>
      </p:sp>
    </p:spTree>
    <p:extLst>
      <p:ext uri="{BB962C8B-B14F-4D97-AF65-F5344CB8AC3E}">
        <p14:creationId xmlns:p14="http://schemas.microsoft.com/office/powerpoint/2010/main" val="459982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326640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51" r:id="rId4"/>
    <p:sldLayoutId id="214748375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774700" y="2523621"/>
            <a:ext cx="9144000" cy="1655762"/>
          </a:xfrm>
        </p:spPr>
        <p:txBody>
          <a:bodyPr/>
          <a:lstStyle/>
          <a:p>
            <a:pPr marL="0" indent="0">
              <a:buNone/>
            </a:pPr>
            <a:r>
              <a:rPr lang="zh-CN" altLang="en-US" dirty="0"/>
              <a:t>陈晓理 数据应用学院</a:t>
            </a:r>
            <a:endParaRPr lang="en-US" dirty="0"/>
          </a:p>
        </p:txBody>
      </p:sp>
      <p:sp>
        <p:nvSpPr>
          <p:cNvPr id="3" name="Title 2"/>
          <p:cNvSpPr>
            <a:spLocks noGrp="1"/>
          </p:cNvSpPr>
          <p:nvPr>
            <p:ph type="title"/>
          </p:nvPr>
        </p:nvSpPr>
        <p:spPr/>
        <p:txBody>
          <a:bodyPr/>
          <a:lstStyle/>
          <a:p>
            <a:r>
              <a:rPr lang="en-US" dirty="0"/>
              <a:t>Classification</a:t>
            </a:r>
            <a:r>
              <a:rPr lang="zh-CN" altLang="en-US" dirty="0"/>
              <a:t>分类问题</a:t>
            </a:r>
            <a:endParaRPr lang="en-US" dirty="0"/>
          </a:p>
        </p:txBody>
      </p:sp>
    </p:spTree>
    <p:extLst>
      <p:ext uri="{BB962C8B-B14F-4D97-AF65-F5344CB8AC3E}">
        <p14:creationId xmlns:p14="http://schemas.microsoft.com/office/powerpoint/2010/main" val="200343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27272171"/>
              </p:ext>
            </p:extLst>
          </p:nvPr>
        </p:nvGraphicFramePr>
        <p:xfrm>
          <a:off x="1273268" y="1381125"/>
          <a:ext cx="10080531" cy="3437061"/>
        </p:xfrm>
        <a:graphic>
          <a:graphicData uri="http://schemas.openxmlformats.org/drawingml/2006/table">
            <a:tbl>
              <a:tblPr firstRow="1" bandRow="1">
                <a:tableStyleId>{5940675A-B579-460E-94D1-54222C63F5DA}</a:tableStyleId>
              </a:tblPr>
              <a:tblGrid>
                <a:gridCol w="3360177">
                  <a:extLst>
                    <a:ext uri="{9D8B030D-6E8A-4147-A177-3AD203B41FA5}">
                      <a16:colId xmlns:a16="http://schemas.microsoft.com/office/drawing/2014/main" val="2087078836"/>
                    </a:ext>
                  </a:extLst>
                </a:gridCol>
                <a:gridCol w="3360177">
                  <a:extLst>
                    <a:ext uri="{9D8B030D-6E8A-4147-A177-3AD203B41FA5}">
                      <a16:colId xmlns:a16="http://schemas.microsoft.com/office/drawing/2014/main" val="4290312647"/>
                    </a:ext>
                  </a:extLst>
                </a:gridCol>
                <a:gridCol w="3360177">
                  <a:extLst>
                    <a:ext uri="{9D8B030D-6E8A-4147-A177-3AD203B41FA5}">
                      <a16:colId xmlns:a16="http://schemas.microsoft.com/office/drawing/2014/main" val="3179437823"/>
                    </a:ext>
                  </a:extLst>
                </a:gridCol>
              </a:tblGrid>
              <a:tr h="1145687">
                <a:tc>
                  <a:txBody>
                    <a:bodyPr/>
                    <a:lstStyle/>
                    <a:p>
                      <a:pPr algn="ctr"/>
                      <a:endParaRPr lang="en-US" sz="2800" dirty="0"/>
                    </a:p>
                  </a:txBody>
                  <a:tcPr/>
                </a:tc>
                <a:tc>
                  <a:txBody>
                    <a:bodyPr/>
                    <a:lstStyle/>
                    <a:p>
                      <a:pPr algn="ctr"/>
                      <a:r>
                        <a:rPr lang="zh-CN" altLang="en-US" sz="2800" dirty="0"/>
                        <a:t>识别结果：喝酒了</a:t>
                      </a:r>
                      <a:endParaRPr lang="en-US" sz="2800" dirty="0"/>
                    </a:p>
                  </a:txBody>
                  <a:tcPr/>
                </a:tc>
                <a:tc>
                  <a:txBody>
                    <a:bodyPr/>
                    <a:lstStyle/>
                    <a:p>
                      <a:pPr algn="ctr"/>
                      <a:r>
                        <a:rPr lang="zh-CN" altLang="en-US" sz="2800" dirty="0"/>
                        <a:t>识别结果：没喝酒</a:t>
                      </a:r>
                      <a:endParaRPr lang="en-US" sz="2800" dirty="0"/>
                    </a:p>
                  </a:txBody>
                  <a:tcPr/>
                </a:tc>
                <a:extLst>
                  <a:ext uri="{0D108BD9-81ED-4DB2-BD59-A6C34878D82A}">
                    <a16:rowId xmlns:a16="http://schemas.microsoft.com/office/drawing/2014/main" val="3926973592"/>
                  </a:ext>
                </a:extLst>
              </a:tr>
              <a:tr h="1145687">
                <a:tc>
                  <a:txBody>
                    <a:bodyPr/>
                    <a:lstStyle/>
                    <a:p>
                      <a:pPr algn="ctr"/>
                      <a:r>
                        <a:rPr lang="zh-CN" altLang="en-US" sz="2800" dirty="0"/>
                        <a:t>实际：喝酒了</a:t>
                      </a:r>
                      <a:endParaRPr lang="en-US" sz="2800" dirty="0"/>
                    </a:p>
                  </a:txBody>
                  <a:tcPr/>
                </a:tc>
                <a:tc>
                  <a:txBody>
                    <a:bodyPr/>
                    <a:lstStyle/>
                    <a:p>
                      <a:pPr algn="ctr"/>
                      <a:endParaRPr lang="en-US" sz="2800" dirty="0"/>
                    </a:p>
                  </a:txBody>
                  <a:tcPr/>
                </a:tc>
                <a:tc>
                  <a:txBody>
                    <a:bodyPr/>
                    <a:lstStyle/>
                    <a:p>
                      <a:pPr algn="ctr"/>
                      <a:endParaRPr lang="en-US" sz="2800"/>
                    </a:p>
                  </a:txBody>
                  <a:tcPr/>
                </a:tc>
                <a:extLst>
                  <a:ext uri="{0D108BD9-81ED-4DB2-BD59-A6C34878D82A}">
                    <a16:rowId xmlns:a16="http://schemas.microsoft.com/office/drawing/2014/main" val="1206123385"/>
                  </a:ext>
                </a:extLst>
              </a:tr>
              <a:tr h="1145687">
                <a:tc>
                  <a:txBody>
                    <a:bodyPr/>
                    <a:lstStyle/>
                    <a:p>
                      <a:pPr algn="ctr"/>
                      <a:r>
                        <a:rPr lang="zh-CN" altLang="en-US" sz="2800" dirty="0"/>
                        <a:t>实际：没喝酒</a:t>
                      </a: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2913375396"/>
                  </a:ext>
                </a:extLst>
              </a:tr>
            </a:tbl>
          </a:graphicData>
        </a:graphic>
      </p:graphicFrame>
      <p:sp>
        <p:nvSpPr>
          <p:cNvPr id="5" name="TextBox 4"/>
          <p:cNvSpPr txBox="1"/>
          <p:nvPr/>
        </p:nvSpPr>
        <p:spPr>
          <a:xfrm>
            <a:off x="1273268" y="5260866"/>
            <a:ext cx="5883670" cy="1200329"/>
          </a:xfrm>
          <a:prstGeom prst="rect">
            <a:avLst/>
          </a:prstGeom>
          <a:noFill/>
        </p:spPr>
        <p:txBody>
          <a:bodyPr wrap="square" rtlCol="0">
            <a:spAutoFit/>
          </a:bodyPr>
          <a:lstStyle/>
          <a:p>
            <a:r>
              <a:rPr lang="zh-CN" altLang="en-US" sz="2400" b="1" dirty="0"/>
              <a:t>目标：抓酒驾</a:t>
            </a:r>
            <a:endParaRPr lang="en-US" altLang="zh-CN" sz="2400" b="1" dirty="0"/>
          </a:p>
          <a:p>
            <a:r>
              <a:rPr lang="zh-CN" altLang="en-US" sz="2400" b="1" dirty="0"/>
              <a:t>测试仪若显示浓度超标：</a:t>
            </a:r>
            <a:r>
              <a:rPr lang="en-US" altLang="zh-CN" sz="2400" b="1" dirty="0"/>
              <a:t>Positive</a:t>
            </a:r>
            <a:r>
              <a:rPr lang="zh-CN" altLang="en-US" sz="2400" b="1" dirty="0"/>
              <a:t>，阳性</a:t>
            </a:r>
            <a:endParaRPr lang="en-US" altLang="zh-CN" sz="2400" b="1" dirty="0"/>
          </a:p>
          <a:p>
            <a:r>
              <a:rPr lang="zh-CN" altLang="en-US" sz="2400" b="1" dirty="0"/>
              <a:t>测试仪若显示浓度正常：</a:t>
            </a:r>
            <a:r>
              <a:rPr lang="en-US" altLang="zh-CN" sz="2400" b="1" dirty="0"/>
              <a:t>Negative, </a:t>
            </a:r>
            <a:r>
              <a:rPr lang="zh-CN" altLang="en-US" sz="2400" b="1" dirty="0"/>
              <a:t>阴性</a:t>
            </a:r>
            <a:endParaRPr lang="en-US" sz="2400" b="1" dirty="0"/>
          </a:p>
        </p:txBody>
      </p:sp>
    </p:spTree>
    <p:extLst>
      <p:ext uri="{BB962C8B-B14F-4D97-AF65-F5344CB8AC3E}">
        <p14:creationId xmlns:p14="http://schemas.microsoft.com/office/powerpoint/2010/main" val="139386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389262680"/>
              </p:ext>
            </p:extLst>
          </p:nvPr>
        </p:nvGraphicFramePr>
        <p:xfrm>
          <a:off x="1273268" y="1381125"/>
          <a:ext cx="10080531" cy="3437061"/>
        </p:xfrm>
        <a:graphic>
          <a:graphicData uri="http://schemas.openxmlformats.org/drawingml/2006/table">
            <a:tbl>
              <a:tblPr firstRow="1" bandRow="1">
                <a:tableStyleId>{5940675A-B579-460E-94D1-54222C63F5DA}</a:tableStyleId>
              </a:tblPr>
              <a:tblGrid>
                <a:gridCol w="3360177">
                  <a:extLst>
                    <a:ext uri="{9D8B030D-6E8A-4147-A177-3AD203B41FA5}">
                      <a16:colId xmlns:a16="http://schemas.microsoft.com/office/drawing/2014/main" val="2087078836"/>
                    </a:ext>
                  </a:extLst>
                </a:gridCol>
                <a:gridCol w="3360177">
                  <a:extLst>
                    <a:ext uri="{9D8B030D-6E8A-4147-A177-3AD203B41FA5}">
                      <a16:colId xmlns:a16="http://schemas.microsoft.com/office/drawing/2014/main" val="4290312647"/>
                    </a:ext>
                  </a:extLst>
                </a:gridCol>
                <a:gridCol w="3360177">
                  <a:extLst>
                    <a:ext uri="{9D8B030D-6E8A-4147-A177-3AD203B41FA5}">
                      <a16:colId xmlns:a16="http://schemas.microsoft.com/office/drawing/2014/main" val="3179437823"/>
                    </a:ext>
                  </a:extLst>
                </a:gridCol>
              </a:tblGrid>
              <a:tr h="1145687">
                <a:tc>
                  <a:txBody>
                    <a:bodyPr/>
                    <a:lstStyle/>
                    <a:p>
                      <a:pPr algn="ctr"/>
                      <a:endParaRPr lang="en-US" sz="2800" dirty="0"/>
                    </a:p>
                  </a:txBody>
                  <a:tcPr/>
                </a:tc>
                <a:tc>
                  <a:txBody>
                    <a:bodyPr/>
                    <a:lstStyle/>
                    <a:p>
                      <a:pPr algn="ctr"/>
                      <a:r>
                        <a:rPr lang="zh-CN" altLang="en-US" sz="2800" dirty="0"/>
                        <a:t>识别结果：喝酒了（</a:t>
                      </a:r>
                      <a:r>
                        <a:rPr lang="en-US" altLang="zh-CN" sz="2800" dirty="0"/>
                        <a:t>Positive)</a:t>
                      </a:r>
                      <a:endParaRPr lang="en-US" sz="2800" dirty="0"/>
                    </a:p>
                  </a:txBody>
                  <a:tcPr/>
                </a:tc>
                <a:tc>
                  <a:txBody>
                    <a:bodyPr/>
                    <a:lstStyle/>
                    <a:p>
                      <a:pPr algn="ctr"/>
                      <a:r>
                        <a:rPr lang="zh-CN" altLang="en-US" sz="2800" dirty="0"/>
                        <a:t>识别结果：没喝酒</a:t>
                      </a:r>
                      <a:r>
                        <a:rPr lang="en-US" altLang="zh-CN" sz="2800" dirty="0"/>
                        <a:t>(Negative)</a:t>
                      </a:r>
                      <a:endParaRPr lang="en-US" sz="2800" dirty="0"/>
                    </a:p>
                  </a:txBody>
                  <a:tcPr/>
                </a:tc>
                <a:extLst>
                  <a:ext uri="{0D108BD9-81ED-4DB2-BD59-A6C34878D82A}">
                    <a16:rowId xmlns:a16="http://schemas.microsoft.com/office/drawing/2014/main" val="3926973592"/>
                  </a:ext>
                </a:extLst>
              </a:tr>
              <a:tr h="1145687">
                <a:tc>
                  <a:txBody>
                    <a:bodyPr/>
                    <a:lstStyle/>
                    <a:p>
                      <a:pPr algn="ctr"/>
                      <a:r>
                        <a:rPr lang="zh-CN" altLang="en-US" sz="2800" dirty="0"/>
                        <a:t>实际：喝酒了</a:t>
                      </a:r>
                      <a:r>
                        <a:rPr lang="en-US" altLang="zh-CN" sz="2800" dirty="0"/>
                        <a:t>(Positive)</a:t>
                      </a:r>
                      <a:endParaRPr lang="en-US" sz="2800" dirty="0"/>
                    </a:p>
                  </a:txBody>
                  <a:tcPr/>
                </a:tc>
                <a:tc>
                  <a:txBody>
                    <a:bodyPr/>
                    <a:lstStyle/>
                    <a:p>
                      <a:pPr algn="ctr"/>
                      <a:r>
                        <a:rPr lang="en-US" sz="2800" dirty="0"/>
                        <a:t>True Positive</a:t>
                      </a:r>
                    </a:p>
                  </a:txBody>
                  <a:tcPr/>
                </a:tc>
                <a:tc>
                  <a:txBody>
                    <a:bodyPr/>
                    <a:lstStyle/>
                    <a:p>
                      <a:pPr algn="ctr"/>
                      <a:r>
                        <a:rPr lang="en-US" sz="2800" dirty="0"/>
                        <a:t>False Negative</a:t>
                      </a:r>
                    </a:p>
                  </a:txBody>
                  <a:tcPr/>
                </a:tc>
                <a:extLst>
                  <a:ext uri="{0D108BD9-81ED-4DB2-BD59-A6C34878D82A}">
                    <a16:rowId xmlns:a16="http://schemas.microsoft.com/office/drawing/2014/main" val="1206123385"/>
                  </a:ext>
                </a:extLst>
              </a:tr>
              <a:tr h="1145687">
                <a:tc>
                  <a:txBody>
                    <a:bodyPr/>
                    <a:lstStyle/>
                    <a:p>
                      <a:pPr algn="ctr"/>
                      <a:r>
                        <a:rPr lang="zh-CN" altLang="en-US" sz="2800" dirty="0"/>
                        <a:t>实际：没喝酒（</a:t>
                      </a:r>
                      <a:r>
                        <a:rPr lang="en-US" altLang="zh-CN" sz="2800" dirty="0"/>
                        <a:t>Negative)</a:t>
                      </a:r>
                      <a:endParaRPr lang="en-US" sz="2800" dirty="0"/>
                    </a:p>
                  </a:txBody>
                  <a:tcPr/>
                </a:tc>
                <a:tc>
                  <a:txBody>
                    <a:bodyPr/>
                    <a:lstStyle/>
                    <a:p>
                      <a:pPr algn="ctr"/>
                      <a:r>
                        <a:rPr lang="en-US" sz="2800" dirty="0"/>
                        <a:t>False Positive</a:t>
                      </a:r>
                    </a:p>
                  </a:txBody>
                  <a:tcPr/>
                </a:tc>
                <a:tc>
                  <a:txBody>
                    <a:bodyPr/>
                    <a:lstStyle/>
                    <a:p>
                      <a:pPr algn="ctr"/>
                      <a:r>
                        <a:rPr lang="en-US" sz="2800" dirty="0"/>
                        <a:t>True</a:t>
                      </a:r>
                      <a:r>
                        <a:rPr lang="en-US" sz="2800" baseline="0" dirty="0"/>
                        <a:t> Negative</a:t>
                      </a:r>
                      <a:endParaRPr lang="en-US" sz="2800" dirty="0"/>
                    </a:p>
                  </a:txBody>
                  <a:tcPr/>
                </a:tc>
                <a:extLst>
                  <a:ext uri="{0D108BD9-81ED-4DB2-BD59-A6C34878D82A}">
                    <a16:rowId xmlns:a16="http://schemas.microsoft.com/office/drawing/2014/main" val="2913375396"/>
                  </a:ext>
                </a:extLst>
              </a:tr>
            </a:tbl>
          </a:graphicData>
        </a:graphic>
      </p:graphicFrame>
      <p:sp>
        <p:nvSpPr>
          <p:cNvPr id="5" name="TextBox 4"/>
          <p:cNvSpPr txBox="1"/>
          <p:nvPr/>
        </p:nvSpPr>
        <p:spPr>
          <a:xfrm>
            <a:off x="1273268" y="5260866"/>
            <a:ext cx="5883670" cy="1200329"/>
          </a:xfrm>
          <a:prstGeom prst="rect">
            <a:avLst/>
          </a:prstGeom>
          <a:noFill/>
        </p:spPr>
        <p:txBody>
          <a:bodyPr wrap="square" rtlCol="0">
            <a:spAutoFit/>
          </a:bodyPr>
          <a:lstStyle/>
          <a:p>
            <a:r>
              <a:rPr lang="zh-CN" altLang="en-US" sz="2400" b="1" dirty="0"/>
              <a:t>目标：抓酒驾</a:t>
            </a:r>
            <a:endParaRPr lang="en-US" altLang="zh-CN" sz="2400" b="1" dirty="0"/>
          </a:p>
          <a:p>
            <a:r>
              <a:rPr lang="zh-CN" altLang="en-US" sz="2400" b="1" dirty="0"/>
              <a:t>测试仪若显示浓度超标：</a:t>
            </a:r>
            <a:r>
              <a:rPr lang="en-US" altLang="zh-CN" sz="2400" b="1" dirty="0"/>
              <a:t>Positive</a:t>
            </a:r>
            <a:r>
              <a:rPr lang="zh-CN" altLang="en-US" sz="2400" b="1" dirty="0"/>
              <a:t>，阳性</a:t>
            </a:r>
            <a:endParaRPr lang="en-US" altLang="zh-CN" sz="2400" b="1" dirty="0"/>
          </a:p>
          <a:p>
            <a:r>
              <a:rPr lang="zh-CN" altLang="en-US" sz="2400" b="1" dirty="0"/>
              <a:t>测试仪若显示浓度正常：</a:t>
            </a:r>
            <a:r>
              <a:rPr lang="en-US" altLang="zh-CN" sz="2400" b="1" dirty="0"/>
              <a:t>Negative, </a:t>
            </a:r>
            <a:r>
              <a:rPr lang="zh-CN" altLang="en-US" sz="2400" b="1" dirty="0"/>
              <a:t>阴性</a:t>
            </a:r>
            <a:endParaRPr lang="en-US" sz="2400" b="1" dirty="0"/>
          </a:p>
        </p:txBody>
      </p:sp>
      <p:sp>
        <p:nvSpPr>
          <p:cNvPr id="3" name="TextBox 2"/>
          <p:cNvSpPr txBox="1"/>
          <p:nvPr/>
        </p:nvSpPr>
        <p:spPr>
          <a:xfrm>
            <a:off x="5034987" y="487490"/>
            <a:ext cx="3831221" cy="369332"/>
          </a:xfrm>
          <a:prstGeom prst="rect">
            <a:avLst/>
          </a:prstGeom>
          <a:noFill/>
        </p:spPr>
        <p:txBody>
          <a:bodyPr wrap="square" rtlCol="0">
            <a:spAutoFit/>
          </a:bodyPr>
          <a:lstStyle/>
          <a:p>
            <a:r>
              <a:rPr lang="en-US" dirty="0"/>
              <a:t>Confusion Matrix</a:t>
            </a:r>
            <a:r>
              <a:rPr lang="zh-CN" altLang="en-US" dirty="0"/>
              <a:t>混淆矩阵</a:t>
            </a:r>
            <a:endParaRPr lang="en-US" dirty="0"/>
          </a:p>
        </p:txBody>
      </p:sp>
    </p:spTree>
    <p:extLst>
      <p:ext uri="{BB962C8B-B14F-4D97-AF65-F5344CB8AC3E}">
        <p14:creationId xmlns:p14="http://schemas.microsoft.com/office/powerpoint/2010/main" val="274440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sp>
        <p:nvSpPr>
          <p:cNvPr id="3" name="Content Placeholder 2"/>
          <p:cNvSpPr>
            <a:spLocks noGrp="1"/>
          </p:cNvSpPr>
          <p:nvPr>
            <p:ph sz="quarter" idx="13"/>
          </p:nvPr>
        </p:nvSpPr>
        <p:spPr/>
        <p:txBody>
          <a:bodyPr/>
          <a:lstStyle/>
          <a:p>
            <a:r>
              <a:rPr lang="zh-CN" altLang="en-US" dirty="0"/>
              <a:t>查酒驾结果，以测试仪显示结果是否</a:t>
            </a:r>
            <a:r>
              <a:rPr lang="en-US" altLang="zh-CN" dirty="0"/>
              <a:t>&gt;=20mg/100ml</a:t>
            </a:r>
            <a:r>
              <a:rPr lang="zh-CN" altLang="en-US" dirty="0"/>
              <a:t>为标准。</a:t>
            </a:r>
            <a:endParaRPr lang="en-US" altLang="zh-CN" dirty="0"/>
          </a:p>
          <a:p>
            <a:r>
              <a:rPr lang="zh-CN" altLang="en-US" dirty="0"/>
              <a:t>一共查了</a:t>
            </a:r>
            <a:r>
              <a:rPr lang="en-US" altLang="zh-CN" dirty="0"/>
              <a:t>200</a:t>
            </a:r>
            <a:r>
              <a:rPr lang="zh-CN" altLang="en-US" dirty="0"/>
              <a:t>人，其中，</a:t>
            </a:r>
            <a:r>
              <a:rPr lang="en-US" altLang="zh-CN" dirty="0"/>
              <a:t>170</a:t>
            </a:r>
            <a:r>
              <a:rPr lang="zh-CN" altLang="en-US" dirty="0"/>
              <a:t>人显示超过</a:t>
            </a:r>
            <a:r>
              <a:rPr lang="en-US" altLang="zh-CN" dirty="0"/>
              <a:t>20mg/100ml</a:t>
            </a:r>
            <a:r>
              <a:rPr lang="zh-CN" altLang="en-US" dirty="0"/>
              <a:t>，其中</a:t>
            </a:r>
            <a:r>
              <a:rPr lang="en-US" altLang="zh-CN" dirty="0"/>
              <a:t>163</a:t>
            </a:r>
            <a:r>
              <a:rPr lang="zh-CN" altLang="en-US" dirty="0"/>
              <a:t>人证实喝酒，</a:t>
            </a:r>
            <a:r>
              <a:rPr lang="en-US" altLang="zh-CN" dirty="0"/>
              <a:t>7</a:t>
            </a:r>
            <a:r>
              <a:rPr lang="zh-CN" altLang="en-US" dirty="0"/>
              <a:t>人确实没喝酒。剩余</a:t>
            </a:r>
            <a:r>
              <a:rPr lang="en-US" altLang="zh-CN" dirty="0"/>
              <a:t>30</a:t>
            </a:r>
            <a:r>
              <a:rPr lang="zh-CN" altLang="en-US" dirty="0"/>
              <a:t>人显示低于</a:t>
            </a:r>
            <a:r>
              <a:rPr lang="en-US" altLang="zh-CN" dirty="0"/>
              <a:t>20mg/100ml</a:t>
            </a:r>
            <a:r>
              <a:rPr lang="zh-CN" altLang="en-US" dirty="0"/>
              <a:t>，但交警时候发现，其中有</a:t>
            </a:r>
            <a:r>
              <a:rPr lang="en-US" altLang="zh-CN" dirty="0"/>
              <a:t>3</a:t>
            </a:r>
            <a:r>
              <a:rPr lang="zh-CN" altLang="en-US" dirty="0"/>
              <a:t>人也喝过酒，只是采取了一些特殊方式蒙骗了测试仪，其余</a:t>
            </a:r>
            <a:r>
              <a:rPr lang="en-US" altLang="zh-CN" dirty="0"/>
              <a:t>27</a:t>
            </a:r>
            <a:r>
              <a:rPr lang="zh-CN" altLang="en-US" dirty="0"/>
              <a:t>人没喝过酒。</a:t>
            </a:r>
            <a:endParaRPr lang="en-US" altLang="zh-CN" dirty="0"/>
          </a:p>
          <a:p>
            <a:r>
              <a:rPr lang="zh-CN" altLang="en-US" dirty="0"/>
              <a:t>怎样填写上页的矩阵？</a:t>
            </a:r>
            <a:endParaRPr lang="en-US" dirty="0"/>
          </a:p>
        </p:txBody>
      </p:sp>
    </p:spTree>
    <p:extLst>
      <p:ext uri="{BB962C8B-B14F-4D97-AF65-F5344CB8AC3E}">
        <p14:creationId xmlns:p14="http://schemas.microsoft.com/office/powerpoint/2010/main" val="217880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800228599"/>
              </p:ext>
            </p:extLst>
          </p:nvPr>
        </p:nvGraphicFramePr>
        <p:xfrm>
          <a:off x="1273268" y="1381125"/>
          <a:ext cx="10080531" cy="3437061"/>
        </p:xfrm>
        <a:graphic>
          <a:graphicData uri="http://schemas.openxmlformats.org/drawingml/2006/table">
            <a:tbl>
              <a:tblPr firstRow="1" bandRow="1">
                <a:tableStyleId>{5940675A-B579-460E-94D1-54222C63F5DA}</a:tableStyleId>
              </a:tblPr>
              <a:tblGrid>
                <a:gridCol w="3360177">
                  <a:extLst>
                    <a:ext uri="{9D8B030D-6E8A-4147-A177-3AD203B41FA5}">
                      <a16:colId xmlns:a16="http://schemas.microsoft.com/office/drawing/2014/main" val="2087078836"/>
                    </a:ext>
                  </a:extLst>
                </a:gridCol>
                <a:gridCol w="3360177">
                  <a:extLst>
                    <a:ext uri="{9D8B030D-6E8A-4147-A177-3AD203B41FA5}">
                      <a16:colId xmlns:a16="http://schemas.microsoft.com/office/drawing/2014/main" val="4290312647"/>
                    </a:ext>
                  </a:extLst>
                </a:gridCol>
                <a:gridCol w="3360177">
                  <a:extLst>
                    <a:ext uri="{9D8B030D-6E8A-4147-A177-3AD203B41FA5}">
                      <a16:colId xmlns:a16="http://schemas.microsoft.com/office/drawing/2014/main" val="3179437823"/>
                    </a:ext>
                  </a:extLst>
                </a:gridCol>
              </a:tblGrid>
              <a:tr h="1145687">
                <a:tc>
                  <a:txBody>
                    <a:bodyPr/>
                    <a:lstStyle/>
                    <a:p>
                      <a:pPr algn="ctr"/>
                      <a:endParaRPr lang="en-US" sz="2800" dirty="0"/>
                    </a:p>
                  </a:txBody>
                  <a:tcPr/>
                </a:tc>
                <a:tc>
                  <a:txBody>
                    <a:bodyPr/>
                    <a:lstStyle/>
                    <a:p>
                      <a:pPr algn="ctr"/>
                      <a:r>
                        <a:rPr lang="zh-CN" altLang="en-US" sz="2800" dirty="0"/>
                        <a:t>识别结果：喝酒了（</a:t>
                      </a:r>
                      <a:r>
                        <a:rPr lang="en-US" altLang="zh-CN" sz="2800" dirty="0"/>
                        <a:t>Positive)</a:t>
                      </a:r>
                      <a:endParaRPr lang="en-US" sz="2800" dirty="0"/>
                    </a:p>
                  </a:txBody>
                  <a:tcPr/>
                </a:tc>
                <a:tc>
                  <a:txBody>
                    <a:bodyPr/>
                    <a:lstStyle/>
                    <a:p>
                      <a:pPr algn="ctr"/>
                      <a:r>
                        <a:rPr lang="zh-CN" altLang="en-US" sz="2800" dirty="0"/>
                        <a:t>识别结果：没喝酒</a:t>
                      </a:r>
                      <a:r>
                        <a:rPr lang="en-US" altLang="zh-CN" sz="2800" dirty="0"/>
                        <a:t>(Negative)</a:t>
                      </a:r>
                      <a:endParaRPr lang="en-US" sz="2800" dirty="0"/>
                    </a:p>
                  </a:txBody>
                  <a:tcPr/>
                </a:tc>
                <a:extLst>
                  <a:ext uri="{0D108BD9-81ED-4DB2-BD59-A6C34878D82A}">
                    <a16:rowId xmlns:a16="http://schemas.microsoft.com/office/drawing/2014/main" val="3926973592"/>
                  </a:ext>
                </a:extLst>
              </a:tr>
              <a:tr h="1145687">
                <a:tc>
                  <a:txBody>
                    <a:bodyPr/>
                    <a:lstStyle/>
                    <a:p>
                      <a:pPr algn="ctr"/>
                      <a:r>
                        <a:rPr lang="zh-CN" altLang="en-US" sz="2800" dirty="0"/>
                        <a:t>实际：喝酒了</a:t>
                      </a:r>
                      <a:r>
                        <a:rPr lang="en-US" altLang="zh-CN" sz="2800" dirty="0"/>
                        <a:t>(Positive)</a:t>
                      </a:r>
                      <a:endParaRPr lang="en-US" sz="2800" dirty="0"/>
                    </a:p>
                  </a:txBody>
                  <a:tcPr/>
                </a:tc>
                <a:tc>
                  <a:txBody>
                    <a:bodyPr/>
                    <a:lstStyle/>
                    <a:p>
                      <a:pPr algn="ctr"/>
                      <a:r>
                        <a:rPr lang="en-US" sz="2800" dirty="0"/>
                        <a:t>True Positive</a:t>
                      </a:r>
                    </a:p>
                    <a:p>
                      <a:pPr algn="ctr"/>
                      <a:r>
                        <a:rPr lang="en-US" altLang="zh-CN" sz="2800" dirty="0"/>
                        <a:t>163</a:t>
                      </a:r>
                      <a:endParaRPr lang="en-US" sz="2800" dirty="0"/>
                    </a:p>
                  </a:txBody>
                  <a:tcPr/>
                </a:tc>
                <a:tc>
                  <a:txBody>
                    <a:bodyPr/>
                    <a:lstStyle/>
                    <a:p>
                      <a:pPr algn="ctr"/>
                      <a:r>
                        <a:rPr lang="en-US" sz="2800" dirty="0"/>
                        <a:t>False Negative</a:t>
                      </a:r>
                    </a:p>
                    <a:p>
                      <a:pPr algn="ctr"/>
                      <a:r>
                        <a:rPr lang="en-US" altLang="zh-CN" sz="2800" dirty="0"/>
                        <a:t>3</a:t>
                      </a:r>
                      <a:endParaRPr lang="en-US" sz="2800" dirty="0"/>
                    </a:p>
                  </a:txBody>
                  <a:tcPr/>
                </a:tc>
                <a:extLst>
                  <a:ext uri="{0D108BD9-81ED-4DB2-BD59-A6C34878D82A}">
                    <a16:rowId xmlns:a16="http://schemas.microsoft.com/office/drawing/2014/main" val="1206123385"/>
                  </a:ext>
                </a:extLst>
              </a:tr>
              <a:tr h="1145687">
                <a:tc>
                  <a:txBody>
                    <a:bodyPr/>
                    <a:lstStyle/>
                    <a:p>
                      <a:pPr algn="ctr"/>
                      <a:r>
                        <a:rPr lang="zh-CN" altLang="en-US" sz="2800" dirty="0"/>
                        <a:t>实际：没喝酒（</a:t>
                      </a:r>
                      <a:r>
                        <a:rPr lang="en-US" altLang="zh-CN" sz="2800" dirty="0"/>
                        <a:t>Negative)</a:t>
                      </a:r>
                      <a:endParaRPr lang="en-US" sz="2800" dirty="0"/>
                    </a:p>
                  </a:txBody>
                  <a:tcPr/>
                </a:tc>
                <a:tc>
                  <a:txBody>
                    <a:bodyPr/>
                    <a:lstStyle/>
                    <a:p>
                      <a:pPr algn="ctr"/>
                      <a:r>
                        <a:rPr lang="en-US" sz="2800" dirty="0"/>
                        <a:t>False Positive</a:t>
                      </a:r>
                    </a:p>
                    <a:p>
                      <a:pPr algn="ctr"/>
                      <a:r>
                        <a:rPr lang="en-US" altLang="zh-CN" sz="2800" dirty="0"/>
                        <a:t>7</a:t>
                      </a:r>
                      <a:endParaRPr lang="en-US" sz="2800" dirty="0"/>
                    </a:p>
                  </a:txBody>
                  <a:tcPr/>
                </a:tc>
                <a:tc>
                  <a:txBody>
                    <a:bodyPr/>
                    <a:lstStyle/>
                    <a:p>
                      <a:pPr algn="ctr"/>
                      <a:r>
                        <a:rPr lang="en-US" sz="2800" dirty="0"/>
                        <a:t>True</a:t>
                      </a:r>
                      <a:r>
                        <a:rPr lang="en-US" sz="2800" baseline="0" dirty="0"/>
                        <a:t> Negative</a:t>
                      </a:r>
                    </a:p>
                    <a:p>
                      <a:pPr algn="ctr"/>
                      <a:r>
                        <a:rPr lang="en-US" altLang="zh-CN" sz="2800" baseline="0" dirty="0"/>
                        <a:t>27</a:t>
                      </a:r>
                      <a:endParaRPr lang="en-US" sz="2800" dirty="0"/>
                    </a:p>
                  </a:txBody>
                  <a:tcPr/>
                </a:tc>
                <a:extLst>
                  <a:ext uri="{0D108BD9-81ED-4DB2-BD59-A6C34878D82A}">
                    <a16:rowId xmlns:a16="http://schemas.microsoft.com/office/drawing/2014/main" val="2913375396"/>
                  </a:ext>
                </a:extLst>
              </a:tr>
            </a:tbl>
          </a:graphicData>
        </a:graphic>
      </p:graphicFrame>
      <p:sp>
        <p:nvSpPr>
          <p:cNvPr id="5" name="TextBox 4"/>
          <p:cNvSpPr txBox="1"/>
          <p:nvPr/>
        </p:nvSpPr>
        <p:spPr>
          <a:xfrm>
            <a:off x="1273268" y="5260866"/>
            <a:ext cx="5883670" cy="1200329"/>
          </a:xfrm>
          <a:prstGeom prst="rect">
            <a:avLst/>
          </a:prstGeom>
          <a:noFill/>
        </p:spPr>
        <p:txBody>
          <a:bodyPr wrap="square" rtlCol="0">
            <a:spAutoFit/>
          </a:bodyPr>
          <a:lstStyle/>
          <a:p>
            <a:r>
              <a:rPr lang="zh-CN" altLang="en-US" sz="2400" b="1" dirty="0"/>
              <a:t>目标：抓酒驾</a:t>
            </a:r>
            <a:endParaRPr lang="en-US" altLang="zh-CN" sz="2400" b="1" dirty="0"/>
          </a:p>
          <a:p>
            <a:r>
              <a:rPr lang="zh-CN" altLang="en-US" sz="2400" b="1" dirty="0"/>
              <a:t>测试仪若显示浓度超标：</a:t>
            </a:r>
            <a:r>
              <a:rPr lang="en-US" altLang="zh-CN" sz="2400" b="1" dirty="0"/>
              <a:t>Positive</a:t>
            </a:r>
            <a:r>
              <a:rPr lang="zh-CN" altLang="en-US" sz="2400" b="1" dirty="0"/>
              <a:t>，阳性</a:t>
            </a:r>
            <a:endParaRPr lang="en-US" altLang="zh-CN" sz="2400" b="1" dirty="0"/>
          </a:p>
          <a:p>
            <a:r>
              <a:rPr lang="zh-CN" altLang="en-US" sz="2400" b="1" dirty="0"/>
              <a:t>测试仪若显示浓度正常：</a:t>
            </a:r>
            <a:r>
              <a:rPr lang="en-US" altLang="zh-CN" sz="2400" b="1" dirty="0"/>
              <a:t>Negative, </a:t>
            </a:r>
            <a:r>
              <a:rPr lang="zh-CN" altLang="en-US" sz="2400" b="1" dirty="0"/>
              <a:t>阴性</a:t>
            </a:r>
            <a:endParaRPr lang="en-US" sz="2400" b="1" dirty="0"/>
          </a:p>
        </p:txBody>
      </p:sp>
    </p:spTree>
    <p:extLst>
      <p:ext uri="{BB962C8B-B14F-4D97-AF65-F5344CB8AC3E}">
        <p14:creationId xmlns:p14="http://schemas.microsoft.com/office/powerpoint/2010/main" val="336661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graphicFrame>
        <p:nvGraphicFramePr>
          <p:cNvPr id="4" name="Content Placeholder 3"/>
          <p:cNvGraphicFramePr>
            <a:graphicFrameLocks noGrp="1"/>
          </p:cNvGraphicFramePr>
          <p:nvPr>
            <p:ph sz="quarter" idx="13"/>
          </p:nvPr>
        </p:nvGraphicFramePr>
        <p:xfrm>
          <a:off x="1273268" y="1381125"/>
          <a:ext cx="10080531" cy="3437061"/>
        </p:xfrm>
        <a:graphic>
          <a:graphicData uri="http://schemas.openxmlformats.org/drawingml/2006/table">
            <a:tbl>
              <a:tblPr firstRow="1" bandRow="1">
                <a:tableStyleId>{5940675A-B579-460E-94D1-54222C63F5DA}</a:tableStyleId>
              </a:tblPr>
              <a:tblGrid>
                <a:gridCol w="3360177">
                  <a:extLst>
                    <a:ext uri="{9D8B030D-6E8A-4147-A177-3AD203B41FA5}">
                      <a16:colId xmlns:a16="http://schemas.microsoft.com/office/drawing/2014/main" val="2087078836"/>
                    </a:ext>
                  </a:extLst>
                </a:gridCol>
                <a:gridCol w="3360177">
                  <a:extLst>
                    <a:ext uri="{9D8B030D-6E8A-4147-A177-3AD203B41FA5}">
                      <a16:colId xmlns:a16="http://schemas.microsoft.com/office/drawing/2014/main" val="4290312647"/>
                    </a:ext>
                  </a:extLst>
                </a:gridCol>
                <a:gridCol w="3360177">
                  <a:extLst>
                    <a:ext uri="{9D8B030D-6E8A-4147-A177-3AD203B41FA5}">
                      <a16:colId xmlns:a16="http://schemas.microsoft.com/office/drawing/2014/main" val="3179437823"/>
                    </a:ext>
                  </a:extLst>
                </a:gridCol>
              </a:tblGrid>
              <a:tr h="1145687">
                <a:tc>
                  <a:txBody>
                    <a:bodyPr/>
                    <a:lstStyle/>
                    <a:p>
                      <a:pPr algn="ctr"/>
                      <a:endParaRPr lang="en-US" sz="2800" dirty="0"/>
                    </a:p>
                  </a:txBody>
                  <a:tcPr/>
                </a:tc>
                <a:tc>
                  <a:txBody>
                    <a:bodyPr/>
                    <a:lstStyle/>
                    <a:p>
                      <a:pPr algn="ctr"/>
                      <a:r>
                        <a:rPr lang="zh-CN" altLang="en-US" sz="2800" dirty="0"/>
                        <a:t>识别结果：喝酒了（</a:t>
                      </a:r>
                      <a:r>
                        <a:rPr lang="en-US" altLang="zh-CN" sz="2800" dirty="0"/>
                        <a:t>Positive)</a:t>
                      </a:r>
                      <a:endParaRPr lang="en-US" sz="2800" dirty="0"/>
                    </a:p>
                  </a:txBody>
                  <a:tcPr/>
                </a:tc>
                <a:tc>
                  <a:txBody>
                    <a:bodyPr/>
                    <a:lstStyle/>
                    <a:p>
                      <a:pPr algn="ctr"/>
                      <a:r>
                        <a:rPr lang="zh-CN" altLang="en-US" sz="2800" dirty="0"/>
                        <a:t>识别结果：没喝酒</a:t>
                      </a:r>
                      <a:r>
                        <a:rPr lang="en-US" altLang="zh-CN" sz="2800" dirty="0"/>
                        <a:t>(Negative)</a:t>
                      </a:r>
                      <a:endParaRPr lang="en-US" sz="2800" dirty="0"/>
                    </a:p>
                  </a:txBody>
                  <a:tcPr/>
                </a:tc>
                <a:extLst>
                  <a:ext uri="{0D108BD9-81ED-4DB2-BD59-A6C34878D82A}">
                    <a16:rowId xmlns:a16="http://schemas.microsoft.com/office/drawing/2014/main" val="3926973592"/>
                  </a:ext>
                </a:extLst>
              </a:tr>
              <a:tr h="1145687">
                <a:tc>
                  <a:txBody>
                    <a:bodyPr/>
                    <a:lstStyle/>
                    <a:p>
                      <a:pPr algn="ctr"/>
                      <a:r>
                        <a:rPr lang="zh-CN" altLang="en-US" sz="2800" dirty="0"/>
                        <a:t>实际：喝酒了</a:t>
                      </a:r>
                      <a:r>
                        <a:rPr lang="en-US" altLang="zh-CN" sz="2800" dirty="0"/>
                        <a:t>(Positive)</a:t>
                      </a:r>
                      <a:endParaRPr lang="en-US" sz="2800" dirty="0"/>
                    </a:p>
                  </a:txBody>
                  <a:tcPr/>
                </a:tc>
                <a:tc>
                  <a:txBody>
                    <a:bodyPr/>
                    <a:lstStyle/>
                    <a:p>
                      <a:pPr algn="ctr"/>
                      <a:r>
                        <a:rPr lang="en-US" sz="2800" dirty="0"/>
                        <a:t>True Positive</a:t>
                      </a:r>
                    </a:p>
                    <a:p>
                      <a:pPr algn="ctr"/>
                      <a:r>
                        <a:rPr lang="en-US" altLang="zh-CN" sz="2800" dirty="0"/>
                        <a:t>163</a:t>
                      </a:r>
                      <a:endParaRPr lang="en-US" sz="2800" dirty="0"/>
                    </a:p>
                  </a:txBody>
                  <a:tcPr/>
                </a:tc>
                <a:tc>
                  <a:txBody>
                    <a:bodyPr/>
                    <a:lstStyle/>
                    <a:p>
                      <a:pPr algn="ctr"/>
                      <a:r>
                        <a:rPr lang="en-US" sz="2800" dirty="0"/>
                        <a:t>False Negative</a:t>
                      </a:r>
                    </a:p>
                    <a:p>
                      <a:pPr algn="ctr"/>
                      <a:r>
                        <a:rPr lang="en-US" altLang="zh-CN" sz="2800" dirty="0"/>
                        <a:t>3</a:t>
                      </a:r>
                      <a:endParaRPr lang="en-US" sz="2800" dirty="0"/>
                    </a:p>
                  </a:txBody>
                  <a:tcPr/>
                </a:tc>
                <a:extLst>
                  <a:ext uri="{0D108BD9-81ED-4DB2-BD59-A6C34878D82A}">
                    <a16:rowId xmlns:a16="http://schemas.microsoft.com/office/drawing/2014/main" val="1206123385"/>
                  </a:ext>
                </a:extLst>
              </a:tr>
              <a:tr h="1145687">
                <a:tc>
                  <a:txBody>
                    <a:bodyPr/>
                    <a:lstStyle/>
                    <a:p>
                      <a:pPr algn="ctr"/>
                      <a:r>
                        <a:rPr lang="zh-CN" altLang="en-US" sz="2800" dirty="0"/>
                        <a:t>实际：没喝酒（</a:t>
                      </a:r>
                      <a:r>
                        <a:rPr lang="en-US" altLang="zh-CN" sz="2800" dirty="0"/>
                        <a:t>Negative)</a:t>
                      </a:r>
                      <a:endParaRPr lang="en-US" sz="2800" dirty="0"/>
                    </a:p>
                  </a:txBody>
                  <a:tcPr/>
                </a:tc>
                <a:tc>
                  <a:txBody>
                    <a:bodyPr/>
                    <a:lstStyle/>
                    <a:p>
                      <a:pPr algn="ctr"/>
                      <a:r>
                        <a:rPr lang="en-US" sz="2800" dirty="0"/>
                        <a:t>False Positive</a:t>
                      </a:r>
                    </a:p>
                    <a:p>
                      <a:pPr algn="ctr"/>
                      <a:r>
                        <a:rPr lang="en-US" altLang="zh-CN" sz="2800" dirty="0"/>
                        <a:t>7</a:t>
                      </a:r>
                      <a:endParaRPr lang="en-US" sz="2800" dirty="0"/>
                    </a:p>
                  </a:txBody>
                  <a:tcPr/>
                </a:tc>
                <a:tc>
                  <a:txBody>
                    <a:bodyPr/>
                    <a:lstStyle/>
                    <a:p>
                      <a:pPr algn="ctr"/>
                      <a:r>
                        <a:rPr lang="en-US" sz="2800" dirty="0"/>
                        <a:t>True</a:t>
                      </a:r>
                      <a:r>
                        <a:rPr lang="en-US" sz="2800" baseline="0" dirty="0"/>
                        <a:t> Negative</a:t>
                      </a:r>
                    </a:p>
                    <a:p>
                      <a:pPr algn="ctr"/>
                      <a:r>
                        <a:rPr lang="en-US" altLang="zh-CN" sz="2800" baseline="0" dirty="0"/>
                        <a:t>27</a:t>
                      </a:r>
                      <a:endParaRPr lang="en-US" sz="2800" dirty="0"/>
                    </a:p>
                  </a:txBody>
                  <a:tcPr/>
                </a:tc>
                <a:extLst>
                  <a:ext uri="{0D108BD9-81ED-4DB2-BD59-A6C34878D82A}">
                    <a16:rowId xmlns:a16="http://schemas.microsoft.com/office/drawing/2014/main" val="2913375396"/>
                  </a:ext>
                </a:extLst>
              </a:tr>
            </a:tbl>
          </a:graphicData>
        </a:graphic>
      </p:graphicFrame>
      <p:sp>
        <p:nvSpPr>
          <p:cNvPr id="5" name="TextBox 4"/>
          <p:cNvSpPr txBox="1"/>
          <p:nvPr/>
        </p:nvSpPr>
        <p:spPr>
          <a:xfrm>
            <a:off x="1273268" y="5260866"/>
            <a:ext cx="5883670" cy="1200329"/>
          </a:xfrm>
          <a:prstGeom prst="rect">
            <a:avLst/>
          </a:prstGeom>
          <a:noFill/>
        </p:spPr>
        <p:txBody>
          <a:bodyPr wrap="square" rtlCol="0">
            <a:spAutoFit/>
          </a:bodyPr>
          <a:lstStyle/>
          <a:p>
            <a:r>
              <a:rPr lang="zh-CN" altLang="en-US" sz="2400" b="1" dirty="0"/>
              <a:t>目标：抓酒驾</a:t>
            </a:r>
            <a:endParaRPr lang="en-US" altLang="zh-CN" sz="2400" b="1" dirty="0"/>
          </a:p>
          <a:p>
            <a:r>
              <a:rPr lang="zh-CN" altLang="en-US" sz="2400" b="1" dirty="0"/>
              <a:t>测试仪若显示浓度超标：</a:t>
            </a:r>
            <a:r>
              <a:rPr lang="en-US" altLang="zh-CN" sz="2400" b="1" dirty="0"/>
              <a:t>Positive</a:t>
            </a:r>
            <a:r>
              <a:rPr lang="zh-CN" altLang="en-US" sz="2400" b="1" dirty="0"/>
              <a:t>，阳性</a:t>
            </a:r>
            <a:endParaRPr lang="en-US" altLang="zh-CN" sz="2400" b="1" dirty="0"/>
          </a:p>
          <a:p>
            <a:r>
              <a:rPr lang="zh-CN" altLang="en-US" sz="2400" b="1" dirty="0"/>
              <a:t>测试仪若显示浓度正常：</a:t>
            </a:r>
            <a:r>
              <a:rPr lang="en-US" altLang="zh-CN" sz="2400" b="1" dirty="0"/>
              <a:t>Negative, </a:t>
            </a:r>
            <a:r>
              <a:rPr lang="zh-CN" altLang="en-US" sz="2400" b="1" dirty="0"/>
              <a:t>阴性</a:t>
            </a:r>
            <a:endParaRPr lang="en-US" sz="2400" b="1" dirty="0"/>
          </a:p>
        </p:txBody>
      </p:sp>
      <p:sp>
        <p:nvSpPr>
          <p:cNvPr id="3" name="TextBox 2"/>
          <p:cNvSpPr txBox="1"/>
          <p:nvPr/>
        </p:nvSpPr>
        <p:spPr>
          <a:xfrm>
            <a:off x="4355123" y="283173"/>
            <a:ext cx="7326922" cy="461665"/>
          </a:xfrm>
          <a:prstGeom prst="rect">
            <a:avLst/>
          </a:prstGeom>
          <a:noFill/>
        </p:spPr>
        <p:txBody>
          <a:bodyPr wrap="square" rtlCol="0">
            <a:spAutoFit/>
          </a:bodyPr>
          <a:lstStyle/>
          <a:p>
            <a:r>
              <a:rPr lang="zh-CN" altLang="en-US" sz="2400" b="1" dirty="0">
                <a:solidFill>
                  <a:schemeClr val="accent1"/>
                </a:solidFill>
              </a:rPr>
              <a:t>召回率，覆盖率，</a:t>
            </a:r>
            <a:r>
              <a:rPr lang="en-US" altLang="zh-CN" sz="2400" b="1" dirty="0">
                <a:solidFill>
                  <a:schemeClr val="accent1"/>
                </a:solidFill>
              </a:rPr>
              <a:t>Recall rate</a:t>
            </a:r>
            <a:r>
              <a:rPr lang="zh-CN" altLang="en-US" sz="2400" b="1" dirty="0">
                <a:solidFill>
                  <a:schemeClr val="accent1"/>
                </a:solidFill>
              </a:rPr>
              <a:t>：实际有多少比例被抓到</a:t>
            </a:r>
            <a:endParaRPr lang="en-US" sz="2400" b="1" dirty="0">
              <a:solidFill>
                <a:schemeClr val="accent1"/>
              </a:solidFill>
            </a:endParaRPr>
          </a:p>
        </p:txBody>
      </p:sp>
      <p:sp>
        <p:nvSpPr>
          <p:cNvPr id="6" name="Oval 5"/>
          <p:cNvSpPr/>
          <p:nvPr/>
        </p:nvSpPr>
        <p:spPr>
          <a:xfrm>
            <a:off x="4466492" y="2343517"/>
            <a:ext cx="7104185" cy="144193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16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94422712"/>
              </p:ext>
            </p:extLst>
          </p:nvPr>
        </p:nvGraphicFramePr>
        <p:xfrm>
          <a:off x="1273268" y="1381125"/>
          <a:ext cx="10080531" cy="3437061"/>
        </p:xfrm>
        <a:graphic>
          <a:graphicData uri="http://schemas.openxmlformats.org/drawingml/2006/table">
            <a:tbl>
              <a:tblPr firstRow="1" bandRow="1">
                <a:tableStyleId>{5940675A-B579-460E-94D1-54222C63F5DA}</a:tableStyleId>
              </a:tblPr>
              <a:tblGrid>
                <a:gridCol w="3360177">
                  <a:extLst>
                    <a:ext uri="{9D8B030D-6E8A-4147-A177-3AD203B41FA5}">
                      <a16:colId xmlns:a16="http://schemas.microsoft.com/office/drawing/2014/main" val="2087078836"/>
                    </a:ext>
                  </a:extLst>
                </a:gridCol>
                <a:gridCol w="3360177">
                  <a:extLst>
                    <a:ext uri="{9D8B030D-6E8A-4147-A177-3AD203B41FA5}">
                      <a16:colId xmlns:a16="http://schemas.microsoft.com/office/drawing/2014/main" val="4290312647"/>
                    </a:ext>
                  </a:extLst>
                </a:gridCol>
                <a:gridCol w="3360177">
                  <a:extLst>
                    <a:ext uri="{9D8B030D-6E8A-4147-A177-3AD203B41FA5}">
                      <a16:colId xmlns:a16="http://schemas.microsoft.com/office/drawing/2014/main" val="3179437823"/>
                    </a:ext>
                  </a:extLst>
                </a:gridCol>
              </a:tblGrid>
              <a:tr h="1145687">
                <a:tc>
                  <a:txBody>
                    <a:bodyPr/>
                    <a:lstStyle/>
                    <a:p>
                      <a:pPr algn="ctr"/>
                      <a:endParaRPr lang="en-US" sz="2800" dirty="0"/>
                    </a:p>
                  </a:txBody>
                  <a:tcPr/>
                </a:tc>
                <a:tc>
                  <a:txBody>
                    <a:bodyPr/>
                    <a:lstStyle/>
                    <a:p>
                      <a:pPr algn="ctr"/>
                      <a:r>
                        <a:rPr lang="zh-CN" altLang="en-US" sz="2800" dirty="0"/>
                        <a:t>识别结果：喝酒了（</a:t>
                      </a:r>
                      <a:r>
                        <a:rPr lang="en-US" altLang="zh-CN" sz="2800" dirty="0"/>
                        <a:t>Positive)</a:t>
                      </a:r>
                      <a:endParaRPr lang="en-US" sz="2800" dirty="0"/>
                    </a:p>
                  </a:txBody>
                  <a:tcPr/>
                </a:tc>
                <a:tc>
                  <a:txBody>
                    <a:bodyPr/>
                    <a:lstStyle/>
                    <a:p>
                      <a:pPr algn="ctr"/>
                      <a:r>
                        <a:rPr lang="zh-CN" altLang="en-US" sz="2800" dirty="0"/>
                        <a:t>识别结果：没喝酒</a:t>
                      </a:r>
                      <a:r>
                        <a:rPr lang="en-US" altLang="zh-CN" sz="2800" dirty="0"/>
                        <a:t>(Negative)</a:t>
                      </a:r>
                      <a:endParaRPr lang="en-US" sz="2800" dirty="0"/>
                    </a:p>
                  </a:txBody>
                  <a:tcPr/>
                </a:tc>
                <a:extLst>
                  <a:ext uri="{0D108BD9-81ED-4DB2-BD59-A6C34878D82A}">
                    <a16:rowId xmlns:a16="http://schemas.microsoft.com/office/drawing/2014/main" val="3926973592"/>
                  </a:ext>
                </a:extLst>
              </a:tr>
              <a:tr h="1145687">
                <a:tc>
                  <a:txBody>
                    <a:bodyPr/>
                    <a:lstStyle/>
                    <a:p>
                      <a:pPr algn="ctr"/>
                      <a:r>
                        <a:rPr lang="zh-CN" altLang="en-US" sz="2800" dirty="0"/>
                        <a:t>实际：喝酒了</a:t>
                      </a:r>
                      <a:r>
                        <a:rPr lang="en-US" altLang="zh-CN" sz="2800" dirty="0"/>
                        <a:t>(Positive)</a:t>
                      </a:r>
                      <a:endParaRPr lang="en-US" sz="2800" dirty="0"/>
                    </a:p>
                  </a:txBody>
                  <a:tcPr/>
                </a:tc>
                <a:tc>
                  <a:txBody>
                    <a:bodyPr/>
                    <a:lstStyle/>
                    <a:p>
                      <a:pPr algn="ctr"/>
                      <a:r>
                        <a:rPr lang="en-US" sz="2800" dirty="0"/>
                        <a:t>True Positive</a:t>
                      </a:r>
                    </a:p>
                    <a:p>
                      <a:pPr algn="ctr"/>
                      <a:r>
                        <a:rPr lang="en-US" altLang="zh-CN" sz="2800" dirty="0"/>
                        <a:t>163</a:t>
                      </a:r>
                      <a:endParaRPr lang="en-US" sz="2800" dirty="0"/>
                    </a:p>
                  </a:txBody>
                  <a:tcPr/>
                </a:tc>
                <a:tc>
                  <a:txBody>
                    <a:bodyPr/>
                    <a:lstStyle/>
                    <a:p>
                      <a:pPr algn="ctr"/>
                      <a:r>
                        <a:rPr lang="en-US" sz="2800" dirty="0"/>
                        <a:t>False Negative</a:t>
                      </a:r>
                    </a:p>
                    <a:p>
                      <a:pPr algn="ctr"/>
                      <a:r>
                        <a:rPr lang="en-US" altLang="zh-CN" sz="2800" dirty="0"/>
                        <a:t>3</a:t>
                      </a:r>
                      <a:endParaRPr lang="en-US" sz="2800" dirty="0"/>
                    </a:p>
                  </a:txBody>
                  <a:tcPr/>
                </a:tc>
                <a:extLst>
                  <a:ext uri="{0D108BD9-81ED-4DB2-BD59-A6C34878D82A}">
                    <a16:rowId xmlns:a16="http://schemas.microsoft.com/office/drawing/2014/main" val="1206123385"/>
                  </a:ext>
                </a:extLst>
              </a:tr>
              <a:tr h="1145687">
                <a:tc>
                  <a:txBody>
                    <a:bodyPr/>
                    <a:lstStyle/>
                    <a:p>
                      <a:pPr algn="ctr"/>
                      <a:r>
                        <a:rPr lang="zh-CN" altLang="en-US" sz="2800" dirty="0"/>
                        <a:t>实际：没喝酒（</a:t>
                      </a:r>
                      <a:r>
                        <a:rPr lang="en-US" altLang="zh-CN" sz="2800" dirty="0"/>
                        <a:t>Negative)</a:t>
                      </a:r>
                      <a:endParaRPr lang="en-US" sz="2800" dirty="0"/>
                    </a:p>
                  </a:txBody>
                  <a:tcPr/>
                </a:tc>
                <a:tc>
                  <a:txBody>
                    <a:bodyPr/>
                    <a:lstStyle/>
                    <a:p>
                      <a:pPr algn="ctr"/>
                      <a:r>
                        <a:rPr lang="en-US" sz="2800" dirty="0"/>
                        <a:t>False Positive</a:t>
                      </a:r>
                    </a:p>
                    <a:p>
                      <a:pPr algn="ctr"/>
                      <a:r>
                        <a:rPr lang="en-US" altLang="zh-CN" sz="2800" dirty="0"/>
                        <a:t>7</a:t>
                      </a:r>
                      <a:endParaRPr lang="en-US" sz="2800" dirty="0"/>
                    </a:p>
                  </a:txBody>
                  <a:tcPr/>
                </a:tc>
                <a:tc>
                  <a:txBody>
                    <a:bodyPr/>
                    <a:lstStyle/>
                    <a:p>
                      <a:pPr algn="ctr"/>
                      <a:r>
                        <a:rPr lang="en-US" sz="2800" dirty="0"/>
                        <a:t>True</a:t>
                      </a:r>
                      <a:r>
                        <a:rPr lang="en-US" sz="2800" baseline="0" dirty="0"/>
                        <a:t> Negative</a:t>
                      </a:r>
                    </a:p>
                    <a:p>
                      <a:pPr algn="ctr"/>
                      <a:r>
                        <a:rPr lang="en-US" altLang="zh-CN" sz="2800" baseline="0" dirty="0"/>
                        <a:t>27</a:t>
                      </a:r>
                      <a:endParaRPr lang="en-US" sz="2800" dirty="0"/>
                    </a:p>
                  </a:txBody>
                  <a:tcPr/>
                </a:tc>
                <a:extLst>
                  <a:ext uri="{0D108BD9-81ED-4DB2-BD59-A6C34878D82A}">
                    <a16:rowId xmlns:a16="http://schemas.microsoft.com/office/drawing/2014/main" val="2913375396"/>
                  </a:ext>
                </a:extLst>
              </a:tr>
            </a:tbl>
          </a:graphicData>
        </a:graphic>
      </p:graphicFrame>
      <p:sp>
        <p:nvSpPr>
          <p:cNvPr id="5" name="TextBox 4"/>
          <p:cNvSpPr txBox="1"/>
          <p:nvPr/>
        </p:nvSpPr>
        <p:spPr>
          <a:xfrm>
            <a:off x="1273268" y="5260866"/>
            <a:ext cx="5883670" cy="1200329"/>
          </a:xfrm>
          <a:prstGeom prst="rect">
            <a:avLst/>
          </a:prstGeom>
          <a:noFill/>
        </p:spPr>
        <p:txBody>
          <a:bodyPr wrap="square" rtlCol="0">
            <a:spAutoFit/>
          </a:bodyPr>
          <a:lstStyle/>
          <a:p>
            <a:r>
              <a:rPr lang="zh-CN" altLang="en-US" sz="2400" b="1" dirty="0"/>
              <a:t>目标：抓酒驾</a:t>
            </a:r>
            <a:endParaRPr lang="en-US" altLang="zh-CN" sz="2400" b="1" dirty="0"/>
          </a:p>
          <a:p>
            <a:r>
              <a:rPr lang="zh-CN" altLang="en-US" sz="2400" b="1" dirty="0"/>
              <a:t>测试仪若显示浓度超标：</a:t>
            </a:r>
            <a:r>
              <a:rPr lang="en-US" altLang="zh-CN" sz="2400" b="1" dirty="0"/>
              <a:t>Positive</a:t>
            </a:r>
            <a:r>
              <a:rPr lang="zh-CN" altLang="en-US" sz="2400" b="1" dirty="0"/>
              <a:t>，阳性</a:t>
            </a:r>
            <a:endParaRPr lang="en-US" altLang="zh-CN" sz="2400" b="1" dirty="0"/>
          </a:p>
          <a:p>
            <a:r>
              <a:rPr lang="zh-CN" altLang="en-US" sz="2400" b="1" dirty="0"/>
              <a:t>测试仪若显示浓度正常：</a:t>
            </a:r>
            <a:r>
              <a:rPr lang="en-US" altLang="zh-CN" sz="2400" b="1" dirty="0"/>
              <a:t>Negative, </a:t>
            </a:r>
            <a:r>
              <a:rPr lang="zh-CN" altLang="en-US" sz="2400" b="1" dirty="0"/>
              <a:t>阴性</a:t>
            </a:r>
            <a:endParaRPr lang="en-US" sz="2400" b="1" dirty="0"/>
          </a:p>
        </p:txBody>
      </p:sp>
      <p:sp>
        <p:nvSpPr>
          <p:cNvPr id="3" name="TextBox 2"/>
          <p:cNvSpPr txBox="1"/>
          <p:nvPr/>
        </p:nvSpPr>
        <p:spPr>
          <a:xfrm>
            <a:off x="4355123" y="283173"/>
            <a:ext cx="7326922" cy="461665"/>
          </a:xfrm>
          <a:prstGeom prst="rect">
            <a:avLst/>
          </a:prstGeom>
          <a:noFill/>
        </p:spPr>
        <p:txBody>
          <a:bodyPr wrap="square" rtlCol="0">
            <a:spAutoFit/>
          </a:bodyPr>
          <a:lstStyle/>
          <a:p>
            <a:r>
              <a:rPr lang="zh-CN" altLang="en-US" sz="2400" b="1" dirty="0">
                <a:solidFill>
                  <a:schemeClr val="accent1"/>
                </a:solidFill>
              </a:rPr>
              <a:t>召回率，覆盖率，</a:t>
            </a:r>
            <a:r>
              <a:rPr lang="en-US" altLang="zh-CN" sz="2400" b="1" dirty="0">
                <a:solidFill>
                  <a:schemeClr val="accent1"/>
                </a:solidFill>
              </a:rPr>
              <a:t>Recall rate</a:t>
            </a:r>
            <a:r>
              <a:rPr lang="zh-CN" altLang="en-US" sz="2400" b="1" dirty="0">
                <a:solidFill>
                  <a:schemeClr val="accent1"/>
                </a:solidFill>
              </a:rPr>
              <a:t>：实际有多少比例被抓到</a:t>
            </a:r>
            <a:endParaRPr lang="en-US" sz="2400" b="1" dirty="0">
              <a:solidFill>
                <a:schemeClr val="accent1"/>
              </a:solidFill>
            </a:endParaRPr>
          </a:p>
        </p:txBody>
      </p:sp>
      <p:sp>
        <p:nvSpPr>
          <p:cNvPr id="6" name="Oval 5"/>
          <p:cNvSpPr/>
          <p:nvPr/>
        </p:nvSpPr>
        <p:spPr>
          <a:xfrm>
            <a:off x="4466492" y="2343517"/>
            <a:ext cx="7104185" cy="144193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55123" y="762313"/>
            <a:ext cx="7326922" cy="461665"/>
          </a:xfrm>
          <a:prstGeom prst="rect">
            <a:avLst/>
          </a:prstGeom>
          <a:noFill/>
        </p:spPr>
        <p:txBody>
          <a:bodyPr wrap="square" rtlCol="0">
            <a:spAutoFit/>
          </a:bodyPr>
          <a:lstStyle/>
          <a:p>
            <a:r>
              <a:rPr lang="zh-CN" altLang="en-US" sz="2400" b="1" dirty="0">
                <a:solidFill>
                  <a:schemeClr val="accent2"/>
                </a:solidFill>
              </a:rPr>
              <a:t>准确度，</a:t>
            </a:r>
            <a:r>
              <a:rPr lang="en-US" altLang="zh-CN" sz="2400" b="1" dirty="0">
                <a:solidFill>
                  <a:schemeClr val="accent2"/>
                </a:solidFill>
              </a:rPr>
              <a:t>Precision</a:t>
            </a:r>
            <a:r>
              <a:rPr lang="zh-CN" altLang="en-US" sz="2400" b="1" dirty="0">
                <a:solidFill>
                  <a:schemeClr val="accent2"/>
                </a:solidFill>
              </a:rPr>
              <a:t>：预测喝酒的有多少是真的喝了酒</a:t>
            </a:r>
            <a:endParaRPr lang="en-US" sz="2400" b="1" dirty="0">
              <a:solidFill>
                <a:schemeClr val="accent2"/>
              </a:solidFill>
            </a:endParaRPr>
          </a:p>
        </p:txBody>
      </p:sp>
      <p:sp>
        <p:nvSpPr>
          <p:cNvPr id="8" name="Oval 7"/>
          <p:cNvSpPr/>
          <p:nvPr/>
        </p:nvSpPr>
        <p:spPr>
          <a:xfrm>
            <a:off x="5012271" y="2343517"/>
            <a:ext cx="2602523" cy="247466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28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sp>
        <p:nvSpPr>
          <p:cNvPr id="4" name="Oval 3"/>
          <p:cNvSpPr/>
          <p:nvPr/>
        </p:nvSpPr>
        <p:spPr>
          <a:xfrm>
            <a:off x="3323492" y="2162908"/>
            <a:ext cx="3921370" cy="3727938"/>
          </a:xfrm>
          <a:prstGeom prst="ellipse">
            <a:avLst/>
          </a:prstGeom>
          <a:solidFill>
            <a:schemeClr val="accent1">
              <a:lumMod val="75000"/>
              <a:alpha val="2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173316" y="2162908"/>
            <a:ext cx="3921370" cy="3727938"/>
          </a:xfrm>
          <a:prstGeom prst="ellipse">
            <a:avLst/>
          </a:pr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461846" y="5890846"/>
            <a:ext cx="2356339" cy="369332"/>
          </a:xfrm>
          <a:prstGeom prst="rect">
            <a:avLst/>
          </a:prstGeom>
          <a:noFill/>
        </p:spPr>
        <p:txBody>
          <a:bodyPr wrap="square" rtlCol="0">
            <a:spAutoFit/>
          </a:bodyPr>
          <a:lstStyle/>
          <a:p>
            <a:r>
              <a:rPr lang="zh-CN" altLang="en-US" dirty="0"/>
              <a:t>实际喝酒</a:t>
            </a:r>
            <a:endParaRPr lang="en-US" dirty="0"/>
          </a:p>
        </p:txBody>
      </p:sp>
      <p:sp>
        <p:nvSpPr>
          <p:cNvPr id="7" name="TextBox 6"/>
          <p:cNvSpPr txBox="1"/>
          <p:nvPr/>
        </p:nvSpPr>
        <p:spPr>
          <a:xfrm>
            <a:off x="6491605" y="5890846"/>
            <a:ext cx="2356339" cy="369332"/>
          </a:xfrm>
          <a:prstGeom prst="rect">
            <a:avLst/>
          </a:prstGeom>
          <a:noFill/>
        </p:spPr>
        <p:txBody>
          <a:bodyPr wrap="square" rtlCol="0">
            <a:spAutoFit/>
          </a:bodyPr>
          <a:lstStyle/>
          <a:p>
            <a:r>
              <a:rPr lang="zh-CN" altLang="en-US" dirty="0"/>
              <a:t>识别喝酒</a:t>
            </a:r>
            <a:endParaRPr lang="en-US" dirty="0"/>
          </a:p>
        </p:txBody>
      </p:sp>
      <p:sp>
        <p:nvSpPr>
          <p:cNvPr id="8" name="TextBox 7"/>
          <p:cNvSpPr txBox="1"/>
          <p:nvPr/>
        </p:nvSpPr>
        <p:spPr>
          <a:xfrm>
            <a:off x="3343149" y="3871790"/>
            <a:ext cx="1090246" cy="646331"/>
          </a:xfrm>
          <a:prstGeom prst="rect">
            <a:avLst/>
          </a:prstGeom>
          <a:noFill/>
        </p:spPr>
        <p:txBody>
          <a:bodyPr wrap="square" rtlCol="0">
            <a:spAutoFit/>
          </a:bodyPr>
          <a:lstStyle/>
          <a:p>
            <a:r>
              <a:rPr lang="en-US" dirty="0"/>
              <a:t>A:FN</a:t>
            </a:r>
          </a:p>
          <a:p>
            <a:r>
              <a:rPr lang="en-US" altLang="zh-CN" dirty="0"/>
              <a:t>3</a:t>
            </a:r>
            <a:endParaRPr lang="en-US" dirty="0"/>
          </a:p>
        </p:txBody>
      </p:sp>
      <p:sp>
        <p:nvSpPr>
          <p:cNvPr id="9" name="TextBox 8"/>
          <p:cNvSpPr txBox="1"/>
          <p:nvPr/>
        </p:nvSpPr>
        <p:spPr>
          <a:xfrm>
            <a:off x="4585795" y="3886688"/>
            <a:ext cx="1090246" cy="369332"/>
          </a:xfrm>
          <a:prstGeom prst="rect">
            <a:avLst/>
          </a:prstGeom>
          <a:noFill/>
        </p:spPr>
        <p:txBody>
          <a:bodyPr wrap="square" rtlCol="0">
            <a:spAutoFit/>
          </a:bodyPr>
          <a:lstStyle/>
          <a:p>
            <a:r>
              <a:rPr lang="en-US" dirty="0"/>
              <a:t>B:TP </a:t>
            </a:r>
            <a:r>
              <a:rPr lang="en-US" altLang="zh-CN" dirty="0"/>
              <a:t>163</a:t>
            </a:r>
            <a:endParaRPr lang="en-US" dirty="0"/>
          </a:p>
        </p:txBody>
      </p:sp>
      <p:sp>
        <p:nvSpPr>
          <p:cNvPr id="10" name="TextBox 9"/>
          <p:cNvSpPr txBox="1"/>
          <p:nvPr/>
        </p:nvSpPr>
        <p:spPr>
          <a:xfrm>
            <a:off x="7264519" y="3886688"/>
            <a:ext cx="1090246" cy="646331"/>
          </a:xfrm>
          <a:prstGeom prst="rect">
            <a:avLst/>
          </a:prstGeom>
          <a:noFill/>
        </p:spPr>
        <p:txBody>
          <a:bodyPr wrap="square" rtlCol="0">
            <a:spAutoFit/>
          </a:bodyPr>
          <a:lstStyle/>
          <a:p>
            <a:r>
              <a:rPr lang="en-US" dirty="0"/>
              <a:t>C:FP</a:t>
            </a:r>
          </a:p>
          <a:p>
            <a:r>
              <a:rPr lang="en-US" altLang="zh-CN" dirty="0"/>
              <a:t>7</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9182954" y="2209206"/>
                <a:ext cx="1604350" cy="39324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召回</m:t>
                    </m:r>
                  </m:oMath>
                </a14:m>
                <a:r>
                  <a:rPr lang="zh-CN" altLang="en-US" dirty="0"/>
                  <a:t>率</a:t>
                </a:r>
                <a:r>
                  <a:rPr lang="en-US" altLang="zh-CN" dirty="0"/>
                  <a:t>: </a:t>
                </a:r>
                <a14:m>
                  <m:oMath xmlns:m="http://schemas.openxmlformats.org/officeDocument/2006/math">
                    <m:r>
                      <m:rPr>
                        <m:sty m:val="p"/>
                      </m:rPr>
                      <a:rPr lang="en-US" altLang="zh-CN" b="0" i="0" smtClean="0">
                        <a:latin typeface="Cambria Math" panose="02040503050406030204" pitchFamily="18" charset="0"/>
                      </a:rPr>
                      <m:t>R</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den>
                    </m:f>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182954" y="2209206"/>
                <a:ext cx="1604350" cy="393249"/>
              </a:xfrm>
              <a:prstGeom prst="rect">
                <a:avLst/>
              </a:prstGeom>
              <a:blipFill>
                <a:blip r:embed="rId2"/>
                <a:stretch>
                  <a:fillRect l="-6439" t="-4615" r="-2652"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9090621" y="3436221"/>
                <a:ext cx="1773884" cy="485967"/>
              </a:xfrm>
              <a:prstGeom prst="rect">
                <a:avLst/>
              </a:prstGeom>
            </p:spPr>
            <p:txBody>
              <a:bodyPr wrap="none">
                <a:spAutoFit/>
              </a:bodyPr>
              <a:lstStyle/>
              <a:p>
                <a:r>
                  <a:rPr lang="zh-CN" altLang="en-US" dirty="0"/>
                  <a:t>准确率</a:t>
                </a:r>
                <a:r>
                  <a:rPr lang="en-US" altLang="zh-CN" dirty="0"/>
                  <a:t>: </a:t>
                </a:r>
                <a14:m>
                  <m:oMath xmlns:m="http://schemas.openxmlformats.org/officeDocument/2006/math">
                    <m:r>
                      <m:rPr>
                        <m:sty m:val="p"/>
                      </m:rPr>
                      <a:rPr lang="en-US" altLang="zh-CN" dirty="0">
                        <a:latin typeface="Cambria Math" panose="02040503050406030204" pitchFamily="18" charset="0"/>
                      </a:rPr>
                      <m:t>P</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𝐵</m:t>
                        </m:r>
                      </m:den>
                    </m:f>
                  </m:oMath>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9090621" y="3436221"/>
                <a:ext cx="1773884" cy="485967"/>
              </a:xfrm>
              <a:prstGeom prst="rect">
                <a:avLst/>
              </a:prstGeom>
              <a:blipFill>
                <a:blip r:embed="rId3"/>
                <a:stretch>
                  <a:fillRect l="-2749" b="-8861"/>
                </a:stretch>
              </a:blipFill>
            </p:spPr>
            <p:txBody>
              <a:bodyPr/>
              <a:lstStyle/>
              <a:p>
                <a:r>
                  <a:rPr lang="en-US">
                    <a:noFill/>
                  </a:rPr>
                  <a:t> </a:t>
                </a:r>
              </a:p>
            </p:txBody>
          </p:sp>
        </mc:Fallback>
      </mc:AlternateContent>
      <p:sp>
        <p:nvSpPr>
          <p:cNvPr id="13" name="TextBox 12"/>
          <p:cNvSpPr txBox="1"/>
          <p:nvPr/>
        </p:nvSpPr>
        <p:spPr>
          <a:xfrm>
            <a:off x="1562577" y="3113055"/>
            <a:ext cx="1090246" cy="646331"/>
          </a:xfrm>
          <a:prstGeom prst="rect">
            <a:avLst/>
          </a:prstGeom>
          <a:noFill/>
        </p:spPr>
        <p:txBody>
          <a:bodyPr wrap="square" rtlCol="0">
            <a:spAutoFit/>
          </a:bodyPr>
          <a:lstStyle/>
          <a:p>
            <a:r>
              <a:rPr lang="en-US" dirty="0"/>
              <a:t>D:TN</a:t>
            </a:r>
          </a:p>
          <a:p>
            <a:r>
              <a:rPr lang="en-US" altLang="zh-CN" dirty="0"/>
              <a:t>27</a:t>
            </a:r>
            <a:endParaRPr lang="en-US" dirty="0"/>
          </a:p>
        </p:txBody>
      </p:sp>
    </p:spTree>
    <p:extLst>
      <p:ext uri="{BB962C8B-B14F-4D97-AF65-F5344CB8AC3E}">
        <p14:creationId xmlns:p14="http://schemas.microsoft.com/office/powerpoint/2010/main" val="77923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sp>
        <p:nvSpPr>
          <p:cNvPr id="4" name="Oval 3"/>
          <p:cNvSpPr/>
          <p:nvPr/>
        </p:nvSpPr>
        <p:spPr>
          <a:xfrm>
            <a:off x="861646" y="1340589"/>
            <a:ext cx="3921370" cy="3727938"/>
          </a:xfrm>
          <a:prstGeom prst="ellipse">
            <a:avLst/>
          </a:prstGeom>
          <a:solidFill>
            <a:schemeClr val="accent1">
              <a:lumMod val="75000"/>
              <a:alpha val="2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46748" y="1989543"/>
            <a:ext cx="2493089" cy="2370111"/>
          </a:xfrm>
          <a:prstGeom prst="ellipse">
            <a:avLst/>
          </a:pr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5068527"/>
            <a:ext cx="2356339" cy="369332"/>
          </a:xfrm>
          <a:prstGeom prst="rect">
            <a:avLst/>
          </a:prstGeom>
          <a:noFill/>
        </p:spPr>
        <p:txBody>
          <a:bodyPr wrap="square" rtlCol="0">
            <a:spAutoFit/>
          </a:bodyPr>
          <a:lstStyle/>
          <a:p>
            <a:r>
              <a:rPr lang="zh-CN" altLang="en-US" dirty="0"/>
              <a:t>实际喝酒</a:t>
            </a:r>
            <a:endParaRPr lang="en-US" dirty="0"/>
          </a:p>
        </p:txBody>
      </p:sp>
      <p:sp>
        <p:nvSpPr>
          <p:cNvPr id="7" name="TextBox 6"/>
          <p:cNvSpPr txBox="1"/>
          <p:nvPr/>
        </p:nvSpPr>
        <p:spPr>
          <a:xfrm>
            <a:off x="4029759" y="5068527"/>
            <a:ext cx="1439763" cy="369332"/>
          </a:xfrm>
          <a:prstGeom prst="rect">
            <a:avLst/>
          </a:prstGeom>
          <a:noFill/>
        </p:spPr>
        <p:txBody>
          <a:bodyPr wrap="square" rtlCol="0">
            <a:spAutoFit/>
          </a:bodyPr>
          <a:lstStyle/>
          <a:p>
            <a:r>
              <a:rPr lang="zh-CN" altLang="en-US" dirty="0"/>
              <a:t>识别喝酒</a:t>
            </a:r>
            <a:endParaRPr lang="en-US" dirty="0"/>
          </a:p>
        </p:txBody>
      </p:sp>
      <p:sp>
        <p:nvSpPr>
          <p:cNvPr id="8" name="TextBox 7"/>
          <p:cNvSpPr txBox="1"/>
          <p:nvPr/>
        </p:nvSpPr>
        <p:spPr>
          <a:xfrm>
            <a:off x="881303" y="3049471"/>
            <a:ext cx="1090246" cy="646331"/>
          </a:xfrm>
          <a:prstGeom prst="rect">
            <a:avLst/>
          </a:prstGeom>
          <a:noFill/>
        </p:spPr>
        <p:txBody>
          <a:bodyPr wrap="square" rtlCol="0">
            <a:spAutoFit/>
          </a:bodyPr>
          <a:lstStyle/>
          <a:p>
            <a:r>
              <a:rPr lang="en-US" dirty="0"/>
              <a:t>A:FN</a:t>
            </a:r>
          </a:p>
          <a:p>
            <a:r>
              <a:rPr lang="en-US" altLang="zh-CN" dirty="0"/>
              <a:t>120</a:t>
            </a:r>
            <a:endParaRPr lang="en-US" dirty="0"/>
          </a:p>
        </p:txBody>
      </p:sp>
      <p:sp>
        <p:nvSpPr>
          <p:cNvPr id="9" name="TextBox 8"/>
          <p:cNvSpPr txBox="1"/>
          <p:nvPr/>
        </p:nvSpPr>
        <p:spPr>
          <a:xfrm>
            <a:off x="2123949" y="3064369"/>
            <a:ext cx="1090246" cy="369332"/>
          </a:xfrm>
          <a:prstGeom prst="rect">
            <a:avLst/>
          </a:prstGeom>
          <a:noFill/>
        </p:spPr>
        <p:txBody>
          <a:bodyPr wrap="square" rtlCol="0">
            <a:spAutoFit/>
          </a:bodyPr>
          <a:lstStyle/>
          <a:p>
            <a:r>
              <a:rPr lang="en-US" dirty="0"/>
              <a:t>B:TP </a:t>
            </a:r>
            <a:r>
              <a:rPr lang="en-US" altLang="zh-CN" dirty="0"/>
              <a:t>46</a:t>
            </a:r>
            <a:endParaRPr lang="en-US" dirty="0"/>
          </a:p>
        </p:txBody>
      </p:sp>
      <p:sp>
        <p:nvSpPr>
          <p:cNvPr id="10" name="TextBox 9"/>
          <p:cNvSpPr txBox="1"/>
          <p:nvPr/>
        </p:nvSpPr>
        <p:spPr>
          <a:xfrm>
            <a:off x="4069913" y="3064369"/>
            <a:ext cx="1090246" cy="646331"/>
          </a:xfrm>
          <a:prstGeom prst="rect">
            <a:avLst/>
          </a:prstGeom>
          <a:noFill/>
        </p:spPr>
        <p:txBody>
          <a:bodyPr wrap="square" rtlCol="0">
            <a:spAutoFit/>
          </a:bodyPr>
          <a:lstStyle/>
          <a:p>
            <a:r>
              <a:rPr lang="en-US" dirty="0"/>
              <a:t>C:FP</a:t>
            </a:r>
          </a:p>
          <a:p>
            <a:r>
              <a:rPr lang="en-US" altLang="zh-CN" dirty="0"/>
              <a:t>0</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42398" y="5866806"/>
                <a:ext cx="2510046" cy="39324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召回</m:t>
                    </m:r>
                  </m:oMath>
                </a14:m>
                <a:r>
                  <a:rPr lang="zh-CN" altLang="en-US" dirty="0"/>
                  <a:t>率</a:t>
                </a:r>
                <a:r>
                  <a:rPr lang="en-US" altLang="zh-CN" dirty="0"/>
                  <a:t>: </a:t>
                </a:r>
                <a14:m>
                  <m:oMath xmlns:m="http://schemas.openxmlformats.org/officeDocument/2006/math">
                    <m:r>
                      <m:rPr>
                        <m:sty m:val="p"/>
                      </m:rPr>
                      <a:rPr lang="en-US" altLang="zh-CN" b="0" i="0" smtClean="0">
                        <a:latin typeface="Cambria Math" panose="02040503050406030204" pitchFamily="18" charset="0"/>
                      </a:rPr>
                      <m:t>R</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den>
                    </m:f>
                    <m:r>
                      <a:rPr lang="en-US" altLang="zh-CN" i="1">
                        <a:latin typeface="Cambria Math" panose="02040503050406030204" pitchFamily="18" charset="0"/>
                      </a:rPr>
                      <m:t>=</m:t>
                    </m:r>
                  </m:oMath>
                </a14:m>
                <a:r>
                  <a:rPr lang="en-US" altLang="zh-CN" dirty="0"/>
                  <a:t>46/166</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42398" y="5866806"/>
                <a:ext cx="2510046" cy="393249"/>
              </a:xfrm>
              <a:prstGeom prst="rect">
                <a:avLst/>
              </a:prstGeom>
              <a:blipFill>
                <a:blip r:embed="rId2"/>
                <a:stretch>
                  <a:fillRect l="-4136" t="-4615" r="-4866"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028789" y="5820446"/>
                <a:ext cx="2440733" cy="485967"/>
              </a:xfrm>
              <a:prstGeom prst="rect">
                <a:avLst/>
              </a:prstGeom>
            </p:spPr>
            <p:txBody>
              <a:bodyPr wrap="none">
                <a:spAutoFit/>
              </a:bodyPr>
              <a:lstStyle/>
              <a:p>
                <a:r>
                  <a:rPr lang="zh-CN" altLang="en-US" dirty="0"/>
                  <a:t>准确率</a:t>
                </a:r>
                <a:r>
                  <a:rPr lang="en-US" altLang="zh-CN" dirty="0"/>
                  <a:t>: </a:t>
                </a:r>
                <a14:m>
                  <m:oMath xmlns:m="http://schemas.openxmlformats.org/officeDocument/2006/math">
                    <m:r>
                      <m:rPr>
                        <m:sty m:val="p"/>
                      </m:rPr>
                      <a:rPr lang="en-US" altLang="zh-CN" dirty="0">
                        <a:latin typeface="Cambria Math" panose="02040503050406030204" pitchFamily="18" charset="0"/>
                      </a:rPr>
                      <m:t>P</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𝐵</m:t>
                        </m:r>
                      </m:den>
                    </m:f>
                  </m:oMath>
                </a14:m>
                <a:r>
                  <a:rPr lang="en-US" altLang="zh-CN" dirty="0"/>
                  <a:t>=46/46</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028789" y="5820446"/>
                <a:ext cx="2440733" cy="485967"/>
              </a:xfrm>
              <a:prstGeom prst="rect">
                <a:avLst/>
              </a:prstGeom>
              <a:blipFill>
                <a:blip r:embed="rId3"/>
                <a:stretch>
                  <a:fillRect l="-2250" r="-1250" b="-7500"/>
                </a:stretch>
              </a:blipFill>
            </p:spPr>
            <p:txBody>
              <a:bodyPr/>
              <a:lstStyle/>
              <a:p>
                <a:r>
                  <a:rPr lang="en-US">
                    <a:noFill/>
                  </a:rPr>
                  <a:t> </a:t>
                </a:r>
              </a:p>
            </p:txBody>
          </p:sp>
        </mc:Fallback>
      </mc:AlternateContent>
      <p:sp>
        <p:nvSpPr>
          <p:cNvPr id="13" name="TextBox 12"/>
          <p:cNvSpPr txBox="1"/>
          <p:nvPr/>
        </p:nvSpPr>
        <p:spPr>
          <a:xfrm>
            <a:off x="183021" y="1647318"/>
            <a:ext cx="1090246" cy="646331"/>
          </a:xfrm>
          <a:prstGeom prst="rect">
            <a:avLst/>
          </a:prstGeom>
          <a:noFill/>
        </p:spPr>
        <p:txBody>
          <a:bodyPr wrap="square" rtlCol="0">
            <a:spAutoFit/>
          </a:bodyPr>
          <a:lstStyle/>
          <a:p>
            <a:r>
              <a:rPr lang="en-US" dirty="0"/>
              <a:t>D:TN</a:t>
            </a:r>
          </a:p>
          <a:p>
            <a:r>
              <a:rPr lang="en-US" altLang="zh-CN" dirty="0"/>
              <a:t>80</a:t>
            </a:r>
            <a:endParaRPr lang="en-US" dirty="0"/>
          </a:p>
        </p:txBody>
      </p:sp>
      <p:sp>
        <p:nvSpPr>
          <p:cNvPr id="14" name="Oval 13"/>
          <p:cNvSpPr/>
          <p:nvPr/>
        </p:nvSpPr>
        <p:spPr>
          <a:xfrm>
            <a:off x="6666726" y="1328869"/>
            <a:ext cx="3921370" cy="3727938"/>
          </a:xfrm>
          <a:prstGeom prst="ellipse">
            <a:avLst/>
          </a:prstGeom>
          <a:solidFill>
            <a:schemeClr val="accent1">
              <a:lumMod val="75000"/>
              <a:alpha val="2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66726" y="1088021"/>
            <a:ext cx="5301497" cy="4178460"/>
          </a:xfrm>
          <a:prstGeom prst="ellipse">
            <a:avLst/>
          </a:pr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805080" y="5056807"/>
            <a:ext cx="2356339" cy="369332"/>
          </a:xfrm>
          <a:prstGeom prst="rect">
            <a:avLst/>
          </a:prstGeom>
          <a:noFill/>
        </p:spPr>
        <p:txBody>
          <a:bodyPr wrap="square" rtlCol="0">
            <a:spAutoFit/>
          </a:bodyPr>
          <a:lstStyle/>
          <a:p>
            <a:r>
              <a:rPr lang="zh-CN" altLang="en-US" dirty="0"/>
              <a:t>实际喝酒</a:t>
            </a:r>
            <a:endParaRPr lang="en-US" dirty="0"/>
          </a:p>
        </p:txBody>
      </p:sp>
      <p:sp>
        <p:nvSpPr>
          <p:cNvPr id="17" name="TextBox 16"/>
          <p:cNvSpPr txBox="1"/>
          <p:nvPr/>
        </p:nvSpPr>
        <p:spPr>
          <a:xfrm>
            <a:off x="9834840" y="5056807"/>
            <a:ext cx="1431882" cy="369332"/>
          </a:xfrm>
          <a:prstGeom prst="rect">
            <a:avLst/>
          </a:prstGeom>
          <a:noFill/>
        </p:spPr>
        <p:txBody>
          <a:bodyPr wrap="square" rtlCol="0">
            <a:spAutoFit/>
          </a:bodyPr>
          <a:lstStyle/>
          <a:p>
            <a:r>
              <a:rPr lang="zh-CN" altLang="en-US" dirty="0"/>
              <a:t>识别喝酒</a:t>
            </a:r>
            <a:endParaRPr lang="en-US" dirty="0"/>
          </a:p>
        </p:txBody>
      </p:sp>
      <p:sp>
        <p:nvSpPr>
          <p:cNvPr id="18" name="TextBox 17"/>
          <p:cNvSpPr txBox="1"/>
          <p:nvPr/>
        </p:nvSpPr>
        <p:spPr>
          <a:xfrm>
            <a:off x="6686383" y="3037751"/>
            <a:ext cx="1090246" cy="646331"/>
          </a:xfrm>
          <a:prstGeom prst="rect">
            <a:avLst/>
          </a:prstGeom>
          <a:noFill/>
        </p:spPr>
        <p:txBody>
          <a:bodyPr wrap="square" rtlCol="0">
            <a:spAutoFit/>
          </a:bodyPr>
          <a:lstStyle/>
          <a:p>
            <a:r>
              <a:rPr lang="en-US" dirty="0"/>
              <a:t>A:FN</a:t>
            </a:r>
          </a:p>
          <a:p>
            <a:r>
              <a:rPr lang="en-US" altLang="zh-CN" dirty="0"/>
              <a:t>0</a:t>
            </a:r>
            <a:endParaRPr lang="en-US" dirty="0"/>
          </a:p>
        </p:txBody>
      </p:sp>
      <p:sp>
        <p:nvSpPr>
          <p:cNvPr id="19" name="TextBox 18"/>
          <p:cNvSpPr txBox="1"/>
          <p:nvPr/>
        </p:nvSpPr>
        <p:spPr>
          <a:xfrm>
            <a:off x="7929029" y="3052649"/>
            <a:ext cx="1090246" cy="369332"/>
          </a:xfrm>
          <a:prstGeom prst="rect">
            <a:avLst/>
          </a:prstGeom>
          <a:noFill/>
        </p:spPr>
        <p:txBody>
          <a:bodyPr wrap="square" rtlCol="0">
            <a:spAutoFit/>
          </a:bodyPr>
          <a:lstStyle/>
          <a:p>
            <a:r>
              <a:rPr lang="en-US" dirty="0"/>
              <a:t>B:TP 166</a:t>
            </a:r>
          </a:p>
        </p:txBody>
      </p:sp>
      <p:sp>
        <p:nvSpPr>
          <p:cNvPr id="20" name="TextBox 19"/>
          <p:cNvSpPr txBox="1"/>
          <p:nvPr/>
        </p:nvSpPr>
        <p:spPr>
          <a:xfrm>
            <a:off x="10962500" y="3064368"/>
            <a:ext cx="1090246" cy="646331"/>
          </a:xfrm>
          <a:prstGeom prst="rect">
            <a:avLst/>
          </a:prstGeom>
          <a:noFill/>
        </p:spPr>
        <p:txBody>
          <a:bodyPr wrap="square" rtlCol="0">
            <a:spAutoFit/>
          </a:bodyPr>
          <a:lstStyle/>
          <a:p>
            <a:r>
              <a:rPr lang="en-US" dirty="0"/>
              <a:t>C:FP</a:t>
            </a:r>
          </a:p>
          <a:p>
            <a:r>
              <a:rPr lang="en-US" dirty="0"/>
              <a:t>34</a:t>
            </a:r>
          </a:p>
        </p:txBody>
      </p:sp>
      <p:sp>
        <p:nvSpPr>
          <p:cNvPr id="21" name="TextBox 20"/>
          <p:cNvSpPr txBox="1"/>
          <p:nvPr/>
        </p:nvSpPr>
        <p:spPr>
          <a:xfrm>
            <a:off x="5988101" y="1635598"/>
            <a:ext cx="1090246" cy="646331"/>
          </a:xfrm>
          <a:prstGeom prst="rect">
            <a:avLst/>
          </a:prstGeom>
          <a:noFill/>
        </p:spPr>
        <p:txBody>
          <a:bodyPr wrap="square" rtlCol="0">
            <a:spAutoFit/>
          </a:bodyPr>
          <a:lstStyle/>
          <a:p>
            <a:r>
              <a:rPr lang="en-US" dirty="0"/>
              <a:t>D:TN</a:t>
            </a:r>
          </a:p>
          <a:p>
            <a:r>
              <a:rPr lang="en-US" dirty="0"/>
              <a:t>0</a:t>
            </a:r>
          </a:p>
        </p:txBody>
      </p:sp>
      <mc:AlternateContent xmlns:mc="http://schemas.openxmlformats.org/markup-compatibility/2006" xmlns:a14="http://schemas.microsoft.com/office/drawing/2010/main">
        <mc:Choice Requires="a14">
          <p:sp>
            <p:nvSpPr>
              <p:cNvPr id="22" name="TextBox 21"/>
              <p:cNvSpPr txBox="1"/>
              <p:nvPr/>
            </p:nvSpPr>
            <p:spPr>
              <a:xfrm>
                <a:off x="6781338" y="5866806"/>
                <a:ext cx="2724849" cy="39324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召回</m:t>
                    </m:r>
                  </m:oMath>
                </a14:m>
                <a:r>
                  <a:rPr lang="zh-CN" altLang="en-US" dirty="0"/>
                  <a:t>率</a:t>
                </a:r>
                <a:r>
                  <a:rPr lang="en-US" altLang="zh-CN" dirty="0"/>
                  <a:t>: </a:t>
                </a:r>
                <a14:m>
                  <m:oMath xmlns:m="http://schemas.openxmlformats.org/officeDocument/2006/math">
                    <m:r>
                      <m:rPr>
                        <m:sty m:val="p"/>
                      </m:rPr>
                      <a:rPr lang="en-US" altLang="zh-CN" b="0" i="0" smtClean="0">
                        <a:latin typeface="Cambria Math" panose="02040503050406030204" pitchFamily="18" charset="0"/>
                      </a:rPr>
                      <m:t>R</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den>
                    </m:f>
                    <m:r>
                      <a:rPr lang="en-US" altLang="zh-CN" i="1">
                        <a:latin typeface="Cambria Math" panose="02040503050406030204" pitchFamily="18" charset="0"/>
                      </a:rPr>
                      <m:t>=</m:t>
                    </m:r>
                    <m:r>
                      <a:rPr lang="en-US" altLang="zh-CN" b="0" i="0" smtClean="0">
                        <a:latin typeface="Cambria Math" panose="02040503050406030204" pitchFamily="18" charset="0"/>
                      </a:rPr>
                      <m:t>166</m:t>
                    </m:r>
                  </m:oMath>
                </a14:m>
                <a:r>
                  <a:rPr lang="en-US" altLang="zh-CN" dirty="0"/>
                  <a:t>/166</a:t>
                </a:r>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781338" y="5866806"/>
                <a:ext cx="2724849" cy="393249"/>
              </a:xfrm>
              <a:prstGeom prst="rect">
                <a:avLst/>
              </a:prstGeom>
              <a:blipFill>
                <a:blip r:embed="rId4"/>
                <a:stretch>
                  <a:fillRect l="-3803" t="-4615" r="-4474"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9367729" y="5820446"/>
                <a:ext cx="2674771" cy="485967"/>
              </a:xfrm>
              <a:prstGeom prst="rect">
                <a:avLst/>
              </a:prstGeom>
            </p:spPr>
            <p:txBody>
              <a:bodyPr wrap="none">
                <a:spAutoFit/>
              </a:bodyPr>
              <a:lstStyle/>
              <a:p>
                <a:r>
                  <a:rPr lang="zh-CN" altLang="en-US" dirty="0"/>
                  <a:t>准确率</a:t>
                </a:r>
                <a:r>
                  <a:rPr lang="en-US" altLang="zh-CN" dirty="0"/>
                  <a:t>: </a:t>
                </a:r>
                <a14:m>
                  <m:oMath xmlns:m="http://schemas.openxmlformats.org/officeDocument/2006/math">
                    <m:r>
                      <m:rPr>
                        <m:sty m:val="p"/>
                      </m:rPr>
                      <a:rPr lang="en-US" altLang="zh-CN" dirty="0">
                        <a:latin typeface="Cambria Math" panose="02040503050406030204" pitchFamily="18" charset="0"/>
                      </a:rPr>
                      <m:t>P</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𝐵</m:t>
                        </m:r>
                      </m:den>
                    </m:f>
                  </m:oMath>
                </a14:m>
                <a:r>
                  <a:rPr lang="en-US" altLang="zh-CN" dirty="0"/>
                  <a:t>=166/200</a:t>
                </a:r>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9367729" y="5820446"/>
                <a:ext cx="2674771" cy="485967"/>
              </a:xfrm>
              <a:prstGeom prst="rect">
                <a:avLst/>
              </a:prstGeom>
              <a:blipFill>
                <a:blip r:embed="rId5"/>
                <a:stretch>
                  <a:fillRect l="-2055" r="-1142" b="-7500"/>
                </a:stretch>
              </a:blipFill>
            </p:spPr>
            <p:txBody>
              <a:bodyPr/>
              <a:lstStyle/>
              <a:p>
                <a:r>
                  <a:rPr lang="en-US">
                    <a:noFill/>
                  </a:rPr>
                  <a:t> </a:t>
                </a:r>
              </a:p>
            </p:txBody>
          </p:sp>
        </mc:Fallback>
      </mc:AlternateContent>
      <p:sp>
        <p:nvSpPr>
          <p:cNvPr id="24" name="TextBox 23"/>
          <p:cNvSpPr txBox="1"/>
          <p:nvPr/>
        </p:nvSpPr>
        <p:spPr>
          <a:xfrm>
            <a:off x="1713228" y="5269481"/>
            <a:ext cx="1665175" cy="369332"/>
          </a:xfrm>
          <a:prstGeom prst="rect">
            <a:avLst/>
          </a:prstGeom>
          <a:noFill/>
        </p:spPr>
        <p:txBody>
          <a:bodyPr wrap="square" rtlCol="0">
            <a:spAutoFit/>
          </a:bodyPr>
          <a:lstStyle/>
          <a:p>
            <a:r>
              <a:rPr lang="zh-CN" altLang="en-US" dirty="0"/>
              <a:t>检测仪</a:t>
            </a:r>
            <a:r>
              <a:rPr lang="en-US" altLang="zh-CN" dirty="0"/>
              <a:t>1</a:t>
            </a:r>
            <a:r>
              <a:rPr lang="zh-CN" altLang="en-US" dirty="0"/>
              <a:t>结果</a:t>
            </a:r>
            <a:endParaRPr lang="en-US" dirty="0"/>
          </a:p>
        </p:txBody>
      </p:sp>
      <p:sp>
        <p:nvSpPr>
          <p:cNvPr id="25" name="TextBox 24"/>
          <p:cNvSpPr txBox="1"/>
          <p:nvPr/>
        </p:nvSpPr>
        <p:spPr>
          <a:xfrm>
            <a:off x="8379954" y="5263959"/>
            <a:ext cx="1665175" cy="369332"/>
          </a:xfrm>
          <a:prstGeom prst="rect">
            <a:avLst/>
          </a:prstGeom>
          <a:noFill/>
        </p:spPr>
        <p:txBody>
          <a:bodyPr wrap="square" rtlCol="0">
            <a:spAutoFit/>
          </a:bodyPr>
          <a:lstStyle/>
          <a:p>
            <a:r>
              <a:rPr lang="zh-CN" altLang="en-US" dirty="0"/>
              <a:t>检测仪</a:t>
            </a:r>
            <a:r>
              <a:rPr lang="en-US" altLang="zh-CN" dirty="0"/>
              <a:t>2</a:t>
            </a:r>
            <a:r>
              <a:rPr lang="zh-CN" altLang="en-US" dirty="0"/>
              <a:t>结果</a:t>
            </a:r>
            <a:endParaRPr lang="en-US" dirty="0"/>
          </a:p>
        </p:txBody>
      </p:sp>
    </p:spTree>
    <p:extLst>
      <p:ext uri="{BB962C8B-B14F-4D97-AF65-F5344CB8AC3E}">
        <p14:creationId xmlns:p14="http://schemas.microsoft.com/office/powerpoint/2010/main" val="32101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42398" y="5866806"/>
                <a:ext cx="2510046" cy="39324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召回</m:t>
                    </m:r>
                  </m:oMath>
                </a14:m>
                <a:r>
                  <a:rPr lang="zh-CN" altLang="en-US" dirty="0"/>
                  <a:t>率</a:t>
                </a:r>
                <a:r>
                  <a:rPr lang="en-US" altLang="zh-CN" dirty="0"/>
                  <a:t>: </a:t>
                </a:r>
                <a14:m>
                  <m:oMath xmlns:m="http://schemas.openxmlformats.org/officeDocument/2006/math">
                    <m:r>
                      <m:rPr>
                        <m:sty m:val="p"/>
                      </m:rPr>
                      <a:rPr lang="en-US" altLang="zh-CN" b="0" i="0" smtClean="0">
                        <a:latin typeface="Cambria Math" panose="02040503050406030204" pitchFamily="18" charset="0"/>
                      </a:rPr>
                      <m:t>R</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den>
                    </m:f>
                    <m:r>
                      <a:rPr lang="en-US" altLang="zh-CN" i="1">
                        <a:latin typeface="Cambria Math" panose="02040503050406030204" pitchFamily="18" charset="0"/>
                      </a:rPr>
                      <m:t>=</m:t>
                    </m:r>
                  </m:oMath>
                </a14:m>
                <a:r>
                  <a:rPr lang="en-US" altLang="zh-CN" dirty="0"/>
                  <a:t>46/166</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42398" y="5866806"/>
                <a:ext cx="2510046" cy="393249"/>
              </a:xfrm>
              <a:prstGeom prst="rect">
                <a:avLst/>
              </a:prstGeom>
              <a:blipFill>
                <a:blip r:embed="rId2"/>
                <a:stretch>
                  <a:fillRect l="-4136" t="-4615" r="-4866"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028789" y="5820446"/>
                <a:ext cx="2440733" cy="485967"/>
              </a:xfrm>
              <a:prstGeom prst="rect">
                <a:avLst/>
              </a:prstGeom>
            </p:spPr>
            <p:txBody>
              <a:bodyPr wrap="none">
                <a:spAutoFit/>
              </a:bodyPr>
              <a:lstStyle/>
              <a:p>
                <a:r>
                  <a:rPr lang="zh-CN" altLang="en-US" dirty="0"/>
                  <a:t>准确率</a:t>
                </a:r>
                <a:r>
                  <a:rPr lang="en-US" altLang="zh-CN" dirty="0"/>
                  <a:t>: </a:t>
                </a:r>
                <a14:m>
                  <m:oMath xmlns:m="http://schemas.openxmlformats.org/officeDocument/2006/math">
                    <m:r>
                      <m:rPr>
                        <m:sty m:val="p"/>
                      </m:rPr>
                      <a:rPr lang="en-US" altLang="zh-CN" dirty="0">
                        <a:latin typeface="Cambria Math" panose="02040503050406030204" pitchFamily="18" charset="0"/>
                      </a:rPr>
                      <m:t>P</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𝐵</m:t>
                        </m:r>
                      </m:den>
                    </m:f>
                  </m:oMath>
                </a14:m>
                <a:r>
                  <a:rPr lang="en-US" altLang="zh-CN" dirty="0"/>
                  <a:t>=46/46</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028789" y="5820446"/>
                <a:ext cx="2440733" cy="485967"/>
              </a:xfrm>
              <a:prstGeom prst="rect">
                <a:avLst/>
              </a:prstGeom>
              <a:blipFill>
                <a:blip r:embed="rId3"/>
                <a:stretch>
                  <a:fillRect l="-2250" r="-125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81338" y="5866806"/>
                <a:ext cx="2724849" cy="39324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召回</m:t>
                    </m:r>
                  </m:oMath>
                </a14:m>
                <a:r>
                  <a:rPr lang="zh-CN" altLang="en-US" dirty="0"/>
                  <a:t>率</a:t>
                </a:r>
                <a:r>
                  <a:rPr lang="en-US" altLang="zh-CN" dirty="0"/>
                  <a:t>: </a:t>
                </a:r>
                <a14:m>
                  <m:oMath xmlns:m="http://schemas.openxmlformats.org/officeDocument/2006/math">
                    <m:r>
                      <m:rPr>
                        <m:sty m:val="p"/>
                      </m:rPr>
                      <a:rPr lang="en-US" altLang="zh-CN" b="0" i="0" smtClean="0">
                        <a:latin typeface="Cambria Math" panose="02040503050406030204" pitchFamily="18" charset="0"/>
                      </a:rPr>
                      <m:t>R</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den>
                    </m:f>
                    <m:r>
                      <a:rPr lang="en-US" altLang="zh-CN" i="1">
                        <a:latin typeface="Cambria Math" panose="02040503050406030204" pitchFamily="18" charset="0"/>
                      </a:rPr>
                      <m:t>=</m:t>
                    </m:r>
                    <m:r>
                      <a:rPr lang="en-US" altLang="zh-CN" b="0" i="0" smtClean="0">
                        <a:latin typeface="Cambria Math" panose="02040503050406030204" pitchFamily="18" charset="0"/>
                      </a:rPr>
                      <m:t>166</m:t>
                    </m:r>
                  </m:oMath>
                </a14:m>
                <a:r>
                  <a:rPr lang="en-US" altLang="zh-CN" dirty="0"/>
                  <a:t>/166</a:t>
                </a:r>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781338" y="5866806"/>
                <a:ext cx="2724849" cy="393249"/>
              </a:xfrm>
              <a:prstGeom prst="rect">
                <a:avLst/>
              </a:prstGeom>
              <a:blipFill>
                <a:blip r:embed="rId4"/>
                <a:stretch>
                  <a:fillRect l="-3803" t="-4615" r="-4474" b="-2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9367729" y="5820446"/>
                <a:ext cx="2674771" cy="485967"/>
              </a:xfrm>
              <a:prstGeom prst="rect">
                <a:avLst/>
              </a:prstGeom>
            </p:spPr>
            <p:txBody>
              <a:bodyPr wrap="none">
                <a:spAutoFit/>
              </a:bodyPr>
              <a:lstStyle/>
              <a:p>
                <a:r>
                  <a:rPr lang="zh-CN" altLang="en-US" dirty="0"/>
                  <a:t>准确率</a:t>
                </a:r>
                <a:r>
                  <a:rPr lang="en-US" altLang="zh-CN" dirty="0"/>
                  <a:t>: </a:t>
                </a:r>
                <a14:m>
                  <m:oMath xmlns:m="http://schemas.openxmlformats.org/officeDocument/2006/math">
                    <m:r>
                      <m:rPr>
                        <m:sty m:val="p"/>
                      </m:rPr>
                      <a:rPr lang="en-US" altLang="zh-CN" dirty="0">
                        <a:latin typeface="Cambria Math" panose="02040503050406030204" pitchFamily="18" charset="0"/>
                      </a:rPr>
                      <m:t>P</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b="0" i="1" smtClean="0">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𝐵</m:t>
                        </m:r>
                      </m:den>
                    </m:f>
                  </m:oMath>
                </a14:m>
                <a:r>
                  <a:rPr lang="en-US" altLang="zh-CN" dirty="0"/>
                  <a:t>=166/200</a:t>
                </a:r>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9367729" y="5820446"/>
                <a:ext cx="2674771" cy="485967"/>
              </a:xfrm>
              <a:prstGeom prst="rect">
                <a:avLst/>
              </a:prstGeom>
              <a:blipFill>
                <a:blip r:embed="rId5"/>
                <a:stretch>
                  <a:fillRect l="-2055" r="-1142" b="-7500"/>
                </a:stretch>
              </a:blipFill>
            </p:spPr>
            <p:txBody>
              <a:bodyPr/>
              <a:lstStyle/>
              <a:p>
                <a:r>
                  <a:rPr lang="en-US">
                    <a:noFill/>
                  </a:rPr>
                  <a:t> </a:t>
                </a:r>
              </a:p>
            </p:txBody>
          </p:sp>
        </mc:Fallback>
      </mc:AlternateContent>
      <p:sp>
        <p:nvSpPr>
          <p:cNvPr id="26" name="TextBox 25"/>
          <p:cNvSpPr txBox="1"/>
          <p:nvPr/>
        </p:nvSpPr>
        <p:spPr>
          <a:xfrm>
            <a:off x="5006471" y="212008"/>
            <a:ext cx="2308729" cy="369332"/>
          </a:xfrm>
          <a:prstGeom prst="rect">
            <a:avLst/>
          </a:prstGeom>
          <a:noFill/>
        </p:spPr>
        <p:txBody>
          <a:bodyPr wrap="square" rtlCol="0">
            <a:spAutoFit/>
          </a:bodyPr>
          <a:lstStyle/>
          <a:p>
            <a:r>
              <a:rPr lang="zh-CN" altLang="en-US" dirty="0"/>
              <a:t>哪台检测仪好？</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6318682" y="17524"/>
                <a:ext cx="2308729" cy="13647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2</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den>
                      </m:f>
                    </m:oMath>
                  </m:oMathPara>
                </a14:m>
                <a:endParaRPr lang="en-US" altLang="zh-CN"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altLang="zh-CN" i="1">
                              <a:latin typeface="Cambria Math" panose="02040503050406030204" pitchFamily="18" charset="0"/>
                            </a:rPr>
                            <m:t>1</m:t>
                          </m:r>
                        </m:num>
                        <m:den>
                          <m:r>
                            <a:rPr lang="en-US" b="0" i="1" smtClean="0">
                              <a:latin typeface="Cambria Math" panose="02040503050406030204" pitchFamily="18" charset="0"/>
                            </a:rPr>
                            <m:t>𝐹</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en>
                          </m:f>
                        </m:num>
                        <m:den>
                          <m:r>
                            <a:rPr lang="en-US" b="0" i="1" smtClean="0">
                              <a:latin typeface="Cambria Math" panose="02040503050406030204" pitchFamily="18" charset="0"/>
                            </a:rPr>
                            <m:t>2</m:t>
                          </m:r>
                        </m:den>
                      </m:f>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318682" y="17524"/>
                <a:ext cx="2308729" cy="1364733"/>
              </a:xfrm>
              <a:prstGeom prst="rect">
                <a:avLst/>
              </a:prstGeom>
              <a:blipFill>
                <a:blip r:embed="rId6"/>
                <a:stretch>
                  <a:fillRect/>
                </a:stretch>
              </a:blipFill>
            </p:spPr>
            <p:txBody>
              <a:bodyPr/>
              <a:lstStyle/>
              <a:p>
                <a:r>
                  <a:rPr lang="en-US">
                    <a:noFill/>
                  </a:rPr>
                  <a:t> </a:t>
                </a:r>
              </a:p>
            </p:txBody>
          </p:sp>
        </mc:Fallback>
      </mc:AlternateContent>
      <p:sp>
        <p:nvSpPr>
          <p:cNvPr id="28" name="Oval 27"/>
          <p:cNvSpPr/>
          <p:nvPr/>
        </p:nvSpPr>
        <p:spPr>
          <a:xfrm>
            <a:off x="861646" y="1340589"/>
            <a:ext cx="3921370" cy="3727938"/>
          </a:xfrm>
          <a:prstGeom prst="ellipse">
            <a:avLst/>
          </a:prstGeom>
          <a:solidFill>
            <a:schemeClr val="accent1">
              <a:lumMod val="75000"/>
              <a:alpha val="2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46748" y="1989543"/>
            <a:ext cx="2493089" cy="2370111"/>
          </a:xfrm>
          <a:prstGeom prst="ellipse">
            <a:avLst/>
          </a:pr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029759" y="5068527"/>
            <a:ext cx="1439763" cy="369332"/>
          </a:xfrm>
          <a:prstGeom prst="rect">
            <a:avLst/>
          </a:prstGeom>
          <a:noFill/>
        </p:spPr>
        <p:txBody>
          <a:bodyPr wrap="square" rtlCol="0">
            <a:spAutoFit/>
          </a:bodyPr>
          <a:lstStyle/>
          <a:p>
            <a:r>
              <a:rPr lang="zh-CN" altLang="en-US" dirty="0"/>
              <a:t>识别喝酒</a:t>
            </a:r>
            <a:endParaRPr lang="en-US" dirty="0"/>
          </a:p>
        </p:txBody>
      </p:sp>
      <p:sp>
        <p:nvSpPr>
          <p:cNvPr id="31" name="TextBox 30"/>
          <p:cNvSpPr txBox="1"/>
          <p:nvPr/>
        </p:nvSpPr>
        <p:spPr>
          <a:xfrm>
            <a:off x="881303" y="3049471"/>
            <a:ext cx="1090246" cy="646331"/>
          </a:xfrm>
          <a:prstGeom prst="rect">
            <a:avLst/>
          </a:prstGeom>
          <a:noFill/>
        </p:spPr>
        <p:txBody>
          <a:bodyPr wrap="square" rtlCol="0">
            <a:spAutoFit/>
          </a:bodyPr>
          <a:lstStyle/>
          <a:p>
            <a:r>
              <a:rPr lang="en-US" dirty="0"/>
              <a:t>A:FN</a:t>
            </a:r>
          </a:p>
          <a:p>
            <a:r>
              <a:rPr lang="en-US" altLang="zh-CN" dirty="0"/>
              <a:t>120</a:t>
            </a:r>
            <a:endParaRPr lang="en-US" dirty="0"/>
          </a:p>
        </p:txBody>
      </p:sp>
      <p:sp>
        <p:nvSpPr>
          <p:cNvPr id="32" name="TextBox 31"/>
          <p:cNvSpPr txBox="1"/>
          <p:nvPr/>
        </p:nvSpPr>
        <p:spPr>
          <a:xfrm>
            <a:off x="2123949" y="3064369"/>
            <a:ext cx="1090246" cy="369332"/>
          </a:xfrm>
          <a:prstGeom prst="rect">
            <a:avLst/>
          </a:prstGeom>
          <a:noFill/>
        </p:spPr>
        <p:txBody>
          <a:bodyPr wrap="square" rtlCol="0">
            <a:spAutoFit/>
          </a:bodyPr>
          <a:lstStyle/>
          <a:p>
            <a:r>
              <a:rPr lang="en-US" dirty="0"/>
              <a:t>B:TP </a:t>
            </a:r>
            <a:r>
              <a:rPr lang="en-US" altLang="zh-CN" dirty="0"/>
              <a:t>46</a:t>
            </a:r>
            <a:endParaRPr lang="en-US" dirty="0"/>
          </a:p>
        </p:txBody>
      </p:sp>
      <p:sp>
        <p:nvSpPr>
          <p:cNvPr id="33" name="TextBox 32"/>
          <p:cNvSpPr txBox="1"/>
          <p:nvPr/>
        </p:nvSpPr>
        <p:spPr>
          <a:xfrm>
            <a:off x="4069913" y="3064369"/>
            <a:ext cx="1090246" cy="646331"/>
          </a:xfrm>
          <a:prstGeom prst="rect">
            <a:avLst/>
          </a:prstGeom>
          <a:noFill/>
        </p:spPr>
        <p:txBody>
          <a:bodyPr wrap="square" rtlCol="0">
            <a:spAutoFit/>
          </a:bodyPr>
          <a:lstStyle/>
          <a:p>
            <a:r>
              <a:rPr lang="en-US" dirty="0"/>
              <a:t>C:FP</a:t>
            </a:r>
          </a:p>
          <a:p>
            <a:r>
              <a:rPr lang="en-US" altLang="zh-CN" dirty="0"/>
              <a:t>0</a:t>
            </a:r>
            <a:endParaRPr lang="en-US" dirty="0"/>
          </a:p>
        </p:txBody>
      </p:sp>
      <p:sp>
        <p:nvSpPr>
          <p:cNvPr id="34" name="TextBox 33"/>
          <p:cNvSpPr txBox="1"/>
          <p:nvPr/>
        </p:nvSpPr>
        <p:spPr>
          <a:xfrm>
            <a:off x="183021" y="1647318"/>
            <a:ext cx="1090246" cy="646331"/>
          </a:xfrm>
          <a:prstGeom prst="rect">
            <a:avLst/>
          </a:prstGeom>
          <a:noFill/>
        </p:spPr>
        <p:txBody>
          <a:bodyPr wrap="square" rtlCol="0">
            <a:spAutoFit/>
          </a:bodyPr>
          <a:lstStyle/>
          <a:p>
            <a:r>
              <a:rPr lang="en-US" dirty="0"/>
              <a:t>D:TN</a:t>
            </a:r>
          </a:p>
          <a:p>
            <a:r>
              <a:rPr lang="en-US" altLang="zh-CN" dirty="0"/>
              <a:t>80</a:t>
            </a:r>
            <a:endParaRPr lang="en-US" dirty="0"/>
          </a:p>
        </p:txBody>
      </p:sp>
      <p:sp>
        <p:nvSpPr>
          <p:cNvPr id="35" name="Oval 34"/>
          <p:cNvSpPr/>
          <p:nvPr/>
        </p:nvSpPr>
        <p:spPr>
          <a:xfrm>
            <a:off x="6666726" y="1328869"/>
            <a:ext cx="3921370" cy="3727938"/>
          </a:xfrm>
          <a:prstGeom prst="ellipse">
            <a:avLst/>
          </a:prstGeom>
          <a:solidFill>
            <a:schemeClr val="accent1">
              <a:lumMod val="75000"/>
              <a:alpha val="2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66726" y="1088021"/>
            <a:ext cx="5301497" cy="4178460"/>
          </a:xfrm>
          <a:prstGeom prst="ellipse">
            <a:avLst/>
          </a:pr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805080" y="5056807"/>
            <a:ext cx="2356339" cy="369332"/>
          </a:xfrm>
          <a:prstGeom prst="rect">
            <a:avLst/>
          </a:prstGeom>
          <a:noFill/>
        </p:spPr>
        <p:txBody>
          <a:bodyPr wrap="square" rtlCol="0">
            <a:spAutoFit/>
          </a:bodyPr>
          <a:lstStyle/>
          <a:p>
            <a:r>
              <a:rPr lang="zh-CN" altLang="en-US" dirty="0"/>
              <a:t>实际喝酒</a:t>
            </a:r>
            <a:endParaRPr lang="en-US" dirty="0"/>
          </a:p>
        </p:txBody>
      </p:sp>
      <p:sp>
        <p:nvSpPr>
          <p:cNvPr id="38" name="TextBox 37"/>
          <p:cNvSpPr txBox="1"/>
          <p:nvPr/>
        </p:nvSpPr>
        <p:spPr>
          <a:xfrm>
            <a:off x="9834840" y="5056807"/>
            <a:ext cx="1431882" cy="369332"/>
          </a:xfrm>
          <a:prstGeom prst="rect">
            <a:avLst/>
          </a:prstGeom>
          <a:noFill/>
        </p:spPr>
        <p:txBody>
          <a:bodyPr wrap="square" rtlCol="0">
            <a:spAutoFit/>
          </a:bodyPr>
          <a:lstStyle/>
          <a:p>
            <a:r>
              <a:rPr lang="zh-CN" altLang="en-US" dirty="0"/>
              <a:t>识别喝酒</a:t>
            </a:r>
            <a:endParaRPr lang="en-US" dirty="0"/>
          </a:p>
        </p:txBody>
      </p:sp>
      <p:sp>
        <p:nvSpPr>
          <p:cNvPr id="39" name="TextBox 38"/>
          <p:cNvSpPr txBox="1"/>
          <p:nvPr/>
        </p:nvSpPr>
        <p:spPr>
          <a:xfrm>
            <a:off x="6686383" y="3037751"/>
            <a:ext cx="1090246" cy="646331"/>
          </a:xfrm>
          <a:prstGeom prst="rect">
            <a:avLst/>
          </a:prstGeom>
          <a:noFill/>
        </p:spPr>
        <p:txBody>
          <a:bodyPr wrap="square" rtlCol="0">
            <a:spAutoFit/>
          </a:bodyPr>
          <a:lstStyle/>
          <a:p>
            <a:r>
              <a:rPr lang="en-US" dirty="0"/>
              <a:t>A:FN</a:t>
            </a:r>
          </a:p>
          <a:p>
            <a:r>
              <a:rPr lang="en-US" altLang="zh-CN" dirty="0"/>
              <a:t>0</a:t>
            </a:r>
            <a:endParaRPr lang="en-US" dirty="0"/>
          </a:p>
        </p:txBody>
      </p:sp>
      <p:sp>
        <p:nvSpPr>
          <p:cNvPr id="40" name="TextBox 39"/>
          <p:cNvSpPr txBox="1"/>
          <p:nvPr/>
        </p:nvSpPr>
        <p:spPr>
          <a:xfrm>
            <a:off x="7929029" y="3052649"/>
            <a:ext cx="1090246" cy="369332"/>
          </a:xfrm>
          <a:prstGeom prst="rect">
            <a:avLst/>
          </a:prstGeom>
          <a:noFill/>
        </p:spPr>
        <p:txBody>
          <a:bodyPr wrap="square" rtlCol="0">
            <a:spAutoFit/>
          </a:bodyPr>
          <a:lstStyle/>
          <a:p>
            <a:r>
              <a:rPr lang="en-US" dirty="0"/>
              <a:t>B:TP 166</a:t>
            </a:r>
          </a:p>
        </p:txBody>
      </p:sp>
      <p:sp>
        <p:nvSpPr>
          <p:cNvPr id="41" name="TextBox 40"/>
          <p:cNvSpPr txBox="1"/>
          <p:nvPr/>
        </p:nvSpPr>
        <p:spPr>
          <a:xfrm>
            <a:off x="10962500" y="3064368"/>
            <a:ext cx="1090246" cy="646331"/>
          </a:xfrm>
          <a:prstGeom prst="rect">
            <a:avLst/>
          </a:prstGeom>
          <a:noFill/>
        </p:spPr>
        <p:txBody>
          <a:bodyPr wrap="square" rtlCol="0">
            <a:spAutoFit/>
          </a:bodyPr>
          <a:lstStyle/>
          <a:p>
            <a:r>
              <a:rPr lang="en-US" dirty="0"/>
              <a:t>C:FP</a:t>
            </a:r>
          </a:p>
          <a:p>
            <a:r>
              <a:rPr lang="en-US" dirty="0"/>
              <a:t>34</a:t>
            </a:r>
          </a:p>
        </p:txBody>
      </p:sp>
      <p:sp>
        <p:nvSpPr>
          <p:cNvPr id="42" name="TextBox 41"/>
          <p:cNvSpPr txBox="1"/>
          <p:nvPr/>
        </p:nvSpPr>
        <p:spPr>
          <a:xfrm>
            <a:off x="5988101" y="1635598"/>
            <a:ext cx="1090246" cy="646331"/>
          </a:xfrm>
          <a:prstGeom prst="rect">
            <a:avLst/>
          </a:prstGeom>
          <a:noFill/>
        </p:spPr>
        <p:txBody>
          <a:bodyPr wrap="square" rtlCol="0">
            <a:spAutoFit/>
          </a:bodyPr>
          <a:lstStyle/>
          <a:p>
            <a:r>
              <a:rPr lang="en-US" dirty="0"/>
              <a:t>D:TN</a:t>
            </a:r>
          </a:p>
          <a:p>
            <a:r>
              <a:rPr lang="en-US" dirty="0"/>
              <a:t>0</a:t>
            </a:r>
          </a:p>
        </p:txBody>
      </p:sp>
      <p:sp>
        <p:nvSpPr>
          <p:cNvPr id="43" name="TextBox 42"/>
          <p:cNvSpPr txBox="1"/>
          <p:nvPr/>
        </p:nvSpPr>
        <p:spPr>
          <a:xfrm>
            <a:off x="1713228" y="5269481"/>
            <a:ext cx="1665175" cy="369332"/>
          </a:xfrm>
          <a:prstGeom prst="rect">
            <a:avLst/>
          </a:prstGeom>
          <a:noFill/>
        </p:spPr>
        <p:txBody>
          <a:bodyPr wrap="square" rtlCol="0">
            <a:spAutoFit/>
          </a:bodyPr>
          <a:lstStyle/>
          <a:p>
            <a:r>
              <a:rPr lang="zh-CN" altLang="en-US" dirty="0"/>
              <a:t>检测仪</a:t>
            </a:r>
            <a:r>
              <a:rPr lang="en-US" altLang="zh-CN" dirty="0"/>
              <a:t>1</a:t>
            </a:r>
            <a:r>
              <a:rPr lang="zh-CN" altLang="en-US" dirty="0"/>
              <a:t>结果</a:t>
            </a:r>
            <a:endParaRPr lang="en-US" dirty="0"/>
          </a:p>
        </p:txBody>
      </p:sp>
      <p:sp>
        <p:nvSpPr>
          <p:cNvPr id="44" name="TextBox 43"/>
          <p:cNvSpPr txBox="1"/>
          <p:nvPr/>
        </p:nvSpPr>
        <p:spPr>
          <a:xfrm>
            <a:off x="8379954" y="5263959"/>
            <a:ext cx="1665175" cy="369332"/>
          </a:xfrm>
          <a:prstGeom prst="rect">
            <a:avLst/>
          </a:prstGeom>
          <a:noFill/>
        </p:spPr>
        <p:txBody>
          <a:bodyPr wrap="square" rtlCol="0">
            <a:spAutoFit/>
          </a:bodyPr>
          <a:lstStyle/>
          <a:p>
            <a:r>
              <a:rPr lang="zh-CN" altLang="en-US" dirty="0"/>
              <a:t>检测仪</a:t>
            </a:r>
            <a:r>
              <a:rPr lang="en-US" altLang="zh-CN" dirty="0"/>
              <a:t>2</a:t>
            </a:r>
            <a:r>
              <a:rPr lang="zh-CN" altLang="en-US" dirty="0"/>
              <a:t>结果</a:t>
            </a:r>
            <a:endParaRPr lang="en-US" dirty="0"/>
          </a:p>
        </p:txBody>
      </p:sp>
    </p:spTree>
    <p:extLst>
      <p:ext uri="{BB962C8B-B14F-4D97-AF65-F5344CB8AC3E}">
        <p14:creationId xmlns:p14="http://schemas.microsoft.com/office/powerpoint/2010/main" val="378490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sp>
        <p:nvSpPr>
          <p:cNvPr id="3" name="Content Placeholder 2"/>
          <p:cNvSpPr>
            <a:spLocks noGrp="1"/>
          </p:cNvSpPr>
          <p:nvPr>
            <p:ph sz="quarter" idx="13"/>
          </p:nvPr>
        </p:nvSpPr>
        <p:spPr/>
        <p:txBody>
          <a:bodyPr/>
          <a:lstStyle/>
          <a:p>
            <a:r>
              <a:rPr lang="zh-CN" altLang="en-US" dirty="0"/>
              <a:t>动动手</a:t>
            </a:r>
            <a:endParaRPr lang="en-US" dirty="0"/>
          </a:p>
        </p:txBody>
      </p:sp>
    </p:spTree>
    <p:extLst>
      <p:ext uri="{BB962C8B-B14F-4D97-AF65-F5344CB8AC3E}">
        <p14:creationId xmlns:p14="http://schemas.microsoft.com/office/powerpoint/2010/main" val="70086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767" r="39038" b="5"/>
          <a:stretch/>
        </p:blipFill>
        <p:spPr>
          <a:xfrm>
            <a:off x="9117280" y="3468012"/>
            <a:ext cx="2434639" cy="274012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161" r="12162"/>
          <a:stretch/>
        </p:blipFill>
        <p:spPr>
          <a:xfrm>
            <a:off x="6551674" y="3468012"/>
            <a:ext cx="2404738" cy="274012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9327" r="19829" b="-2"/>
          <a:stretch/>
        </p:blipFill>
        <p:spPr>
          <a:xfrm>
            <a:off x="9117281" y="634690"/>
            <a:ext cx="2434638" cy="2693535"/>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40499" b="-1"/>
          <a:stretch/>
        </p:blipFill>
        <p:spPr>
          <a:xfrm>
            <a:off x="6555442" y="634690"/>
            <a:ext cx="2400970" cy="2693535"/>
          </a:xfrm>
          <a:prstGeom prst="rect">
            <a:avLst/>
          </a:prstGeom>
        </p:spPr>
      </p:pic>
      <p:sp>
        <p:nvSpPr>
          <p:cNvPr id="12" name="Rectangle 11">
            <a:extLst>
              <a:ext uri="{FF2B5EF4-FFF2-40B4-BE49-F238E27FC236}">
                <a16:creationId xmlns:a16="http://schemas.microsoft.com/office/drawing/2014/main" id="{76674B41-A306-4E46-AC1C-FAFE1CD5D9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38174" y="639401"/>
            <a:ext cx="5374005" cy="5577162"/>
          </a:xfrm>
          <a:prstGeom prst="rect">
            <a:avLst/>
          </a:prstGeom>
          <a:solidFill>
            <a:schemeClr val="tx1">
              <a:lumMod val="75000"/>
              <a:lumOff val="25000"/>
              <a:alpha val="93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38225" y="890907"/>
            <a:ext cx="4600575" cy="1156563"/>
          </a:xfrm>
        </p:spPr>
        <p:txBody>
          <a:bodyPr vert="horz" lIns="91440" tIns="45720" rIns="91440" bIns="45720" rtlCol="0" anchor="ctr">
            <a:normAutofit/>
          </a:bodyPr>
          <a:lstStyle/>
          <a:p>
            <a:r>
              <a:rPr lang="zh-CN" altLang="en-US" sz="4000">
                <a:solidFill>
                  <a:schemeClr val="bg1"/>
                </a:solidFill>
                <a:latin typeface="+mj-lt"/>
                <a:ea typeface="+mj-ea"/>
                <a:cs typeface="+mj-cs"/>
              </a:rPr>
              <a:t>什么是分类？</a:t>
            </a:r>
            <a:endParaRPr lang="en-US" sz="4000">
              <a:solidFill>
                <a:schemeClr val="bg1"/>
              </a:solidFill>
              <a:latin typeface="+mj-lt"/>
              <a:ea typeface="+mj-ea"/>
              <a:cs typeface="+mj-cs"/>
            </a:endParaRPr>
          </a:p>
        </p:txBody>
      </p:sp>
      <p:sp>
        <p:nvSpPr>
          <p:cNvPr id="3" name="Content Placeholder 2"/>
          <p:cNvSpPr>
            <a:spLocks noGrp="1"/>
          </p:cNvSpPr>
          <p:nvPr>
            <p:ph sz="quarter" idx="13"/>
          </p:nvPr>
        </p:nvSpPr>
        <p:spPr>
          <a:xfrm>
            <a:off x="1038225" y="2187256"/>
            <a:ext cx="4600575" cy="3651569"/>
          </a:xfrm>
        </p:spPr>
        <p:txBody>
          <a:bodyPr vert="horz" lIns="91440" tIns="45720" rIns="91440" bIns="45720" rtlCol="0">
            <a:normAutofit/>
          </a:bodyPr>
          <a:lstStyle/>
          <a:p>
            <a:pPr>
              <a:buFont typeface="Arial" panose="020B0604020202020204" pitchFamily="34" charset="0"/>
              <a:buChar char="•"/>
            </a:pPr>
            <a:r>
              <a:rPr lang="zh-CN" altLang="en-US" sz="1800" dirty="0">
                <a:solidFill>
                  <a:schemeClr val="accent4">
                    <a:lumMod val="20000"/>
                    <a:lumOff val="80000"/>
                  </a:schemeClr>
                </a:solidFill>
              </a:rPr>
              <a:t>场景一：</a:t>
            </a:r>
            <a:endParaRPr lang="en-US" altLang="zh-CN" sz="1800" dirty="0">
              <a:solidFill>
                <a:schemeClr val="accent4">
                  <a:lumMod val="20000"/>
                  <a:lumOff val="80000"/>
                </a:schemeClr>
              </a:solidFill>
            </a:endParaRPr>
          </a:p>
          <a:p>
            <a:pPr marL="0" indent="0">
              <a:buNone/>
            </a:pPr>
            <a:r>
              <a:rPr lang="en-US" sz="1800" dirty="0">
                <a:solidFill>
                  <a:schemeClr val="accent4">
                    <a:lumMod val="20000"/>
                    <a:lumOff val="80000"/>
                  </a:schemeClr>
                </a:solidFill>
              </a:rPr>
              <a:t>	</a:t>
            </a:r>
            <a:r>
              <a:rPr lang="zh-CN" altLang="en-US" sz="1800" dirty="0">
                <a:solidFill>
                  <a:schemeClr val="accent4">
                    <a:lumMod val="20000"/>
                    <a:lumOff val="80000"/>
                  </a:schemeClr>
                </a:solidFill>
              </a:rPr>
              <a:t>天猫店铺利用芝麻信用分数判断要不要给下一位顾客分期付款的营销优惠</a:t>
            </a:r>
            <a:endParaRPr lang="en-US" altLang="zh-CN" sz="1800" dirty="0">
              <a:solidFill>
                <a:schemeClr val="accent4">
                  <a:lumMod val="20000"/>
                  <a:lumOff val="80000"/>
                </a:schemeClr>
              </a:solidFill>
            </a:endParaRPr>
          </a:p>
          <a:p>
            <a:pPr>
              <a:buFont typeface="Arial" panose="020B0604020202020204" pitchFamily="34" charset="0"/>
              <a:buChar char="•"/>
            </a:pPr>
            <a:r>
              <a:rPr lang="zh-CN" altLang="en-US" sz="1800" dirty="0">
                <a:solidFill>
                  <a:schemeClr val="bg1"/>
                </a:solidFill>
              </a:rPr>
              <a:t>场景二：</a:t>
            </a:r>
            <a:endParaRPr lang="en-US" altLang="zh-CN" sz="1800" dirty="0">
              <a:solidFill>
                <a:schemeClr val="bg1"/>
              </a:solidFill>
            </a:endParaRPr>
          </a:p>
          <a:p>
            <a:pPr marL="0" indent="0">
              <a:buNone/>
            </a:pPr>
            <a:r>
              <a:rPr lang="en-US" sz="1800" dirty="0">
                <a:solidFill>
                  <a:schemeClr val="bg1"/>
                </a:solidFill>
              </a:rPr>
              <a:t>	</a:t>
            </a:r>
            <a:r>
              <a:rPr lang="zh-CN" altLang="en-US" sz="1800" dirty="0">
                <a:solidFill>
                  <a:schemeClr val="bg1"/>
                </a:solidFill>
              </a:rPr>
              <a:t>垃圾邮件过滤器判断刚收到的邮件是否是垃圾邮件。</a:t>
            </a:r>
            <a:endParaRPr lang="en-US" altLang="zh-CN" sz="1800" dirty="0">
              <a:solidFill>
                <a:schemeClr val="bg1"/>
              </a:solidFill>
            </a:endParaRPr>
          </a:p>
          <a:p>
            <a:pPr>
              <a:buFont typeface="Arial" panose="020B0604020202020204" pitchFamily="34" charset="0"/>
              <a:buChar char="•"/>
            </a:pPr>
            <a:r>
              <a:rPr lang="zh-CN" altLang="en-US" sz="1800" dirty="0">
                <a:solidFill>
                  <a:schemeClr val="bg1"/>
                </a:solidFill>
              </a:rPr>
              <a:t>场景三：</a:t>
            </a:r>
            <a:endParaRPr lang="en-US" altLang="zh-CN" sz="1800" dirty="0">
              <a:solidFill>
                <a:schemeClr val="bg1"/>
              </a:solidFill>
            </a:endParaRPr>
          </a:p>
          <a:p>
            <a:pPr marL="0" indent="0">
              <a:buNone/>
            </a:pPr>
            <a:r>
              <a:rPr lang="en-US" sz="1800" dirty="0">
                <a:solidFill>
                  <a:schemeClr val="bg1"/>
                </a:solidFill>
              </a:rPr>
              <a:t>	</a:t>
            </a:r>
            <a:r>
              <a:rPr lang="zh-CN" altLang="en-US" sz="1800" dirty="0">
                <a:solidFill>
                  <a:schemeClr val="bg1"/>
                </a:solidFill>
              </a:rPr>
              <a:t>摄像头的插件，功能是自动识别拍摄的动物属于哪一类。</a:t>
            </a:r>
            <a:endParaRPr lang="en-US" sz="1800" dirty="0">
              <a:solidFill>
                <a:schemeClr val="bg1"/>
              </a:solidFill>
            </a:endParaRPr>
          </a:p>
        </p:txBody>
      </p:sp>
    </p:spTree>
    <p:extLst>
      <p:ext uri="{BB962C8B-B14F-4D97-AF65-F5344CB8AC3E}">
        <p14:creationId xmlns:p14="http://schemas.microsoft.com/office/powerpoint/2010/main" val="104395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rotWithShape="1">
          <a:blip r:embed="rId2">
            <a:extLst>
              <a:ext uri="{28A0092B-C50C-407E-A947-70E740481C1C}">
                <a14:useLocalDpi xmlns:a14="http://schemas.microsoft.com/office/drawing/2010/main" val="0"/>
              </a:ext>
            </a:extLst>
          </a:blip>
          <a:srcRect l="51334"/>
          <a:stretch/>
        </p:blipFill>
        <p:spPr>
          <a:xfrm>
            <a:off x="4347415" y="1942696"/>
            <a:ext cx="3100450" cy="2859272"/>
          </a:xfrm>
          <a:prstGeom prst="rect">
            <a:avLst/>
          </a:prstGeom>
        </p:spPr>
      </p:pic>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r="48839"/>
          <a:stretch/>
        </p:blipFill>
        <p:spPr>
          <a:xfrm>
            <a:off x="1076446" y="1939902"/>
            <a:ext cx="3259395" cy="2859272"/>
          </a:xfrm>
          <a:prstGeom prst="rect">
            <a:avLst/>
          </a:prstGeom>
        </p:spPr>
      </p:pic>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l="15850"/>
          <a:stretch/>
        </p:blipFill>
        <p:spPr>
          <a:xfrm>
            <a:off x="4347415" y="1949060"/>
            <a:ext cx="5361058" cy="2859272"/>
          </a:xfrm>
          <a:prstGeom prst="rect">
            <a:avLst/>
          </a:prstGeom>
        </p:spPr>
      </p:pic>
      <p:sp>
        <p:nvSpPr>
          <p:cNvPr id="2" name="Title 1"/>
          <p:cNvSpPr>
            <a:spLocks noGrp="1"/>
          </p:cNvSpPr>
          <p:nvPr>
            <p:ph type="title"/>
          </p:nvPr>
        </p:nvSpPr>
        <p:spPr/>
        <p:txBody>
          <a:bodyPr>
            <a:normAutofit fontScale="90000"/>
          </a:bodyPr>
          <a:lstStyle/>
          <a:p>
            <a:r>
              <a:rPr lang="zh-CN" altLang="en-US" dirty="0"/>
              <a:t>什么是好的分类</a:t>
            </a:r>
            <a:r>
              <a:rPr lang="en-US" altLang="zh-CN" dirty="0"/>
              <a:t>-ROC</a:t>
            </a:r>
            <a:r>
              <a:rPr lang="zh-CN" altLang="en-US" dirty="0"/>
              <a:t>曲线</a:t>
            </a:r>
            <a:endParaRPr lang="en-US" dirty="0"/>
          </a:p>
        </p:txBody>
      </p:sp>
      <p:cxnSp>
        <p:nvCxnSpPr>
          <p:cNvPr id="5" name="Straight Arrow Connector 4"/>
          <p:cNvCxnSpPr/>
          <p:nvPr/>
        </p:nvCxnSpPr>
        <p:spPr>
          <a:xfrm>
            <a:off x="1064871" y="4768770"/>
            <a:ext cx="697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064871" y="1296365"/>
            <a:ext cx="0" cy="347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07226" y="5117690"/>
            <a:ext cx="3459990" cy="369332"/>
          </a:xfrm>
          <a:prstGeom prst="rect">
            <a:avLst/>
          </a:prstGeom>
          <a:noFill/>
        </p:spPr>
        <p:txBody>
          <a:bodyPr wrap="square" rtlCol="0">
            <a:spAutoFit/>
          </a:bodyPr>
          <a:lstStyle/>
          <a:p>
            <a:r>
              <a:rPr lang="zh-CN" altLang="en-US" dirty="0"/>
              <a:t>检测仪酒精浓度度数 </a:t>
            </a:r>
            <a:r>
              <a:rPr lang="en-US" altLang="zh-CN" dirty="0"/>
              <a:t>mg/100ml</a:t>
            </a:r>
            <a:endParaRPr lang="en-US" dirty="0"/>
          </a:p>
        </p:txBody>
      </p:sp>
      <p:sp>
        <p:nvSpPr>
          <p:cNvPr id="19" name="TextBox 18"/>
          <p:cNvSpPr txBox="1"/>
          <p:nvPr/>
        </p:nvSpPr>
        <p:spPr>
          <a:xfrm>
            <a:off x="1076446" y="1483000"/>
            <a:ext cx="3259395" cy="369332"/>
          </a:xfrm>
          <a:prstGeom prst="rect">
            <a:avLst/>
          </a:prstGeom>
          <a:noFill/>
        </p:spPr>
        <p:txBody>
          <a:bodyPr wrap="square" rtlCol="0">
            <a:spAutoFit/>
          </a:bodyPr>
          <a:lstStyle/>
          <a:p>
            <a:r>
              <a:rPr lang="zh-CN" altLang="en-US" dirty="0"/>
              <a:t>正常人酒精浓度检测结果分布</a:t>
            </a:r>
            <a:endParaRPr lang="en-US" dirty="0"/>
          </a:p>
        </p:txBody>
      </p:sp>
      <p:sp>
        <p:nvSpPr>
          <p:cNvPr id="20" name="TextBox 19"/>
          <p:cNvSpPr txBox="1"/>
          <p:nvPr/>
        </p:nvSpPr>
        <p:spPr>
          <a:xfrm>
            <a:off x="4837470" y="927033"/>
            <a:ext cx="4082316" cy="369332"/>
          </a:xfrm>
          <a:prstGeom prst="rect">
            <a:avLst/>
          </a:prstGeom>
          <a:noFill/>
        </p:spPr>
        <p:txBody>
          <a:bodyPr wrap="square" rtlCol="0">
            <a:spAutoFit/>
          </a:bodyPr>
          <a:lstStyle/>
          <a:p>
            <a:r>
              <a:rPr lang="zh-CN" altLang="en-US" dirty="0"/>
              <a:t>酒后驾驶司机酒精浓度检测结果分布</a:t>
            </a:r>
            <a:endParaRPr lang="en-US" dirty="0"/>
          </a:p>
        </p:txBody>
      </p:sp>
      <p:sp>
        <p:nvSpPr>
          <p:cNvPr id="21" name="TextBox 20"/>
          <p:cNvSpPr txBox="1"/>
          <p:nvPr/>
        </p:nvSpPr>
        <p:spPr>
          <a:xfrm>
            <a:off x="117986" y="2507226"/>
            <a:ext cx="1110983" cy="369332"/>
          </a:xfrm>
          <a:prstGeom prst="rect">
            <a:avLst/>
          </a:prstGeom>
          <a:noFill/>
        </p:spPr>
        <p:txBody>
          <a:bodyPr wrap="square" rtlCol="0">
            <a:spAutoFit/>
          </a:bodyPr>
          <a:lstStyle/>
          <a:p>
            <a:r>
              <a:rPr lang="zh-CN" altLang="en-US" dirty="0"/>
              <a:t>概率密度</a:t>
            </a:r>
            <a:endParaRPr lang="en-US" dirty="0"/>
          </a:p>
        </p:txBody>
      </p:sp>
      <p:sp>
        <p:nvSpPr>
          <p:cNvPr id="24" name="TextBox 23"/>
          <p:cNvSpPr txBox="1"/>
          <p:nvPr/>
        </p:nvSpPr>
        <p:spPr>
          <a:xfrm>
            <a:off x="3020270" y="2852817"/>
            <a:ext cx="2753514" cy="369332"/>
          </a:xfrm>
          <a:prstGeom prst="rect">
            <a:avLst/>
          </a:prstGeom>
          <a:noFill/>
        </p:spPr>
        <p:txBody>
          <a:bodyPr wrap="square" rtlCol="0">
            <a:spAutoFit/>
          </a:bodyPr>
          <a:lstStyle/>
          <a:p>
            <a:r>
              <a:rPr lang="zh-CN" altLang="en-US" dirty="0"/>
              <a:t>酒驾检测标准</a:t>
            </a:r>
            <a:r>
              <a:rPr lang="en-US" altLang="zh-CN" dirty="0"/>
              <a:t>20mg/100ml</a:t>
            </a:r>
            <a:endParaRPr lang="en-US" dirty="0"/>
          </a:p>
        </p:txBody>
      </p:sp>
      <p:sp>
        <p:nvSpPr>
          <p:cNvPr id="29" name="TextBox 28"/>
          <p:cNvSpPr txBox="1"/>
          <p:nvPr/>
        </p:nvSpPr>
        <p:spPr>
          <a:xfrm>
            <a:off x="10274409" y="1296365"/>
            <a:ext cx="985831" cy="646331"/>
          </a:xfrm>
          <a:prstGeom prst="rect">
            <a:avLst/>
          </a:prstGeom>
          <a:noFill/>
        </p:spPr>
        <p:txBody>
          <a:bodyPr wrap="square" rtlCol="0">
            <a:spAutoFit/>
          </a:bodyPr>
          <a:lstStyle/>
          <a:p>
            <a:r>
              <a:rPr lang="en-US" dirty="0"/>
              <a:t>True Positive</a:t>
            </a:r>
          </a:p>
        </p:txBody>
      </p:sp>
      <p:sp>
        <p:nvSpPr>
          <p:cNvPr id="30" name="TextBox 29"/>
          <p:cNvSpPr txBox="1"/>
          <p:nvPr/>
        </p:nvSpPr>
        <p:spPr>
          <a:xfrm>
            <a:off x="10219664" y="3187658"/>
            <a:ext cx="985831" cy="646331"/>
          </a:xfrm>
          <a:prstGeom prst="rect">
            <a:avLst/>
          </a:prstGeom>
          <a:noFill/>
        </p:spPr>
        <p:txBody>
          <a:bodyPr wrap="square" rtlCol="0">
            <a:spAutoFit/>
          </a:bodyPr>
          <a:lstStyle/>
          <a:p>
            <a:r>
              <a:rPr lang="en-US" dirty="0"/>
              <a:t>False Positive</a:t>
            </a:r>
          </a:p>
        </p:txBody>
      </p:sp>
      <p:sp>
        <p:nvSpPr>
          <p:cNvPr id="31" name="TextBox 30"/>
          <p:cNvSpPr txBox="1"/>
          <p:nvPr/>
        </p:nvSpPr>
        <p:spPr>
          <a:xfrm>
            <a:off x="8144159" y="4122439"/>
            <a:ext cx="1060313" cy="646331"/>
          </a:xfrm>
          <a:prstGeom prst="rect">
            <a:avLst/>
          </a:prstGeom>
          <a:noFill/>
        </p:spPr>
        <p:txBody>
          <a:bodyPr wrap="square" rtlCol="0">
            <a:spAutoFit/>
          </a:bodyPr>
          <a:lstStyle/>
          <a:p>
            <a:r>
              <a:rPr lang="en-US" dirty="0"/>
              <a:t>True Negative</a:t>
            </a:r>
          </a:p>
        </p:txBody>
      </p:sp>
      <p:sp>
        <p:nvSpPr>
          <p:cNvPr id="32" name="TextBox 31"/>
          <p:cNvSpPr txBox="1"/>
          <p:nvPr/>
        </p:nvSpPr>
        <p:spPr>
          <a:xfrm>
            <a:off x="7609004" y="5912629"/>
            <a:ext cx="1455211" cy="646331"/>
          </a:xfrm>
          <a:prstGeom prst="rect">
            <a:avLst/>
          </a:prstGeom>
          <a:noFill/>
        </p:spPr>
        <p:txBody>
          <a:bodyPr wrap="square" rtlCol="0">
            <a:spAutoFit/>
          </a:bodyPr>
          <a:lstStyle/>
          <a:p>
            <a:r>
              <a:rPr lang="en-US" dirty="0"/>
              <a:t>False Negative</a:t>
            </a:r>
          </a:p>
        </p:txBody>
      </p:sp>
      <p:cxnSp>
        <p:nvCxnSpPr>
          <p:cNvPr id="23" name="Straight Connector 22"/>
          <p:cNvCxnSpPr/>
          <p:nvPr/>
        </p:nvCxnSpPr>
        <p:spPr>
          <a:xfrm>
            <a:off x="4335841" y="3327714"/>
            <a:ext cx="0" cy="144105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1076446" y="1988623"/>
            <a:ext cx="6354501" cy="2780147"/>
          </a:xfrm>
          <a:custGeom>
            <a:avLst/>
            <a:gdLst>
              <a:gd name="connsiteX0" fmla="*/ 0 w 6354501"/>
              <a:gd name="connsiteY0" fmla="*/ 2768572 h 2780147"/>
              <a:gd name="connsiteX1" fmla="*/ 532435 w 6354501"/>
              <a:gd name="connsiteY1" fmla="*/ 2513929 h 2780147"/>
              <a:gd name="connsiteX2" fmla="*/ 995422 w 6354501"/>
              <a:gd name="connsiteY2" fmla="*/ 2016218 h 2780147"/>
              <a:gd name="connsiteX3" fmla="*/ 1446835 w 6354501"/>
              <a:gd name="connsiteY3" fmla="*/ 1205990 h 2780147"/>
              <a:gd name="connsiteX4" fmla="*/ 1643605 w 6354501"/>
              <a:gd name="connsiteY4" fmla="*/ 546233 h 2780147"/>
              <a:gd name="connsiteX5" fmla="*/ 2048719 w 6354501"/>
              <a:gd name="connsiteY5" fmla="*/ 13797 h 2780147"/>
              <a:gd name="connsiteX6" fmla="*/ 2419108 w 6354501"/>
              <a:gd name="connsiteY6" fmla="*/ 222142 h 2780147"/>
              <a:gd name="connsiteX7" fmla="*/ 2673751 w 6354501"/>
              <a:gd name="connsiteY7" fmla="*/ 916623 h 2780147"/>
              <a:gd name="connsiteX8" fmla="*/ 2916820 w 6354501"/>
              <a:gd name="connsiteY8" fmla="*/ 1738425 h 2780147"/>
              <a:gd name="connsiteX9" fmla="*/ 3368232 w 6354501"/>
              <a:gd name="connsiteY9" fmla="*/ 2560228 h 2780147"/>
              <a:gd name="connsiteX10" fmla="*/ 5440101 w 6354501"/>
              <a:gd name="connsiteY10" fmla="*/ 2733848 h 2780147"/>
              <a:gd name="connsiteX11" fmla="*/ 6354501 w 6354501"/>
              <a:gd name="connsiteY11" fmla="*/ 2780147 h 278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4501" h="2780147">
                <a:moveTo>
                  <a:pt x="0" y="2768572"/>
                </a:moveTo>
                <a:cubicBezTo>
                  <a:pt x="183265" y="2703946"/>
                  <a:pt x="366531" y="2639321"/>
                  <a:pt x="532435" y="2513929"/>
                </a:cubicBezTo>
                <a:cubicBezTo>
                  <a:pt x="698339" y="2388537"/>
                  <a:pt x="843022" y="2234208"/>
                  <a:pt x="995422" y="2016218"/>
                </a:cubicBezTo>
                <a:cubicBezTo>
                  <a:pt x="1147822" y="1798228"/>
                  <a:pt x="1338804" y="1450988"/>
                  <a:pt x="1446835" y="1205990"/>
                </a:cubicBezTo>
                <a:cubicBezTo>
                  <a:pt x="1554866" y="960992"/>
                  <a:pt x="1543291" y="744932"/>
                  <a:pt x="1643605" y="546233"/>
                </a:cubicBezTo>
                <a:cubicBezTo>
                  <a:pt x="1743919" y="347534"/>
                  <a:pt x="1919468" y="67812"/>
                  <a:pt x="2048719" y="13797"/>
                </a:cubicBezTo>
                <a:cubicBezTo>
                  <a:pt x="2177970" y="-40218"/>
                  <a:pt x="2314936" y="71671"/>
                  <a:pt x="2419108" y="222142"/>
                </a:cubicBezTo>
                <a:cubicBezTo>
                  <a:pt x="2523280" y="372613"/>
                  <a:pt x="2590799" y="663909"/>
                  <a:pt x="2673751" y="916623"/>
                </a:cubicBezTo>
                <a:cubicBezTo>
                  <a:pt x="2756703" y="1169337"/>
                  <a:pt x="2801073" y="1464491"/>
                  <a:pt x="2916820" y="1738425"/>
                </a:cubicBezTo>
                <a:cubicBezTo>
                  <a:pt x="3032567" y="2012359"/>
                  <a:pt x="2947685" y="2394324"/>
                  <a:pt x="3368232" y="2560228"/>
                </a:cubicBezTo>
                <a:cubicBezTo>
                  <a:pt x="3788779" y="2726132"/>
                  <a:pt x="4942389" y="2697195"/>
                  <a:pt x="5440101" y="2733848"/>
                </a:cubicBezTo>
                <a:cubicBezTo>
                  <a:pt x="5937813" y="2770501"/>
                  <a:pt x="6146157" y="2775324"/>
                  <a:pt x="6354501" y="2780147"/>
                </a:cubicBezTo>
              </a:path>
            </a:pathLst>
          </a:custGeom>
          <a:solidFill>
            <a:schemeClr val="accent1">
              <a:alpha val="25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3326027" y="1992608"/>
            <a:ext cx="6354501" cy="2780147"/>
          </a:xfrm>
          <a:custGeom>
            <a:avLst/>
            <a:gdLst>
              <a:gd name="connsiteX0" fmla="*/ 0 w 6354501"/>
              <a:gd name="connsiteY0" fmla="*/ 2768572 h 2780147"/>
              <a:gd name="connsiteX1" fmla="*/ 532435 w 6354501"/>
              <a:gd name="connsiteY1" fmla="*/ 2513929 h 2780147"/>
              <a:gd name="connsiteX2" fmla="*/ 995422 w 6354501"/>
              <a:gd name="connsiteY2" fmla="*/ 2016218 h 2780147"/>
              <a:gd name="connsiteX3" fmla="*/ 1446835 w 6354501"/>
              <a:gd name="connsiteY3" fmla="*/ 1205990 h 2780147"/>
              <a:gd name="connsiteX4" fmla="*/ 1643605 w 6354501"/>
              <a:gd name="connsiteY4" fmla="*/ 546233 h 2780147"/>
              <a:gd name="connsiteX5" fmla="*/ 2048719 w 6354501"/>
              <a:gd name="connsiteY5" fmla="*/ 13797 h 2780147"/>
              <a:gd name="connsiteX6" fmla="*/ 2419108 w 6354501"/>
              <a:gd name="connsiteY6" fmla="*/ 222142 h 2780147"/>
              <a:gd name="connsiteX7" fmla="*/ 2673751 w 6354501"/>
              <a:gd name="connsiteY7" fmla="*/ 916623 h 2780147"/>
              <a:gd name="connsiteX8" fmla="*/ 2916820 w 6354501"/>
              <a:gd name="connsiteY8" fmla="*/ 1738425 h 2780147"/>
              <a:gd name="connsiteX9" fmla="*/ 3368232 w 6354501"/>
              <a:gd name="connsiteY9" fmla="*/ 2560228 h 2780147"/>
              <a:gd name="connsiteX10" fmla="*/ 5440101 w 6354501"/>
              <a:gd name="connsiteY10" fmla="*/ 2733848 h 2780147"/>
              <a:gd name="connsiteX11" fmla="*/ 6354501 w 6354501"/>
              <a:gd name="connsiteY11" fmla="*/ 2780147 h 278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4501" h="2780147">
                <a:moveTo>
                  <a:pt x="0" y="2768572"/>
                </a:moveTo>
                <a:cubicBezTo>
                  <a:pt x="183265" y="2703946"/>
                  <a:pt x="366531" y="2639321"/>
                  <a:pt x="532435" y="2513929"/>
                </a:cubicBezTo>
                <a:cubicBezTo>
                  <a:pt x="698339" y="2388537"/>
                  <a:pt x="843022" y="2234208"/>
                  <a:pt x="995422" y="2016218"/>
                </a:cubicBezTo>
                <a:cubicBezTo>
                  <a:pt x="1147822" y="1798228"/>
                  <a:pt x="1338804" y="1450988"/>
                  <a:pt x="1446835" y="1205990"/>
                </a:cubicBezTo>
                <a:cubicBezTo>
                  <a:pt x="1554866" y="960992"/>
                  <a:pt x="1543291" y="744932"/>
                  <a:pt x="1643605" y="546233"/>
                </a:cubicBezTo>
                <a:cubicBezTo>
                  <a:pt x="1743919" y="347534"/>
                  <a:pt x="1919468" y="67812"/>
                  <a:pt x="2048719" y="13797"/>
                </a:cubicBezTo>
                <a:cubicBezTo>
                  <a:pt x="2177970" y="-40218"/>
                  <a:pt x="2314936" y="71671"/>
                  <a:pt x="2419108" y="222142"/>
                </a:cubicBezTo>
                <a:cubicBezTo>
                  <a:pt x="2523280" y="372613"/>
                  <a:pt x="2590799" y="663909"/>
                  <a:pt x="2673751" y="916623"/>
                </a:cubicBezTo>
                <a:cubicBezTo>
                  <a:pt x="2756703" y="1169337"/>
                  <a:pt x="2801073" y="1464491"/>
                  <a:pt x="2916820" y="1738425"/>
                </a:cubicBezTo>
                <a:cubicBezTo>
                  <a:pt x="3032567" y="2012359"/>
                  <a:pt x="2947685" y="2394324"/>
                  <a:pt x="3368232" y="2560228"/>
                </a:cubicBezTo>
                <a:cubicBezTo>
                  <a:pt x="3788779" y="2726132"/>
                  <a:pt x="4942389" y="2697195"/>
                  <a:pt x="5440101" y="2733848"/>
                </a:cubicBezTo>
                <a:cubicBezTo>
                  <a:pt x="5937813" y="2770501"/>
                  <a:pt x="6146157" y="2775324"/>
                  <a:pt x="6354501" y="2780147"/>
                </a:cubicBezTo>
              </a:path>
            </a:pathLst>
          </a:cu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r="84263"/>
          <a:stretch/>
        </p:blipFill>
        <p:spPr>
          <a:xfrm>
            <a:off x="3344822" y="1955424"/>
            <a:ext cx="1002593" cy="2859272"/>
          </a:xfrm>
          <a:prstGeom prst="rect">
            <a:avLst/>
          </a:prstGeom>
        </p:spPr>
      </p:pic>
    </p:spTree>
    <p:extLst>
      <p:ext uri="{BB962C8B-B14F-4D97-AF65-F5344CB8AC3E}">
        <p14:creationId xmlns:p14="http://schemas.microsoft.com/office/powerpoint/2010/main" val="255217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2.59259E-6 L 0.42357 -0.27639 " pathEditMode="relative" rAng="0" ptsTypes="AA">
                                      <p:cBhvr>
                                        <p:cTn id="6" dur="2000" fill="hold"/>
                                        <p:tgtEl>
                                          <p:spTgt spid="40"/>
                                        </p:tgtEl>
                                        <p:attrNameLst>
                                          <p:attrName>ppt_x</p:attrName>
                                          <p:attrName>ppt_y</p:attrName>
                                        </p:attrNameLst>
                                      </p:cBhvr>
                                      <p:rCtr x="21172" y="-1381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5E-6 -3.7037E-6 L 0.47969 0.07385 " pathEditMode="relative" rAng="0" ptsTypes="AA">
                                      <p:cBhvr>
                                        <p:cTn id="14" dur="2000" fill="hold"/>
                                        <p:tgtEl>
                                          <p:spTgt spid="37"/>
                                        </p:tgtEl>
                                        <p:attrNameLst>
                                          <p:attrName>ppt_x</p:attrName>
                                          <p:attrName>ppt_y</p:attrName>
                                        </p:attrNameLst>
                                      </p:cBhvr>
                                      <p:rCtr x="23984" y="36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3.95833E-6 3.33333E-6 L 0.43542 -0.12616 " pathEditMode="relative" rAng="0" ptsTypes="AA">
                                      <p:cBhvr>
                                        <p:cTn id="22" dur="2000" fill="hold"/>
                                        <p:tgtEl>
                                          <p:spTgt spid="39"/>
                                        </p:tgtEl>
                                        <p:attrNameLst>
                                          <p:attrName>ppt_x</p:attrName>
                                          <p:attrName>ppt_y</p:attrName>
                                        </p:attrNameLst>
                                      </p:cBhvr>
                                      <p:rCtr x="21771" y="-631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4.79167E-6 1.48148E-6 L 0.40092 0.21574 " pathEditMode="relative" rAng="0" ptsTypes="AA">
                                      <p:cBhvr>
                                        <p:cTn id="30" dur="2000" fill="hold"/>
                                        <p:tgtEl>
                                          <p:spTgt spid="38"/>
                                        </p:tgtEl>
                                        <p:attrNameLst>
                                          <p:attrName>ppt_x</p:attrName>
                                          <p:attrName>ppt_y</p:attrName>
                                        </p:attrNameLst>
                                      </p:cBhvr>
                                      <p:rCtr x="20039" y="10787"/>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r>
              <a:rPr lang="en-US" altLang="zh-CN" dirty="0"/>
              <a:t>-ROC</a:t>
            </a:r>
            <a:r>
              <a:rPr lang="zh-CN" altLang="en-US" dirty="0"/>
              <a:t>曲线</a:t>
            </a:r>
            <a:endParaRPr lang="en-US" dirty="0"/>
          </a:p>
        </p:txBody>
      </p:sp>
      <p:cxnSp>
        <p:nvCxnSpPr>
          <p:cNvPr id="5" name="Straight Arrow Connector 4"/>
          <p:cNvCxnSpPr/>
          <p:nvPr/>
        </p:nvCxnSpPr>
        <p:spPr>
          <a:xfrm>
            <a:off x="1064871" y="4768770"/>
            <a:ext cx="697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064871" y="1296365"/>
            <a:ext cx="0" cy="347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07226" y="5117690"/>
            <a:ext cx="3459990" cy="369332"/>
          </a:xfrm>
          <a:prstGeom prst="rect">
            <a:avLst/>
          </a:prstGeom>
          <a:noFill/>
        </p:spPr>
        <p:txBody>
          <a:bodyPr wrap="square" rtlCol="0">
            <a:spAutoFit/>
          </a:bodyPr>
          <a:lstStyle/>
          <a:p>
            <a:r>
              <a:rPr lang="zh-CN" altLang="en-US" dirty="0"/>
              <a:t>检测仪酒精浓度度数 </a:t>
            </a:r>
            <a:r>
              <a:rPr lang="en-US" altLang="zh-CN" dirty="0"/>
              <a:t>mg/100ml</a:t>
            </a:r>
            <a:endParaRPr lang="en-US" dirty="0"/>
          </a:p>
        </p:txBody>
      </p:sp>
      <p:sp>
        <p:nvSpPr>
          <p:cNvPr id="19" name="TextBox 18"/>
          <p:cNvSpPr txBox="1"/>
          <p:nvPr/>
        </p:nvSpPr>
        <p:spPr>
          <a:xfrm>
            <a:off x="1076446" y="1483000"/>
            <a:ext cx="3259395" cy="369332"/>
          </a:xfrm>
          <a:prstGeom prst="rect">
            <a:avLst/>
          </a:prstGeom>
          <a:noFill/>
        </p:spPr>
        <p:txBody>
          <a:bodyPr wrap="square" rtlCol="0">
            <a:spAutoFit/>
          </a:bodyPr>
          <a:lstStyle/>
          <a:p>
            <a:r>
              <a:rPr lang="zh-CN" altLang="en-US" dirty="0"/>
              <a:t>正常人酒精浓度检测结果分布</a:t>
            </a:r>
            <a:endParaRPr lang="en-US" dirty="0"/>
          </a:p>
        </p:txBody>
      </p:sp>
      <p:sp>
        <p:nvSpPr>
          <p:cNvPr id="20" name="TextBox 19"/>
          <p:cNvSpPr txBox="1"/>
          <p:nvPr/>
        </p:nvSpPr>
        <p:spPr>
          <a:xfrm>
            <a:off x="4837470" y="927033"/>
            <a:ext cx="4082316" cy="369332"/>
          </a:xfrm>
          <a:prstGeom prst="rect">
            <a:avLst/>
          </a:prstGeom>
          <a:noFill/>
        </p:spPr>
        <p:txBody>
          <a:bodyPr wrap="square" rtlCol="0">
            <a:spAutoFit/>
          </a:bodyPr>
          <a:lstStyle/>
          <a:p>
            <a:r>
              <a:rPr lang="zh-CN" altLang="en-US" dirty="0"/>
              <a:t>酒后驾驶司机酒精浓度检测结果分布</a:t>
            </a:r>
            <a:endParaRPr lang="en-US" dirty="0"/>
          </a:p>
        </p:txBody>
      </p:sp>
      <p:sp>
        <p:nvSpPr>
          <p:cNvPr id="21" name="TextBox 20"/>
          <p:cNvSpPr txBox="1"/>
          <p:nvPr/>
        </p:nvSpPr>
        <p:spPr>
          <a:xfrm>
            <a:off x="117986" y="2507226"/>
            <a:ext cx="1110983" cy="369332"/>
          </a:xfrm>
          <a:prstGeom prst="rect">
            <a:avLst/>
          </a:prstGeom>
          <a:noFill/>
        </p:spPr>
        <p:txBody>
          <a:bodyPr wrap="square" rtlCol="0">
            <a:spAutoFit/>
          </a:bodyPr>
          <a:lstStyle/>
          <a:p>
            <a:r>
              <a:rPr lang="zh-CN" altLang="en-US" dirty="0"/>
              <a:t>概率密度</a:t>
            </a:r>
            <a:endParaRPr lang="en-US" dirty="0"/>
          </a:p>
        </p:txBody>
      </p:sp>
      <p:sp>
        <p:nvSpPr>
          <p:cNvPr id="24" name="TextBox 23"/>
          <p:cNvSpPr txBox="1"/>
          <p:nvPr/>
        </p:nvSpPr>
        <p:spPr>
          <a:xfrm>
            <a:off x="3020270" y="2852817"/>
            <a:ext cx="2753514" cy="369332"/>
          </a:xfrm>
          <a:prstGeom prst="rect">
            <a:avLst/>
          </a:prstGeom>
          <a:noFill/>
        </p:spPr>
        <p:txBody>
          <a:bodyPr wrap="square" rtlCol="0">
            <a:spAutoFit/>
          </a:bodyPr>
          <a:lstStyle/>
          <a:p>
            <a:r>
              <a:rPr lang="zh-CN" altLang="en-US" dirty="0"/>
              <a:t>酒驾检测标准</a:t>
            </a:r>
            <a:r>
              <a:rPr lang="en-US" altLang="zh-CN" dirty="0"/>
              <a:t>20mg/100ml</a:t>
            </a:r>
            <a:endParaRPr lang="en-US" dirty="0"/>
          </a:p>
        </p:txBody>
      </p:sp>
      <p:cxnSp>
        <p:nvCxnSpPr>
          <p:cNvPr id="23" name="Straight Connector 22"/>
          <p:cNvCxnSpPr/>
          <p:nvPr/>
        </p:nvCxnSpPr>
        <p:spPr>
          <a:xfrm>
            <a:off x="4335841" y="3327714"/>
            <a:ext cx="0" cy="144105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8492836" y="4253345"/>
            <a:ext cx="3519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492836" y="1310784"/>
            <a:ext cx="0" cy="29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92836" y="1310784"/>
            <a:ext cx="35190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011891" y="1310784"/>
            <a:ext cx="0" cy="294256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726748" y="4445604"/>
            <a:ext cx="985831" cy="646331"/>
          </a:xfrm>
          <a:prstGeom prst="rect">
            <a:avLst/>
          </a:prstGeom>
          <a:noFill/>
        </p:spPr>
        <p:txBody>
          <a:bodyPr wrap="square" rtlCol="0">
            <a:spAutoFit/>
          </a:bodyPr>
          <a:lstStyle/>
          <a:p>
            <a:r>
              <a:rPr lang="en-US" dirty="0"/>
              <a:t>False Positive</a:t>
            </a:r>
          </a:p>
        </p:txBody>
      </p:sp>
      <p:sp>
        <p:nvSpPr>
          <p:cNvPr id="37" name="TextBox 36"/>
          <p:cNvSpPr txBox="1"/>
          <p:nvPr/>
        </p:nvSpPr>
        <p:spPr>
          <a:xfrm>
            <a:off x="7619957" y="2337743"/>
            <a:ext cx="985831" cy="646331"/>
          </a:xfrm>
          <a:prstGeom prst="rect">
            <a:avLst/>
          </a:prstGeom>
          <a:noFill/>
        </p:spPr>
        <p:txBody>
          <a:bodyPr wrap="square" rtlCol="0">
            <a:spAutoFit/>
          </a:bodyPr>
          <a:lstStyle/>
          <a:p>
            <a:r>
              <a:rPr lang="en-US" dirty="0"/>
              <a:t>True Positive</a:t>
            </a:r>
          </a:p>
        </p:txBody>
      </p:sp>
      <p:sp>
        <p:nvSpPr>
          <p:cNvPr id="38" name="Oval 37"/>
          <p:cNvSpPr/>
          <p:nvPr/>
        </p:nvSpPr>
        <p:spPr>
          <a:xfrm>
            <a:off x="8605788" y="1667666"/>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518905" y="2025382"/>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506648" y="2580056"/>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478555" y="3313320"/>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478555" y="3971441"/>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919786" y="1472256"/>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497020" y="1397113"/>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0254478" y="1352311"/>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1800745" y="1246828"/>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1076446" y="1988623"/>
            <a:ext cx="6354501" cy="2780147"/>
          </a:xfrm>
          <a:custGeom>
            <a:avLst/>
            <a:gdLst>
              <a:gd name="connsiteX0" fmla="*/ 0 w 6354501"/>
              <a:gd name="connsiteY0" fmla="*/ 2768572 h 2780147"/>
              <a:gd name="connsiteX1" fmla="*/ 532435 w 6354501"/>
              <a:gd name="connsiteY1" fmla="*/ 2513929 h 2780147"/>
              <a:gd name="connsiteX2" fmla="*/ 995422 w 6354501"/>
              <a:gd name="connsiteY2" fmla="*/ 2016218 h 2780147"/>
              <a:gd name="connsiteX3" fmla="*/ 1446835 w 6354501"/>
              <a:gd name="connsiteY3" fmla="*/ 1205990 h 2780147"/>
              <a:gd name="connsiteX4" fmla="*/ 1643605 w 6354501"/>
              <a:gd name="connsiteY4" fmla="*/ 546233 h 2780147"/>
              <a:gd name="connsiteX5" fmla="*/ 2048719 w 6354501"/>
              <a:gd name="connsiteY5" fmla="*/ 13797 h 2780147"/>
              <a:gd name="connsiteX6" fmla="*/ 2419108 w 6354501"/>
              <a:gd name="connsiteY6" fmla="*/ 222142 h 2780147"/>
              <a:gd name="connsiteX7" fmla="*/ 2673751 w 6354501"/>
              <a:gd name="connsiteY7" fmla="*/ 916623 h 2780147"/>
              <a:gd name="connsiteX8" fmla="*/ 2916820 w 6354501"/>
              <a:gd name="connsiteY8" fmla="*/ 1738425 h 2780147"/>
              <a:gd name="connsiteX9" fmla="*/ 3368232 w 6354501"/>
              <a:gd name="connsiteY9" fmla="*/ 2560228 h 2780147"/>
              <a:gd name="connsiteX10" fmla="*/ 5440101 w 6354501"/>
              <a:gd name="connsiteY10" fmla="*/ 2733848 h 2780147"/>
              <a:gd name="connsiteX11" fmla="*/ 6354501 w 6354501"/>
              <a:gd name="connsiteY11" fmla="*/ 2780147 h 278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4501" h="2780147">
                <a:moveTo>
                  <a:pt x="0" y="2768572"/>
                </a:moveTo>
                <a:cubicBezTo>
                  <a:pt x="183265" y="2703946"/>
                  <a:pt x="366531" y="2639321"/>
                  <a:pt x="532435" y="2513929"/>
                </a:cubicBezTo>
                <a:cubicBezTo>
                  <a:pt x="698339" y="2388537"/>
                  <a:pt x="843022" y="2234208"/>
                  <a:pt x="995422" y="2016218"/>
                </a:cubicBezTo>
                <a:cubicBezTo>
                  <a:pt x="1147822" y="1798228"/>
                  <a:pt x="1338804" y="1450988"/>
                  <a:pt x="1446835" y="1205990"/>
                </a:cubicBezTo>
                <a:cubicBezTo>
                  <a:pt x="1554866" y="960992"/>
                  <a:pt x="1543291" y="744932"/>
                  <a:pt x="1643605" y="546233"/>
                </a:cubicBezTo>
                <a:cubicBezTo>
                  <a:pt x="1743919" y="347534"/>
                  <a:pt x="1919468" y="67812"/>
                  <a:pt x="2048719" y="13797"/>
                </a:cubicBezTo>
                <a:cubicBezTo>
                  <a:pt x="2177970" y="-40218"/>
                  <a:pt x="2314936" y="71671"/>
                  <a:pt x="2419108" y="222142"/>
                </a:cubicBezTo>
                <a:cubicBezTo>
                  <a:pt x="2523280" y="372613"/>
                  <a:pt x="2590799" y="663909"/>
                  <a:pt x="2673751" y="916623"/>
                </a:cubicBezTo>
                <a:cubicBezTo>
                  <a:pt x="2756703" y="1169337"/>
                  <a:pt x="2801073" y="1464491"/>
                  <a:pt x="2916820" y="1738425"/>
                </a:cubicBezTo>
                <a:cubicBezTo>
                  <a:pt x="3032567" y="2012359"/>
                  <a:pt x="2947685" y="2394324"/>
                  <a:pt x="3368232" y="2560228"/>
                </a:cubicBezTo>
                <a:cubicBezTo>
                  <a:pt x="3788779" y="2726132"/>
                  <a:pt x="4942389" y="2697195"/>
                  <a:pt x="5440101" y="2733848"/>
                </a:cubicBezTo>
                <a:cubicBezTo>
                  <a:pt x="5937813" y="2770501"/>
                  <a:pt x="6146157" y="2775324"/>
                  <a:pt x="6354501" y="2780147"/>
                </a:cubicBezTo>
              </a:path>
            </a:pathLst>
          </a:custGeom>
          <a:solidFill>
            <a:schemeClr val="accent1">
              <a:alpha val="25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52"/>
          <p:cNvSpPr/>
          <p:nvPr/>
        </p:nvSpPr>
        <p:spPr>
          <a:xfrm>
            <a:off x="3326027" y="1992608"/>
            <a:ext cx="6354501" cy="2780147"/>
          </a:xfrm>
          <a:custGeom>
            <a:avLst/>
            <a:gdLst>
              <a:gd name="connsiteX0" fmla="*/ 0 w 6354501"/>
              <a:gd name="connsiteY0" fmla="*/ 2768572 h 2780147"/>
              <a:gd name="connsiteX1" fmla="*/ 532435 w 6354501"/>
              <a:gd name="connsiteY1" fmla="*/ 2513929 h 2780147"/>
              <a:gd name="connsiteX2" fmla="*/ 995422 w 6354501"/>
              <a:gd name="connsiteY2" fmla="*/ 2016218 h 2780147"/>
              <a:gd name="connsiteX3" fmla="*/ 1446835 w 6354501"/>
              <a:gd name="connsiteY3" fmla="*/ 1205990 h 2780147"/>
              <a:gd name="connsiteX4" fmla="*/ 1643605 w 6354501"/>
              <a:gd name="connsiteY4" fmla="*/ 546233 h 2780147"/>
              <a:gd name="connsiteX5" fmla="*/ 2048719 w 6354501"/>
              <a:gd name="connsiteY5" fmla="*/ 13797 h 2780147"/>
              <a:gd name="connsiteX6" fmla="*/ 2419108 w 6354501"/>
              <a:gd name="connsiteY6" fmla="*/ 222142 h 2780147"/>
              <a:gd name="connsiteX7" fmla="*/ 2673751 w 6354501"/>
              <a:gd name="connsiteY7" fmla="*/ 916623 h 2780147"/>
              <a:gd name="connsiteX8" fmla="*/ 2916820 w 6354501"/>
              <a:gd name="connsiteY8" fmla="*/ 1738425 h 2780147"/>
              <a:gd name="connsiteX9" fmla="*/ 3368232 w 6354501"/>
              <a:gd name="connsiteY9" fmla="*/ 2560228 h 2780147"/>
              <a:gd name="connsiteX10" fmla="*/ 5440101 w 6354501"/>
              <a:gd name="connsiteY10" fmla="*/ 2733848 h 2780147"/>
              <a:gd name="connsiteX11" fmla="*/ 6354501 w 6354501"/>
              <a:gd name="connsiteY11" fmla="*/ 2780147 h 278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4501" h="2780147">
                <a:moveTo>
                  <a:pt x="0" y="2768572"/>
                </a:moveTo>
                <a:cubicBezTo>
                  <a:pt x="183265" y="2703946"/>
                  <a:pt x="366531" y="2639321"/>
                  <a:pt x="532435" y="2513929"/>
                </a:cubicBezTo>
                <a:cubicBezTo>
                  <a:pt x="698339" y="2388537"/>
                  <a:pt x="843022" y="2234208"/>
                  <a:pt x="995422" y="2016218"/>
                </a:cubicBezTo>
                <a:cubicBezTo>
                  <a:pt x="1147822" y="1798228"/>
                  <a:pt x="1338804" y="1450988"/>
                  <a:pt x="1446835" y="1205990"/>
                </a:cubicBezTo>
                <a:cubicBezTo>
                  <a:pt x="1554866" y="960992"/>
                  <a:pt x="1543291" y="744932"/>
                  <a:pt x="1643605" y="546233"/>
                </a:cubicBezTo>
                <a:cubicBezTo>
                  <a:pt x="1743919" y="347534"/>
                  <a:pt x="1919468" y="67812"/>
                  <a:pt x="2048719" y="13797"/>
                </a:cubicBezTo>
                <a:cubicBezTo>
                  <a:pt x="2177970" y="-40218"/>
                  <a:pt x="2314936" y="71671"/>
                  <a:pt x="2419108" y="222142"/>
                </a:cubicBezTo>
                <a:cubicBezTo>
                  <a:pt x="2523280" y="372613"/>
                  <a:pt x="2590799" y="663909"/>
                  <a:pt x="2673751" y="916623"/>
                </a:cubicBezTo>
                <a:cubicBezTo>
                  <a:pt x="2756703" y="1169337"/>
                  <a:pt x="2801073" y="1464491"/>
                  <a:pt x="2916820" y="1738425"/>
                </a:cubicBezTo>
                <a:cubicBezTo>
                  <a:pt x="3032567" y="2012359"/>
                  <a:pt x="2947685" y="2394324"/>
                  <a:pt x="3368232" y="2560228"/>
                </a:cubicBezTo>
                <a:cubicBezTo>
                  <a:pt x="3788779" y="2726132"/>
                  <a:pt x="4942389" y="2697195"/>
                  <a:pt x="5440101" y="2733848"/>
                </a:cubicBezTo>
                <a:cubicBezTo>
                  <a:pt x="5937813" y="2770501"/>
                  <a:pt x="6146157" y="2775324"/>
                  <a:pt x="6354501" y="2780147"/>
                </a:cubicBezTo>
              </a:path>
            </a:pathLst>
          </a:cu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p:nvPr/>
        </p:nvCxnSpPr>
        <p:spPr>
          <a:xfrm flipV="1">
            <a:off x="8492836" y="1328271"/>
            <a:ext cx="3515886" cy="293949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470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r>
              <a:rPr lang="en-US" altLang="zh-CN" dirty="0"/>
              <a:t>-ROC</a:t>
            </a:r>
            <a:r>
              <a:rPr lang="zh-CN" altLang="en-US" dirty="0"/>
              <a:t>曲线</a:t>
            </a:r>
            <a:endParaRPr lang="en-US" dirty="0"/>
          </a:p>
        </p:txBody>
      </p:sp>
      <p:cxnSp>
        <p:nvCxnSpPr>
          <p:cNvPr id="5" name="Straight Arrow Connector 4"/>
          <p:cNvCxnSpPr/>
          <p:nvPr/>
        </p:nvCxnSpPr>
        <p:spPr>
          <a:xfrm>
            <a:off x="1064871" y="4768770"/>
            <a:ext cx="697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064871" y="1296365"/>
            <a:ext cx="0" cy="347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07226" y="5117690"/>
            <a:ext cx="3459990" cy="369332"/>
          </a:xfrm>
          <a:prstGeom prst="rect">
            <a:avLst/>
          </a:prstGeom>
          <a:noFill/>
        </p:spPr>
        <p:txBody>
          <a:bodyPr wrap="square" rtlCol="0">
            <a:spAutoFit/>
          </a:bodyPr>
          <a:lstStyle/>
          <a:p>
            <a:r>
              <a:rPr lang="zh-CN" altLang="en-US" dirty="0"/>
              <a:t>检测仪酒精浓度度数 </a:t>
            </a:r>
            <a:r>
              <a:rPr lang="en-US" altLang="zh-CN" dirty="0"/>
              <a:t>mg/100ml</a:t>
            </a:r>
            <a:endParaRPr lang="en-US" dirty="0"/>
          </a:p>
        </p:txBody>
      </p:sp>
      <p:sp>
        <p:nvSpPr>
          <p:cNvPr id="19" name="TextBox 18"/>
          <p:cNvSpPr txBox="1"/>
          <p:nvPr/>
        </p:nvSpPr>
        <p:spPr>
          <a:xfrm>
            <a:off x="1076446" y="1483000"/>
            <a:ext cx="3259395" cy="369332"/>
          </a:xfrm>
          <a:prstGeom prst="rect">
            <a:avLst/>
          </a:prstGeom>
          <a:noFill/>
        </p:spPr>
        <p:txBody>
          <a:bodyPr wrap="square" rtlCol="0">
            <a:spAutoFit/>
          </a:bodyPr>
          <a:lstStyle/>
          <a:p>
            <a:r>
              <a:rPr lang="zh-CN" altLang="en-US" dirty="0"/>
              <a:t>正常人酒精浓度检测结果分布</a:t>
            </a:r>
            <a:endParaRPr lang="en-US" dirty="0"/>
          </a:p>
        </p:txBody>
      </p:sp>
      <p:sp>
        <p:nvSpPr>
          <p:cNvPr id="20" name="TextBox 19"/>
          <p:cNvSpPr txBox="1"/>
          <p:nvPr/>
        </p:nvSpPr>
        <p:spPr>
          <a:xfrm>
            <a:off x="4837470" y="927033"/>
            <a:ext cx="4082316" cy="369332"/>
          </a:xfrm>
          <a:prstGeom prst="rect">
            <a:avLst/>
          </a:prstGeom>
          <a:noFill/>
        </p:spPr>
        <p:txBody>
          <a:bodyPr wrap="square" rtlCol="0">
            <a:spAutoFit/>
          </a:bodyPr>
          <a:lstStyle/>
          <a:p>
            <a:r>
              <a:rPr lang="zh-CN" altLang="en-US" dirty="0"/>
              <a:t>酒后驾驶司机酒精浓度检测结果分布</a:t>
            </a:r>
            <a:endParaRPr lang="en-US" dirty="0"/>
          </a:p>
        </p:txBody>
      </p:sp>
      <p:sp>
        <p:nvSpPr>
          <p:cNvPr id="21" name="TextBox 20"/>
          <p:cNvSpPr txBox="1"/>
          <p:nvPr/>
        </p:nvSpPr>
        <p:spPr>
          <a:xfrm>
            <a:off x="117986" y="2507226"/>
            <a:ext cx="1110983" cy="369332"/>
          </a:xfrm>
          <a:prstGeom prst="rect">
            <a:avLst/>
          </a:prstGeom>
          <a:noFill/>
        </p:spPr>
        <p:txBody>
          <a:bodyPr wrap="square" rtlCol="0">
            <a:spAutoFit/>
          </a:bodyPr>
          <a:lstStyle/>
          <a:p>
            <a:r>
              <a:rPr lang="zh-CN" altLang="en-US" dirty="0"/>
              <a:t>概率密度</a:t>
            </a:r>
            <a:endParaRPr lang="en-US" dirty="0"/>
          </a:p>
        </p:txBody>
      </p:sp>
      <p:sp>
        <p:nvSpPr>
          <p:cNvPr id="24" name="TextBox 23"/>
          <p:cNvSpPr txBox="1"/>
          <p:nvPr/>
        </p:nvSpPr>
        <p:spPr>
          <a:xfrm>
            <a:off x="3020270" y="4762569"/>
            <a:ext cx="2753514" cy="369332"/>
          </a:xfrm>
          <a:prstGeom prst="rect">
            <a:avLst/>
          </a:prstGeom>
          <a:noFill/>
        </p:spPr>
        <p:txBody>
          <a:bodyPr wrap="square" rtlCol="0">
            <a:spAutoFit/>
          </a:bodyPr>
          <a:lstStyle/>
          <a:p>
            <a:r>
              <a:rPr lang="zh-CN" altLang="en-US" dirty="0"/>
              <a:t>酒驾检测标准</a:t>
            </a:r>
            <a:r>
              <a:rPr lang="en-US" altLang="zh-CN" dirty="0"/>
              <a:t>20mg/100ml</a:t>
            </a:r>
            <a:endParaRPr lang="en-US" dirty="0"/>
          </a:p>
        </p:txBody>
      </p:sp>
      <p:cxnSp>
        <p:nvCxnSpPr>
          <p:cNvPr id="23" name="Straight Connector 22"/>
          <p:cNvCxnSpPr/>
          <p:nvPr/>
        </p:nvCxnSpPr>
        <p:spPr>
          <a:xfrm>
            <a:off x="4335841" y="3327714"/>
            <a:ext cx="0" cy="144105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8492836" y="4253345"/>
            <a:ext cx="3519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492836" y="1310784"/>
            <a:ext cx="0" cy="29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92836" y="1310784"/>
            <a:ext cx="35190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011891" y="1310784"/>
            <a:ext cx="0" cy="294256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726748" y="4445604"/>
            <a:ext cx="985831" cy="646331"/>
          </a:xfrm>
          <a:prstGeom prst="rect">
            <a:avLst/>
          </a:prstGeom>
          <a:noFill/>
        </p:spPr>
        <p:txBody>
          <a:bodyPr wrap="square" rtlCol="0">
            <a:spAutoFit/>
          </a:bodyPr>
          <a:lstStyle/>
          <a:p>
            <a:r>
              <a:rPr lang="en-US" dirty="0"/>
              <a:t>False Positive</a:t>
            </a:r>
          </a:p>
        </p:txBody>
      </p:sp>
      <p:sp>
        <p:nvSpPr>
          <p:cNvPr id="37" name="TextBox 36"/>
          <p:cNvSpPr txBox="1"/>
          <p:nvPr/>
        </p:nvSpPr>
        <p:spPr>
          <a:xfrm>
            <a:off x="7619957" y="2337743"/>
            <a:ext cx="985831" cy="646331"/>
          </a:xfrm>
          <a:prstGeom prst="rect">
            <a:avLst/>
          </a:prstGeom>
          <a:noFill/>
        </p:spPr>
        <p:txBody>
          <a:bodyPr wrap="square" rtlCol="0">
            <a:spAutoFit/>
          </a:bodyPr>
          <a:lstStyle/>
          <a:p>
            <a:r>
              <a:rPr lang="en-US" dirty="0"/>
              <a:t>True Positive</a:t>
            </a:r>
          </a:p>
        </p:txBody>
      </p:sp>
      <p:sp>
        <p:nvSpPr>
          <p:cNvPr id="38" name="Oval 37"/>
          <p:cNvSpPr/>
          <p:nvPr/>
        </p:nvSpPr>
        <p:spPr>
          <a:xfrm>
            <a:off x="10126033" y="2275617"/>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9726748" y="2599802"/>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9223372" y="2908931"/>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809637" y="3449984"/>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478555" y="3971441"/>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552552" y="1998166"/>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869320" y="1731397"/>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1388650" y="1517381"/>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1800745" y="1246828"/>
            <a:ext cx="150285" cy="15028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971175" y="1988623"/>
            <a:ext cx="6354501" cy="2780147"/>
          </a:xfrm>
          <a:custGeom>
            <a:avLst/>
            <a:gdLst>
              <a:gd name="connsiteX0" fmla="*/ 0 w 6354501"/>
              <a:gd name="connsiteY0" fmla="*/ 2768572 h 2780147"/>
              <a:gd name="connsiteX1" fmla="*/ 532435 w 6354501"/>
              <a:gd name="connsiteY1" fmla="*/ 2513929 h 2780147"/>
              <a:gd name="connsiteX2" fmla="*/ 995422 w 6354501"/>
              <a:gd name="connsiteY2" fmla="*/ 2016218 h 2780147"/>
              <a:gd name="connsiteX3" fmla="*/ 1446835 w 6354501"/>
              <a:gd name="connsiteY3" fmla="*/ 1205990 h 2780147"/>
              <a:gd name="connsiteX4" fmla="*/ 1643605 w 6354501"/>
              <a:gd name="connsiteY4" fmla="*/ 546233 h 2780147"/>
              <a:gd name="connsiteX5" fmla="*/ 2048719 w 6354501"/>
              <a:gd name="connsiteY5" fmla="*/ 13797 h 2780147"/>
              <a:gd name="connsiteX6" fmla="*/ 2419108 w 6354501"/>
              <a:gd name="connsiteY6" fmla="*/ 222142 h 2780147"/>
              <a:gd name="connsiteX7" fmla="*/ 2673751 w 6354501"/>
              <a:gd name="connsiteY7" fmla="*/ 916623 h 2780147"/>
              <a:gd name="connsiteX8" fmla="*/ 2916820 w 6354501"/>
              <a:gd name="connsiteY8" fmla="*/ 1738425 h 2780147"/>
              <a:gd name="connsiteX9" fmla="*/ 3368232 w 6354501"/>
              <a:gd name="connsiteY9" fmla="*/ 2560228 h 2780147"/>
              <a:gd name="connsiteX10" fmla="*/ 5440101 w 6354501"/>
              <a:gd name="connsiteY10" fmla="*/ 2733848 h 2780147"/>
              <a:gd name="connsiteX11" fmla="*/ 6354501 w 6354501"/>
              <a:gd name="connsiteY11" fmla="*/ 2780147 h 278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4501" h="2780147">
                <a:moveTo>
                  <a:pt x="0" y="2768572"/>
                </a:moveTo>
                <a:cubicBezTo>
                  <a:pt x="183265" y="2703946"/>
                  <a:pt x="366531" y="2639321"/>
                  <a:pt x="532435" y="2513929"/>
                </a:cubicBezTo>
                <a:cubicBezTo>
                  <a:pt x="698339" y="2388537"/>
                  <a:pt x="843022" y="2234208"/>
                  <a:pt x="995422" y="2016218"/>
                </a:cubicBezTo>
                <a:cubicBezTo>
                  <a:pt x="1147822" y="1798228"/>
                  <a:pt x="1338804" y="1450988"/>
                  <a:pt x="1446835" y="1205990"/>
                </a:cubicBezTo>
                <a:cubicBezTo>
                  <a:pt x="1554866" y="960992"/>
                  <a:pt x="1543291" y="744932"/>
                  <a:pt x="1643605" y="546233"/>
                </a:cubicBezTo>
                <a:cubicBezTo>
                  <a:pt x="1743919" y="347534"/>
                  <a:pt x="1919468" y="67812"/>
                  <a:pt x="2048719" y="13797"/>
                </a:cubicBezTo>
                <a:cubicBezTo>
                  <a:pt x="2177970" y="-40218"/>
                  <a:pt x="2314936" y="71671"/>
                  <a:pt x="2419108" y="222142"/>
                </a:cubicBezTo>
                <a:cubicBezTo>
                  <a:pt x="2523280" y="372613"/>
                  <a:pt x="2590799" y="663909"/>
                  <a:pt x="2673751" y="916623"/>
                </a:cubicBezTo>
                <a:cubicBezTo>
                  <a:pt x="2756703" y="1169337"/>
                  <a:pt x="2801073" y="1464491"/>
                  <a:pt x="2916820" y="1738425"/>
                </a:cubicBezTo>
                <a:cubicBezTo>
                  <a:pt x="3032567" y="2012359"/>
                  <a:pt x="2947685" y="2394324"/>
                  <a:pt x="3368232" y="2560228"/>
                </a:cubicBezTo>
                <a:cubicBezTo>
                  <a:pt x="3788779" y="2726132"/>
                  <a:pt x="4942389" y="2697195"/>
                  <a:pt x="5440101" y="2733848"/>
                </a:cubicBezTo>
                <a:cubicBezTo>
                  <a:pt x="5937813" y="2770501"/>
                  <a:pt x="6146157" y="2775324"/>
                  <a:pt x="6354501" y="2780147"/>
                </a:cubicBezTo>
              </a:path>
            </a:pathLst>
          </a:custGeom>
          <a:solidFill>
            <a:schemeClr val="accent1">
              <a:alpha val="25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2314689" y="1982422"/>
            <a:ext cx="6354501" cy="2780147"/>
          </a:xfrm>
          <a:custGeom>
            <a:avLst/>
            <a:gdLst>
              <a:gd name="connsiteX0" fmla="*/ 0 w 6354501"/>
              <a:gd name="connsiteY0" fmla="*/ 2768572 h 2780147"/>
              <a:gd name="connsiteX1" fmla="*/ 532435 w 6354501"/>
              <a:gd name="connsiteY1" fmla="*/ 2513929 h 2780147"/>
              <a:gd name="connsiteX2" fmla="*/ 995422 w 6354501"/>
              <a:gd name="connsiteY2" fmla="*/ 2016218 h 2780147"/>
              <a:gd name="connsiteX3" fmla="*/ 1446835 w 6354501"/>
              <a:gd name="connsiteY3" fmla="*/ 1205990 h 2780147"/>
              <a:gd name="connsiteX4" fmla="*/ 1643605 w 6354501"/>
              <a:gd name="connsiteY4" fmla="*/ 546233 h 2780147"/>
              <a:gd name="connsiteX5" fmla="*/ 2048719 w 6354501"/>
              <a:gd name="connsiteY5" fmla="*/ 13797 h 2780147"/>
              <a:gd name="connsiteX6" fmla="*/ 2419108 w 6354501"/>
              <a:gd name="connsiteY6" fmla="*/ 222142 h 2780147"/>
              <a:gd name="connsiteX7" fmla="*/ 2673751 w 6354501"/>
              <a:gd name="connsiteY7" fmla="*/ 916623 h 2780147"/>
              <a:gd name="connsiteX8" fmla="*/ 2916820 w 6354501"/>
              <a:gd name="connsiteY8" fmla="*/ 1738425 h 2780147"/>
              <a:gd name="connsiteX9" fmla="*/ 3368232 w 6354501"/>
              <a:gd name="connsiteY9" fmla="*/ 2560228 h 2780147"/>
              <a:gd name="connsiteX10" fmla="*/ 5440101 w 6354501"/>
              <a:gd name="connsiteY10" fmla="*/ 2733848 h 2780147"/>
              <a:gd name="connsiteX11" fmla="*/ 6354501 w 6354501"/>
              <a:gd name="connsiteY11" fmla="*/ 2780147 h 278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54501" h="2780147">
                <a:moveTo>
                  <a:pt x="0" y="2768572"/>
                </a:moveTo>
                <a:cubicBezTo>
                  <a:pt x="183265" y="2703946"/>
                  <a:pt x="366531" y="2639321"/>
                  <a:pt x="532435" y="2513929"/>
                </a:cubicBezTo>
                <a:cubicBezTo>
                  <a:pt x="698339" y="2388537"/>
                  <a:pt x="843022" y="2234208"/>
                  <a:pt x="995422" y="2016218"/>
                </a:cubicBezTo>
                <a:cubicBezTo>
                  <a:pt x="1147822" y="1798228"/>
                  <a:pt x="1338804" y="1450988"/>
                  <a:pt x="1446835" y="1205990"/>
                </a:cubicBezTo>
                <a:cubicBezTo>
                  <a:pt x="1554866" y="960992"/>
                  <a:pt x="1543291" y="744932"/>
                  <a:pt x="1643605" y="546233"/>
                </a:cubicBezTo>
                <a:cubicBezTo>
                  <a:pt x="1743919" y="347534"/>
                  <a:pt x="1919468" y="67812"/>
                  <a:pt x="2048719" y="13797"/>
                </a:cubicBezTo>
                <a:cubicBezTo>
                  <a:pt x="2177970" y="-40218"/>
                  <a:pt x="2314936" y="71671"/>
                  <a:pt x="2419108" y="222142"/>
                </a:cubicBezTo>
                <a:cubicBezTo>
                  <a:pt x="2523280" y="372613"/>
                  <a:pt x="2590799" y="663909"/>
                  <a:pt x="2673751" y="916623"/>
                </a:cubicBezTo>
                <a:cubicBezTo>
                  <a:pt x="2756703" y="1169337"/>
                  <a:pt x="2801073" y="1464491"/>
                  <a:pt x="2916820" y="1738425"/>
                </a:cubicBezTo>
                <a:cubicBezTo>
                  <a:pt x="3032567" y="2012359"/>
                  <a:pt x="2947685" y="2394324"/>
                  <a:pt x="3368232" y="2560228"/>
                </a:cubicBezTo>
                <a:cubicBezTo>
                  <a:pt x="3788779" y="2726132"/>
                  <a:pt x="4942389" y="2697195"/>
                  <a:pt x="5440101" y="2733848"/>
                </a:cubicBezTo>
                <a:cubicBezTo>
                  <a:pt x="5937813" y="2770501"/>
                  <a:pt x="6146157" y="2775324"/>
                  <a:pt x="6354501" y="2780147"/>
                </a:cubicBezTo>
              </a:path>
            </a:pathLst>
          </a:custGeom>
          <a:solidFill>
            <a:schemeClr val="accent2">
              <a:alpha val="2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228969" y="5479559"/>
            <a:ext cx="6498639" cy="1323439"/>
          </a:xfrm>
          <a:prstGeom prst="rect">
            <a:avLst/>
          </a:prstGeom>
          <a:noFill/>
        </p:spPr>
        <p:txBody>
          <a:bodyPr wrap="square" rtlCol="0">
            <a:spAutoFit/>
          </a:bodyPr>
          <a:lstStyle/>
          <a:p>
            <a:pPr marL="342900" indent="-342900">
              <a:buFont typeface="+mj-lt"/>
              <a:buAutoNum type="arabicPeriod"/>
            </a:pPr>
            <a:r>
              <a:rPr lang="zh-CN" altLang="en-US" sz="2000" b="1" dirty="0">
                <a:solidFill>
                  <a:srgbClr val="0070C0"/>
                </a:solidFill>
              </a:rPr>
              <a:t>曲线单调增</a:t>
            </a:r>
            <a:endParaRPr lang="en-US" altLang="zh-CN" sz="2000" b="1" dirty="0">
              <a:solidFill>
                <a:srgbClr val="0070C0"/>
              </a:solidFill>
            </a:endParaRPr>
          </a:p>
          <a:p>
            <a:pPr marL="342900" indent="-342900">
              <a:buFont typeface="+mj-lt"/>
              <a:buAutoNum type="arabicPeriod"/>
            </a:pPr>
            <a:r>
              <a:rPr lang="zh-CN" altLang="en-US" sz="2000" b="1" dirty="0">
                <a:solidFill>
                  <a:srgbClr val="0070C0"/>
                </a:solidFill>
              </a:rPr>
              <a:t>每个点都在</a:t>
            </a:r>
            <a:r>
              <a:rPr lang="en-US" altLang="zh-CN" sz="2000" b="1" dirty="0">
                <a:solidFill>
                  <a:srgbClr val="0070C0"/>
                </a:solidFill>
              </a:rPr>
              <a:t>45</a:t>
            </a:r>
            <a:r>
              <a:rPr lang="zh-CN" altLang="en-US" sz="2000" b="1" dirty="0">
                <a:solidFill>
                  <a:srgbClr val="0070C0"/>
                </a:solidFill>
              </a:rPr>
              <a:t>度线上方</a:t>
            </a:r>
            <a:endParaRPr lang="en-US" altLang="zh-CN" sz="2000" b="1" dirty="0">
              <a:solidFill>
                <a:srgbClr val="0070C0"/>
              </a:solidFill>
            </a:endParaRPr>
          </a:p>
          <a:p>
            <a:pPr marL="342900" indent="-342900">
              <a:buFont typeface="+mj-lt"/>
              <a:buAutoNum type="arabicPeriod"/>
            </a:pPr>
            <a:r>
              <a:rPr lang="zh-CN" altLang="en-US" sz="2000" b="1" dirty="0">
                <a:solidFill>
                  <a:srgbClr val="0070C0"/>
                </a:solidFill>
              </a:rPr>
              <a:t>这条曲线离</a:t>
            </a:r>
            <a:r>
              <a:rPr lang="en-US" altLang="zh-CN" sz="2000" b="1" dirty="0">
                <a:solidFill>
                  <a:srgbClr val="0070C0"/>
                </a:solidFill>
              </a:rPr>
              <a:t>45</a:t>
            </a:r>
            <a:r>
              <a:rPr lang="zh-CN" altLang="en-US" sz="2000" b="1" dirty="0">
                <a:solidFill>
                  <a:srgbClr val="0070C0"/>
                </a:solidFill>
              </a:rPr>
              <a:t>度线越远，表示分类效果越好</a:t>
            </a:r>
            <a:endParaRPr lang="en-US" altLang="zh-CN" sz="2000" b="1" dirty="0">
              <a:solidFill>
                <a:srgbClr val="0070C0"/>
              </a:solidFill>
            </a:endParaRPr>
          </a:p>
          <a:p>
            <a:pPr marL="342900" indent="-342900">
              <a:buFont typeface="+mj-lt"/>
              <a:buAutoNum type="arabicPeriod"/>
            </a:pPr>
            <a:r>
              <a:rPr lang="zh-CN" altLang="en-US" sz="2000" b="1" dirty="0">
                <a:solidFill>
                  <a:srgbClr val="0070C0"/>
                </a:solidFill>
              </a:rPr>
              <a:t>曲线下方的面积，就是 </a:t>
            </a:r>
            <a:r>
              <a:rPr lang="en-US" altLang="zh-CN" sz="2000" b="1" dirty="0">
                <a:solidFill>
                  <a:srgbClr val="0070C0"/>
                </a:solidFill>
              </a:rPr>
              <a:t>AUC (area under curve)</a:t>
            </a:r>
            <a:endParaRPr lang="en-US" sz="2000" b="1" dirty="0">
              <a:solidFill>
                <a:srgbClr val="0070C0"/>
              </a:solidFill>
            </a:endParaRPr>
          </a:p>
        </p:txBody>
      </p:sp>
      <p:cxnSp>
        <p:nvCxnSpPr>
          <p:cNvPr id="9" name="Straight Connector 8"/>
          <p:cNvCxnSpPr/>
          <p:nvPr/>
        </p:nvCxnSpPr>
        <p:spPr>
          <a:xfrm flipV="1">
            <a:off x="8492836" y="1328271"/>
            <a:ext cx="3515886" cy="293949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740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r>
              <a:rPr lang="en-US" altLang="zh-CN" dirty="0"/>
              <a:t>-ROC</a:t>
            </a:r>
            <a:r>
              <a:rPr lang="zh-CN" altLang="en-US" dirty="0"/>
              <a:t>曲线</a:t>
            </a:r>
            <a:endParaRPr lang="en-US" dirty="0"/>
          </a:p>
        </p:txBody>
      </p:sp>
      <p:sp>
        <p:nvSpPr>
          <p:cNvPr id="3" name="Content Placeholder 2"/>
          <p:cNvSpPr>
            <a:spLocks noGrp="1"/>
          </p:cNvSpPr>
          <p:nvPr>
            <p:ph sz="quarter" idx="13"/>
          </p:nvPr>
        </p:nvSpPr>
        <p:spPr/>
        <p:txBody>
          <a:bodyPr/>
          <a:lstStyle/>
          <a:p>
            <a:r>
              <a:rPr lang="zh-CN" altLang="en-US" dirty="0"/>
              <a:t>最早用于二战时期衡量雷达识别效果</a:t>
            </a:r>
            <a:r>
              <a:rPr lang="en-US" altLang="zh-CN" dirty="0"/>
              <a:t>(Receiver Operating Curve)</a:t>
            </a:r>
          </a:p>
          <a:p>
            <a:endParaRPr lang="en-US" dirty="0"/>
          </a:p>
          <a:p>
            <a:r>
              <a:rPr lang="zh-CN" altLang="en-US" dirty="0"/>
              <a:t>动动手</a:t>
            </a:r>
            <a:endParaRPr lang="en-US" dirty="0"/>
          </a:p>
        </p:txBody>
      </p:sp>
    </p:spTree>
    <p:extLst>
      <p:ext uri="{BB962C8B-B14F-4D97-AF65-F5344CB8AC3E}">
        <p14:creationId xmlns:p14="http://schemas.microsoft.com/office/powerpoint/2010/main" val="181111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分类算法</a:t>
            </a:r>
            <a:endParaRPr lang="en-US" dirty="0"/>
          </a:p>
        </p:txBody>
      </p:sp>
      <p:sp>
        <p:nvSpPr>
          <p:cNvPr id="5" name="Content Placeholder 4"/>
          <p:cNvSpPr>
            <a:spLocks noGrp="1"/>
          </p:cNvSpPr>
          <p:nvPr>
            <p:ph sz="quarter" idx="13"/>
          </p:nvPr>
        </p:nvSpPr>
        <p:spPr/>
        <p:txBody>
          <a:bodyPr/>
          <a:lstStyle/>
          <a:p>
            <a:r>
              <a:rPr lang="zh-CN" altLang="en-US" dirty="0"/>
              <a:t>决策树</a:t>
            </a:r>
            <a:endParaRPr lang="en-US" altLang="zh-CN" dirty="0"/>
          </a:p>
          <a:p>
            <a:r>
              <a:rPr lang="zh-CN" altLang="en-US" dirty="0"/>
              <a:t>逻辑回归</a:t>
            </a:r>
            <a:endParaRPr lang="en-US" altLang="zh-CN" dirty="0"/>
          </a:p>
          <a:p>
            <a:r>
              <a:rPr lang="en-US" dirty="0"/>
              <a:t>SVM</a:t>
            </a:r>
          </a:p>
        </p:txBody>
      </p:sp>
    </p:spTree>
    <p:extLst>
      <p:ext uri="{BB962C8B-B14F-4D97-AF65-F5344CB8AC3E}">
        <p14:creationId xmlns:p14="http://schemas.microsoft.com/office/powerpoint/2010/main" val="1911327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5"/>
                <a:ext cx="5230012" cy="4508500"/>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t>男人还是女人？</a:t>
                </a:r>
                <a:endParaRPr lang="en-US" altLang="zh-CN" dirty="0"/>
              </a:p>
              <a:p>
                <a:pPr marL="514350" indent="-514350">
                  <a:buFont typeface="+mj-lt"/>
                  <a:buAutoNum type="arabicPeriod"/>
                </a:pPr>
                <a:r>
                  <a:rPr lang="zh-CN" altLang="en-US" dirty="0"/>
                  <a:t>在世的还是过世的？</a:t>
                </a:r>
                <a:endParaRPr lang="en-US" altLang="zh-CN" dirty="0"/>
              </a:p>
              <a:p>
                <a:pPr marL="514350" indent="-514350">
                  <a:buFont typeface="+mj-lt"/>
                  <a:buAutoNum type="arabicPeriod"/>
                </a:pPr>
                <a:r>
                  <a:rPr lang="zh-CN" altLang="en-US" dirty="0"/>
                  <a:t>国内的还是国外的？</a:t>
                </a:r>
                <a:endParaRPr lang="en-US" altLang="zh-CN" dirty="0"/>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5"/>
                <a:ext cx="5230012" cy="4508500"/>
              </a:xfrm>
              <a:blipFill>
                <a:blip r:embed="rId2"/>
                <a:stretch>
                  <a:fillRect l="-2448" t="-243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563" y="1381075"/>
            <a:ext cx="3200400" cy="3743325"/>
          </a:xfrm>
          <a:prstGeom prst="rect">
            <a:avLst/>
          </a:prstGeom>
        </p:spPr>
      </p:pic>
    </p:spTree>
    <p:extLst>
      <p:ext uri="{BB962C8B-B14F-4D97-AF65-F5344CB8AC3E}">
        <p14:creationId xmlns:p14="http://schemas.microsoft.com/office/powerpoint/2010/main" val="276216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5230012" cy="5476925"/>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solidFill>
                      <a:schemeClr val="accent2"/>
                    </a:solidFill>
                  </a:rPr>
                  <a:t>男人还是女人？</a:t>
                </a:r>
                <a:endParaRPr lang="en-US" altLang="zh-CN" dirty="0">
                  <a:solidFill>
                    <a:schemeClr val="accent2"/>
                  </a:solidFill>
                </a:endParaRPr>
              </a:p>
              <a:p>
                <a:pPr marL="514350" indent="-514350">
                  <a:buFont typeface="+mj-lt"/>
                  <a:buAutoNum type="arabicPeriod"/>
                </a:pPr>
                <a:r>
                  <a:rPr lang="zh-CN" altLang="en-US" dirty="0"/>
                  <a:t>在世的还是过世的？</a:t>
                </a:r>
                <a:endParaRPr lang="en-US" altLang="zh-CN" dirty="0"/>
              </a:p>
              <a:p>
                <a:pPr marL="514350" indent="-514350">
                  <a:buFont typeface="+mj-lt"/>
                  <a:buAutoNum type="arabicPeriod"/>
                </a:pPr>
                <a:r>
                  <a:rPr lang="zh-CN" altLang="en-US" dirty="0"/>
                  <a:t>国内的还是国外的？</a:t>
                </a:r>
                <a:endParaRPr lang="en-US" altLang="zh-CN" dirty="0"/>
              </a:p>
              <a:p>
                <a:pPr marL="514350" indent="-514350">
                  <a:buFont typeface="+mj-lt"/>
                  <a:buAutoNum type="arabicPeriod"/>
                </a:pPr>
                <a:r>
                  <a:rPr lang="zh-CN" altLang="en-US" dirty="0"/>
                  <a:t>大陆还是港澳台？</a:t>
                </a:r>
                <a:endParaRPr lang="en-US" altLang="zh-CN" dirty="0"/>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5230012" cy="5476925"/>
              </a:xfrm>
              <a:blipFill>
                <a:blip r:embed="rId2"/>
                <a:stretch>
                  <a:fillRect l="-2448" t="-2004"/>
                </a:stretch>
              </a:blipFill>
            </p:spPr>
            <p:txBody>
              <a:bodyPr/>
              <a:lstStyle/>
              <a:p>
                <a:r>
                  <a:rPr lang="en-US">
                    <a:noFill/>
                  </a:rPr>
                  <a:t> </a:t>
                </a:r>
              </a:p>
            </p:txBody>
          </p:sp>
        </mc:Fallback>
      </mc:AlternateContent>
      <p:sp>
        <p:nvSpPr>
          <p:cNvPr id="5" name="Rectangle 4"/>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7" name="Straight Arrow Connector 6"/>
          <p:cNvCxnSpPr>
            <a:stCxn id="5"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13" name="Rectangle 12"/>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spTree>
    <p:extLst>
      <p:ext uri="{BB962C8B-B14F-4D97-AF65-F5344CB8AC3E}">
        <p14:creationId xmlns:p14="http://schemas.microsoft.com/office/powerpoint/2010/main" val="4002000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5230012" cy="5476925"/>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solidFill>
                      <a:schemeClr val="accent2"/>
                    </a:solidFill>
                  </a:rPr>
                  <a:t>男人还是女人？</a:t>
                </a:r>
                <a:endParaRPr lang="en-US" altLang="zh-CN" dirty="0">
                  <a:solidFill>
                    <a:schemeClr val="accent2"/>
                  </a:solidFill>
                </a:endParaRPr>
              </a:p>
              <a:p>
                <a:pPr marL="514350" indent="-514350">
                  <a:buFont typeface="+mj-lt"/>
                  <a:buAutoNum type="arabicPeriod"/>
                </a:pPr>
                <a:r>
                  <a:rPr lang="zh-CN" altLang="en-US" dirty="0">
                    <a:solidFill>
                      <a:schemeClr val="accent2"/>
                    </a:solidFill>
                  </a:rPr>
                  <a:t>在世的还是过世的？</a:t>
                </a:r>
                <a:endParaRPr lang="en-US" altLang="zh-CN" dirty="0">
                  <a:solidFill>
                    <a:schemeClr val="accent2"/>
                  </a:solidFill>
                </a:endParaRPr>
              </a:p>
              <a:p>
                <a:pPr marL="514350" indent="-514350">
                  <a:buFont typeface="+mj-lt"/>
                  <a:buAutoNum type="arabicPeriod"/>
                </a:pPr>
                <a:r>
                  <a:rPr lang="zh-CN" altLang="en-US" dirty="0"/>
                  <a:t>国内的还是国外的？</a:t>
                </a:r>
                <a:endParaRPr lang="en-US" altLang="zh-CN" dirty="0"/>
              </a:p>
              <a:p>
                <a:pPr marL="514350" indent="-514350">
                  <a:buFont typeface="+mj-lt"/>
                  <a:buAutoNum type="arabicPeriod"/>
                </a:pPr>
                <a:r>
                  <a:rPr lang="zh-CN" altLang="en-US" dirty="0"/>
                  <a:t>大陆还是港澳台？</a:t>
                </a:r>
                <a:endParaRPr lang="en-US" altLang="zh-CN" dirty="0"/>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5230012" cy="5476925"/>
              </a:xfrm>
              <a:blipFill>
                <a:blip r:embed="rId2"/>
                <a:stretch>
                  <a:fillRect l="-2448" t="-2004"/>
                </a:stretch>
              </a:blipFill>
            </p:spPr>
            <p:txBody>
              <a:bodyPr/>
              <a:lstStyle/>
              <a:p>
                <a:r>
                  <a:rPr lang="en-US">
                    <a:noFill/>
                  </a:rPr>
                  <a:t> </a:t>
                </a:r>
              </a:p>
            </p:txBody>
          </p:sp>
        </mc:Fallback>
      </mc:AlternateContent>
      <p:sp>
        <p:nvSpPr>
          <p:cNvPr id="5" name="Rectangle 4"/>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7" name="Straight Arrow Connector 6"/>
          <p:cNvCxnSpPr>
            <a:stCxn id="5"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在世还是过世？</a:t>
            </a:r>
            <a:endParaRPr lang="en-US" dirty="0">
              <a:solidFill>
                <a:schemeClr val="tx1"/>
              </a:solidFill>
            </a:endParaRPr>
          </a:p>
        </p:txBody>
      </p:sp>
      <p:cxnSp>
        <p:nvCxnSpPr>
          <p:cNvPr id="9" name="Straight Arrow Connector 8"/>
          <p:cNvCxnSpPr>
            <a:stCxn id="5"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13" name="Rectangle 12"/>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cxnSp>
        <p:nvCxnSpPr>
          <p:cNvPr id="14" name="Straight Arrow Connector 13"/>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764913" y="1985760"/>
            <a:ext cx="646331" cy="369332"/>
          </a:xfrm>
          <a:prstGeom prst="rect">
            <a:avLst/>
          </a:prstGeom>
        </p:spPr>
        <p:txBody>
          <a:bodyPr wrap="none">
            <a:spAutoFit/>
          </a:bodyPr>
          <a:lstStyle/>
          <a:p>
            <a:r>
              <a:rPr lang="zh-CN" altLang="en-US" dirty="0">
                <a:solidFill>
                  <a:schemeClr val="tx1"/>
                </a:solidFill>
              </a:rPr>
              <a:t>过世</a:t>
            </a:r>
            <a:endParaRPr lang="en-US" dirty="0"/>
          </a:p>
        </p:txBody>
      </p:sp>
      <p:sp>
        <p:nvSpPr>
          <p:cNvPr id="17" name="Rectangle 16"/>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Tree>
    <p:extLst>
      <p:ext uri="{BB962C8B-B14F-4D97-AF65-F5344CB8AC3E}">
        <p14:creationId xmlns:p14="http://schemas.microsoft.com/office/powerpoint/2010/main" val="3097298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5230012" cy="5476925"/>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solidFill>
                      <a:schemeClr val="accent2"/>
                    </a:solidFill>
                  </a:rPr>
                  <a:t>男人还是女人？</a:t>
                </a:r>
                <a:endParaRPr lang="en-US" altLang="zh-CN" dirty="0">
                  <a:solidFill>
                    <a:schemeClr val="accent2"/>
                  </a:solidFill>
                </a:endParaRPr>
              </a:p>
              <a:p>
                <a:pPr marL="514350" indent="-514350">
                  <a:buFont typeface="+mj-lt"/>
                  <a:buAutoNum type="arabicPeriod"/>
                </a:pPr>
                <a:r>
                  <a:rPr lang="zh-CN" altLang="en-US" dirty="0">
                    <a:solidFill>
                      <a:schemeClr val="accent2"/>
                    </a:solidFill>
                  </a:rPr>
                  <a:t>在世的还是过世的？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国内的还是国外的？</a:t>
                </a:r>
                <a:endParaRPr lang="en-US" altLang="zh-CN" dirty="0">
                  <a:solidFill>
                    <a:schemeClr val="accent2"/>
                  </a:solidFill>
                </a:endParaRPr>
              </a:p>
              <a:p>
                <a:pPr marL="514350" indent="-514350">
                  <a:buFont typeface="+mj-lt"/>
                  <a:buAutoNum type="arabicPeriod"/>
                </a:pPr>
                <a:r>
                  <a:rPr lang="zh-CN" altLang="en-US" dirty="0"/>
                  <a:t>大陆还是港澳台？</a:t>
                </a:r>
                <a:endParaRPr lang="en-US" altLang="zh-CN" dirty="0"/>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5230012" cy="5476925"/>
              </a:xfrm>
              <a:blipFill>
                <a:blip r:embed="rId2"/>
                <a:stretch>
                  <a:fillRect l="-2448" t="-2004"/>
                </a:stretch>
              </a:blipFill>
            </p:spPr>
            <p:txBody>
              <a:bodyPr/>
              <a:lstStyle/>
              <a:p>
                <a:r>
                  <a:rPr lang="en-US">
                    <a:noFill/>
                  </a:rPr>
                  <a:t> </a:t>
                </a:r>
              </a:p>
            </p:txBody>
          </p:sp>
        </mc:Fallback>
      </mc:AlternateContent>
      <p:sp>
        <p:nvSpPr>
          <p:cNvPr id="5" name="Rectangle 4"/>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7" name="Straight Arrow Connector 6"/>
          <p:cNvCxnSpPr>
            <a:stCxn id="5"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在世还是过世？</a:t>
            </a:r>
            <a:endParaRPr lang="en-US" dirty="0">
              <a:solidFill>
                <a:schemeClr val="tx1"/>
              </a:solidFill>
            </a:endParaRPr>
          </a:p>
        </p:txBody>
      </p:sp>
      <p:cxnSp>
        <p:nvCxnSpPr>
          <p:cNvPr id="9" name="Straight Arrow Connector 8"/>
          <p:cNvCxnSpPr>
            <a:stCxn id="5"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13" name="Rectangle 12"/>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cxnSp>
        <p:nvCxnSpPr>
          <p:cNvPr id="14" name="Straight Arrow Connector 13"/>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764913" y="1985760"/>
            <a:ext cx="646331" cy="369332"/>
          </a:xfrm>
          <a:prstGeom prst="rect">
            <a:avLst/>
          </a:prstGeom>
        </p:spPr>
        <p:txBody>
          <a:bodyPr wrap="none">
            <a:spAutoFit/>
          </a:bodyPr>
          <a:lstStyle/>
          <a:p>
            <a:r>
              <a:rPr lang="zh-CN" altLang="en-US" dirty="0">
                <a:solidFill>
                  <a:schemeClr val="tx1"/>
                </a:solidFill>
              </a:rPr>
              <a:t>过世</a:t>
            </a:r>
            <a:endParaRPr lang="en-US" dirty="0"/>
          </a:p>
        </p:txBody>
      </p:sp>
      <p:sp>
        <p:nvSpPr>
          <p:cNvPr id="17" name="Rectangle 16"/>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18" name="Rectangle 17"/>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国内还是国外？</a:t>
            </a:r>
            <a:endParaRPr lang="en-US" dirty="0">
              <a:solidFill>
                <a:schemeClr val="tx1"/>
              </a:solidFill>
            </a:endParaRPr>
          </a:p>
        </p:txBody>
      </p:sp>
    </p:spTree>
    <p:extLst>
      <p:ext uri="{BB962C8B-B14F-4D97-AF65-F5344CB8AC3E}">
        <p14:creationId xmlns:p14="http://schemas.microsoft.com/office/powerpoint/2010/main" val="3836181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5230012" cy="5476925"/>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solidFill>
                      <a:schemeClr val="accent2"/>
                    </a:solidFill>
                  </a:rPr>
                  <a:t>男人还是女人？</a:t>
                </a:r>
                <a:endParaRPr lang="en-US" altLang="zh-CN" dirty="0">
                  <a:solidFill>
                    <a:schemeClr val="accent2"/>
                  </a:solidFill>
                </a:endParaRPr>
              </a:p>
              <a:p>
                <a:pPr marL="514350" indent="-514350">
                  <a:buFont typeface="+mj-lt"/>
                  <a:buAutoNum type="arabicPeriod"/>
                </a:pPr>
                <a:r>
                  <a:rPr lang="zh-CN" altLang="en-US" dirty="0">
                    <a:solidFill>
                      <a:schemeClr val="accent2"/>
                    </a:solidFill>
                  </a:rPr>
                  <a:t>在世的还是过世的？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国内的还是国外的？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大陆还是港澳台？</a:t>
                </a:r>
                <a:endParaRPr lang="en-US" altLang="zh-CN" dirty="0">
                  <a:solidFill>
                    <a:schemeClr val="accent2"/>
                  </a:solidFill>
                </a:endParaRPr>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5230012" cy="5476925"/>
              </a:xfrm>
              <a:blipFill>
                <a:blip r:embed="rId2"/>
                <a:stretch>
                  <a:fillRect l="-2448" t="-2004"/>
                </a:stretch>
              </a:blipFill>
            </p:spPr>
            <p:txBody>
              <a:bodyPr/>
              <a:lstStyle/>
              <a:p>
                <a:r>
                  <a:rPr lang="en-US">
                    <a:noFill/>
                  </a:rPr>
                  <a:t> </a:t>
                </a:r>
              </a:p>
            </p:txBody>
          </p:sp>
        </mc:Fallback>
      </mc:AlternateContent>
      <p:sp>
        <p:nvSpPr>
          <p:cNvPr id="5" name="Rectangle 4"/>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7" name="Straight Arrow Connector 6"/>
          <p:cNvCxnSpPr>
            <a:stCxn id="5"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在世还是过世？</a:t>
            </a:r>
            <a:endParaRPr lang="en-US" dirty="0">
              <a:solidFill>
                <a:schemeClr val="tx1"/>
              </a:solidFill>
            </a:endParaRPr>
          </a:p>
        </p:txBody>
      </p:sp>
      <p:cxnSp>
        <p:nvCxnSpPr>
          <p:cNvPr id="9" name="Straight Arrow Connector 8"/>
          <p:cNvCxnSpPr>
            <a:stCxn id="5"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13" name="Rectangle 12"/>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cxnSp>
        <p:nvCxnSpPr>
          <p:cNvPr id="14" name="Straight Arrow Connector 13"/>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764913" y="1985760"/>
            <a:ext cx="646331" cy="369332"/>
          </a:xfrm>
          <a:prstGeom prst="rect">
            <a:avLst/>
          </a:prstGeom>
        </p:spPr>
        <p:txBody>
          <a:bodyPr wrap="none">
            <a:spAutoFit/>
          </a:bodyPr>
          <a:lstStyle/>
          <a:p>
            <a:r>
              <a:rPr lang="zh-CN" altLang="en-US" dirty="0">
                <a:solidFill>
                  <a:schemeClr val="tx1"/>
                </a:solidFill>
              </a:rPr>
              <a:t>过世</a:t>
            </a:r>
            <a:endParaRPr lang="en-US" dirty="0"/>
          </a:p>
        </p:txBody>
      </p:sp>
      <p:sp>
        <p:nvSpPr>
          <p:cNvPr id="17" name="Rectangle 16"/>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18" name="Rectangle 17"/>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国内还是国外？</a:t>
            </a:r>
            <a:endParaRPr lang="en-US" dirty="0">
              <a:solidFill>
                <a:schemeClr val="tx1"/>
              </a:solidFill>
            </a:endParaRPr>
          </a:p>
        </p:txBody>
      </p:sp>
      <p:cxnSp>
        <p:nvCxnSpPr>
          <p:cNvPr id="19" name="Straight Arrow Connector 18"/>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365742" y="3130600"/>
            <a:ext cx="415498" cy="369332"/>
          </a:xfrm>
          <a:prstGeom prst="rect">
            <a:avLst/>
          </a:prstGeom>
        </p:spPr>
        <p:txBody>
          <a:bodyPr wrap="none">
            <a:spAutoFit/>
          </a:bodyPr>
          <a:lstStyle/>
          <a:p>
            <a:r>
              <a:rPr lang="zh-CN" altLang="en-US" dirty="0">
                <a:solidFill>
                  <a:schemeClr val="tx1"/>
                </a:solidFill>
              </a:rPr>
              <a:t>外</a:t>
            </a:r>
            <a:endParaRPr lang="en-US" dirty="0"/>
          </a:p>
        </p:txBody>
      </p:sp>
      <p:sp>
        <p:nvSpPr>
          <p:cNvPr id="22" name="Rectangle 21"/>
          <p:cNvSpPr/>
          <p:nvPr/>
        </p:nvSpPr>
        <p:spPr>
          <a:xfrm>
            <a:off x="8368215" y="3130600"/>
            <a:ext cx="415498" cy="369332"/>
          </a:xfrm>
          <a:prstGeom prst="rect">
            <a:avLst/>
          </a:prstGeom>
        </p:spPr>
        <p:txBody>
          <a:bodyPr wrap="none">
            <a:spAutoFit/>
          </a:bodyPr>
          <a:lstStyle/>
          <a:p>
            <a:r>
              <a:rPr lang="zh-CN" altLang="en-US" dirty="0">
                <a:solidFill>
                  <a:schemeClr val="tx1"/>
                </a:solidFill>
              </a:rPr>
              <a:t>内</a:t>
            </a:r>
            <a:endParaRPr lang="en-US" dirty="0"/>
          </a:p>
        </p:txBody>
      </p:sp>
      <p:sp>
        <p:nvSpPr>
          <p:cNvPr id="23" name="Rectangle 22"/>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大陆的还是港澳台</a:t>
            </a:r>
            <a:endParaRPr lang="en-US" dirty="0">
              <a:solidFill>
                <a:schemeClr val="tx1"/>
              </a:solidFill>
            </a:endParaRPr>
          </a:p>
        </p:txBody>
      </p:sp>
      <p:cxnSp>
        <p:nvCxnSpPr>
          <p:cNvPr id="24" name="Straight Arrow Connector 23"/>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860051" y="4219151"/>
            <a:ext cx="877163" cy="369332"/>
          </a:xfrm>
          <a:prstGeom prst="rect">
            <a:avLst/>
          </a:prstGeom>
        </p:spPr>
        <p:txBody>
          <a:bodyPr wrap="none">
            <a:spAutoFit/>
          </a:bodyPr>
          <a:lstStyle/>
          <a:p>
            <a:r>
              <a:rPr lang="zh-CN" altLang="en-US" dirty="0">
                <a:solidFill>
                  <a:schemeClr val="tx1"/>
                </a:solidFill>
              </a:rPr>
              <a:t>港澳台</a:t>
            </a:r>
            <a:endParaRPr lang="en-US" dirty="0"/>
          </a:p>
        </p:txBody>
      </p:sp>
      <p:sp>
        <p:nvSpPr>
          <p:cNvPr id="27" name="Rectangle 26"/>
          <p:cNvSpPr/>
          <p:nvPr/>
        </p:nvSpPr>
        <p:spPr>
          <a:xfrm>
            <a:off x="7862524" y="4219151"/>
            <a:ext cx="646331" cy="369332"/>
          </a:xfrm>
          <a:prstGeom prst="rect">
            <a:avLst/>
          </a:prstGeom>
        </p:spPr>
        <p:txBody>
          <a:bodyPr wrap="none">
            <a:spAutoFit/>
          </a:bodyPr>
          <a:lstStyle/>
          <a:p>
            <a:r>
              <a:rPr lang="zh-CN" altLang="en-US" dirty="0">
                <a:solidFill>
                  <a:schemeClr val="tx1"/>
                </a:solidFill>
              </a:rPr>
              <a:t>大陆</a:t>
            </a:r>
            <a:endParaRPr lang="en-US" dirty="0"/>
          </a:p>
        </p:txBody>
      </p:sp>
    </p:spTree>
    <p:extLst>
      <p:ext uri="{BB962C8B-B14F-4D97-AF65-F5344CB8AC3E}">
        <p14:creationId xmlns:p14="http://schemas.microsoft.com/office/powerpoint/2010/main" val="87423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767" r="39038" b="5"/>
          <a:stretch/>
        </p:blipFill>
        <p:spPr>
          <a:xfrm>
            <a:off x="9117280" y="3468012"/>
            <a:ext cx="2434639" cy="274012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161" r="12162"/>
          <a:stretch/>
        </p:blipFill>
        <p:spPr>
          <a:xfrm>
            <a:off x="6551674" y="3468012"/>
            <a:ext cx="2404738" cy="274012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9327" r="19829" b="-2"/>
          <a:stretch/>
        </p:blipFill>
        <p:spPr>
          <a:xfrm>
            <a:off x="9117281" y="634690"/>
            <a:ext cx="2434638" cy="2693535"/>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40499" b="-1"/>
          <a:stretch/>
        </p:blipFill>
        <p:spPr>
          <a:xfrm>
            <a:off x="6555442" y="634690"/>
            <a:ext cx="2400970" cy="2693535"/>
          </a:xfrm>
          <a:prstGeom prst="rect">
            <a:avLst/>
          </a:prstGeom>
        </p:spPr>
      </p:pic>
      <p:sp>
        <p:nvSpPr>
          <p:cNvPr id="12" name="Rectangle 11">
            <a:extLst>
              <a:ext uri="{FF2B5EF4-FFF2-40B4-BE49-F238E27FC236}">
                <a16:creationId xmlns:a16="http://schemas.microsoft.com/office/drawing/2014/main" id="{76674B41-A306-4E46-AC1C-FAFE1CD5D9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38174" y="639401"/>
            <a:ext cx="5374005" cy="5577162"/>
          </a:xfrm>
          <a:prstGeom prst="rect">
            <a:avLst/>
          </a:prstGeom>
          <a:solidFill>
            <a:schemeClr val="tx1">
              <a:lumMod val="75000"/>
              <a:lumOff val="25000"/>
              <a:alpha val="93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38225" y="890907"/>
            <a:ext cx="4600575" cy="1156563"/>
          </a:xfrm>
        </p:spPr>
        <p:txBody>
          <a:bodyPr vert="horz" lIns="91440" tIns="45720" rIns="91440" bIns="45720" rtlCol="0" anchor="ctr">
            <a:normAutofit/>
          </a:bodyPr>
          <a:lstStyle/>
          <a:p>
            <a:r>
              <a:rPr lang="zh-CN" altLang="en-US" sz="4000">
                <a:solidFill>
                  <a:schemeClr val="bg1"/>
                </a:solidFill>
                <a:latin typeface="+mj-lt"/>
                <a:ea typeface="+mj-ea"/>
                <a:cs typeface="+mj-cs"/>
              </a:rPr>
              <a:t>什么是分类？</a:t>
            </a:r>
            <a:endParaRPr lang="en-US" sz="4000">
              <a:solidFill>
                <a:schemeClr val="bg1"/>
              </a:solidFill>
              <a:latin typeface="+mj-lt"/>
              <a:ea typeface="+mj-ea"/>
              <a:cs typeface="+mj-cs"/>
            </a:endParaRPr>
          </a:p>
        </p:txBody>
      </p:sp>
      <p:sp>
        <p:nvSpPr>
          <p:cNvPr id="3" name="Content Placeholder 2"/>
          <p:cNvSpPr>
            <a:spLocks noGrp="1"/>
          </p:cNvSpPr>
          <p:nvPr>
            <p:ph sz="quarter" idx="13"/>
          </p:nvPr>
        </p:nvSpPr>
        <p:spPr>
          <a:xfrm>
            <a:off x="1038225" y="2187256"/>
            <a:ext cx="4600575" cy="3651569"/>
          </a:xfrm>
        </p:spPr>
        <p:txBody>
          <a:bodyPr vert="horz" lIns="91440" tIns="45720" rIns="91440" bIns="45720" rtlCol="0">
            <a:normAutofit/>
          </a:bodyPr>
          <a:lstStyle/>
          <a:p>
            <a:pPr>
              <a:buFont typeface="Arial" panose="020B0604020202020204" pitchFamily="34" charset="0"/>
              <a:buChar char="•"/>
            </a:pPr>
            <a:r>
              <a:rPr lang="zh-CN" altLang="en-US" sz="1800" dirty="0">
                <a:solidFill>
                  <a:schemeClr val="bg1"/>
                </a:solidFill>
              </a:rPr>
              <a:t>场景一：</a:t>
            </a:r>
            <a:endParaRPr lang="en-US" altLang="zh-CN" sz="1800" dirty="0">
              <a:solidFill>
                <a:schemeClr val="bg1"/>
              </a:solidFill>
            </a:endParaRPr>
          </a:p>
          <a:p>
            <a:pPr marL="0" indent="0">
              <a:buNone/>
            </a:pPr>
            <a:r>
              <a:rPr lang="en-US" sz="1800" dirty="0">
                <a:solidFill>
                  <a:schemeClr val="bg1"/>
                </a:solidFill>
              </a:rPr>
              <a:t>	</a:t>
            </a:r>
            <a:r>
              <a:rPr lang="zh-CN" altLang="en-US" sz="1800" dirty="0">
                <a:solidFill>
                  <a:schemeClr val="bg1"/>
                </a:solidFill>
              </a:rPr>
              <a:t>天猫店铺利用芝麻信用分数判断要不要给下一位顾客分期付款的营销优惠</a:t>
            </a:r>
            <a:endParaRPr lang="en-US" altLang="zh-CN" sz="1800" dirty="0">
              <a:solidFill>
                <a:schemeClr val="bg1"/>
              </a:solidFill>
            </a:endParaRPr>
          </a:p>
          <a:p>
            <a:pPr>
              <a:buFont typeface="Arial" panose="020B0604020202020204" pitchFamily="34" charset="0"/>
              <a:buChar char="•"/>
            </a:pPr>
            <a:r>
              <a:rPr lang="zh-CN" altLang="en-US" sz="1800" dirty="0">
                <a:solidFill>
                  <a:schemeClr val="accent4">
                    <a:lumMod val="20000"/>
                    <a:lumOff val="80000"/>
                  </a:schemeClr>
                </a:solidFill>
              </a:rPr>
              <a:t>场景二：</a:t>
            </a:r>
            <a:endParaRPr lang="en-US" altLang="zh-CN" sz="1800" dirty="0">
              <a:solidFill>
                <a:schemeClr val="accent4">
                  <a:lumMod val="20000"/>
                  <a:lumOff val="80000"/>
                </a:schemeClr>
              </a:solidFill>
            </a:endParaRPr>
          </a:p>
          <a:p>
            <a:pPr marL="0" indent="0">
              <a:buNone/>
            </a:pPr>
            <a:r>
              <a:rPr lang="en-US" sz="1800" dirty="0">
                <a:solidFill>
                  <a:schemeClr val="accent4">
                    <a:lumMod val="20000"/>
                    <a:lumOff val="80000"/>
                  </a:schemeClr>
                </a:solidFill>
              </a:rPr>
              <a:t>	</a:t>
            </a:r>
            <a:r>
              <a:rPr lang="zh-CN" altLang="en-US" sz="1800" dirty="0">
                <a:solidFill>
                  <a:schemeClr val="accent4">
                    <a:lumMod val="20000"/>
                    <a:lumOff val="80000"/>
                  </a:schemeClr>
                </a:solidFill>
              </a:rPr>
              <a:t>垃圾邮件过滤器判断刚收到的邮件是否是垃圾邮件。</a:t>
            </a:r>
            <a:endParaRPr lang="en-US" altLang="zh-CN" sz="1800" dirty="0">
              <a:solidFill>
                <a:schemeClr val="accent4">
                  <a:lumMod val="20000"/>
                  <a:lumOff val="80000"/>
                </a:schemeClr>
              </a:solidFill>
            </a:endParaRPr>
          </a:p>
          <a:p>
            <a:pPr>
              <a:buFont typeface="Arial" panose="020B0604020202020204" pitchFamily="34" charset="0"/>
              <a:buChar char="•"/>
            </a:pPr>
            <a:r>
              <a:rPr lang="zh-CN" altLang="en-US" sz="1800" dirty="0">
                <a:solidFill>
                  <a:schemeClr val="bg1"/>
                </a:solidFill>
              </a:rPr>
              <a:t>场景三：</a:t>
            </a:r>
            <a:endParaRPr lang="en-US" altLang="zh-CN" sz="1800" dirty="0">
              <a:solidFill>
                <a:schemeClr val="bg1"/>
              </a:solidFill>
            </a:endParaRPr>
          </a:p>
          <a:p>
            <a:pPr marL="0" indent="0">
              <a:buNone/>
            </a:pPr>
            <a:r>
              <a:rPr lang="en-US" sz="1800" dirty="0">
                <a:solidFill>
                  <a:schemeClr val="bg1"/>
                </a:solidFill>
              </a:rPr>
              <a:t>	</a:t>
            </a:r>
            <a:r>
              <a:rPr lang="zh-CN" altLang="en-US" sz="1800" dirty="0">
                <a:solidFill>
                  <a:schemeClr val="bg1"/>
                </a:solidFill>
              </a:rPr>
              <a:t>摄像头的插件，功能是自动识别拍摄的动物属于哪一类。</a:t>
            </a:r>
            <a:endParaRPr lang="en-US" sz="1800" dirty="0">
              <a:solidFill>
                <a:schemeClr val="bg1"/>
              </a:solidFill>
            </a:endParaRPr>
          </a:p>
        </p:txBody>
      </p:sp>
    </p:spTree>
    <p:extLst>
      <p:ext uri="{BB962C8B-B14F-4D97-AF65-F5344CB8AC3E}">
        <p14:creationId xmlns:p14="http://schemas.microsoft.com/office/powerpoint/2010/main" val="212827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5230012" cy="5476925"/>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solidFill>
                      <a:schemeClr val="accent2"/>
                    </a:solidFill>
                  </a:rPr>
                  <a:t>男人还是女人？</a:t>
                </a:r>
                <a:endParaRPr lang="en-US" altLang="zh-CN" dirty="0">
                  <a:solidFill>
                    <a:schemeClr val="accent2"/>
                  </a:solidFill>
                </a:endParaRPr>
              </a:p>
              <a:p>
                <a:pPr marL="514350" indent="-514350">
                  <a:buFont typeface="+mj-lt"/>
                  <a:buAutoNum type="arabicPeriod"/>
                </a:pPr>
                <a:r>
                  <a:rPr lang="zh-CN" altLang="en-US" dirty="0">
                    <a:solidFill>
                      <a:schemeClr val="accent2"/>
                    </a:solidFill>
                  </a:rPr>
                  <a:t>在世的还是过世的？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国内的还是国外的？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大陆还是港澳台？</a:t>
                </a:r>
                <a:endParaRPr lang="en-US" altLang="zh-CN" dirty="0">
                  <a:solidFill>
                    <a:schemeClr val="accent2"/>
                  </a:solidFill>
                </a:endParaRPr>
              </a:p>
              <a:p>
                <a:pPr marL="514350" indent="-514350">
                  <a:buFont typeface="+mj-lt"/>
                  <a:buAutoNum type="arabicPeriod"/>
                </a:pPr>
                <a:r>
                  <a:rPr lang="zh-CN" altLang="en-US" dirty="0">
                    <a:solidFill>
                      <a:schemeClr val="accent2"/>
                    </a:solidFill>
                  </a:rPr>
                  <a:t>是不是歌手</a:t>
                </a:r>
                <a:endParaRPr lang="en-US" altLang="zh-CN" dirty="0">
                  <a:solidFill>
                    <a:schemeClr val="accent2"/>
                  </a:solidFill>
                </a:endParaRPr>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5230012" cy="5476925"/>
              </a:xfrm>
              <a:blipFill>
                <a:blip r:embed="rId2"/>
                <a:stretch>
                  <a:fillRect l="-2448" t="-2004"/>
                </a:stretch>
              </a:blipFill>
            </p:spPr>
            <p:txBody>
              <a:bodyPr/>
              <a:lstStyle/>
              <a:p>
                <a:r>
                  <a:rPr lang="en-US">
                    <a:noFill/>
                  </a:rPr>
                  <a:t> </a:t>
                </a:r>
              </a:p>
            </p:txBody>
          </p:sp>
        </mc:Fallback>
      </mc:AlternateContent>
      <p:sp>
        <p:nvSpPr>
          <p:cNvPr id="5" name="Rectangle 4"/>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7" name="Straight Arrow Connector 6"/>
          <p:cNvCxnSpPr>
            <a:stCxn id="5"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在世还是过世？</a:t>
            </a:r>
            <a:endParaRPr lang="en-US" dirty="0">
              <a:solidFill>
                <a:schemeClr val="tx1"/>
              </a:solidFill>
            </a:endParaRPr>
          </a:p>
        </p:txBody>
      </p:sp>
      <p:cxnSp>
        <p:nvCxnSpPr>
          <p:cNvPr id="9" name="Straight Arrow Connector 8"/>
          <p:cNvCxnSpPr>
            <a:stCxn id="5"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13" name="Rectangle 12"/>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cxnSp>
        <p:nvCxnSpPr>
          <p:cNvPr id="14" name="Straight Arrow Connector 13"/>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764913" y="1985760"/>
            <a:ext cx="646331" cy="369332"/>
          </a:xfrm>
          <a:prstGeom prst="rect">
            <a:avLst/>
          </a:prstGeom>
        </p:spPr>
        <p:txBody>
          <a:bodyPr wrap="none">
            <a:spAutoFit/>
          </a:bodyPr>
          <a:lstStyle/>
          <a:p>
            <a:r>
              <a:rPr lang="zh-CN" altLang="en-US" dirty="0">
                <a:solidFill>
                  <a:schemeClr val="tx1"/>
                </a:solidFill>
              </a:rPr>
              <a:t>过世</a:t>
            </a:r>
            <a:endParaRPr lang="en-US" dirty="0"/>
          </a:p>
        </p:txBody>
      </p:sp>
      <p:sp>
        <p:nvSpPr>
          <p:cNvPr id="17" name="Rectangle 16"/>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18" name="Rectangle 17"/>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国内还是国外？</a:t>
            </a:r>
            <a:endParaRPr lang="en-US" dirty="0">
              <a:solidFill>
                <a:schemeClr val="tx1"/>
              </a:solidFill>
            </a:endParaRPr>
          </a:p>
        </p:txBody>
      </p:sp>
      <p:cxnSp>
        <p:nvCxnSpPr>
          <p:cNvPr id="19" name="Straight Arrow Connector 18"/>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365742" y="3130600"/>
            <a:ext cx="415498" cy="369332"/>
          </a:xfrm>
          <a:prstGeom prst="rect">
            <a:avLst/>
          </a:prstGeom>
        </p:spPr>
        <p:txBody>
          <a:bodyPr wrap="none">
            <a:spAutoFit/>
          </a:bodyPr>
          <a:lstStyle/>
          <a:p>
            <a:r>
              <a:rPr lang="zh-CN" altLang="en-US" dirty="0">
                <a:solidFill>
                  <a:schemeClr val="tx1"/>
                </a:solidFill>
              </a:rPr>
              <a:t>外</a:t>
            </a:r>
            <a:endParaRPr lang="en-US" dirty="0"/>
          </a:p>
        </p:txBody>
      </p:sp>
      <p:sp>
        <p:nvSpPr>
          <p:cNvPr id="22" name="Rectangle 21"/>
          <p:cNvSpPr/>
          <p:nvPr/>
        </p:nvSpPr>
        <p:spPr>
          <a:xfrm>
            <a:off x="8368215" y="3130600"/>
            <a:ext cx="415498" cy="369332"/>
          </a:xfrm>
          <a:prstGeom prst="rect">
            <a:avLst/>
          </a:prstGeom>
        </p:spPr>
        <p:txBody>
          <a:bodyPr wrap="none">
            <a:spAutoFit/>
          </a:bodyPr>
          <a:lstStyle/>
          <a:p>
            <a:r>
              <a:rPr lang="zh-CN" altLang="en-US" dirty="0">
                <a:solidFill>
                  <a:schemeClr val="tx1"/>
                </a:solidFill>
              </a:rPr>
              <a:t>内</a:t>
            </a:r>
            <a:endParaRPr lang="en-US" dirty="0"/>
          </a:p>
        </p:txBody>
      </p:sp>
      <p:sp>
        <p:nvSpPr>
          <p:cNvPr id="23" name="Rectangle 22"/>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大陆的还是港澳台</a:t>
            </a:r>
            <a:endParaRPr lang="en-US" dirty="0">
              <a:solidFill>
                <a:schemeClr val="tx1"/>
              </a:solidFill>
            </a:endParaRPr>
          </a:p>
        </p:txBody>
      </p:sp>
      <p:cxnSp>
        <p:nvCxnSpPr>
          <p:cNvPr id="24" name="Straight Arrow Connector 23"/>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860051" y="4219151"/>
            <a:ext cx="877163" cy="369332"/>
          </a:xfrm>
          <a:prstGeom prst="rect">
            <a:avLst/>
          </a:prstGeom>
        </p:spPr>
        <p:txBody>
          <a:bodyPr wrap="none">
            <a:spAutoFit/>
          </a:bodyPr>
          <a:lstStyle/>
          <a:p>
            <a:r>
              <a:rPr lang="zh-CN" altLang="en-US" dirty="0">
                <a:solidFill>
                  <a:schemeClr val="tx1"/>
                </a:solidFill>
              </a:rPr>
              <a:t>港澳台</a:t>
            </a:r>
            <a:endParaRPr lang="en-US" dirty="0"/>
          </a:p>
        </p:txBody>
      </p:sp>
      <p:sp>
        <p:nvSpPr>
          <p:cNvPr id="27" name="Rectangle 26"/>
          <p:cNvSpPr/>
          <p:nvPr/>
        </p:nvSpPr>
        <p:spPr>
          <a:xfrm>
            <a:off x="7862524" y="4219151"/>
            <a:ext cx="646331" cy="369332"/>
          </a:xfrm>
          <a:prstGeom prst="rect">
            <a:avLst/>
          </a:prstGeom>
        </p:spPr>
        <p:txBody>
          <a:bodyPr wrap="none">
            <a:spAutoFit/>
          </a:bodyPr>
          <a:lstStyle/>
          <a:p>
            <a:r>
              <a:rPr lang="zh-CN" altLang="en-US" dirty="0">
                <a:solidFill>
                  <a:schemeClr val="tx1"/>
                </a:solidFill>
              </a:rPr>
              <a:t>大陆</a:t>
            </a:r>
            <a:endParaRPr lang="en-US" dirty="0"/>
          </a:p>
        </p:txBody>
      </p:sp>
      <p:sp>
        <p:nvSpPr>
          <p:cNvPr id="28" name="Rectangle 27"/>
          <p:cNvSpPr/>
          <p:nvPr/>
        </p:nvSpPr>
        <p:spPr>
          <a:xfrm>
            <a:off x="8160465" y="4662318"/>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是不是歌手</a:t>
            </a:r>
            <a:endParaRPr lang="en-US" dirty="0">
              <a:solidFill>
                <a:schemeClr val="tx1"/>
              </a:solidFill>
            </a:endParaRPr>
          </a:p>
        </p:txBody>
      </p:sp>
      <p:cxnSp>
        <p:nvCxnSpPr>
          <p:cNvPr id="29" name="Straight Arrow Connector 28"/>
          <p:cNvCxnSpPr/>
          <p:nvPr/>
        </p:nvCxnSpPr>
        <p:spPr>
          <a:xfrm>
            <a:off x="9081655" y="526990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575964" y="526990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379597" y="5325498"/>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32" name="Rectangle 31"/>
          <p:cNvSpPr/>
          <p:nvPr/>
        </p:nvSpPr>
        <p:spPr>
          <a:xfrm>
            <a:off x="8382070" y="5325498"/>
            <a:ext cx="646331" cy="369332"/>
          </a:xfrm>
          <a:prstGeom prst="rect">
            <a:avLst/>
          </a:prstGeom>
        </p:spPr>
        <p:txBody>
          <a:bodyPr wrap="none">
            <a:spAutoFit/>
          </a:bodyPr>
          <a:lstStyle/>
          <a:p>
            <a:r>
              <a:rPr lang="zh-CN" altLang="en-US" dirty="0"/>
              <a:t>不是</a:t>
            </a:r>
            <a:endParaRPr lang="en-US" dirty="0"/>
          </a:p>
        </p:txBody>
      </p:sp>
    </p:spTree>
    <p:extLst>
      <p:ext uri="{BB962C8B-B14F-4D97-AF65-F5344CB8AC3E}">
        <p14:creationId xmlns:p14="http://schemas.microsoft.com/office/powerpoint/2010/main" val="1125479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5230012" cy="5476925"/>
              </a:xfrm>
            </p:spPr>
            <p:txBody>
              <a:bodyPr/>
              <a:lstStyle/>
              <a:p>
                <a14:m>
                  <m:oMath xmlns:m="http://schemas.openxmlformats.org/officeDocument/2006/math">
                    <m:r>
                      <a:rPr lang="zh-CN" altLang="en-US" i="1">
                        <a:latin typeface="Cambria Math" panose="02040503050406030204" pitchFamily="18" charset="0"/>
                      </a:rPr>
                      <m:t>请</m:t>
                    </m:r>
                    <m:r>
                      <a:rPr lang="zh-CN" altLang="en-US" i="1" smtClean="0">
                        <a:latin typeface="Cambria Math" panose="02040503050406030204" pitchFamily="18" charset="0"/>
                      </a:rPr>
                      <m:t>熟读</m:t>
                    </m:r>
                    <m:r>
                      <a:rPr lang="zh-CN" altLang="en-US" b="0" i="1" smtClean="0">
                        <a:latin typeface="Cambria Math" panose="02040503050406030204" pitchFamily="18" charset="0"/>
                      </a:rPr>
                      <m:t>西瓜书</m:t>
                    </m:r>
                  </m:oMath>
                </a14:m>
                <a:r>
                  <a:rPr lang="zh-CN" altLang="en-US" dirty="0"/>
                  <a:t>的案例</a:t>
                </a:r>
                <a:endParaRPr lang="en-US" altLang="zh-CN" dirty="0"/>
              </a:p>
              <a:p>
                <a:endParaRPr lang="en-US" dirty="0"/>
              </a:p>
              <a:p>
                <a:r>
                  <a:rPr lang="zh-CN" altLang="en-US" dirty="0"/>
                  <a:t>另外一个案例：猜一猜我想的是谁？</a:t>
                </a:r>
                <a:endParaRPr lang="en-US" altLang="zh-CN" dirty="0"/>
              </a:p>
              <a:p>
                <a:endParaRPr lang="en-US" dirty="0"/>
              </a:p>
              <a:p>
                <a:pPr marL="514350" indent="-514350">
                  <a:buFont typeface="+mj-lt"/>
                  <a:buAutoNum type="arabicPeriod"/>
                </a:pPr>
                <a:r>
                  <a:rPr lang="zh-CN" altLang="en-US" dirty="0">
                    <a:solidFill>
                      <a:schemeClr val="accent2"/>
                    </a:solidFill>
                  </a:rPr>
                  <a:t>男人还是女人？</a:t>
                </a:r>
                <a:endParaRPr lang="en-US" altLang="zh-CN" dirty="0">
                  <a:solidFill>
                    <a:schemeClr val="accent2"/>
                  </a:solidFill>
                </a:endParaRPr>
              </a:p>
              <a:p>
                <a:pPr marL="514350" indent="-514350">
                  <a:buFont typeface="+mj-lt"/>
                  <a:buAutoNum type="arabicPeriod"/>
                </a:pPr>
                <a:r>
                  <a:rPr lang="zh-CN" altLang="en-US" dirty="0">
                    <a:solidFill>
                      <a:schemeClr val="accent2"/>
                    </a:solidFill>
                  </a:rPr>
                  <a:t>在世的还是过世的？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国内的还是国外的？</a:t>
                </a:r>
                <a:endParaRPr lang="en-US" altLang="zh-CN" dirty="0">
                  <a:solidFill>
                    <a:schemeClr val="accent2"/>
                  </a:solidFill>
                </a:endParaRPr>
              </a:p>
              <a:p>
                <a:pPr marL="514350" indent="-514350">
                  <a:buFont typeface="+mj-lt"/>
                  <a:buAutoNum type="arabicPeriod"/>
                </a:pPr>
                <a:r>
                  <a:rPr lang="zh-CN" altLang="en-US" dirty="0">
                    <a:solidFill>
                      <a:schemeClr val="accent2"/>
                    </a:solidFill>
                  </a:rPr>
                  <a:t>大陆还是港澳台？</a:t>
                </a:r>
                <a:endParaRPr lang="en-US" altLang="zh-CN" dirty="0">
                  <a:solidFill>
                    <a:schemeClr val="accent2"/>
                  </a:solidFill>
                </a:endParaRPr>
              </a:p>
              <a:p>
                <a:pPr marL="514350" indent="-514350">
                  <a:buFont typeface="+mj-lt"/>
                  <a:buAutoNum type="arabicPeriod"/>
                </a:pPr>
                <a:r>
                  <a:rPr lang="zh-CN" altLang="en-US" dirty="0">
                    <a:solidFill>
                      <a:schemeClr val="accent2"/>
                    </a:solidFill>
                  </a:rPr>
                  <a:t>是不是歌手</a:t>
                </a:r>
                <a:endParaRPr lang="en-US" altLang="zh-CN" dirty="0">
                  <a:solidFill>
                    <a:schemeClr val="accent2"/>
                  </a:solidFill>
                </a:endParaRPr>
              </a:p>
              <a:p>
                <a:pPr marL="514350" indent="-514350">
                  <a:buFont typeface="+mj-lt"/>
                  <a:buAutoNum type="arabicPeriod"/>
                </a:pPr>
                <a:r>
                  <a:rPr lang="zh-CN" altLang="en-US" dirty="0">
                    <a:solidFill>
                      <a:schemeClr val="accent2"/>
                    </a:solidFill>
                  </a:rPr>
                  <a:t>有没有听过他的演唱会？</a:t>
                </a:r>
                <a:endParaRPr lang="en-US" altLang="zh-CN" dirty="0">
                  <a:solidFill>
                    <a:schemeClr val="accent2"/>
                  </a:solidFill>
                </a:endParaRPr>
              </a:p>
              <a:p>
                <a:pPr marL="514350" indent="-514350">
                  <a:buFont typeface="+mj-lt"/>
                  <a:buAutoNum type="arabicPeriod"/>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5230012" cy="5476925"/>
              </a:xfrm>
              <a:blipFill>
                <a:blip r:embed="rId2"/>
                <a:stretch>
                  <a:fillRect l="-2448" t="-2004" b="-2895"/>
                </a:stretch>
              </a:blipFill>
            </p:spPr>
            <p:txBody>
              <a:bodyPr/>
              <a:lstStyle/>
              <a:p>
                <a:r>
                  <a:rPr lang="en-US">
                    <a:noFill/>
                  </a:rPr>
                  <a:t> </a:t>
                </a:r>
              </a:p>
            </p:txBody>
          </p:sp>
        </mc:Fallback>
      </mc:AlternateContent>
      <p:sp>
        <p:nvSpPr>
          <p:cNvPr id="5" name="Rectangle 4"/>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7" name="Straight Arrow Connector 6"/>
          <p:cNvCxnSpPr>
            <a:stCxn id="5"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在世还是过世？</a:t>
            </a:r>
            <a:endParaRPr lang="en-US" dirty="0">
              <a:solidFill>
                <a:schemeClr val="tx1"/>
              </a:solidFill>
            </a:endParaRPr>
          </a:p>
        </p:txBody>
      </p:sp>
      <p:cxnSp>
        <p:nvCxnSpPr>
          <p:cNvPr id="9" name="Straight Arrow Connector 8"/>
          <p:cNvCxnSpPr>
            <a:stCxn id="5"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13" name="Rectangle 12"/>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cxnSp>
        <p:nvCxnSpPr>
          <p:cNvPr id="14" name="Straight Arrow Connector 13"/>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764913" y="1985760"/>
            <a:ext cx="646331" cy="369332"/>
          </a:xfrm>
          <a:prstGeom prst="rect">
            <a:avLst/>
          </a:prstGeom>
        </p:spPr>
        <p:txBody>
          <a:bodyPr wrap="none">
            <a:spAutoFit/>
          </a:bodyPr>
          <a:lstStyle/>
          <a:p>
            <a:r>
              <a:rPr lang="zh-CN" altLang="en-US" dirty="0">
                <a:solidFill>
                  <a:schemeClr val="tx1"/>
                </a:solidFill>
              </a:rPr>
              <a:t>过世</a:t>
            </a:r>
            <a:endParaRPr lang="en-US" dirty="0"/>
          </a:p>
        </p:txBody>
      </p:sp>
      <p:sp>
        <p:nvSpPr>
          <p:cNvPr id="17" name="Rectangle 16"/>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18" name="Rectangle 17"/>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国内还是国外？</a:t>
            </a:r>
            <a:endParaRPr lang="en-US" dirty="0">
              <a:solidFill>
                <a:schemeClr val="tx1"/>
              </a:solidFill>
            </a:endParaRPr>
          </a:p>
        </p:txBody>
      </p:sp>
      <p:cxnSp>
        <p:nvCxnSpPr>
          <p:cNvPr id="19" name="Straight Arrow Connector 18"/>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365742" y="3130600"/>
            <a:ext cx="415498" cy="369332"/>
          </a:xfrm>
          <a:prstGeom prst="rect">
            <a:avLst/>
          </a:prstGeom>
        </p:spPr>
        <p:txBody>
          <a:bodyPr wrap="none">
            <a:spAutoFit/>
          </a:bodyPr>
          <a:lstStyle/>
          <a:p>
            <a:r>
              <a:rPr lang="zh-CN" altLang="en-US" dirty="0">
                <a:solidFill>
                  <a:schemeClr val="tx1"/>
                </a:solidFill>
              </a:rPr>
              <a:t>外</a:t>
            </a:r>
            <a:endParaRPr lang="en-US" dirty="0"/>
          </a:p>
        </p:txBody>
      </p:sp>
      <p:sp>
        <p:nvSpPr>
          <p:cNvPr id="22" name="Rectangle 21"/>
          <p:cNvSpPr/>
          <p:nvPr/>
        </p:nvSpPr>
        <p:spPr>
          <a:xfrm>
            <a:off x="8368215" y="3130600"/>
            <a:ext cx="415498" cy="369332"/>
          </a:xfrm>
          <a:prstGeom prst="rect">
            <a:avLst/>
          </a:prstGeom>
        </p:spPr>
        <p:txBody>
          <a:bodyPr wrap="none">
            <a:spAutoFit/>
          </a:bodyPr>
          <a:lstStyle/>
          <a:p>
            <a:r>
              <a:rPr lang="zh-CN" altLang="en-US" dirty="0">
                <a:solidFill>
                  <a:schemeClr val="tx1"/>
                </a:solidFill>
              </a:rPr>
              <a:t>内</a:t>
            </a:r>
            <a:endParaRPr lang="en-US" dirty="0"/>
          </a:p>
        </p:txBody>
      </p:sp>
      <p:sp>
        <p:nvSpPr>
          <p:cNvPr id="23" name="Rectangle 22"/>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大陆的还是港澳台</a:t>
            </a:r>
            <a:endParaRPr lang="en-US" dirty="0">
              <a:solidFill>
                <a:schemeClr val="tx1"/>
              </a:solidFill>
            </a:endParaRPr>
          </a:p>
        </p:txBody>
      </p:sp>
      <p:cxnSp>
        <p:nvCxnSpPr>
          <p:cNvPr id="24" name="Straight Arrow Connector 23"/>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860051" y="4219151"/>
            <a:ext cx="877163" cy="369332"/>
          </a:xfrm>
          <a:prstGeom prst="rect">
            <a:avLst/>
          </a:prstGeom>
        </p:spPr>
        <p:txBody>
          <a:bodyPr wrap="none">
            <a:spAutoFit/>
          </a:bodyPr>
          <a:lstStyle/>
          <a:p>
            <a:r>
              <a:rPr lang="zh-CN" altLang="en-US" dirty="0">
                <a:solidFill>
                  <a:schemeClr val="tx1"/>
                </a:solidFill>
              </a:rPr>
              <a:t>港澳台</a:t>
            </a:r>
            <a:endParaRPr lang="en-US" dirty="0"/>
          </a:p>
        </p:txBody>
      </p:sp>
      <p:sp>
        <p:nvSpPr>
          <p:cNvPr id="27" name="Rectangle 26"/>
          <p:cNvSpPr/>
          <p:nvPr/>
        </p:nvSpPr>
        <p:spPr>
          <a:xfrm>
            <a:off x="7862524" y="4219151"/>
            <a:ext cx="646331" cy="369332"/>
          </a:xfrm>
          <a:prstGeom prst="rect">
            <a:avLst/>
          </a:prstGeom>
        </p:spPr>
        <p:txBody>
          <a:bodyPr wrap="none">
            <a:spAutoFit/>
          </a:bodyPr>
          <a:lstStyle/>
          <a:p>
            <a:r>
              <a:rPr lang="zh-CN" altLang="en-US" dirty="0">
                <a:solidFill>
                  <a:schemeClr val="tx1"/>
                </a:solidFill>
              </a:rPr>
              <a:t>大陆</a:t>
            </a:r>
            <a:endParaRPr lang="en-US" dirty="0"/>
          </a:p>
        </p:txBody>
      </p:sp>
      <p:sp>
        <p:nvSpPr>
          <p:cNvPr id="28" name="Rectangle 27"/>
          <p:cNvSpPr/>
          <p:nvPr/>
        </p:nvSpPr>
        <p:spPr>
          <a:xfrm>
            <a:off x="8160465" y="4662318"/>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是不是歌手</a:t>
            </a:r>
            <a:endParaRPr lang="en-US" dirty="0">
              <a:solidFill>
                <a:schemeClr val="tx1"/>
              </a:solidFill>
            </a:endParaRPr>
          </a:p>
        </p:txBody>
      </p:sp>
      <p:cxnSp>
        <p:nvCxnSpPr>
          <p:cNvPr id="29" name="Straight Arrow Connector 28"/>
          <p:cNvCxnSpPr/>
          <p:nvPr/>
        </p:nvCxnSpPr>
        <p:spPr>
          <a:xfrm>
            <a:off x="9081655" y="526990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575964" y="526990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379597" y="5325498"/>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32" name="Rectangle 31"/>
          <p:cNvSpPr/>
          <p:nvPr/>
        </p:nvSpPr>
        <p:spPr>
          <a:xfrm>
            <a:off x="8382070" y="5325498"/>
            <a:ext cx="646331" cy="369332"/>
          </a:xfrm>
          <a:prstGeom prst="rect">
            <a:avLst/>
          </a:prstGeom>
        </p:spPr>
        <p:txBody>
          <a:bodyPr wrap="none">
            <a:spAutoFit/>
          </a:bodyPr>
          <a:lstStyle/>
          <a:p>
            <a:r>
              <a:rPr lang="zh-CN" altLang="en-US" dirty="0"/>
              <a:t>不是</a:t>
            </a:r>
            <a:endParaRPr lang="en-US" dirty="0"/>
          </a:p>
        </p:txBody>
      </p:sp>
      <p:sp>
        <p:nvSpPr>
          <p:cNvPr id="33" name="Rectangle 32"/>
          <p:cNvSpPr/>
          <p:nvPr/>
        </p:nvSpPr>
        <p:spPr>
          <a:xfrm>
            <a:off x="8846058" y="5762530"/>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听过他的演唱会？</a:t>
            </a:r>
            <a:endParaRPr lang="en-US" dirty="0">
              <a:solidFill>
                <a:schemeClr val="tx1"/>
              </a:soli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758" y="5689656"/>
            <a:ext cx="1552615" cy="1168343"/>
          </a:xfrm>
          <a:prstGeom prst="rect">
            <a:avLst/>
          </a:prstGeom>
        </p:spPr>
      </p:pic>
      <p:cxnSp>
        <p:nvCxnSpPr>
          <p:cNvPr id="6" name="Straight Arrow Connector 5"/>
          <p:cNvCxnSpPr>
            <a:stCxn id="33" idx="2"/>
          </p:cNvCxnSpPr>
          <p:nvPr/>
        </p:nvCxnSpPr>
        <p:spPr>
          <a:xfrm>
            <a:off x="9767386" y="6372130"/>
            <a:ext cx="805658" cy="36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865450" y="6430711"/>
            <a:ext cx="415498" cy="369332"/>
          </a:xfrm>
          <a:prstGeom prst="rect">
            <a:avLst/>
          </a:prstGeom>
        </p:spPr>
        <p:txBody>
          <a:bodyPr wrap="none">
            <a:spAutoFit/>
          </a:bodyPr>
          <a:lstStyle/>
          <a:p>
            <a:r>
              <a:rPr lang="zh-CN" altLang="en-US" dirty="0">
                <a:solidFill>
                  <a:schemeClr val="tx1"/>
                </a:solidFill>
              </a:rPr>
              <a:t>是</a:t>
            </a:r>
            <a:endParaRPr lang="en-US" dirty="0"/>
          </a:p>
        </p:txBody>
      </p:sp>
      <p:cxnSp>
        <p:nvCxnSpPr>
          <p:cNvPr id="36" name="Straight Arrow Connector 35"/>
          <p:cNvCxnSpPr/>
          <p:nvPr/>
        </p:nvCxnSpPr>
        <p:spPr>
          <a:xfrm flipH="1">
            <a:off x="9028401" y="6378442"/>
            <a:ext cx="748077" cy="35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076892" y="6434039"/>
            <a:ext cx="646331" cy="369332"/>
          </a:xfrm>
          <a:prstGeom prst="rect">
            <a:avLst/>
          </a:prstGeom>
        </p:spPr>
        <p:txBody>
          <a:bodyPr wrap="none">
            <a:spAutoFit/>
          </a:bodyPr>
          <a:lstStyle/>
          <a:p>
            <a:r>
              <a:rPr lang="zh-CN" altLang="en-US" dirty="0"/>
              <a:t>不是</a:t>
            </a:r>
            <a:endParaRPr lang="en-US" dirty="0"/>
          </a:p>
        </p:txBody>
      </p:sp>
    </p:spTree>
    <p:extLst>
      <p:ext uri="{BB962C8B-B14F-4D97-AF65-F5344CB8AC3E}">
        <p14:creationId xmlns:p14="http://schemas.microsoft.com/office/powerpoint/2010/main" val="3929001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决策树：建立与预测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14:m>
                  <m:oMath xmlns:m="http://schemas.openxmlformats.org/officeDocument/2006/math">
                    <m:r>
                      <a:rPr lang="zh-CN" altLang="en-US" i="1">
                        <a:latin typeface="Cambria Math" panose="02040503050406030204" pitchFamily="18" charset="0"/>
                      </a:rPr>
                      <m:t>建立</m:t>
                    </m:r>
                  </m:oMath>
                </a14:m>
                <a:r>
                  <a:rPr lang="zh-CN" altLang="en-US" dirty="0"/>
                  <a:t>决策树，将已有信息归类</a:t>
                </a:r>
                <a:endParaRPr lang="en-US" altLang="zh-CN" dirty="0"/>
              </a:p>
              <a:p>
                <a:pPr lvl="1"/>
                <a:r>
                  <a:rPr lang="zh-CN" altLang="en-US" dirty="0"/>
                  <a:t>怎样归类才算有条理？</a:t>
                </a:r>
                <a:endParaRPr lang="en-US" altLang="zh-CN" dirty="0"/>
              </a:p>
              <a:p>
                <a:pPr lvl="1"/>
                <a:endParaRPr lang="en-US" dirty="0"/>
              </a:p>
              <a:p>
                <a:r>
                  <a:rPr lang="zh-CN" altLang="en-US" dirty="0"/>
                  <a:t>使用决策树，预测未知项目的分类</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88" t="-2436"/>
                </a:stretch>
              </a:blipFill>
            </p:spPr>
            <p:txBody>
              <a:bodyPr/>
              <a:lstStyle/>
              <a:p>
                <a:r>
                  <a:rPr lang="en-US">
                    <a:noFill/>
                  </a:rPr>
                  <a:t> </a:t>
                </a:r>
              </a:p>
            </p:txBody>
          </p:sp>
        </mc:Fallback>
      </mc:AlternateContent>
      <p:sp>
        <p:nvSpPr>
          <p:cNvPr id="31" name="Rectangle 30"/>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男人还是女人？</a:t>
            </a:r>
            <a:endParaRPr lang="en-US" dirty="0">
              <a:solidFill>
                <a:schemeClr val="tx1"/>
              </a:solidFill>
            </a:endParaRPr>
          </a:p>
        </p:txBody>
      </p:sp>
      <p:cxnSp>
        <p:nvCxnSpPr>
          <p:cNvPr id="32" name="Straight Arrow Connector 31"/>
          <p:cNvCxnSpPr>
            <a:stCxn id="31"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在世还是过世？</a:t>
            </a:r>
            <a:endParaRPr lang="en-US" dirty="0">
              <a:solidFill>
                <a:schemeClr val="tx1"/>
              </a:solidFill>
            </a:endParaRPr>
          </a:p>
        </p:txBody>
      </p:sp>
      <p:cxnSp>
        <p:nvCxnSpPr>
          <p:cNvPr id="34" name="Straight Arrow Connector 33"/>
          <p:cNvCxnSpPr>
            <a:stCxn id="31"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379597" y="859158"/>
            <a:ext cx="415498" cy="369332"/>
          </a:xfrm>
          <a:prstGeom prst="rect">
            <a:avLst/>
          </a:prstGeom>
        </p:spPr>
        <p:txBody>
          <a:bodyPr wrap="none">
            <a:spAutoFit/>
          </a:bodyPr>
          <a:lstStyle/>
          <a:p>
            <a:r>
              <a:rPr lang="zh-CN" altLang="en-US">
                <a:solidFill>
                  <a:schemeClr val="tx1"/>
                </a:solidFill>
              </a:rPr>
              <a:t>男</a:t>
            </a:r>
            <a:endParaRPr lang="en-US" dirty="0"/>
          </a:p>
        </p:txBody>
      </p:sp>
      <p:sp>
        <p:nvSpPr>
          <p:cNvPr id="36" name="Rectangle 35"/>
          <p:cNvSpPr/>
          <p:nvPr/>
        </p:nvSpPr>
        <p:spPr>
          <a:xfrm>
            <a:off x="8382070" y="859158"/>
            <a:ext cx="425116" cy="369332"/>
          </a:xfrm>
          <a:prstGeom prst="rect">
            <a:avLst/>
          </a:prstGeom>
        </p:spPr>
        <p:txBody>
          <a:bodyPr wrap="none">
            <a:spAutoFit/>
          </a:bodyPr>
          <a:lstStyle/>
          <a:p>
            <a:r>
              <a:rPr lang="zh-CN" altLang="en-US" dirty="0">
                <a:solidFill>
                  <a:schemeClr val="tx1"/>
                </a:solidFill>
              </a:rPr>
              <a:t>女</a:t>
            </a:r>
            <a:endParaRPr lang="en-US" dirty="0"/>
          </a:p>
        </p:txBody>
      </p:sp>
      <p:cxnSp>
        <p:nvCxnSpPr>
          <p:cNvPr id="37" name="Straight Arrow Connector 36"/>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764913" y="1985760"/>
            <a:ext cx="646331" cy="369332"/>
          </a:xfrm>
          <a:prstGeom prst="rect">
            <a:avLst/>
          </a:prstGeom>
        </p:spPr>
        <p:txBody>
          <a:bodyPr wrap="none">
            <a:spAutoFit/>
          </a:bodyPr>
          <a:lstStyle/>
          <a:p>
            <a:r>
              <a:rPr lang="zh-CN" altLang="en-US" dirty="0">
                <a:solidFill>
                  <a:schemeClr val="tx1"/>
                </a:solidFill>
              </a:rPr>
              <a:t>过世</a:t>
            </a:r>
            <a:endParaRPr lang="en-US" dirty="0"/>
          </a:p>
        </p:txBody>
      </p:sp>
      <p:sp>
        <p:nvSpPr>
          <p:cNvPr id="40" name="Rectangle 39"/>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41" name="Rectangle 40"/>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国内还是国外？</a:t>
            </a:r>
            <a:endParaRPr lang="en-US" dirty="0">
              <a:solidFill>
                <a:schemeClr val="tx1"/>
              </a:solidFill>
            </a:endParaRPr>
          </a:p>
        </p:txBody>
      </p:sp>
      <p:cxnSp>
        <p:nvCxnSpPr>
          <p:cNvPr id="42" name="Straight Arrow Connector 41"/>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365742" y="3130600"/>
            <a:ext cx="415498" cy="369332"/>
          </a:xfrm>
          <a:prstGeom prst="rect">
            <a:avLst/>
          </a:prstGeom>
        </p:spPr>
        <p:txBody>
          <a:bodyPr wrap="none">
            <a:spAutoFit/>
          </a:bodyPr>
          <a:lstStyle/>
          <a:p>
            <a:r>
              <a:rPr lang="zh-CN" altLang="en-US" dirty="0">
                <a:solidFill>
                  <a:schemeClr val="tx1"/>
                </a:solidFill>
              </a:rPr>
              <a:t>外</a:t>
            </a:r>
            <a:endParaRPr lang="en-US" dirty="0"/>
          </a:p>
        </p:txBody>
      </p:sp>
      <p:sp>
        <p:nvSpPr>
          <p:cNvPr id="45" name="Rectangle 44"/>
          <p:cNvSpPr/>
          <p:nvPr/>
        </p:nvSpPr>
        <p:spPr>
          <a:xfrm>
            <a:off x="8368215" y="3130600"/>
            <a:ext cx="415498" cy="369332"/>
          </a:xfrm>
          <a:prstGeom prst="rect">
            <a:avLst/>
          </a:prstGeom>
        </p:spPr>
        <p:txBody>
          <a:bodyPr wrap="none">
            <a:spAutoFit/>
          </a:bodyPr>
          <a:lstStyle/>
          <a:p>
            <a:r>
              <a:rPr lang="zh-CN" altLang="en-US" dirty="0">
                <a:solidFill>
                  <a:schemeClr val="tx1"/>
                </a:solidFill>
              </a:rPr>
              <a:t>内</a:t>
            </a:r>
            <a:endParaRPr lang="en-US" dirty="0"/>
          </a:p>
        </p:txBody>
      </p:sp>
      <p:sp>
        <p:nvSpPr>
          <p:cNvPr id="46" name="Rectangle 45"/>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大陆的还是港澳台</a:t>
            </a:r>
            <a:endParaRPr lang="en-US" dirty="0">
              <a:solidFill>
                <a:schemeClr val="tx1"/>
              </a:solidFill>
            </a:endParaRPr>
          </a:p>
        </p:txBody>
      </p:sp>
      <p:cxnSp>
        <p:nvCxnSpPr>
          <p:cNvPr id="47" name="Straight Arrow Connector 46"/>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860051" y="4219151"/>
            <a:ext cx="877163" cy="369332"/>
          </a:xfrm>
          <a:prstGeom prst="rect">
            <a:avLst/>
          </a:prstGeom>
        </p:spPr>
        <p:txBody>
          <a:bodyPr wrap="none">
            <a:spAutoFit/>
          </a:bodyPr>
          <a:lstStyle/>
          <a:p>
            <a:r>
              <a:rPr lang="zh-CN" altLang="en-US" dirty="0">
                <a:solidFill>
                  <a:schemeClr val="tx1"/>
                </a:solidFill>
              </a:rPr>
              <a:t>港澳台</a:t>
            </a:r>
            <a:endParaRPr lang="en-US" dirty="0"/>
          </a:p>
        </p:txBody>
      </p:sp>
      <p:sp>
        <p:nvSpPr>
          <p:cNvPr id="50" name="Rectangle 49"/>
          <p:cNvSpPr/>
          <p:nvPr/>
        </p:nvSpPr>
        <p:spPr>
          <a:xfrm>
            <a:off x="7862524" y="4219151"/>
            <a:ext cx="646331" cy="369332"/>
          </a:xfrm>
          <a:prstGeom prst="rect">
            <a:avLst/>
          </a:prstGeom>
        </p:spPr>
        <p:txBody>
          <a:bodyPr wrap="none">
            <a:spAutoFit/>
          </a:bodyPr>
          <a:lstStyle/>
          <a:p>
            <a:r>
              <a:rPr lang="zh-CN" altLang="en-US" dirty="0">
                <a:solidFill>
                  <a:schemeClr val="tx1"/>
                </a:solidFill>
              </a:rPr>
              <a:t>大陆</a:t>
            </a:r>
            <a:endParaRPr lang="en-US" dirty="0"/>
          </a:p>
        </p:txBody>
      </p:sp>
      <p:sp>
        <p:nvSpPr>
          <p:cNvPr id="51" name="Rectangle 50"/>
          <p:cNvSpPr/>
          <p:nvPr/>
        </p:nvSpPr>
        <p:spPr>
          <a:xfrm>
            <a:off x="8160465" y="4662318"/>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是不是歌手</a:t>
            </a:r>
            <a:endParaRPr lang="en-US" dirty="0">
              <a:solidFill>
                <a:schemeClr val="tx1"/>
              </a:solidFill>
            </a:endParaRPr>
          </a:p>
        </p:txBody>
      </p:sp>
      <p:cxnSp>
        <p:nvCxnSpPr>
          <p:cNvPr id="52" name="Straight Arrow Connector 51"/>
          <p:cNvCxnSpPr/>
          <p:nvPr/>
        </p:nvCxnSpPr>
        <p:spPr>
          <a:xfrm>
            <a:off x="9081655" y="526990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8575964" y="526990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379597" y="5325498"/>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55" name="Rectangle 54"/>
          <p:cNvSpPr/>
          <p:nvPr/>
        </p:nvSpPr>
        <p:spPr>
          <a:xfrm>
            <a:off x="8382070" y="5325498"/>
            <a:ext cx="646331" cy="369332"/>
          </a:xfrm>
          <a:prstGeom prst="rect">
            <a:avLst/>
          </a:prstGeom>
        </p:spPr>
        <p:txBody>
          <a:bodyPr wrap="none">
            <a:spAutoFit/>
          </a:bodyPr>
          <a:lstStyle/>
          <a:p>
            <a:r>
              <a:rPr lang="zh-CN" altLang="en-US" dirty="0"/>
              <a:t>不是</a:t>
            </a:r>
            <a:endParaRPr lang="en-US" dirty="0"/>
          </a:p>
        </p:txBody>
      </p:sp>
      <p:sp>
        <p:nvSpPr>
          <p:cNvPr id="56" name="Rectangle 55"/>
          <p:cNvSpPr/>
          <p:nvPr/>
        </p:nvSpPr>
        <p:spPr>
          <a:xfrm>
            <a:off x="8846058" y="5762530"/>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听过他的演唱会？</a:t>
            </a:r>
            <a:endParaRPr lang="en-US" dirty="0">
              <a:solidFill>
                <a:schemeClr val="tx1"/>
              </a:solidFill>
            </a:endParaRPr>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758" y="5689656"/>
            <a:ext cx="1552615" cy="1168343"/>
          </a:xfrm>
          <a:prstGeom prst="rect">
            <a:avLst/>
          </a:prstGeom>
        </p:spPr>
      </p:pic>
      <p:cxnSp>
        <p:nvCxnSpPr>
          <p:cNvPr id="58" name="Straight Arrow Connector 57"/>
          <p:cNvCxnSpPr>
            <a:stCxn id="56" idx="2"/>
          </p:cNvCxnSpPr>
          <p:nvPr/>
        </p:nvCxnSpPr>
        <p:spPr>
          <a:xfrm>
            <a:off x="9767386" y="6372130"/>
            <a:ext cx="805658" cy="36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865450" y="6430711"/>
            <a:ext cx="415498" cy="369332"/>
          </a:xfrm>
          <a:prstGeom prst="rect">
            <a:avLst/>
          </a:prstGeom>
        </p:spPr>
        <p:txBody>
          <a:bodyPr wrap="none">
            <a:spAutoFit/>
          </a:bodyPr>
          <a:lstStyle/>
          <a:p>
            <a:r>
              <a:rPr lang="zh-CN" altLang="en-US" dirty="0">
                <a:solidFill>
                  <a:schemeClr val="tx1"/>
                </a:solidFill>
              </a:rPr>
              <a:t>是</a:t>
            </a:r>
            <a:endParaRPr lang="en-US" dirty="0"/>
          </a:p>
        </p:txBody>
      </p:sp>
      <p:cxnSp>
        <p:nvCxnSpPr>
          <p:cNvPr id="60" name="Straight Arrow Connector 59"/>
          <p:cNvCxnSpPr/>
          <p:nvPr/>
        </p:nvCxnSpPr>
        <p:spPr>
          <a:xfrm flipH="1">
            <a:off x="9028401" y="6378442"/>
            <a:ext cx="748077" cy="35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9076892" y="6434039"/>
            <a:ext cx="646331" cy="369332"/>
          </a:xfrm>
          <a:prstGeom prst="rect">
            <a:avLst/>
          </a:prstGeom>
        </p:spPr>
        <p:txBody>
          <a:bodyPr wrap="none">
            <a:spAutoFit/>
          </a:bodyPr>
          <a:lstStyle/>
          <a:p>
            <a:r>
              <a:rPr lang="zh-CN" altLang="en-US" dirty="0"/>
              <a:t>不是</a:t>
            </a:r>
            <a:endParaRPr lang="en-US" dirty="0"/>
          </a:p>
        </p:txBody>
      </p:sp>
      <p:sp>
        <p:nvSpPr>
          <p:cNvPr id="62" name="Rectangle 61"/>
          <p:cNvSpPr/>
          <p:nvPr/>
        </p:nvSpPr>
        <p:spPr>
          <a:xfrm>
            <a:off x="983673" y="3810000"/>
            <a:ext cx="3865418" cy="187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根据已有信息建立决策树</a:t>
            </a:r>
            <a:endParaRPr lang="en-US" dirty="0"/>
          </a:p>
        </p:txBody>
      </p:sp>
      <p:sp>
        <p:nvSpPr>
          <p:cNvPr id="63" name="Rectangle 62"/>
          <p:cNvSpPr/>
          <p:nvPr/>
        </p:nvSpPr>
        <p:spPr>
          <a:xfrm>
            <a:off x="4933483" y="3810000"/>
            <a:ext cx="2499412" cy="18796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使用决策树预测未知项目的分类</a:t>
            </a:r>
            <a:endParaRPr lang="en-US" dirty="0"/>
          </a:p>
        </p:txBody>
      </p:sp>
    </p:spTree>
    <p:extLst>
      <p:ext uri="{BB962C8B-B14F-4D97-AF65-F5344CB8AC3E}">
        <p14:creationId xmlns:p14="http://schemas.microsoft.com/office/powerpoint/2010/main" val="4234489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791493"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5"/>
                <a:ext cx="5791494" cy="4508500"/>
              </a:xfrm>
            </p:spPr>
            <p:txBody>
              <a:bodyPr/>
              <a:lstStyle/>
              <a:p>
                <a14:m>
                  <m:oMath xmlns:m="http://schemas.openxmlformats.org/officeDocument/2006/math">
                    <m:r>
                      <a:rPr lang="zh-CN" altLang="en-US" i="1">
                        <a:latin typeface="Cambria Math" panose="02040503050406030204" pitchFamily="18" charset="0"/>
                      </a:rPr>
                      <m:t>建立</m:t>
                    </m:r>
                  </m:oMath>
                </a14:m>
                <a:r>
                  <a:rPr lang="zh-CN" altLang="en-US" dirty="0"/>
                  <a:t>决策树，根据信息特征将已有信息归类</a:t>
                </a:r>
                <a:endParaRPr lang="en-US" altLang="zh-CN" dirty="0"/>
              </a:p>
              <a:p>
                <a:r>
                  <a:rPr lang="zh-CN" altLang="en-US" dirty="0"/>
                  <a:t>例：根据已有特征整理未来能否找到工作的信息</a:t>
                </a:r>
                <a:endParaRPr lang="en-US" altLang="zh-CN" dirty="0"/>
              </a:p>
              <a:p>
                <a:pPr lvl="1"/>
                <a:r>
                  <a:rPr lang="zh-CN" altLang="en-US" dirty="0"/>
                  <a:t>如何归类更有条理？</a:t>
                </a:r>
                <a:endParaRPr lang="en-US" altLang="zh-CN" dirty="0"/>
              </a:p>
              <a:p>
                <a:pPr lvl="1"/>
                <a:r>
                  <a:rPr lang="zh-CN" altLang="en-US" dirty="0"/>
                  <a:t>更降低不确定性？</a:t>
                </a:r>
                <a:endParaRPr lang="en-US" altLang="zh-CN" dirty="0"/>
              </a:p>
              <a:p>
                <a:r>
                  <a:rPr lang="zh-CN" altLang="en-US" dirty="0"/>
                  <a:t>目的：叶节点越存粹，不确定性越小，信息量越大</a:t>
                </a:r>
                <a:endParaRPr lang="en-US" altLang="zh-CN"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5"/>
                <a:ext cx="5791494" cy="4508500"/>
              </a:xfrm>
              <a:blipFill>
                <a:blip r:embed="rId2"/>
                <a:stretch>
                  <a:fillRect l="-1895" t="-2436" r="-947"/>
                </a:stretch>
              </a:blipFill>
            </p:spPr>
            <p:txBody>
              <a:bodyPr/>
              <a:lstStyle/>
              <a:p>
                <a:r>
                  <a:rPr lang="en-US">
                    <a:noFill/>
                  </a:rPr>
                  <a:t> </a:t>
                </a:r>
              </a:p>
            </p:txBody>
          </p:sp>
        </mc:Fallback>
      </mc:AlternateContent>
      <p:sp>
        <p:nvSpPr>
          <p:cNvPr id="31" name="Rectangle 30"/>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是否读过研究生</a:t>
            </a:r>
            <a:endParaRPr lang="en-US" dirty="0">
              <a:solidFill>
                <a:schemeClr val="tx1"/>
              </a:solidFill>
            </a:endParaRPr>
          </a:p>
        </p:txBody>
      </p:sp>
      <p:cxnSp>
        <p:nvCxnSpPr>
          <p:cNvPr id="32" name="Straight Arrow Connector 31"/>
          <p:cNvCxnSpPr>
            <a:stCxn id="31"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是否在大城市</a:t>
            </a:r>
            <a:endParaRPr lang="en-US" dirty="0">
              <a:solidFill>
                <a:schemeClr val="tx1"/>
              </a:solidFill>
            </a:endParaRPr>
          </a:p>
        </p:txBody>
      </p:sp>
      <p:cxnSp>
        <p:nvCxnSpPr>
          <p:cNvPr id="34" name="Straight Arrow Connector 33"/>
          <p:cNvCxnSpPr>
            <a:stCxn id="31"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379597" y="859158"/>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36" name="Rectangle 35"/>
          <p:cNvSpPr/>
          <p:nvPr/>
        </p:nvSpPr>
        <p:spPr>
          <a:xfrm>
            <a:off x="8382070" y="859158"/>
            <a:ext cx="415498" cy="369332"/>
          </a:xfrm>
          <a:prstGeom prst="rect">
            <a:avLst/>
          </a:prstGeom>
        </p:spPr>
        <p:txBody>
          <a:bodyPr wrap="none">
            <a:spAutoFit/>
          </a:bodyPr>
          <a:lstStyle/>
          <a:p>
            <a:r>
              <a:rPr lang="zh-CN" altLang="en-US" dirty="0">
                <a:solidFill>
                  <a:schemeClr val="tx1"/>
                </a:solidFill>
              </a:rPr>
              <a:t>否</a:t>
            </a:r>
            <a:endParaRPr lang="en-US" dirty="0"/>
          </a:p>
        </p:txBody>
      </p:sp>
      <p:cxnSp>
        <p:nvCxnSpPr>
          <p:cNvPr id="37" name="Straight Arrow Connector 36"/>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764913" y="1985760"/>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40" name="Rectangle 39"/>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41" name="Rectangle 40"/>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是否有社团活动经验？</a:t>
            </a:r>
            <a:endParaRPr lang="en-US" dirty="0">
              <a:solidFill>
                <a:schemeClr val="tx1"/>
              </a:solidFill>
            </a:endParaRPr>
          </a:p>
        </p:txBody>
      </p:sp>
      <p:cxnSp>
        <p:nvCxnSpPr>
          <p:cNvPr id="42" name="Straight Arrow Connector 41"/>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365742" y="3130600"/>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45" name="Rectangle 44"/>
          <p:cNvSpPr/>
          <p:nvPr/>
        </p:nvSpPr>
        <p:spPr>
          <a:xfrm>
            <a:off x="8368215" y="3130600"/>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46" name="Rectangle 45"/>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是否有实习经验？</a:t>
            </a:r>
            <a:endParaRPr lang="en-US" dirty="0">
              <a:solidFill>
                <a:schemeClr val="tx1"/>
              </a:solidFill>
            </a:endParaRPr>
          </a:p>
        </p:txBody>
      </p:sp>
      <p:cxnSp>
        <p:nvCxnSpPr>
          <p:cNvPr id="47" name="Straight Arrow Connector 46"/>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860051" y="4219151"/>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50" name="Rectangle 49"/>
          <p:cNvSpPr/>
          <p:nvPr/>
        </p:nvSpPr>
        <p:spPr>
          <a:xfrm>
            <a:off x="7862524" y="4219151"/>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62" name="Rectangle 61"/>
          <p:cNvSpPr/>
          <p:nvPr/>
        </p:nvSpPr>
        <p:spPr>
          <a:xfrm>
            <a:off x="8521604" y="465774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90%</a:t>
            </a:r>
            <a:endParaRPr lang="en-US" dirty="0">
              <a:solidFill>
                <a:schemeClr val="tx1"/>
              </a:solidFill>
            </a:endParaRPr>
          </a:p>
        </p:txBody>
      </p:sp>
      <p:sp>
        <p:nvSpPr>
          <p:cNvPr id="63" name="Rectangle 62"/>
          <p:cNvSpPr/>
          <p:nvPr/>
        </p:nvSpPr>
        <p:spPr>
          <a:xfrm>
            <a:off x="7758475" y="46577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4275467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944951"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6636656" cy="5282961"/>
              </a:xfrm>
            </p:spPr>
            <p:txBody>
              <a:bodyPr>
                <a:normAutofit/>
              </a:bodyPr>
              <a:lstStyle/>
              <a:p>
                <a14:m>
                  <m:oMath xmlns:m="http://schemas.openxmlformats.org/officeDocument/2006/math">
                    <m:r>
                      <a:rPr lang="en-US" b="0" i="1" smtClean="0">
                        <a:solidFill>
                          <a:srgbClr val="FF0000"/>
                        </a:solidFill>
                        <a:latin typeface="Cambria Math" panose="02040503050406030204" pitchFamily="18" charset="0"/>
                      </a:rPr>
                      <m:t>𝐻</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nary>
                      <m:naryPr>
                        <m:chr m:val="∑"/>
                        <m:subHide m:val="on"/>
                        <m:supHide m:val="on"/>
                        <m:ctrlPr>
                          <a:rPr lang="en-US" altLang="zh-CN" i="1">
                            <a:solidFill>
                              <a:srgbClr val="FF0000"/>
                            </a:solidFill>
                            <a:latin typeface="Cambria Math" panose="02040503050406030204" pitchFamily="18" charset="0"/>
                          </a:rPr>
                        </m:ctrlPr>
                      </m:naryPr>
                      <m:sub/>
                      <m:sup/>
                      <m:e>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𝑝</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𝑙𝑜𝑔</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𝑝</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e>
                    </m:nary>
                  </m:oMath>
                </a14:m>
                <a:endParaRPr lang="en-US" dirty="0">
                  <a:solidFill>
                    <a:srgbClr val="FF0000"/>
                  </a:solidFill>
                </a:endParaRPr>
              </a:p>
              <a:p>
                <a:r>
                  <a:rPr lang="en-US" altLang="zh-CN" dirty="0">
                    <a:solidFill>
                      <a:srgbClr val="FF0000"/>
                    </a:solidFill>
                  </a:rPr>
                  <a:t>P </a:t>
                </a:r>
                <a:r>
                  <a:rPr lang="zh-CN" altLang="en-US" dirty="0">
                    <a:solidFill>
                      <a:srgbClr val="FF0000"/>
                    </a:solidFill>
                  </a:rPr>
                  <a:t>为某种事件发生的概率</a:t>
                </a:r>
                <a:endParaRPr lang="en-US" dirty="0">
                  <a:solidFill>
                    <a:srgbClr val="FF0000"/>
                  </a:solidFill>
                </a:endParaRPr>
              </a:p>
              <a:p>
                <a:r>
                  <a:rPr lang="zh-CN" altLang="en-US" dirty="0">
                    <a:solidFill>
                      <a:srgbClr val="FF0000"/>
                    </a:solidFill>
                  </a:rPr>
                  <a:t>衡量不确定性的一种方式</a:t>
                </a:r>
                <a:endParaRPr lang="en-US" altLang="zh-CN" dirty="0">
                  <a:solidFill>
                    <a:srgbClr val="FF0000"/>
                  </a:solidFill>
                </a:endParaRPr>
              </a:p>
              <a:p>
                <a:r>
                  <a:rPr lang="zh-CN" altLang="en-US" dirty="0"/>
                  <a:t>如果两个叶节点各自有</a:t>
                </a:r>
                <a:r>
                  <a:rPr lang="en-US" altLang="zh-CN" dirty="0"/>
                  <a:t>50%</a:t>
                </a:r>
                <a:r>
                  <a:rPr lang="zh-CN" altLang="en-US" dirty="0"/>
                  <a:t>的概率发生</a:t>
                </a:r>
                <a:endParaRPr lang="en-US" altLang="zh-CN" dirty="0"/>
              </a:p>
              <a:p>
                <a:pPr lvl="1"/>
                <a:r>
                  <a:rPr lang="zh-CN" altLang="en-US" dirty="0"/>
                  <a:t>不确定性很大</a:t>
                </a:r>
                <a:endParaRPr lang="en-US" altLang="zh-CN" dirty="0"/>
              </a:p>
              <a:p>
                <a:pPr lvl="1"/>
                <a:r>
                  <a:rPr lang="en-US" altLang="zh-CN" dirty="0"/>
                  <a:t>H(x) = -½*log(1/2) – ½*log(1/2) = log(2)</a:t>
                </a:r>
              </a:p>
              <a:p>
                <a:pPr lvl="1"/>
                <a:r>
                  <a:rPr lang="zh-CN" altLang="en-US" dirty="0"/>
                  <a:t>对于预测性别，没有帮助</a:t>
                </a:r>
                <a:endParaRPr lang="en-US" altLang="zh-CN" dirty="0"/>
              </a:p>
              <a:p>
                <a:r>
                  <a:rPr lang="zh-CN" altLang="en-US" dirty="0"/>
                  <a:t>如果</a:t>
                </a:r>
                <a:r>
                  <a:rPr lang="en-US" altLang="zh-CN" dirty="0"/>
                  <a:t>1</a:t>
                </a:r>
                <a:r>
                  <a:rPr lang="zh-CN" altLang="en-US" dirty="0"/>
                  <a:t>个叶节点有</a:t>
                </a:r>
                <a:r>
                  <a:rPr lang="en-US" altLang="zh-CN" dirty="0"/>
                  <a:t>100%</a:t>
                </a:r>
                <a:r>
                  <a:rPr lang="zh-CN" altLang="en-US" dirty="0"/>
                  <a:t>的概率发生</a:t>
                </a:r>
                <a:endParaRPr lang="en-US" altLang="zh-CN" dirty="0"/>
              </a:p>
              <a:p>
                <a:pPr lvl="1"/>
                <a:r>
                  <a:rPr lang="zh-CN" altLang="en-US" dirty="0"/>
                  <a:t>不确定性很小</a:t>
                </a:r>
                <a:endParaRPr lang="en-US" altLang="zh-CN" dirty="0"/>
              </a:p>
              <a:p>
                <a:pPr lvl="1"/>
                <a:r>
                  <a:rPr lang="en-US" altLang="zh-CN" dirty="0"/>
                  <a:t>H(x) = -1*log(1) – 0*log(0) = 0</a:t>
                </a:r>
              </a:p>
              <a:p>
                <a:pPr lvl="1"/>
                <a:r>
                  <a:rPr lang="zh-CN" altLang="en-US" dirty="0"/>
                  <a:t>对于预测性别，极有帮助</a:t>
                </a:r>
                <a:endParaRPr lang="en-US" altLang="zh-CN"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6636656" cy="5282961"/>
              </a:xfrm>
              <a:blipFill>
                <a:blip r:embed="rId2"/>
                <a:stretch>
                  <a:fillRect l="-1653"/>
                </a:stretch>
              </a:blipFill>
            </p:spPr>
            <p:txBody>
              <a:bodyPr/>
              <a:lstStyle/>
              <a:p>
                <a:r>
                  <a:rPr lang="en-US">
                    <a:noFill/>
                  </a:rPr>
                  <a:t> </a:t>
                </a:r>
              </a:p>
            </p:txBody>
          </p:sp>
        </mc:Fallback>
      </mc:AlternateContent>
      <p:sp>
        <p:nvSpPr>
          <p:cNvPr id="4" name="Rectangle 3"/>
          <p:cNvSpPr/>
          <p:nvPr/>
        </p:nvSpPr>
        <p:spPr>
          <a:xfrm>
            <a:off x="8340436" y="23724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找到工作者的性别</a:t>
            </a:r>
            <a:endParaRPr lang="en-US" dirty="0">
              <a:solidFill>
                <a:schemeClr val="tx1"/>
              </a:solidFill>
            </a:endParaRPr>
          </a:p>
        </p:txBody>
      </p:sp>
      <p:cxnSp>
        <p:nvCxnSpPr>
          <p:cNvPr id="5" name="Straight Arrow Connector 4"/>
          <p:cNvCxnSpPr/>
          <p:nvPr/>
        </p:nvCxnSpPr>
        <p:spPr>
          <a:xfrm>
            <a:off x="9345949" y="29443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840258" y="29443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643891" y="2999951"/>
            <a:ext cx="425116" cy="369332"/>
          </a:xfrm>
          <a:prstGeom prst="rect">
            <a:avLst/>
          </a:prstGeom>
        </p:spPr>
        <p:txBody>
          <a:bodyPr wrap="none">
            <a:spAutoFit/>
          </a:bodyPr>
          <a:lstStyle/>
          <a:p>
            <a:r>
              <a:rPr lang="zh-CN" altLang="en-US" dirty="0">
                <a:solidFill>
                  <a:schemeClr val="tx1"/>
                </a:solidFill>
              </a:rPr>
              <a:t>女</a:t>
            </a:r>
            <a:endParaRPr lang="en-US" dirty="0"/>
          </a:p>
        </p:txBody>
      </p:sp>
      <p:sp>
        <p:nvSpPr>
          <p:cNvPr id="8" name="Rectangle 7"/>
          <p:cNvSpPr/>
          <p:nvPr/>
        </p:nvSpPr>
        <p:spPr>
          <a:xfrm>
            <a:off x="8646364" y="2999951"/>
            <a:ext cx="415498" cy="369332"/>
          </a:xfrm>
          <a:prstGeom prst="rect">
            <a:avLst/>
          </a:prstGeom>
        </p:spPr>
        <p:txBody>
          <a:bodyPr wrap="none">
            <a:spAutoFit/>
          </a:bodyPr>
          <a:lstStyle/>
          <a:p>
            <a:r>
              <a:rPr lang="zh-CN" altLang="en-US" dirty="0">
                <a:solidFill>
                  <a:schemeClr val="tx1"/>
                </a:solidFill>
              </a:rPr>
              <a:t>男</a:t>
            </a:r>
            <a:endParaRPr lang="en-US" dirty="0"/>
          </a:p>
        </p:txBody>
      </p:sp>
      <p:sp>
        <p:nvSpPr>
          <p:cNvPr id="10" name="Rectangle 9"/>
          <p:cNvSpPr/>
          <p:nvPr/>
        </p:nvSpPr>
        <p:spPr>
          <a:xfrm>
            <a:off x="8542315" y="34385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a:t>
            </a:r>
            <a:endParaRPr lang="en-US" dirty="0">
              <a:solidFill>
                <a:schemeClr val="tx1"/>
              </a:solidFill>
            </a:endParaRPr>
          </a:p>
        </p:txBody>
      </p:sp>
      <p:sp>
        <p:nvSpPr>
          <p:cNvPr id="11" name="Rectangle 10"/>
          <p:cNvSpPr/>
          <p:nvPr/>
        </p:nvSpPr>
        <p:spPr>
          <a:xfrm>
            <a:off x="9554790" y="34385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a:t>
            </a:r>
            <a:endParaRPr lang="en-US" dirty="0">
              <a:solidFill>
                <a:schemeClr val="tx1"/>
              </a:solidFill>
            </a:endParaRPr>
          </a:p>
        </p:txBody>
      </p:sp>
      <p:sp>
        <p:nvSpPr>
          <p:cNvPr id="15" name="Rectangle 14"/>
          <p:cNvSpPr/>
          <p:nvPr/>
        </p:nvSpPr>
        <p:spPr>
          <a:xfrm>
            <a:off x="8340436" y="456338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找到工作者的性别</a:t>
            </a:r>
            <a:endParaRPr lang="en-US" dirty="0">
              <a:solidFill>
                <a:schemeClr val="tx1"/>
              </a:solidFill>
            </a:endParaRPr>
          </a:p>
        </p:txBody>
      </p:sp>
      <p:cxnSp>
        <p:nvCxnSpPr>
          <p:cNvPr id="16" name="Straight Arrow Connector 15"/>
          <p:cNvCxnSpPr/>
          <p:nvPr/>
        </p:nvCxnSpPr>
        <p:spPr>
          <a:xfrm>
            <a:off x="9345949" y="513528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840258" y="513528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643891" y="5190881"/>
            <a:ext cx="425116" cy="369332"/>
          </a:xfrm>
          <a:prstGeom prst="rect">
            <a:avLst/>
          </a:prstGeom>
        </p:spPr>
        <p:txBody>
          <a:bodyPr wrap="none">
            <a:spAutoFit/>
          </a:bodyPr>
          <a:lstStyle/>
          <a:p>
            <a:r>
              <a:rPr lang="zh-CN" altLang="en-US" dirty="0">
                <a:solidFill>
                  <a:schemeClr val="tx1"/>
                </a:solidFill>
              </a:rPr>
              <a:t>女</a:t>
            </a:r>
            <a:endParaRPr lang="en-US" dirty="0"/>
          </a:p>
        </p:txBody>
      </p:sp>
      <p:sp>
        <p:nvSpPr>
          <p:cNvPr id="19" name="Rectangle 18"/>
          <p:cNvSpPr/>
          <p:nvPr/>
        </p:nvSpPr>
        <p:spPr>
          <a:xfrm>
            <a:off x="8646364" y="5190881"/>
            <a:ext cx="415498" cy="369332"/>
          </a:xfrm>
          <a:prstGeom prst="rect">
            <a:avLst/>
          </a:prstGeom>
        </p:spPr>
        <p:txBody>
          <a:bodyPr wrap="none">
            <a:spAutoFit/>
          </a:bodyPr>
          <a:lstStyle/>
          <a:p>
            <a:r>
              <a:rPr lang="zh-CN" altLang="en-US" dirty="0">
                <a:solidFill>
                  <a:schemeClr val="tx1"/>
                </a:solidFill>
              </a:rPr>
              <a:t>男</a:t>
            </a:r>
            <a:endParaRPr lang="en-US" dirty="0"/>
          </a:p>
        </p:txBody>
      </p:sp>
      <p:sp>
        <p:nvSpPr>
          <p:cNvPr id="20" name="Rectangle 19"/>
          <p:cNvSpPr/>
          <p:nvPr/>
        </p:nvSpPr>
        <p:spPr>
          <a:xfrm>
            <a:off x="8542315" y="562947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en-US" dirty="0">
              <a:solidFill>
                <a:schemeClr val="tx1"/>
              </a:solidFill>
            </a:endParaRPr>
          </a:p>
        </p:txBody>
      </p:sp>
      <p:sp>
        <p:nvSpPr>
          <p:cNvPr id="21" name="Rectangle 20"/>
          <p:cNvSpPr/>
          <p:nvPr/>
        </p:nvSpPr>
        <p:spPr>
          <a:xfrm>
            <a:off x="9554790" y="562947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100%</a:t>
            </a:r>
            <a:endParaRPr lang="en-US" dirty="0">
              <a:solidFill>
                <a:schemeClr val="tx1"/>
              </a:solidFill>
            </a:endParaRPr>
          </a:p>
        </p:txBody>
      </p:sp>
    </p:spTree>
    <p:extLst>
      <p:ext uri="{BB962C8B-B14F-4D97-AF65-F5344CB8AC3E}">
        <p14:creationId xmlns:p14="http://schemas.microsoft.com/office/powerpoint/2010/main" val="569379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944951"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6636656" cy="5282961"/>
              </a:xfrm>
            </p:spPr>
            <p:txBody>
              <a:bodyPr>
                <a:normAutofit/>
              </a:bodyPr>
              <a:lstStyle/>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r>
                          <a:rPr lang="en-US" altLang="zh-CN" i="1">
                            <a:latin typeface="Cambria Math" panose="02040503050406030204" pitchFamily="18" charset="0"/>
                          </a:rPr>
                          <m:t>𝑙𝑜𝑔</m:t>
                        </m:r>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nary>
                  </m:oMath>
                </a14:m>
                <a:endParaRPr lang="en-US" dirty="0"/>
              </a:p>
              <a:p>
                <a:r>
                  <a:rPr lang="en-US" altLang="zh-CN" dirty="0"/>
                  <a:t>P </a:t>
                </a:r>
                <a:r>
                  <a:rPr lang="zh-CN" altLang="en-US" dirty="0"/>
                  <a:t>为某种事件发生的概率</a:t>
                </a:r>
                <a:endParaRPr lang="en-US" dirty="0"/>
              </a:p>
              <a:p>
                <a:r>
                  <a:rPr lang="zh-CN" altLang="en-US" dirty="0"/>
                  <a:t>衡量不确定性的一种方式</a:t>
                </a:r>
                <a:endParaRPr lang="en-US" altLang="zh-CN" dirty="0"/>
              </a:p>
              <a:p>
                <a:r>
                  <a:rPr lang="zh-CN" altLang="en-US" dirty="0">
                    <a:solidFill>
                      <a:schemeClr val="accent2"/>
                    </a:solidFill>
                  </a:rPr>
                  <a:t>如果两个叶节点各自有</a:t>
                </a:r>
                <a:r>
                  <a:rPr lang="en-US" altLang="zh-CN" dirty="0">
                    <a:solidFill>
                      <a:schemeClr val="accent2"/>
                    </a:solidFill>
                  </a:rPr>
                  <a:t>50%</a:t>
                </a:r>
                <a:r>
                  <a:rPr lang="zh-CN" altLang="en-US" dirty="0">
                    <a:solidFill>
                      <a:schemeClr val="accent2"/>
                    </a:solidFill>
                  </a:rPr>
                  <a:t>的概率发生</a:t>
                </a:r>
                <a:endParaRPr lang="en-US" altLang="zh-CN" dirty="0">
                  <a:solidFill>
                    <a:schemeClr val="accent2"/>
                  </a:solidFill>
                </a:endParaRPr>
              </a:p>
              <a:p>
                <a:pPr lvl="1"/>
                <a:r>
                  <a:rPr lang="zh-CN" altLang="en-US" dirty="0">
                    <a:solidFill>
                      <a:schemeClr val="accent2"/>
                    </a:solidFill>
                  </a:rPr>
                  <a:t>不确定性很大</a:t>
                </a:r>
                <a:endParaRPr lang="en-US" altLang="zh-CN" dirty="0">
                  <a:solidFill>
                    <a:schemeClr val="accent2"/>
                  </a:solidFill>
                </a:endParaRPr>
              </a:p>
              <a:p>
                <a:pPr lvl="1"/>
                <a:r>
                  <a:rPr lang="en-US" altLang="zh-CN" dirty="0">
                    <a:solidFill>
                      <a:schemeClr val="accent2"/>
                    </a:solidFill>
                  </a:rPr>
                  <a:t>H(x) = -½*log(1/2) – ½*log(1/2) = log(2)</a:t>
                </a:r>
              </a:p>
              <a:p>
                <a:pPr lvl="1"/>
                <a:r>
                  <a:rPr lang="zh-CN" altLang="en-US" dirty="0">
                    <a:solidFill>
                      <a:schemeClr val="accent2"/>
                    </a:solidFill>
                  </a:rPr>
                  <a:t>对于预测性别，没有帮助</a:t>
                </a:r>
                <a:endParaRPr lang="en-US" altLang="zh-CN" dirty="0">
                  <a:solidFill>
                    <a:schemeClr val="accent2"/>
                  </a:solidFill>
                </a:endParaRPr>
              </a:p>
              <a:p>
                <a:r>
                  <a:rPr lang="zh-CN" altLang="en-US" dirty="0"/>
                  <a:t>如果</a:t>
                </a:r>
                <a:r>
                  <a:rPr lang="en-US" altLang="zh-CN" dirty="0"/>
                  <a:t>1</a:t>
                </a:r>
                <a:r>
                  <a:rPr lang="zh-CN" altLang="en-US" dirty="0"/>
                  <a:t>个叶节点有</a:t>
                </a:r>
                <a:r>
                  <a:rPr lang="en-US" altLang="zh-CN" dirty="0"/>
                  <a:t>100%</a:t>
                </a:r>
                <a:r>
                  <a:rPr lang="zh-CN" altLang="en-US" dirty="0"/>
                  <a:t>的概率发生</a:t>
                </a:r>
                <a:endParaRPr lang="en-US" altLang="zh-CN" dirty="0"/>
              </a:p>
              <a:p>
                <a:pPr lvl="1"/>
                <a:r>
                  <a:rPr lang="zh-CN" altLang="en-US" dirty="0"/>
                  <a:t>不确定性很小</a:t>
                </a:r>
                <a:endParaRPr lang="en-US" altLang="zh-CN" dirty="0"/>
              </a:p>
              <a:p>
                <a:pPr lvl="1"/>
                <a:r>
                  <a:rPr lang="en-US" altLang="zh-CN" dirty="0"/>
                  <a:t>H(x) = -1*log(1) – 0*log(0) = 0</a:t>
                </a:r>
              </a:p>
              <a:p>
                <a:pPr lvl="1"/>
                <a:r>
                  <a:rPr lang="zh-CN" altLang="en-US" dirty="0"/>
                  <a:t>对于预测性别，极有帮助</a:t>
                </a:r>
                <a:endParaRPr lang="en-US" altLang="zh-CN"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6636656" cy="5282961"/>
              </a:xfrm>
              <a:blipFill>
                <a:blip r:embed="rId2"/>
                <a:stretch>
                  <a:fillRect l="-1653"/>
                </a:stretch>
              </a:blipFill>
            </p:spPr>
            <p:txBody>
              <a:bodyPr/>
              <a:lstStyle/>
              <a:p>
                <a:r>
                  <a:rPr lang="en-US">
                    <a:noFill/>
                  </a:rPr>
                  <a:t> </a:t>
                </a:r>
              </a:p>
            </p:txBody>
          </p:sp>
        </mc:Fallback>
      </mc:AlternateContent>
      <p:sp>
        <p:nvSpPr>
          <p:cNvPr id="4" name="Rectangle 3"/>
          <p:cNvSpPr/>
          <p:nvPr/>
        </p:nvSpPr>
        <p:spPr>
          <a:xfrm>
            <a:off x="8340436" y="23724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找到工作者的性别</a:t>
            </a:r>
            <a:endParaRPr lang="en-US" dirty="0">
              <a:solidFill>
                <a:schemeClr val="tx1"/>
              </a:solidFill>
            </a:endParaRPr>
          </a:p>
        </p:txBody>
      </p:sp>
      <p:cxnSp>
        <p:nvCxnSpPr>
          <p:cNvPr id="5" name="Straight Arrow Connector 4"/>
          <p:cNvCxnSpPr/>
          <p:nvPr/>
        </p:nvCxnSpPr>
        <p:spPr>
          <a:xfrm>
            <a:off x="9345949" y="29443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840258" y="29443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643891" y="2999951"/>
            <a:ext cx="425116" cy="369332"/>
          </a:xfrm>
          <a:prstGeom prst="rect">
            <a:avLst/>
          </a:prstGeom>
        </p:spPr>
        <p:txBody>
          <a:bodyPr wrap="none">
            <a:spAutoFit/>
          </a:bodyPr>
          <a:lstStyle/>
          <a:p>
            <a:r>
              <a:rPr lang="zh-CN" altLang="en-US" dirty="0">
                <a:solidFill>
                  <a:schemeClr val="tx1"/>
                </a:solidFill>
              </a:rPr>
              <a:t>女</a:t>
            </a:r>
            <a:endParaRPr lang="en-US" dirty="0"/>
          </a:p>
        </p:txBody>
      </p:sp>
      <p:sp>
        <p:nvSpPr>
          <p:cNvPr id="8" name="Rectangle 7"/>
          <p:cNvSpPr/>
          <p:nvPr/>
        </p:nvSpPr>
        <p:spPr>
          <a:xfrm>
            <a:off x="8646364" y="2999951"/>
            <a:ext cx="415498" cy="369332"/>
          </a:xfrm>
          <a:prstGeom prst="rect">
            <a:avLst/>
          </a:prstGeom>
        </p:spPr>
        <p:txBody>
          <a:bodyPr wrap="none">
            <a:spAutoFit/>
          </a:bodyPr>
          <a:lstStyle/>
          <a:p>
            <a:r>
              <a:rPr lang="zh-CN" altLang="en-US" dirty="0">
                <a:solidFill>
                  <a:schemeClr val="tx1"/>
                </a:solidFill>
              </a:rPr>
              <a:t>男</a:t>
            </a:r>
            <a:endParaRPr lang="en-US" dirty="0"/>
          </a:p>
        </p:txBody>
      </p:sp>
      <p:sp>
        <p:nvSpPr>
          <p:cNvPr id="10" name="Rectangle 9"/>
          <p:cNvSpPr/>
          <p:nvPr/>
        </p:nvSpPr>
        <p:spPr>
          <a:xfrm>
            <a:off x="8542315" y="34385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a:t>
            </a:r>
            <a:endParaRPr lang="en-US" dirty="0">
              <a:solidFill>
                <a:schemeClr val="tx1"/>
              </a:solidFill>
            </a:endParaRPr>
          </a:p>
        </p:txBody>
      </p:sp>
      <p:sp>
        <p:nvSpPr>
          <p:cNvPr id="11" name="Rectangle 10"/>
          <p:cNvSpPr/>
          <p:nvPr/>
        </p:nvSpPr>
        <p:spPr>
          <a:xfrm>
            <a:off x="9554790" y="34385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a:t>
            </a:r>
            <a:endParaRPr lang="en-US" dirty="0">
              <a:solidFill>
                <a:schemeClr val="tx1"/>
              </a:solidFill>
            </a:endParaRPr>
          </a:p>
        </p:txBody>
      </p:sp>
      <p:sp>
        <p:nvSpPr>
          <p:cNvPr id="15" name="Rectangle 14"/>
          <p:cNvSpPr/>
          <p:nvPr/>
        </p:nvSpPr>
        <p:spPr>
          <a:xfrm>
            <a:off x="8340436" y="456338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找到工作者的性别</a:t>
            </a:r>
            <a:endParaRPr lang="en-US" dirty="0">
              <a:solidFill>
                <a:schemeClr val="tx1"/>
              </a:solidFill>
            </a:endParaRPr>
          </a:p>
        </p:txBody>
      </p:sp>
      <p:cxnSp>
        <p:nvCxnSpPr>
          <p:cNvPr id="16" name="Straight Arrow Connector 15"/>
          <p:cNvCxnSpPr/>
          <p:nvPr/>
        </p:nvCxnSpPr>
        <p:spPr>
          <a:xfrm>
            <a:off x="9345949" y="513528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840258" y="513528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643891" y="5190881"/>
            <a:ext cx="425116" cy="369332"/>
          </a:xfrm>
          <a:prstGeom prst="rect">
            <a:avLst/>
          </a:prstGeom>
        </p:spPr>
        <p:txBody>
          <a:bodyPr wrap="none">
            <a:spAutoFit/>
          </a:bodyPr>
          <a:lstStyle/>
          <a:p>
            <a:r>
              <a:rPr lang="zh-CN" altLang="en-US" dirty="0">
                <a:solidFill>
                  <a:schemeClr val="tx1"/>
                </a:solidFill>
              </a:rPr>
              <a:t>女</a:t>
            </a:r>
            <a:endParaRPr lang="en-US" dirty="0"/>
          </a:p>
        </p:txBody>
      </p:sp>
      <p:sp>
        <p:nvSpPr>
          <p:cNvPr id="19" name="Rectangle 18"/>
          <p:cNvSpPr/>
          <p:nvPr/>
        </p:nvSpPr>
        <p:spPr>
          <a:xfrm>
            <a:off x="8646364" y="5190881"/>
            <a:ext cx="415498" cy="369332"/>
          </a:xfrm>
          <a:prstGeom prst="rect">
            <a:avLst/>
          </a:prstGeom>
        </p:spPr>
        <p:txBody>
          <a:bodyPr wrap="none">
            <a:spAutoFit/>
          </a:bodyPr>
          <a:lstStyle/>
          <a:p>
            <a:r>
              <a:rPr lang="zh-CN" altLang="en-US" dirty="0">
                <a:solidFill>
                  <a:schemeClr val="tx1"/>
                </a:solidFill>
              </a:rPr>
              <a:t>男</a:t>
            </a:r>
            <a:endParaRPr lang="en-US" dirty="0"/>
          </a:p>
        </p:txBody>
      </p:sp>
      <p:sp>
        <p:nvSpPr>
          <p:cNvPr id="20" name="Rectangle 19"/>
          <p:cNvSpPr/>
          <p:nvPr/>
        </p:nvSpPr>
        <p:spPr>
          <a:xfrm>
            <a:off x="8542315" y="562947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en-US" dirty="0">
              <a:solidFill>
                <a:schemeClr val="tx1"/>
              </a:solidFill>
            </a:endParaRPr>
          </a:p>
        </p:txBody>
      </p:sp>
      <p:sp>
        <p:nvSpPr>
          <p:cNvPr id="21" name="Rectangle 20"/>
          <p:cNvSpPr/>
          <p:nvPr/>
        </p:nvSpPr>
        <p:spPr>
          <a:xfrm>
            <a:off x="9554790" y="562947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100%</a:t>
            </a:r>
            <a:endParaRPr lang="en-US" dirty="0">
              <a:solidFill>
                <a:schemeClr val="tx1"/>
              </a:solidFill>
            </a:endParaRPr>
          </a:p>
        </p:txBody>
      </p:sp>
    </p:spTree>
    <p:extLst>
      <p:ext uri="{BB962C8B-B14F-4D97-AF65-F5344CB8AC3E}">
        <p14:creationId xmlns:p14="http://schemas.microsoft.com/office/powerpoint/2010/main" val="132072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944951"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4"/>
                <a:ext cx="6636656" cy="5282961"/>
              </a:xfrm>
            </p:spPr>
            <p:txBody>
              <a:bodyPr>
                <a:normAutofit/>
              </a:bodyPr>
              <a:lstStyle/>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altLang="zh-CN" i="1">
                        <a:latin typeface="Cambria Math" panose="02040503050406030204" pitchFamily="18" charset="0"/>
                      </a:rPr>
                      <m:t>=</m:t>
                    </m:r>
                    <m:nary>
                      <m:naryPr>
                        <m:chr m:val="∑"/>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r>
                          <a:rPr lang="en-US" altLang="zh-CN" i="1">
                            <a:latin typeface="Cambria Math" panose="02040503050406030204" pitchFamily="18" charset="0"/>
                          </a:rPr>
                          <m:t>𝑙𝑜𝑔</m:t>
                        </m:r>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nary>
                  </m:oMath>
                </a14:m>
                <a:endParaRPr lang="en-US" dirty="0"/>
              </a:p>
              <a:p>
                <a:r>
                  <a:rPr lang="en-US" altLang="zh-CN" dirty="0"/>
                  <a:t>P </a:t>
                </a:r>
                <a:r>
                  <a:rPr lang="zh-CN" altLang="en-US" dirty="0"/>
                  <a:t>为某种事件发生的概率</a:t>
                </a:r>
                <a:endParaRPr lang="en-US" dirty="0"/>
              </a:p>
              <a:p>
                <a:r>
                  <a:rPr lang="zh-CN" altLang="en-US" dirty="0"/>
                  <a:t>衡量不确定性的一种方式</a:t>
                </a:r>
                <a:endParaRPr lang="en-US" altLang="zh-CN" dirty="0"/>
              </a:p>
              <a:p>
                <a:r>
                  <a:rPr lang="zh-CN" altLang="en-US" dirty="0"/>
                  <a:t>如果两个叶节点各自有</a:t>
                </a:r>
                <a:r>
                  <a:rPr lang="en-US" altLang="zh-CN" dirty="0"/>
                  <a:t>50%</a:t>
                </a:r>
                <a:r>
                  <a:rPr lang="zh-CN" altLang="en-US" dirty="0"/>
                  <a:t>的概率发生</a:t>
                </a:r>
                <a:endParaRPr lang="en-US" altLang="zh-CN" dirty="0"/>
              </a:p>
              <a:p>
                <a:pPr lvl="1"/>
                <a:r>
                  <a:rPr lang="zh-CN" altLang="en-US" dirty="0"/>
                  <a:t>不确定性很大</a:t>
                </a:r>
                <a:endParaRPr lang="en-US" altLang="zh-CN" dirty="0"/>
              </a:p>
              <a:p>
                <a:pPr lvl="1"/>
                <a:r>
                  <a:rPr lang="en-US" altLang="zh-CN" dirty="0"/>
                  <a:t>H(x) = -½*log(1/2) – ½*log(1/2) = log(2)</a:t>
                </a:r>
              </a:p>
              <a:p>
                <a:pPr lvl="1"/>
                <a:r>
                  <a:rPr lang="zh-CN" altLang="en-US" dirty="0"/>
                  <a:t>对于预测性别，没有帮助</a:t>
                </a:r>
                <a:endParaRPr lang="en-US" altLang="zh-CN" dirty="0"/>
              </a:p>
              <a:p>
                <a:r>
                  <a:rPr lang="zh-CN" altLang="en-US" dirty="0">
                    <a:solidFill>
                      <a:schemeClr val="accent2"/>
                    </a:solidFill>
                  </a:rPr>
                  <a:t>如果</a:t>
                </a:r>
                <a:r>
                  <a:rPr lang="en-US" altLang="zh-CN" dirty="0">
                    <a:solidFill>
                      <a:schemeClr val="accent2"/>
                    </a:solidFill>
                  </a:rPr>
                  <a:t>1</a:t>
                </a:r>
                <a:r>
                  <a:rPr lang="zh-CN" altLang="en-US" dirty="0">
                    <a:solidFill>
                      <a:schemeClr val="accent2"/>
                    </a:solidFill>
                  </a:rPr>
                  <a:t>个叶节点有</a:t>
                </a:r>
                <a:r>
                  <a:rPr lang="en-US" altLang="zh-CN" dirty="0">
                    <a:solidFill>
                      <a:schemeClr val="accent2"/>
                    </a:solidFill>
                  </a:rPr>
                  <a:t>100%</a:t>
                </a:r>
                <a:r>
                  <a:rPr lang="zh-CN" altLang="en-US" dirty="0">
                    <a:solidFill>
                      <a:schemeClr val="accent2"/>
                    </a:solidFill>
                  </a:rPr>
                  <a:t>的概率发生</a:t>
                </a:r>
                <a:endParaRPr lang="en-US" altLang="zh-CN" dirty="0">
                  <a:solidFill>
                    <a:schemeClr val="accent2"/>
                  </a:solidFill>
                </a:endParaRPr>
              </a:p>
              <a:p>
                <a:pPr lvl="1"/>
                <a:r>
                  <a:rPr lang="zh-CN" altLang="en-US" dirty="0">
                    <a:solidFill>
                      <a:schemeClr val="accent2"/>
                    </a:solidFill>
                  </a:rPr>
                  <a:t>不确定性很小</a:t>
                </a:r>
                <a:endParaRPr lang="en-US" altLang="zh-CN" dirty="0">
                  <a:solidFill>
                    <a:schemeClr val="accent2"/>
                  </a:solidFill>
                </a:endParaRPr>
              </a:p>
              <a:p>
                <a:pPr lvl="1"/>
                <a:r>
                  <a:rPr lang="en-US" altLang="zh-CN" dirty="0">
                    <a:solidFill>
                      <a:schemeClr val="accent2"/>
                    </a:solidFill>
                  </a:rPr>
                  <a:t>H(x) = -1*log(1) – 0*log(0) = 0</a:t>
                </a:r>
              </a:p>
              <a:p>
                <a:pPr lvl="1"/>
                <a:r>
                  <a:rPr lang="zh-CN" altLang="en-US" dirty="0">
                    <a:solidFill>
                      <a:schemeClr val="accent2"/>
                    </a:solidFill>
                  </a:rPr>
                  <a:t>对于预测性别，极有帮助</a:t>
                </a:r>
                <a:endParaRPr lang="en-US" altLang="zh-CN" dirty="0">
                  <a:solidFill>
                    <a:schemeClr val="accent2"/>
                  </a:solidFill>
                </a:endParaRP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4"/>
                <a:ext cx="6636656" cy="5282961"/>
              </a:xfrm>
              <a:blipFill>
                <a:blip r:embed="rId2"/>
                <a:stretch>
                  <a:fillRect l="-1653"/>
                </a:stretch>
              </a:blipFill>
            </p:spPr>
            <p:txBody>
              <a:bodyPr/>
              <a:lstStyle/>
              <a:p>
                <a:r>
                  <a:rPr lang="en-US">
                    <a:noFill/>
                  </a:rPr>
                  <a:t> </a:t>
                </a:r>
              </a:p>
            </p:txBody>
          </p:sp>
        </mc:Fallback>
      </mc:AlternateContent>
      <p:sp>
        <p:nvSpPr>
          <p:cNvPr id="4" name="Rectangle 3"/>
          <p:cNvSpPr/>
          <p:nvPr/>
        </p:nvSpPr>
        <p:spPr>
          <a:xfrm>
            <a:off x="8340436" y="23724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找到工作者的性别</a:t>
            </a:r>
            <a:endParaRPr lang="en-US" dirty="0">
              <a:solidFill>
                <a:schemeClr val="tx1"/>
              </a:solidFill>
            </a:endParaRPr>
          </a:p>
        </p:txBody>
      </p:sp>
      <p:cxnSp>
        <p:nvCxnSpPr>
          <p:cNvPr id="5" name="Straight Arrow Connector 4"/>
          <p:cNvCxnSpPr/>
          <p:nvPr/>
        </p:nvCxnSpPr>
        <p:spPr>
          <a:xfrm>
            <a:off x="9345949" y="29443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840258" y="29443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643891" y="2999951"/>
            <a:ext cx="425116" cy="369332"/>
          </a:xfrm>
          <a:prstGeom prst="rect">
            <a:avLst/>
          </a:prstGeom>
        </p:spPr>
        <p:txBody>
          <a:bodyPr wrap="none">
            <a:spAutoFit/>
          </a:bodyPr>
          <a:lstStyle/>
          <a:p>
            <a:r>
              <a:rPr lang="zh-CN" altLang="en-US" dirty="0">
                <a:solidFill>
                  <a:schemeClr val="tx1"/>
                </a:solidFill>
              </a:rPr>
              <a:t>女</a:t>
            </a:r>
            <a:endParaRPr lang="en-US" dirty="0"/>
          </a:p>
        </p:txBody>
      </p:sp>
      <p:sp>
        <p:nvSpPr>
          <p:cNvPr id="8" name="Rectangle 7"/>
          <p:cNvSpPr/>
          <p:nvPr/>
        </p:nvSpPr>
        <p:spPr>
          <a:xfrm>
            <a:off x="8646364" y="2999951"/>
            <a:ext cx="415498" cy="369332"/>
          </a:xfrm>
          <a:prstGeom prst="rect">
            <a:avLst/>
          </a:prstGeom>
        </p:spPr>
        <p:txBody>
          <a:bodyPr wrap="none">
            <a:spAutoFit/>
          </a:bodyPr>
          <a:lstStyle/>
          <a:p>
            <a:r>
              <a:rPr lang="zh-CN" altLang="en-US" dirty="0">
                <a:solidFill>
                  <a:schemeClr val="tx1"/>
                </a:solidFill>
              </a:rPr>
              <a:t>男</a:t>
            </a:r>
            <a:endParaRPr lang="en-US" dirty="0"/>
          </a:p>
        </p:txBody>
      </p:sp>
      <p:sp>
        <p:nvSpPr>
          <p:cNvPr id="10" name="Rectangle 9"/>
          <p:cNvSpPr/>
          <p:nvPr/>
        </p:nvSpPr>
        <p:spPr>
          <a:xfrm>
            <a:off x="8542315" y="34385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a:t>
            </a:r>
            <a:endParaRPr lang="en-US" dirty="0">
              <a:solidFill>
                <a:schemeClr val="tx1"/>
              </a:solidFill>
            </a:endParaRPr>
          </a:p>
        </p:txBody>
      </p:sp>
      <p:sp>
        <p:nvSpPr>
          <p:cNvPr id="11" name="Rectangle 10"/>
          <p:cNvSpPr/>
          <p:nvPr/>
        </p:nvSpPr>
        <p:spPr>
          <a:xfrm>
            <a:off x="9554790" y="34385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50%</a:t>
            </a:r>
            <a:endParaRPr lang="en-US" dirty="0">
              <a:solidFill>
                <a:schemeClr val="tx1"/>
              </a:solidFill>
            </a:endParaRPr>
          </a:p>
        </p:txBody>
      </p:sp>
      <p:sp>
        <p:nvSpPr>
          <p:cNvPr id="15" name="Rectangle 14"/>
          <p:cNvSpPr/>
          <p:nvPr/>
        </p:nvSpPr>
        <p:spPr>
          <a:xfrm>
            <a:off x="8340436" y="456338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找到工作者的性别</a:t>
            </a:r>
            <a:endParaRPr lang="en-US" dirty="0">
              <a:solidFill>
                <a:schemeClr val="tx1"/>
              </a:solidFill>
            </a:endParaRPr>
          </a:p>
        </p:txBody>
      </p:sp>
      <p:cxnSp>
        <p:nvCxnSpPr>
          <p:cNvPr id="16" name="Straight Arrow Connector 15"/>
          <p:cNvCxnSpPr/>
          <p:nvPr/>
        </p:nvCxnSpPr>
        <p:spPr>
          <a:xfrm>
            <a:off x="9345949" y="513528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840258" y="513528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643891" y="5190881"/>
            <a:ext cx="425116" cy="369332"/>
          </a:xfrm>
          <a:prstGeom prst="rect">
            <a:avLst/>
          </a:prstGeom>
        </p:spPr>
        <p:txBody>
          <a:bodyPr wrap="none">
            <a:spAutoFit/>
          </a:bodyPr>
          <a:lstStyle/>
          <a:p>
            <a:r>
              <a:rPr lang="zh-CN" altLang="en-US" dirty="0">
                <a:solidFill>
                  <a:schemeClr val="tx1"/>
                </a:solidFill>
              </a:rPr>
              <a:t>女</a:t>
            </a:r>
            <a:endParaRPr lang="en-US" dirty="0"/>
          </a:p>
        </p:txBody>
      </p:sp>
      <p:sp>
        <p:nvSpPr>
          <p:cNvPr id="19" name="Rectangle 18"/>
          <p:cNvSpPr/>
          <p:nvPr/>
        </p:nvSpPr>
        <p:spPr>
          <a:xfrm>
            <a:off x="8646364" y="5190881"/>
            <a:ext cx="415498" cy="369332"/>
          </a:xfrm>
          <a:prstGeom prst="rect">
            <a:avLst/>
          </a:prstGeom>
        </p:spPr>
        <p:txBody>
          <a:bodyPr wrap="none">
            <a:spAutoFit/>
          </a:bodyPr>
          <a:lstStyle/>
          <a:p>
            <a:r>
              <a:rPr lang="zh-CN" altLang="en-US" dirty="0">
                <a:solidFill>
                  <a:schemeClr val="tx1"/>
                </a:solidFill>
              </a:rPr>
              <a:t>男</a:t>
            </a:r>
            <a:endParaRPr lang="en-US" dirty="0"/>
          </a:p>
        </p:txBody>
      </p:sp>
      <p:sp>
        <p:nvSpPr>
          <p:cNvPr id="20" name="Rectangle 19"/>
          <p:cNvSpPr/>
          <p:nvPr/>
        </p:nvSpPr>
        <p:spPr>
          <a:xfrm>
            <a:off x="8542315" y="562947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en-US" dirty="0">
              <a:solidFill>
                <a:schemeClr val="tx1"/>
              </a:solidFill>
            </a:endParaRPr>
          </a:p>
        </p:txBody>
      </p:sp>
      <p:sp>
        <p:nvSpPr>
          <p:cNvPr id="21" name="Rectangle 20"/>
          <p:cNvSpPr/>
          <p:nvPr/>
        </p:nvSpPr>
        <p:spPr>
          <a:xfrm>
            <a:off x="9554790" y="562947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100%</a:t>
            </a:r>
            <a:endParaRPr lang="en-US" dirty="0">
              <a:solidFill>
                <a:schemeClr val="tx1"/>
              </a:solidFill>
            </a:endParaRPr>
          </a:p>
        </p:txBody>
      </p:sp>
    </p:spTree>
    <p:extLst>
      <p:ext uri="{BB962C8B-B14F-4D97-AF65-F5344CB8AC3E}">
        <p14:creationId xmlns:p14="http://schemas.microsoft.com/office/powerpoint/2010/main" val="2194567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791493"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5"/>
                <a:ext cx="5791494" cy="2782479"/>
              </a:xfrm>
            </p:spPr>
            <p:txBody>
              <a:bodyPr/>
              <a:lstStyle/>
              <a:p>
                <a14:m>
                  <m:oMath xmlns:m="http://schemas.openxmlformats.org/officeDocument/2006/math">
                    <m:r>
                      <a:rPr lang="zh-CN" altLang="en-US" i="1" smtClean="0">
                        <a:solidFill>
                          <a:schemeClr val="accent2"/>
                        </a:solidFill>
                        <a:latin typeface="Cambria Math" panose="02040503050406030204" pitchFamily="18" charset="0"/>
                      </a:rPr>
                      <m:t>建立</m:t>
                    </m:r>
                  </m:oMath>
                </a14:m>
                <a:r>
                  <a:rPr lang="zh-CN" altLang="en-US" dirty="0">
                    <a:solidFill>
                      <a:schemeClr val="accent2"/>
                    </a:solidFill>
                  </a:rPr>
                  <a:t>决策树，就是一步步将信息熵缩小的过程</a:t>
                </a:r>
                <a:endParaRPr lang="en-US" altLang="zh-CN" dirty="0">
                  <a:solidFill>
                    <a:schemeClr val="accent2"/>
                  </a:solidFill>
                </a:endParaRPr>
              </a:p>
              <a:p>
                <a:r>
                  <a:rPr lang="zh-CN" altLang="en-US" dirty="0"/>
                  <a:t>防止过拟合</a:t>
                </a:r>
                <a:endParaRPr lang="en-US" altLang="zh-CN" dirty="0"/>
              </a:p>
              <a:p>
                <a:pPr lvl="1"/>
                <a:r>
                  <a:rPr lang="zh-CN" altLang="en-US" dirty="0"/>
                  <a:t>什么是过拟合？</a:t>
                </a:r>
                <a:endParaRPr lang="en-US" altLang="zh-CN" dirty="0"/>
              </a:p>
              <a:p>
                <a:pPr lvl="1"/>
                <a:r>
                  <a:rPr lang="zh-CN" altLang="en-US" dirty="0"/>
                  <a:t>提前停止</a:t>
                </a:r>
                <a:endParaRPr lang="en-US" altLang="zh-CN" dirty="0"/>
              </a:p>
              <a:p>
                <a:pPr lvl="1"/>
                <a:r>
                  <a:rPr lang="zh-CN" altLang="en-US" dirty="0"/>
                  <a:t>剪枝</a:t>
                </a: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5"/>
                <a:ext cx="5791494" cy="2782479"/>
              </a:xfrm>
              <a:blipFill>
                <a:blip r:embed="rId2"/>
                <a:stretch>
                  <a:fillRect l="-1895" t="-3947" r="-947"/>
                </a:stretch>
              </a:blipFill>
            </p:spPr>
            <p:txBody>
              <a:bodyPr/>
              <a:lstStyle/>
              <a:p>
                <a:r>
                  <a:rPr lang="en-US">
                    <a:noFill/>
                  </a:rPr>
                  <a:t> </a:t>
                </a:r>
              </a:p>
            </p:txBody>
          </p:sp>
        </mc:Fallback>
      </mc:AlternateContent>
      <p:sp>
        <p:nvSpPr>
          <p:cNvPr id="31" name="Rectangle 30"/>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是否读过研究生</a:t>
            </a:r>
            <a:endParaRPr lang="en-US" dirty="0">
              <a:solidFill>
                <a:schemeClr val="tx1"/>
              </a:solidFill>
            </a:endParaRPr>
          </a:p>
        </p:txBody>
      </p:sp>
      <p:cxnSp>
        <p:nvCxnSpPr>
          <p:cNvPr id="32" name="Straight Arrow Connector 31"/>
          <p:cNvCxnSpPr>
            <a:stCxn id="31"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是否在大城市</a:t>
            </a:r>
            <a:endParaRPr lang="en-US" dirty="0">
              <a:solidFill>
                <a:schemeClr val="tx1"/>
              </a:solidFill>
            </a:endParaRPr>
          </a:p>
        </p:txBody>
      </p:sp>
      <p:cxnSp>
        <p:nvCxnSpPr>
          <p:cNvPr id="34" name="Straight Arrow Connector 33"/>
          <p:cNvCxnSpPr>
            <a:stCxn id="31"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379597" y="859158"/>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36" name="Rectangle 35"/>
          <p:cNvSpPr/>
          <p:nvPr/>
        </p:nvSpPr>
        <p:spPr>
          <a:xfrm>
            <a:off x="8382070" y="859158"/>
            <a:ext cx="415498" cy="369332"/>
          </a:xfrm>
          <a:prstGeom prst="rect">
            <a:avLst/>
          </a:prstGeom>
        </p:spPr>
        <p:txBody>
          <a:bodyPr wrap="none">
            <a:spAutoFit/>
          </a:bodyPr>
          <a:lstStyle/>
          <a:p>
            <a:r>
              <a:rPr lang="zh-CN" altLang="en-US" dirty="0">
                <a:solidFill>
                  <a:schemeClr val="tx1"/>
                </a:solidFill>
              </a:rPr>
              <a:t>否</a:t>
            </a:r>
            <a:endParaRPr lang="en-US" dirty="0"/>
          </a:p>
        </p:txBody>
      </p:sp>
      <p:cxnSp>
        <p:nvCxnSpPr>
          <p:cNvPr id="37" name="Straight Arrow Connector 36"/>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764913" y="1985760"/>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40" name="Rectangle 39"/>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41" name="Rectangle 40"/>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是否有社团活动经验？</a:t>
            </a:r>
            <a:endParaRPr lang="en-US" dirty="0">
              <a:solidFill>
                <a:schemeClr val="tx1"/>
              </a:solidFill>
            </a:endParaRPr>
          </a:p>
        </p:txBody>
      </p:sp>
      <p:cxnSp>
        <p:nvCxnSpPr>
          <p:cNvPr id="42" name="Straight Arrow Connector 41"/>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365742" y="3130600"/>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45" name="Rectangle 44"/>
          <p:cNvSpPr/>
          <p:nvPr/>
        </p:nvSpPr>
        <p:spPr>
          <a:xfrm>
            <a:off x="8368215" y="3130600"/>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46" name="Rectangle 45"/>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是否有实习经验？</a:t>
            </a:r>
            <a:endParaRPr lang="en-US" dirty="0">
              <a:solidFill>
                <a:schemeClr val="tx1"/>
              </a:solidFill>
            </a:endParaRPr>
          </a:p>
        </p:txBody>
      </p:sp>
      <p:cxnSp>
        <p:nvCxnSpPr>
          <p:cNvPr id="47" name="Straight Arrow Connector 46"/>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860051" y="4219151"/>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50" name="Rectangle 49"/>
          <p:cNvSpPr/>
          <p:nvPr/>
        </p:nvSpPr>
        <p:spPr>
          <a:xfrm>
            <a:off x="7862524" y="4219151"/>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62" name="Rectangle 61"/>
          <p:cNvSpPr/>
          <p:nvPr/>
        </p:nvSpPr>
        <p:spPr>
          <a:xfrm>
            <a:off x="8521604" y="465774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90%</a:t>
            </a:r>
            <a:endParaRPr lang="en-US" dirty="0">
              <a:solidFill>
                <a:schemeClr val="tx1"/>
              </a:solidFill>
            </a:endParaRPr>
          </a:p>
        </p:txBody>
      </p:sp>
      <p:sp>
        <p:nvSpPr>
          <p:cNvPr id="63" name="Rectangle 62"/>
          <p:cNvSpPr/>
          <p:nvPr/>
        </p:nvSpPr>
        <p:spPr>
          <a:xfrm>
            <a:off x="7758475" y="46577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en-US" dirty="0">
              <a:solidFill>
                <a:schemeClr val="tx1"/>
              </a:solidFill>
            </a:endParaRPr>
          </a:p>
        </p:txBody>
      </p:sp>
      <p:sp>
        <p:nvSpPr>
          <p:cNvPr id="64" name="Rectangle 63"/>
          <p:cNvSpPr/>
          <p:nvPr/>
        </p:nvSpPr>
        <p:spPr>
          <a:xfrm>
            <a:off x="983673" y="4294906"/>
            <a:ext cx="3865418" cy="187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根据已有信息建立决策树</a:t>
            </a:r>
            <a:endParaRPr lang="en-US" dirty="0"/>
          </a:p>
        </p:txBody>
      </p:sp>
      <p:sp>
        <p:nvSpPr>
          <p:cNvPr id="65" name="Rectangle 64"/>
          <p:cNvSpPr/>
          <p:nvPr/>
        </p:nvSpPr>
        <p:spPr>
          <a:xfrm>
            <a:off x="4933483" y="4294906"/>
            <a:ext cx="2499412" cy="18796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使用决策树预测未知项目的分类</a:t>
            </a:r>
            <a:endParaRPr lang="en-US" dirty="0"/>
          </a:p>
        </p:txBody>
      </p:sp>
    </p:spTree>
    <p:extLst>
      <p:ext uri="{BB962C8B-B14F-4D97-AF65-F5344CB8AC3E}">
        <p14:creationId xmlns:p14="http://schemas.microsoft.com/office/powerpoint/2010/main" val="3072656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791493"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5"/>
                <a:ext cx="5791494" cy="2782479"/>
              </a:xfrm>
            </p:spPr>
            <p:txBody>
              <a:bodyPr/>
              <a:lstStyle/>
              <a:p>
                <a14:m>
                  <m:oMath xmlns:m="http://schemas.openxmlformats.org/officeDocument/2006/math">
                    <m:r>
                      <a:rPr lang="zh-CN" altLang="en-US" i="1">
                        <a:latin typeface="Cambria Math" panose="02040503050406030204" pitchFamily="18" charset="0"/>
                      </a:rPr>
                      <m:t>建立</m:t>
                    </m:r>
                  </m:oMath>
                </a14:m>
                <a:r>
                  <a:rPr lang="zh-CN" altLang="en-US" dirty="0"/>
                  <a:t>决策树，就是一步步将信息熵缩小的过程</a:t>
                </a:r>
                <a:endParaRPr lang="en-US" altLang="zh-CN" dirty="0"/>
              </a:p>
              <a:p>
                <a:r>
                  <a:rPr lang="zh-CN" altLang="en-US" dirty="0">
                    <a:solidFill>
                      <a:schemeClr val="accent2"/>
                    </a:solidFill>
                  </a:rPr>
                  <a:t>防止过拟合</a:t>
                </a:r>
                <a:endParaRPr lang="en-US" altLang="zh-CN" dirty="0">
                  <a:solidFill>
                    <a:schemeClr val="accent2"/>
                  </a:solidFill>
                </a:endParaRPr>
              </a:p>
              <a:p>
                <a:pPr lvl="1"/>
                <a:r>
                  <a:rPr lang="zh-CN" altLang="en-US" dirty="0">
                    <a:solidFill>
                      <a:schemeClr val="accent2"/>
                    </a:solidFill>
                  </a:rPr>
                  <a:t>什么是过拟合？</a:t>
                </a:r>
                <a:endParaRPr lang="en-US" altLang="zh-CN" dirty="0">
                  <a:solidFill>
                    <a:schemeClr val="accent2"/>
                  </a:solidFill>
                </a:endParaRPr>
              </a:p>
              <a:p>
                <a:pPr lvl="1"/>
                <a:r>
                  <a:rPr lang="zh-CN" altLang="en-US" dirty="0"/>
                  <a:t>提前停止</a:t>
                </a:r>
                <a:endParaRPr lang="en-US" altLang="zh-CN" dirty="0"/>
              </a:p>
              <a:p>
                <a:pPr lvl="1"/>
                <a:r>
                  <a:rPr lang="zh-CN" altLang="en-US" dirty="0"/>
                  <a:t>剪枝</a:t>
                </a: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5"/>
                <a:ext cx="5791494" cy="2782479"/>
              </a:xfrm>
              <a:blipFill>
                <a:blip r:embed="rId2"/>
                <a:stretch>
                  <a:fillRect l="-1895" t="-3947" r="-947"/>
                </a:stretch>
              </a:blipFill>
            </p:spPr>
            <p:txBody>
              <a:bodyPr/>
              <a:lstStyle/>
              <a:p>
                <a:r>
                  <a:rPr lang="en-US">
                    <a:noFill/>
                  </a:rPr>
                  <a:t> </a:t>
                </a:r>
              </a:p>
            </p:txBody>
          </p:sp>
        </mc:Fallback>
      </mc:AlternateContent>
      <p:sp>
        <p:nvSpPr>
          <p:cNvPr id="64" name="Rectangle 63"/>
          <p:cNvSpPr/>
          <p:nvPr/>
        </p:nvSpPr>
        <p:spPr>
          <a:xfrm>
            <a:off x="983673" y="4294906"/>
            <a:ext cx="3865418" cy="187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根据已有信息建立决策树</a:t>
            </a:r>
            <a:endParaRPr lang="en-US" dirty="0"/>
          </a:p>
        </p:txBody>
      </p:sp>
      <p:sp>
        <p:nvSpPr>
          <p:cNvPr id="65" name="Rectangle 64"/>
          <p:cNvSpPr/>
          <p:nvPr/>
        </p:nvSpPr>
        <p:spPr>
          <a:xfrm>
            <a:off x="4933483" y="4294906"/>
            <a:ext cx="2499412" cy="18796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使用决策树预测未知项目的分类</a:t>
            </a:r>
            <a:endParaRPr lang="en-US" dirty="0"/>
          </a:p>
        </p:txBody>
      </p:sp>
      <p:grpSp>
        <p:nvGrpSpPr>
          <p:cNvPr id="10" name="Group 9"/>
          <p:cNvGrpSpPr/>
          <p:nvPr/>
        </p:nvGrpSpPr>
        <p:grpSpPr>
          <a:xfrm>
            <a:off x="8326582" y="207819"/>
            <a:ext cx="2403855" cy="1953132"/>
            <a:chOff x="8326582" y="207818"/>
            <a:chExt cx="3103418" cy="2521527"/>
          </a:xfrm>
        </p:grpSpPr>
        <p:cxnSp>
          <p:nvCxnSpPr>
            <p:cNvPr id="5" name="Straight Arrow Connector 4"/>
            <p:cNvCxnSpPr/>
            <p:nvPr/>
          </p:nvCxnSpPr>
          <p:spPr>
            <a:xfrm>
              <a:off x="8326582" y="2729345"/>
              <a:ext cx="310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326582" y="207818"/>
              <a:ext cx="0" cy="252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Multiply 7"/>
            <p:cNvSpPr/>
            <p:nvPr/>
          </p:nvSpPr>
          <p:spPr>
            <a:xfrm>
              <a:off x="8756073" y="13810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y 65"/>
            <p:cNvSpPr/>
            <p:nvPr/>
          </p:nvSpPr>
          <p:spPr>
            <a:xfrm>
              <a:off x="8728363" y="220761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y 66"/>
            <p:cNvSpPr/>
            <p:nvPr/>
          </p:nvSpPr>
          <p:spPr>
            <a:xfrm>
              <a:off x="9060873" y="195349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y 67"/>
            <p:cNvSpPr/>
            <p:nvPr/>
          </p:nvSpPr>
          <p:spPr>
            <a:xfrm>
              <a:off x="8908472" y="193999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y 68"/>
            <p:cNvSpPr/>
            <p:nvPr/>
          </p:nvSpPr>
          <p:spPr>
            <a:xfrm>
              <a:off x="8575964" y="19906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y 69"/>
            <p:cNvSpPr/>
            <p:nvPr/>
          </p:nvSpPr>
          <p:spPr>
            <a:xfrm>
              <a:off x="9393383" y="238333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y 70"/>
            <p:cNvSpPr/>
            <p:nvPr/>
          </p:nvSpPr>
          <p:spPr>
            <a:xfrm>
              <a:off x="9559637" y="189333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9365673" y="212922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p:cNvSpPr/>
            <p:nvPr/>
          </p:nvSpPr>
          <p:spPr>
            <a:xfrm>
              <a:off x="9088581" y="226302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249742" y="115935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828370" y="2270313"/>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9947561" y="1436851"/>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9017476" y="136757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9828370" y="193414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497292" y="148972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9137072" y="1575754"/>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9329204" y="1880195"/>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8326582" y="2327494"/>
            <a:ext cx="2403855" cy="1953132"/>
            <a:chOff x="8326582" y="207818"/>
            <a:chExt cx="3103418" cy="2521527"/>
          </a:xfrm>
        </p:grpSpPr>
        <p:cxnSp>
          <p:nvCxnSpPr>
            <p:cNvPr id="82" name="Straight Arrow Connector 81"/>
            <p:cNvCxnSpPr/>
            <p:nvPr/>
          </p:nvCxnSpPr>
          <p:spPr>
            <a:xfrm>
              <a:off x="8326582" y="2729345"/>
              <a:ext cx="310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8326582" y="207818"/>
              <a:ext cx="0" cy="252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Multiply 83"/>
            <p:cNvSpPr/>
            <p:nvPr/>
          </p:nvSpPr>
          <p:spPr>
            <a:xfrm>
              <a:off x="8756073" y="13810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Multiply 84"/>
            <p:cNvSpPr/>
            <p:nvPr/>
          </p:nvSpPr>
          <p:spPr>
            <a:xfrm>
              <a:off x="8728363" y="220761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Multiply 85"/>
            <p:cNvSpPr/>
            <p:nvPr/>
          </p:nvSpPr>
          <p:spPr>
            <a:xfrm>
              <a:off x="9060873" y="195349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Multiply 86"/>
            <p:cNvSpPr/>
            <p:nvPr/>
          </p:nvSpPr>
          <p:spPr>
            <a:xfrm>
              <a:off x="8908472" y="193999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Multiply 87"/>
            <p:cNvSpPr/>
            <p:nvPr/>
          </p:nvSpPr>
          <p:spPr>
            <a:xfrm>
              <a:off x="8575964" y="19906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ultiply 88"/>
            <p:cNvSpPr/>
            <p:nvPr/>
          </p:nvSpPr>
          <p:spPr>
            <a:xfrm>
              <a:off x="9393383" y="238333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Multiply 89"/>
            <p:cNvSpPr/>
            <p:nvPr/>
          </p:nvSpPr>
          <p:spPr>
            <a:xfrm>
              <a:off x="9559637" y="189333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Multiply 90"/>
            <p:cNvSpPr/>
            <p:nvPr/>
          </p:nvSpPr>
          <p:spPr>
            <a:xfrm>
              <a:off x="9365673" y="212922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Multiply 91"/>
            <p:cNvSpPr/>
            <p:nvPr/>
          </p:nvSpPr>
          <p:spPr>
            <a:xfrm>
              <a:off x="9088581" y="226302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249742" y="115935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28370" y="2270313"/>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947561" y="1436851"/>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9017476" y="136757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9828370" y="193414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9497292" y="148972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9137072" y="1575754"/>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329204" y="1880195"/>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Arc 10"/>
          <p:cNvSpPr/>
          <p:nvPr/>
        </p:nvSpPr>
        <p:spPr>
          <a:xfrm rot="12202280">
            <a:off x="8605011" y="3046924"/>
            <a:ext cx="3076798" cy="1256004"/>
          </a:xfrm>
          <a:prstGeom prst="arc">
            <a:avLst>
              <a:gd name="adj1" fmla="val 17330729"/>
              <a:gd name="adj2" fmla="val 0"/>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21" name="Group 120"/>
          <p:cNvGrpSpPr/>
          <p:nvPr/>
        </p:nvGrpSpPr>
        <p:grpSpPr>
          <a:xfrm>
            <a:off x="8318272" y="4488617"/>
            <a:ext cx="2403855" cy="1953132"/>
            <a:chOff x="8326582" y="207818"/>
            <a:chExt cx="3103418" cy="2521527"/>
          </a:xfrm>
        </p:grpSpPr>
        <p:cxnSp>
          <p:nvCxnSpPr>
            <p:cNvPr id="122" name="Straight Arrow Connector 121"/>
            <p:cNvCxnSpPr/>
            <p:nvPr/>
          </p:nvCxnSpPr>
          <p:spPr>
            <a:xfrm>
              <a:off x="8326582" y="2729345"/>
              <a:ext cx="310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8326582" y="207818"/>
              <a:ext cx="0" cy="252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Multiply 123"/>
            <p:cNvSpPr/>
            <p:nvPr/>
          </p:nvSpPr>
          <p:spPr>
            <a:xfrm>
              <a:off x="8756073" y="13810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Multiply 124"/>
            <p:cNvSpPr/>
            <p:nvPr/>
          </p:nvSpPr>
          <p:spPr>
            <a:xfrm>
              <a:off x="8728363" y="220761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Multiply 125"/>
            <p:cNvSpPr/>
            <p:nvPr/>
          </p:nvSpPr>
          <p:spPr>
            <a:xfrm>
              <a:off x="9060873" y="195349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Multiply 126"/>
            <p:cNvSpPr/>
            <p:nvPr/>
          </p:nvSpPr>
          <p:spPr>
            <a:xfrm>
              <a:off x="8908472" y="193999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Multiply 127"/>
            <p:cNvSpPr/>
            <p:nvPr/>
          </p:nvSpPr>
          <p:spPr>
            <a:xfrm>
              <a:off x="8575964" y="19906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Multiply 128"/>
            <p:cNvSpPr/>
            <p:nvPr/>
          </p:nvSpPr>
          <p:spPr>
            <a:xfrm>
              <a:off x="9393383" y="238333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Multiply 129"/>
            <p:cNvSpPr/>
            <p:nvPr/>
          </p:nvSpPr>
          <p:spPr>
            <a:xfrm>
              <a:off x="9630326" y="1696822"/>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ultiply 130"/>
            <p:cNvSpPr/>
            <p:nvPr/>
          </p:nvSpPr>
          <p:spPr>
            <a:xfrm>
              <a:off x="9365673" y="212922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Multiply 131"/>
            <p:cNvSpPr/>
            <p:nvPr/>
          </p:nvSpPr>
          <p:spPr>
            <a:xfrm>
              <a:off x="9088581" y="226302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9249742" y="115935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9828370" y="2270313"/>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9947561" y="1436851"/>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9017476" y="136757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9828370" y="193414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9497292" y="148972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9137072" y="1575754"/>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9329204" y="1880195"/>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p:cNvSpPr/>
          <p:nvPr/>
        </p:nvSpPr>
        <p:spPr>
          <a:xfrm>
            <a:off x="8974596" y="5645680"/>
            <a:ext cx="134099" cy="1340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8798767" y="5112327"/>
            <a:ext cx="0" cy="529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813606" y="5641974"/>
            <a:ext cx="304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9116121" y="5641447"/>
            <a:ext cx="0" cy="20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9111868" y="5869588"/>
            <a:ext cx="22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9335237" y="5658350"/>
            <a:ext cx="0" cy="20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9331224" y="5658350"/>
            <a:ext cx="131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9478049" y="5673055"/>
            <a:ext cx="0" cy="61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9489842" y="6287839"/>
            <a:ext cx="3607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42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267" y="487490"/>
            <a:ext cx="5791493" cy="450955"/>
          </a:xfrm>
        </p:spPr>
        <p:txBody>
          <a:bodyPr>
            <a:normAutofit fontScale="90000"/>
          </a:bodyPr>
          <a:lstStyle/>
          <a:p>
            <a:r>
              <a:rPr lang="zh-CN" altLang="en-US" dirty="0"/>
              <a:t>分类算法</a:t>
            </a:r>
            <a:r>
              <a:rPr lang="en-US" altLang="zh-CN" dirty="0"/>
              <a:t>-</a:t>
            </a:r>
            <a:r>
              <a:rPr lang="zh-CN" altLang="en-US" dirty="0"/>
              <a:t>决策树：建立决策树与信息熵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73266" y="1381075"/>
                <a:ext cx="5791494" cy="2782479"/>
              </a:xfrm>
            </p:spPr>
            <p:txBody>
              <a:bodyPr/>
              <a:lstStyle/>
              <a:p>
                <a14:m>
                  <m:oMath xmlns:m="http://schemas.openxmlformats.org/officeDocument/2006/math">
                    <m:r>
                      <a:rPr lang="zh-CN" altLang="en-US" i="1">
                        <a:latin typeface="Cambria Math" panose="02040503050406030204" pitchFamily="18" charset="0"/>
                      </a:rPr>
                      <m:t>建立</m:t>
                    </m:r>
                  </m:oMath>
                </a14:m>
                <a:r>
                  <a:rPr lang="zh-CN" altLang="en-US" dirty="0"/>
                  <a:t>决策树，就是一步步将信息熵缩小的过程</a:t>
                </a:r>
                <a:endParaRPr lang="en-US" altLang="zh-CN" dirty="0"/>
              </a:p>
              <a:p>
                <a:r>
                  <a:rPr lang="zh-CN" altLang="en-US" dirty="0">
                    <a:solidFill>
                      <a:schemeClr val="accent2"/>
                    </a:solidFill>
                  </a:rPr>
                  <a:t>防止过拟合</a:t>
                </a:r>
                <a:endParaRPr lang="en-US" altLang="zh-CN" dirty="0">
                  <a:solidFill>
                    <a:schemeClr val="accent2"/>
                  </a:solidFill>
                </a:endParaRPr>
              </a:p>
              <a:p>
                <a:pPr lvl="1"/>
                <a:r>
                  <a:rPr lang="zh-CN" altLang="en-US" dirty="0"/>
                  <a:t>什么是过拟合？</a:t>
                </a:r>
                <a:endParaRPr lang="en-US" altLang="zh-CN" dirty="0"/>
              </a:p>
              <a:p>
                <a:pPr lvl="1"/>
                <a:r>
                  <a:rPr lang="zh-CN" altLang="en-US" dirty="0">
                    <a:solidFill>
                      <a:schemeClr val="accent2"/>
                    </a:solidFill>
                  </a:rPr>
                  <a:t>提前停止</a:t>
                </a:r>
                <a:endParaRPr lang="en-US" altLang="zh-CN" dirty="0">
                  <a:solidFill>
                    <a:schemeClr val="accent2"/>
                  </a:solidFill>
                </a:endParaRPr>
              </a:p>
              <a:p>
                <a:pPr lvl="1"/>
                <a:r>
                  <a:rPr lang="zh-CN" altLang="en-US" dirty="0">
                    <a:solidFill>
                      <a:schemeClr val="accent2"/>
                    </a:solidFill>
                  </a:rPr>
                  <a:t>剪枝</a:t>
                </a:r>
                <a:endParaRPr lang="en-US" dirty="0">
                  <a:solidFill>
                    <a:schemeClr val="accent2"/>
                  </a:solidFill>
                </a:endParaRP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73266" y="1381075"/>
                <a:ext cx="5791494" cy="2782479"/>
              </a:xfrm>
              <a:blipFill>
                <a:blip r:embed="rId2"/>
                <a:stretch>
                  <a:fillRect l="-1895" t="-3947" r="-947"/>
                </a:stretch>
              </a:blipFill>
            </p:spPr>
            <p:txBody>
              <a:bodyPr/>
              <a:lstStyle/>
              <a:p>
                <a:r>
                  <a:rPr lang="en-US">
                    <a:noFill/>
                  </a:rPr>
                  <a:t> </a:t>
                </a:r>
              </a:p>
            </p:txBody>
          </p:sp>
        </mc:Fallback>
      </mc:AlternateContent>
      <p:sp>
        <p:nvSpPr>
          <p:cNvPr id="64" name="Rectangle 63"/>
          <p:cNvSpPr/>
          <p:nvPr/>
        </p:nvSpPr>
        <p:spPr>
          <a:xfrm>
            <a:off x="983673" y="4294906"/>
            <a:ext cx="3865418" cy="187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根据已有信息建立决策树</a:t>
            </a:r>
            <a:endParaRPr lang="en-US" dirty="0"/>
          </a:p>
        </p:txBody>
      </p:sp>
      <p:sp>
        <p:nvSpPr>
          <p:cNvPr id="65" name="Rectangle 64"/>
          <p:cNvSpPr/>
          <p:nvPr/>
        </p:nvSpPr>
        <p:spPr>
          <a:xfrm>
            <a:off x="4933483" y="4294906"/>
            <a:ext cx="2499412" cy="18796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使用决策树预测未知项目的分类</a:t>
            </a:r>
            <a:endParaRPr lang="en-US" dirty="0"/>
          </a:p>
        </p:txBody>
      </p:sp>
      <p:grpSp>
        <p:nvGrpSpPr>
          <p:cNvPr id="10" name="Group 9"/>
          <p:cNvGrpSpPr/>
          <p:nvPr/>
        </p:nvGrpSpPr>
        <p:grpSpPr>
          <a:xfrm>
            <a:off x="8326582" y="207819"/>
            <a:ext cx="2403855" cy="1953132"/>
            <a:chOff x="8326582" y="207818"/>
            <a:chExt cx="3103418" cy="2521527"/>
          </a:xfrm>
        </p:grpSpPr>
        <p:cxnSp>
          <p:nvCxnSpPr>
            <p:cNvPr id="5" name="Straight Arrow Connector 4"/>
            <p:cNvCxnSpPr/>
            <p:nvPr/>
          </p:nvCxnSpPr>
          <p:spPr>
            <a:xfrm>
              <a:off x="8326582" y="2729345"/>
              <a:ext cx="310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326582" y="207818"/>
              <a:ext cx="0" cy="252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Multiply 7"/>
            <p:cNvSpPr/>
            <p:nvPr/>
          </p:nvSpPr>
          <p:spPr>
            <a:xfrm>
              <a:off x="8756073" y="13810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y 65"/>
            <p:cNvSpPr/>
            <p:nvPr/>
          </p:nvSpPr>
          <p:spPr>
            <a:xfrm>
              <a:off x="8728363" y="220761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y 66"/>
            <p:cNvSpPr/>
            <p:nvPr/>
          </p:nvSpPr>
          <p:spPr>
            <a:xfrm>
              <a:off x="9060873" y="195349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y 67"/>
            <p:cNvSpPr/>
            <p:nvPr/>
          </p:nvSpPr>
          <p:spPr>
            <a:xfrm>
              <a:off x="8908472" y="193999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y 68"/>
            <p:cNvSpPr/>
            <p:nvPr/>
          </p:nvSpPr>
          <p:spPr>
            <a:xfrm>
              <a:off x="8575964" y="19906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y 69"/>
            <p:cNvSpPr/>
            <p:nvPr/>
          </p:nvSpPr>
          <p:spPr>
            <a:xfrm>
              <a:off x="9393383" y="238333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y 70"/>
            <p:cNvSpPr/>
            <p:nvPr/>
          </p:nvSpPr>
          <p:spPr>
            <a:xfrm>
              <a:off x="9597938" y="173277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9365673" y="212922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p:cNvSpPr/>
            <p:nvPr/>
          </p:nvSpPr>
          <p:spPr>
            <a:xfrm>
              <a:off x="9088581" y="226302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249742" y="115935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9828370" y="2270313"/>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9947561" y="1436851"/>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9017476" y="136757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9828370" y="193414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9497292" y="148972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9137072" y="1575754"/>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9329204" y="1880195"/>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8326582" y="2327494"/>
            <a:ext cx="2403855" cy="1953132"/>
            <a:chOff x="8326582" y="207818"/>
            <a:chExt cx="3103418" cy="2521527"/>
          </a:xfrm>
        </p:grpSpPr>
        <p:cxnSp>
          <p:nvCxnSpPr>
            <p:cNvPr id="82" name="Straight Arrow Connector 81"/>
            <p:cNvCxnSpPr/>
            <p:nvPr/>
          </p:nvCxnSpPr>
          <p:spPr>
            <a:xfrm>
              <a:off x="8326582" y="2729345"/>
              <a:ext cx="310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8326582" y="207818"/>
              <a:ext cx="0" cy="252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Multiply 83"/>
            <p:cNvSpPr/>
            <p:nvPr/>
          </p:nvSpPr>
          <p:spPr>
            <a:xfrm>
              <a:off x="8756073" y="13810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Multiply 84"/>
            <p:cNvSpPr/>
            <p:nvPr/>
          </p:nvSpPr>
          <p:spPr>
            <a:xfrm>
              <a:off x="8728363" y="220761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Multiply 85"/>
            <p:cNvSpPr/>
            <p:nvPr/>
          </p:nvSpPr>
          <p:spPr>
            <a:xfrm>
              <a:off x="9060873" y="195349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Multiply 86"/>
            <p:cNvSpPr/>
            <p:nvPr/>
          </p:nvSpPr>
          <p:spPr>
            <a:xfrm>
              <a:off x="8908472" y="193999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Multiply 87"/>
            <p:cNvSpPr/>
            <p:nvPr/>
          </p:nvSpPr>
          <p:spPr>
            <a:xfrm>
              <a:off x="8575964" y="19906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ultiply 88"/>
            <p:cNvSpPr/>
            <p:nvPr/>
          </p:nvSpPr>
          <p:spPr>
            <a:xfrm>
              <a:off x="9393383" y="238333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Multiply 89"/>
            <p:cNvSpPr/>
            <p:nvPr/>
          </p:nvSpPr>
          <p:spPr>
            <a:xfrm>
              <a:off x="9618446" y="1696823"/>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Multiply 90"/>
            <p:cNvSpPr/>
            <p:nvPr/>
          </p:nvSpPr>
          <p:spPr>
            <a:xfrm>
              <a:off x="9365673" y="212922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Multiply 91"/>
            <p:cNvSpPr/>
            <p:nvPr/>
          </p:nvSpPr>
          <p:spPr>
            <a:xfrm>
              <a:off x="9088581" y="226302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9249742" y="115935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828370" y="2270313"/>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9947561" y="1436851"/>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9017476" y="136757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9828370" y="193414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9497292" y="148972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9137072" y="1575754"/>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329204" y="1880195"/>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8318272" y="4488617"/>
            <a:ext cx="2403855" cy="1953132"/>
            <a:chOff x="8326582" y="207818"/>
            <a:chExt cx="3103418" cy="2521527"/>
          </a:xfrm>
        </p:grpSpPr>
        <p:cxnSp>
          <p:nvCxnSpPr>
            <p:cNvPr id="102" name="Straight Arrow Connector 101"/>
            <p:cNvCxnSpPr/>
            <p:nvPr/>
          </p:nvCxnSpPr>
          <p:spPr>
            <a:xfrm>
              <a:off x="8326582" y="2729345"/>
              <a:ext cx="3103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8326582" y="207818"/>
              <a:ext cx="0" cy="252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Multiply 103"/>
            <p:cNvSpPr/>
            <p:nvPr/>
          </p:nvSpPr>
          <p:spPr>
            <a:xfrm>
              <a:off x="8756073" y="13810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Multiply 104"/>
            <p:cNvSpPr/>
            <p:nvPr/>
          </p:nvSpPr>
          <p:spPr>
            <a:xfrm>
              <a:off x="8728363" y="220761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Multiply 105"/>
            <p:cNvSpPr/>
            <p:nvPr/>
          </p:nvSpPr>
          <p:spPr>
            <a:xfrm>
              <a:off x="9060873" y="1953491"/>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Multiply 106"/>
            <p:cNvSpPr/>
            <p:nvPr/>
          </p:nvSpPr>
          <p:spPr>
            <a:xfrm>
              <a:off x="8908472" y="1939994"/>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Multiply 107"/>
            <p:cNvSpPr/>
            <p:nvPr/>
          </p:nvSpPr>
          <p:spPr>
            <a:xfrm>
              <a:off x="8575964" y="1990675"/>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ultiply 108"/>
            <p:cNvSpPr/>
            <p:nvPr/>
          </p:nvSpPr>
          <p:spPr>
            <a:xfrm>
              <a:off x="9393383" y="238333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Multiply 109"/>
            <p:cNvSpPr/>
            <p:nvPr/>
          </p:nvSpPr>
          <p:spPr>
            <a:xfrm>
              <a:off x="9630326" y="1696822"/>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Multiply 110"/>
            <p:cNvSpPr/>
            <p:nvPr/>
          </p:nvSpPr>
          <p:spPr>
            <a:xfrm>
              <a:off x="9365673" y="2129220"/>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Multiply 111"/>
            <p:cNvSpPr/>
            <p:nvPr/>
          </p:nvSpPr>
          <p:spPr>
            <a:xfrm>
              <a:off x="9088581" y="2263028"/>
              <a:ext cx="180109" cy="26761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9249742" y="115935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9828370" y="2270313"/>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9947561" y="1436851"/>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9017476" y="1367578"/>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9828370" y="193414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9497292" y="1489720"/>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137072" y="1575754"/>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329204" y="1880195"/>
              <a:ext cx="142210" cy="14221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8974596" y="5645680"/>
            <a:ext cx="134099" cy="1340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628" y="5253663"/>
            <a:ext cx="1461870" cy="1019063"/>
          </a:xfrm>
          <a:prstGeom prst="rect">
            <a:avLst/>
          </a:prstGeom>
        </p:spPr>
      </p:pic>
      <p:pic>
        <p:nvPicPr>
          <p:cNvPr id="121" name="Picture 120"/>
          <p:cNvPicPr>
            <a:picLocks noChangeAspect="1"/>
          </p:cNvPicPr>
          <p:nvPr/>
        </p:nvPicPr>
        <p:blipFill rotWithShape="1">
          <a:blip r:embed="rId3">
            <a:extLst>
              <a:ext uri="{28A0092B-C50C-407E-A947-70E740481C1C}">
                <a14:useLocalDpi xmlns:a14="http://schemas.microsoft.com/office/drawing/2010/main" val="0"/>
              </a:ext>
            </a:extLst>
          </a:blip>
          <a:srcRect b="46299"/>
          <a:stretch/>
        </p:blipFill>
        <p:spPr>
          <a:xfrm>
            <a:off x="10777467" y="3156966"/>
            <a:ext cx="1461870" cy="547241"/>
          </a:xfrm>
          <a:prstGeom prst="rect">
            <a:avLst/>
          </a:prstGeom>
        </p:spPr>
      </p:pic>
      <p:cxnSp>
        <p:nvCxnSpPr>
          <p:cNvPr id="13" name="Straight Connector 12"/>
          <p:cNvCxnSpPr/>
          <p:nvPr/>
        </p:nvCxnSpPr>
        <p:spPr>
          <a:xfrm>
            <a:off x="8538351" y="3239923"/>
            <a:ext cx="2658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87" idx="0"/>
          </p:cNvCxnSpPr>
          <p:nvPr/>
        </p:nvCxnSpPr>
        <p:spPr>
          <a:xfrm>
            <a:off x="8806763" y="3239693"/>
            <a:ext cx="4048" cy="479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13606" y="3718237"/>
            <a:ext cx="679031" cy="7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7" idx="2"/>
          </p:cNvCxnSpPr>
          <p:nvPr/>
        </p:nvCxnSpPr>
        <p:spPr>
          <a:xfrm>
            <a:off x="9489842" y="3719751"/>
            <a:ext cx="0" cy="5450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798767" y="5112327"/>
            <a:ext cx="0" cy="529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813606" y="5641974"/>
            <a:ext cx="304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9116121" y="5641447"/>
            <a:ext cx="0" cy="20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111868" y="5869588"/>
            <a:ext cx="22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9335237" y="5658350"/>
            <a:ext cx="0" cy="20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9331224" y="5658350"/>
            <a:ext cx="131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9478049" y="5673055"/>
            <a:ext cx="0" cy="61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9489842" y="6287839"/>
            <a:ext cx="3607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4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767" r="39038" b="5"/>
          <a:stretch/>
        </p:blipFill>
        <p:spPr>
          <a:xfrm>
            <a:off x="9117280" y="3468012"/>
            <a:ext cx="2434639" cy="274012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161" r="12162"/>
          <a:stretch/>
        </p:blipFill>
        <p:spPr>
          <a:xfrm>
            <a:off x="6551674" y="3468012"/>
            <a:ext cx="2404738" cy="274012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9327" r="19829" b="-2"/>
          <a:stretch/>
        </p:blipFill>
        <p:spPr>
          <a:xfrm>
            <a:off x="9117281" y="634690"/>
            <a:ext cx="2434638" cy="2693535"/>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40499" b="-1"/>
          <a:stretch/>
        </p:blipFill>
        <p:spPr>
          <a:xfrm>
            <a:off x="6555442" y="634690"/>
            <a:ext cx="2400970" cy="2693535"/>
          </a:xfrm>
          <a:prstGeom prst="rect">
            <a:avLst/>
          </a:prstGeom>
        </p:spPr>
      </p:pic>
      <p:sp>
        <p:nvSpPr>
          <p:cNvPr id="12" name="Rectangle 11">
            <a:extLst>
              <a:ext uri="{FF2B5EF4-FFF2-40B4-BE49-F238E27FC236}">
                <a16:creationId xmlns:a16="http://schemas.microsoft.com/office/drawing/2014/main" id="{76674B41-A306-4E46-AC1C-FAFE1CD5D9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38174" y="639401"/>
            <a:ext cx="5374005" cy="5577162"/>
          </a:xfrm>
          <a:prstGeom prst="rect">
            <a:avLst/>
          </a:prstGeom>
          <a:solidFill>
            <a:schemeClr val="tx1">
              <a:lumMod val="75000"/>
              <a:lumOff val="25000"/>
              <a:alpha val="93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38225" y="890907"/>
            <a:ext cx="4600575" cy="1156563"/>
          </a:xfrm>
        </p:spPr>
        <p:txBody>
          <a:bodyPr vert="horz" lIns="91440" tIns="45720" rIns="91440" bIns="45720" rtlCol="0" anchor="ctr">
            <a:normAutofit/>
          </a:bodyPr>
          <a:lstStyle/>
          <a:p>
            <a:r>
              <a:rPr lang="zh-CN" altLang="en-US" sz="4000" dirty="0">
                <a:solidFill>
                  <a:schemeClr val="bg1"/>
                </a:solidFill>
                <a:latin typeface="+mj-lt"/>
                <a:ea typeface="+mj-ea"/>
                <a:cs typeface="+mj-cs"/>
              </a:rPr>
              <a:t>什么是分类？</a:t>
            </a:r>
            <a:endParaRPr lang="en-US" sz="4000" dirty="0">
              <a:solidFill>
                <a:schemeClr val="bg1"/>
              </a:solidFill>
              <a:latin typeface="+mj-lt"/>
              <a:ea typeface="+mj-ea"/>
              <a:cs typeface="+mj-cs"/>
            </a:endParaRPr>
          </a:p>
        </p:txBody>
      </p:sp>
      <p:sp>
        <p:nvSpPr>
          <p:cNvPr id="3" name="Content Placeholder 2"/>
          <p:cNvSpPr>
            <a:spLocks noGrp="1"/>
          </p:cNvSpPr>
          <p:nvPr>
            <p:ph sz="quarter" idx="13"/>
          </p:nvPr>
        </p:nvSpPr>
        <p:spPr>
          <a:xfrm>
            <a:off x="1038225" y="2187256"/>
            <a:ext cx="4600575" cy="3651569"/>
          </a:xfrm>
        </p:spPr>
        <p:txBody>
          <a:bodyPr vert="horz" lIns="91440" tIns="45720" rIns="91440" bIns="45720" rtlCol="0">
            <a:normAutofit/>
          </a:bodyPr>
          <a:lstStyle/>
          <a:p>
            <a:pPr>
              <a:buFont typeface="Arial" panose="020B0604020202020204" pitchFamily="34" charset="0"/>
              <a:buChar char="•"/>
            </a:pPr>
            <a:r>
              <a:rPr lang="zh-CN" altLang="en-US" sz="1800" dirty="0">
                <a:solidFill>
                  <a:schemeClr val="bg1"/>
                </a:solidFill>
              </a:rPr>
              <a:t>场景一：</a:t>
            </a:r>
            <a:endParaRPr lang="en-US" altLang="zh-CN" sz="1800" dirty="0">
              <a:solidFill>
                <a:schemeClr val="bg1"/>
              </a:solidFill>
            </a:endParaRPr>
          </a:p>
          <a:p>
            <a:pPr marL="0" indent="0">
              <a:buNone/>
            </a:pPr>
            <a:r>
              <a:rPr lang="en-US" sz="1800" dirty="0">
                <a:solidFill>
                  <a:schemeClr val="bg1"/>
                </a:solidFill>
              </a:rPr>
              <a:t>	</a:t>
            </a:r>
            <a:r>
              <a:rPr lang="zh-CN" altLang="en-US" sz="1800" dirty="0">
                <a:solidFill>
                  <a:schemeClr val="bg1"/>
                </a:solidFill>
              </a:rPr>
              <a:t>天猫店铺利用芝麻信用分数判断要不要给下一位顾客分期付款的营销优惠</a:t>
            </a:r>
            <a:endParaRPr lang="en-US" altLang="zh-CN" sz="1800" dirty="0">
              <a:solidFill>
                <a:schemeClr val="bg1"/>
              </a:solidFill>
            </a:endParaRPr>
          </a:p>
          <a:p>
            <a:pPr>
              <a:buFont typeface="Arial" panose="020B0604020202020204" pitchFamily="34" charset="0"/>
              <a:buChar char="•"/>
            </a:pPr>
            <a:r>
              <a:rPr lang="zh-CN" altLang="en-US" sz="1800" dirty="0">
                <a:solidFill>
                  <a:schemeClr val="bg1"/>
                </a:solidFill>
              </a:rPr>
              <a:t>场景二：</a:t>
            </a:r>
            <a:endParaRPr lang="en-US" altLang="zh-CN" sz="1800" dirty="0">
              <a:solidFill>
                <a:schemeClr val="bg1"/>
              </a:solidFill>
            </a:endParaRPr>
          </a:p>
          <a:p>
            <a:pPr marL="0" indent="0">
              <a:buNone/>
            </a:pPr>
            <a:r>
              <a:rPr lang="en-US" sz="1800" dirty="0">
                <a:solidFill>
                  <a:schemeClr val="bg1"/>
                </a:solidFill>
              </a:rPr>
              <a:t>	</a:t>
            </a:r>
            <a:r>
              <a:rPr lang="zh-CN" altLang="en-US" sz="1800" dirty="0">
                <a:solidFill>
                  <a:schemeClr val="bg1"/>
                </a:solidFill>
              </a:rPr>
              <a:t>垃圾邮件过滤器判断刚收到的邮件是否是垃圾邮件。</a:t>
            </a:r>
            <a:endParaRPr lang="en-US" altLang="zh-CN" sz="1800" dirty="0">
              <a:solidFill>
                <a:schemeClr val="bg1"/>
              </a:solidFill>
            </a:endParaRPr>
          </a:p>
          <a:p>
            <a:pPr>
              <a:buFont typeface="Arial" panose="020B0604020202020204" pitchFamily="34" charset="0"/>
              <a:buChar char="•"/>
            </a:pPr>
            <a:r>
              <a:rPr lang="zh-CN" altLang="en-US" sz="1800" dirty="0">
                <a:solidFill>
                  <a:schemeClr val="accent4">
                    <a:lumMod val="20000"/>
                    <a:lumOff val="80000"/>
                  </a:schemeClr>
                </a:solidFill>
              </a:rPr>
              <a:t>场景三：</a:t>
            </a:r>
            <a:endParaRPr lang="en-US" altLang="zh-CN" sz="1800" dirty="0">
              <a:solidFill>
                <a:schemeClr val="accent4">
                  <a:lumMod val="20000"/>
                  <a:lumOff val="80000"/>
                </a:schemeClr>
              </a:solidFill>
            </a:endParaRPr>
          </a:p>
          <a:p>
            <a:pPr marL="0" indent="0">
              <a:buNone/>
            </a:pPr>
            <a:r>
              <a:rPr lang="en-US" sz="1800" dirty="0">
                <a:solidFill>
                  <a:schemeClr val="accent4">
                    <a:lumMod val="20000"/>
                    <a:lumOff val="80000"/>
                  </a:schemeClr>
                </a:solidFill>
              </a:rPr>
              <a:t>	</a:t>
            </a:r>
            <a:r>
              <a:rPr lang="zh-CN" altLang="en-US" sz="1800" dirty="0">
                <a:solidFill>
                  <a:schemeClr val="accent4">
                    <a:lumMod val="20000"/>
                    <a:lumOff val="80000"/>
                  </a:schemeClr>
                </a:solidFill>
              </a:rPr>
              <a:t>摄像头的插件，功能是自动识别拍摄的动物属于哪一类。</a:t>
            </a:r>
            <a:endParaRPr lang="en-US" sz="1800" dirty="0">
              <a:solidFill>
                <a:schemeClr val="accent4">
                  <a:lumMod val="20000"/>
                  <a:lumOff val="80000"/>
                </a:schemeClr>
              </a:solidFill>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1846" y="1553487"/>
            <a:ext cx="3810000" cy="3829050"/>
          </a:xfrm>
          <a:prstGeom prst="rect">
            <a:avLst/>
          </a:prstGeom>
        </p:spPr>
      </p:pic>
    </p:spTree>
    <p:extLst>
      <p:ext uri="{BB962C8B-B14F-4D97-AF65-F5344CB8AC3E}">
        <p14:creationId xmlns:p14="http://schemas.microsoft.com/office/powerpoint/2010/main" val="22887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分类算法</a:t>
            </a:r>
            <a:r>
              <a:rPr lang="en-US" altLang="zh-CN" dirty="0"/>
              <a:t>-</a:t>
            </a:r>
            <a:r>
              <a:rPr lang="zh-CN" altLang="en-US" dirty="0"/>
              <a:t>决策树：使用决策树</a:t>
            </a:r>
            <a:endParaRPr lang="en-US" dirty="0"/>
          </a:p>
        </p:txBody>
      </p:sp>
      <p:sp>
        <p:nvSpPr>
          <p:cNvPr id="3" name="Content Placeholder 2"/>
          <p:cNvSpPr>
            <a:spLocks noGrp="1"/>
          </p:cNvSpPr>
          <p:nvPr>
            <p:ph sz="quarter" idx="13"/>
          </p:nvPr>
        </p:nvSpPr>
        <p:spPr>
          <a:xfrm>
            <a:off x="1273266" y="1381075"/>
            <a:ext cx="5230012" cy="4508500"/>
          </a:xfrm>
        </p:spPr>
        <p:txBody>
          <a:bodyPr/>
          <a:lstStyle/>
          <a:p>
            <a:r>
              <a:rPr lang="zh-CN" altLang="en-US" dirty="0"/>
              <a:t>进行预测</a:t>
            </a:r>
            <a:endParaRPr lang="en-US" altLang="zh-CN" dirty="0"/>
          </a:p>
          <a:p>
            <a:endParaRPr lang="en-US" dirty="0"/>
          </a:p>
          <a:p>
            <a:r>
              <a:rPr lang="zh-CN" altLang="en-US" dirty="0"/>
              <a:t>动动手</a:t>
            </a:r>
            <a:endParaRPr lang="en-US" dirty="0"/>
          </a:p>
        </p:txBody>
      </p:sp>
      <p:sp>
        <p:nvSpPr>
          <p:cNvPr id="4" name="Rectangle 3"/>
          <p:cNvSpPr/>
          <p:nvPr/>
        </p:nvSpPr>
        <p:spPr>
          <a:xfrm>
            <a:off x="8160327" y="193961"/>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是否读过研究生</a:t>
            </a:r>
            <a:endParaRPr lang="en-US" dirty="0">
              <a:solidFill>
                <a:schemeClr val="tx1"/>
              </a:solidFill>
            </a:endParaRPr>
          </a:p>
        </p:txBody>
      </p:sp>
      <p:cxnSp>
        <p:nvCxnSpPr>
          <p:cNvPr id="5" name="Straight Arrow Connector 4"/>
          <p:cNvCxnSpPr>
            <a:stCxn id="4" idx="2"/>
          </p:cNvCxnSpPr>
          <p:nvPr/>
        </p:nvCxnSpPr>
        <p:spPr>
          <a:xfrm>
            <a:off x="9081655" y="803561"/>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573491" y="130232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是否在大城市</a:t>
            </a:r>
            <a:endParaRPr lang="en-US" dirty="0">
              <a:solidFill>
                <a:schemeClr val="tx1"/>
              </a:solidFill>
            </a:endParaRPr>
          </a:p>
        </p:txBody>
      </p:sp>
      <p:cxnSp>
        <p:nvCxnSpPr>
          <p:cNvPr id="7" name="Straight Arrow Connector 6"/>
          <p:cNvCxnSpPr>
            <a:stCxn id="4" idx="2"/>
          </p:cNvCxnSpPr>
          <p:nvPr/>
        </p:nvCxnSpPr>
        <p:spPr>
          <a:xfrm flipH="1">
            <a:off x="8575964" y="803561"/>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379597" y="859158"/>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9" name="Rectangle 8"/>
          <p:cNvSpPr/>
          <p:nvPr/>
        </p:nvSpPr>
        <p:spPr>
          <a:xfrm>
            <a:off x="8382070" y="859158"/>
            <a:ext cx="415498" cy="369332"/>
          </a:xfrm>
          <a:prstGeom prst="rect">
            <a:avLst/>
          </a:prstGeom>
        </p:spPr>
        <p:txBody>
          <a:bodyPr wrap="none">
            <a:spAutoFit/>
          </a:bodyPr>
          <a:lstStyle/>
          <a:p>
            <a:r>
              <a:rPr lang="zh-CN" altLang="en-US" dirty="0">
                <a:solidFill>
                  <a:schemeClr val="tx1"/>
                </a:solidFill>
              </a:rPr>
              <a:t>否</a:t>
            </a:r>
            <a:endParaRPr lang="en-US" dirty="0"/>
          </a:p>
        </p:txBody>
      </p:sp>
      <p:cxnSp>
        <p:nvCxnSpPr>
          <p:cNvPr id="10" name="Straight Arrow Connector 9"/>
          <p:cNvCxnSpPr/>
          <p:nvPr/>
        </p:nvCxnSpPr>
        <p:spPr>
          <a:xfrm>
            <a:off x="10466971" y="193016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9961280" y="193016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764913" y="1985760"/>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13" name="Rectangle 12"/>
          <p:cNvSpPr/>
          <p:nvPr/>
        </p:nvSpPr>
        <p:spPr>
          <a:xfrm>
            <a:off x="9767386" y="1985760"/>
            <a:ext cx="415498" cy="369332"/>
          </a:xfrm>
          <a:prstGeom prst="rect">
            <a:avLst/>
          </a:prstGeom>
        </p:spPr>
        <p:txBody>
          <a:bodyPr wrap="none">
            <a:spAutoFit/>
          </a:bodyPr>
          <a:lstStyle/>
          <a:p>
            <a:r>
              <a:rPr lang="zh-CN" altLang="en-US" dirty="0">
                <a:solidFill>
                  <a:schemeClr val="tx1"/>
                </a:solidFill>
              </a:rPr>
              <a:t>在</a:t>
            </a:r>
            <a:endParaRPr lang="en-US" dirty="0"/>
          </a:p>
        </p:txBody>
      </p:sp>
      <p:sp>
        <p:nvSpPr>
          <p:cNvPr id="14" name="Rectangle 13"/>
          <p:cNvSpPr/>
          <p:nvPr/>
        </p:nvSpPr>
        <p:spPr>
          <a:xfrm>
            <a:off x="9053807" y="2447165"/>
            <a:ext cx="1842655"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是否有社团活动经验？</a:t>
            </a:r>
            <a:endParaRPr lang="en-US" dirty="0">
              <a:solidFill>
                <a:schemeClr val="tx1"/>
              </a:solidFill>
            </a:endParaRPr>
          </a:p>
        </p:txBody>
      </p:sp>
      <p:cxnSp>
        <p:nvCxnSpPr>
          <p:cNvPr id="15" name="Straight Arrow Connector 14"/>
          <p:cNvCxnSpPr/>
          <p:nvPr/>
        </p:nvCxnSpPr>
        <p:spPr>
          <a:xfrm>
            <a:off x="9067800" y="3075003"/>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562109" y="3075003"/>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365742" y="3130600"/>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18" name="Rectangle 17"/>
          <p:cNvSpPr/>
          <p:nvPr/>
        </p:nvSpPr>
        <p:spPr>
          <a:xfrm>
            <a:off x="8368215" y="3130600"/>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19" name="Rectangle 18"/>
          <p:cNvSpPr/>
          <p:nvPr/>
        </p:nvSpPr>
        <p:spPr>
          <a:xfrm>
            <a:off x="7556596" y="359165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是否有实习经验？</a:t>
            </a:r>
            <a:endParaRPr lang="en-US" dirty="0">
              <a:solidFill>
                <a:schemeClr val="tx1"/>
              </a:solidFill>
            </a:endParaRPr>
          </a:p>
        </p:txBody>
      </p:sp>
      <p:cxnSp>
        <p:nvCxnSpPr>
          <p:cNvPr id="20" name="Straight Arrow Connector 19"/>
          <p:cNvCxnSpPr/>
          <p:nvPr/>
        </p:nvCxnSpPr>
        <p:spPr>
          <a:xfrm>
            <a:off x="8562109" y="4163554"/>
            <a:ext cx="491836"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056418" y="4163554"/>
            <a:ext cx="505691"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860051" y="4219151"/>
            <a:ext cx="415498" cy="369332"/>
          </a:xfrm>
          <a:prstGeom prst="rect">
            <a:avLst/>
          </a:prstGeom>
        </p:spPr>
        <p:txBody>
          <a:bodyPr wrap="none">
            <a:spAutoFit/>
          </a:bodyPr>
          <a:lstStyle/>
          <a:p>
            <a:r>
              <a:rPr lang="zh-CN" altLang="en-US" dirty="0">
                <a:solidFill>
                  <a:schemeClr val="tx1"/>
                </a:solidFill>
              </a:rPr>
              <a:t>是</a:t>
            </a:r>
            <a:endParaRPr lang="en-US" dirty="0"/>
          </a:p>
        </p:txBody>
      </p:sp>
      <p:sp>
        <p:nvSpPr>
          <p:cNvPr id="23" name="Rectangle 22"/>
          <p:cNvSpPr/>
          <p:nvPr/>
        </p:nvSpPr>
        <p:spPr>
          <a:xfrm>
            <a:off x="7862524" y="4219151"/>
            <a:ext cx="415498" cy="369332"/>
          </a:xfrm>
          <a:prstGeom prst="rect">
            <a:avLst/>
          </a:prstGeom>
        </p:spPr>
        <p:txBody>
          <a:bodyPr wrap="none">
            <a:spAutoFit/>
          </a:bodyPr>
          <a:lstStyle/>
          <a:p>
            <a:r>
              <a:rPr lang="zh-CN" altLang="en-US" dirty="0">
                <a:solidFill>
                  <a:schemeClr val="tx1"/>
                </a:solidFill>
              </a:rPr>
              <a:t>否</a:t>
            </a:r>
            <a:endParaRPr lang="en-US" dirty="0"/>
          </a:p>
        </p:txBody>
      </p:sp>
      <p:sp>
        <p:nvSpPr>
          <p:cNvPr id="24" name="Rectangle 23"/>
          <p:cNvSpPr/>
          <p:nvPr/>
        </p:nvSpPr>
        <p:spPr>
          <a:xfrm>
            <a:off x="8521604" y="4657749"/>
            <a:ext cx="2076064"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90%</a:t>
            </a:r>
            <a:r>
              <a:rPr lang="zh-CN" altLang="en-US" dirty="0">
                <a:solidFill>
                  <a:schemeClr val="tx1"/>
                </a:solidFill>
              </a:rPr>
              <a:t>能找到较为满意的工作</a:t>
            </a:r>
            <a:endParaRPr lang="en-US" dirty="0">
              <a:solidFill>
                <a:schemeClr val="tx1"/>
              </a:solidFill>
            </a:endParaRPr>
          </a:p>
        </p:txBody>
      </p:sp>
      <p:sp>
        <p:nvSpPr>
          <p:cNvPr id="25" name="Rectangle 24"/>
          <p:cNvSpPr/>
          <p:nvPr/>
        </p:nvSpPr>
        <p:spPr>
          <a:xfrm>
            <a:off x="7758475" y="4657749"/>
            <a:ext cx="581961" cy="609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en-US" dirty="0">
              <a:solidFill>
                <a:schemeClr val="tx1"/>
              </a:solidFill>
            </a:endParaRPr>
          </a:p>
        </p:txBody>
      </p:sp>
      <p:sp>
        <p:nvSpPr>
          <p:cNvPr id="28" name="Rectangle 27"/>
          <p:cNvSpPr/>
          <p:nvPr/>
        </p:nvSpPr>
        <p:spPr>
          <a:xfrm>
            <a:off x="983673" y="4294906"/>
            <a:ext cx="3865418" cy="187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根据已有信息建立决策树</a:t>
            </a:r>
            <a:endParaRPr lang="en-US" dirty="0"/>
          </a:p>
        </p:txBody>
      </p:sp>
      <p:sp>
        <p:nvSpPr>
          <p:cNvPr id="29" name="Rectangle 28"/>
          <p:cNvSpPr/>
          <p:nvPr/>
        </p:nvSpPr>
        <p:spPr>
          <a:xfrm>
            <a:off x="4933483" y="4294906"/>
            <a:ext cx="2499412" cy="18796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使用决策树预测未知项目的分类</a:t>
            </a:r>
            <a:endParaRPr lang="en-US" dirty="0"/>
          </a:p>
        </p:txBody>
      </p:sp>
    </p:spTree>
    <p:extLst>
      <p:ext uri="{BB962C8B-B14F-4D97-AF65-F5344CB8AC3E}">
        <p14:creationId xmlns:p14="http://schemas.microsoft.com/office/powerpoint/2010/main" val="39813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什么是分类</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672270535"/>
              </p:ext>
            </p:extLst>
          </p:nvPr>
        </p:nvGraphicFramePr>
        <p:xfrm>
          <a:off x="1273175" y="1381125"/>
          <a:ext cx="10080625" cy="4508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8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分类的应用</a:t>
            </a:r>
            <a:endParaRPr lang="en-US" dirty="0"/>
          </a:p>
        </p:txBody>
      </p:sp>
      <p:sp>
        <p:nvSpPr>
          <p:cNvPr id="3" name="Content Placeholder 2"/>
          <p:cNvSpPr>
            <a:spLocks noGrp="1"/>
          </p:cNvSpPr>
          <p:nvPr>
            <p:ph sz="quarter" idx="13"/>
          </p:nvPr>
        </p:nvSpPr>
        <p:spPr/>
        <p:txBody>
          <a:bodyPr>
            <a:normAutofit lnSpcReduction="10000"/>
          </a:bodyPr>
          <a:lstStyle/>
          <a:p>
            <a:r>
              <a:rPr lang="zh-CN" altLang="en-US" dirty="0">
                <a:solidFill>
                  <a:schemeClr val="accent1">
                    <a:lumMod val="75000"/>
                  </a:schemeClr>
                </a:solidFill>
              </a:rPr>
              <a:t>故障识别</a:t>
            </a:r>
            <a:endParaRPr lang="en-US" altLang="zh-CN" dirty="0">
              <a:solidFill>
                <a:schemeClr val="accent1">
                  <a:lumMod val="75000"/>
                </a:schemeClr>
              </a:solidFill>
            </a:endParaRPr>
          </a:p>
          <a:p>
            <a:pPr marL="0" indent="0">
              <a:buNone/>
            </a:pPr>
            <a:r>
              <a:rPr lang="en-US" dirty="0">
                <a:solidFill>
                  <a:schemeClr val="accent1">
                    <a:lumMod val="75000"/>
                  </a:schemeClr>
                </a:solidFill>
              </a:rPr>
              <a:t>	</a:t>
            </a:r>
            <a:r>
              <a:rPr lang="zh-CN" altLang="en-US" dirty="0">
                <a:solidFill>
                  <a:schemeClr val="accent1">
                    <a:lumMod val="75000"/>
                  </a:schemeClr>
                </a:solidFill>
              </a:rPr>
              <a:t>北京高碑店华能电厂项目，</a:t>
            </a:r>
            <a:r>
              <a:rPr lang="en-US" altLang="zh-CN" dirty="0">
                <a:solidFill>
                  <a:schemeClr val="accent1">
                    <a:lumMod val="75000"/>
                  </a:schemeClr>
                </a:solidFill>
              </a:rPr>
              <a:t>6</a:t>
            </a:r>
            <a:r>
              <a:rPr lang="zh-CN" altLang="en-US" dirty="0">
                <a:solidFill>
                  <a:schemeClr val="accent1">
                    <a:lumMod val="75000"/>
                  </a:schemeClr>
                </a:solidFill>
              </a:rPr>
              <a:t>台机组，根据实时监控数据预测是否会出现故障。</a:t>
            </a:r>
            <a:endParaRPr lang="en-US" altLang="zh-CN" dirty="0">
              <a:solidFill>
                <a:schemeClr val="accent1">
                  <a:lumMod val="75000"/>
                </a:schemeClr>
              </a:solidFill>
            </a:endParaRPr>
          </a:p>
          <a:p>
            <a:pPr marL="0" indent="0">
              <a:buNone/>
            </a:pPr>
            <a:endParaRPr lang="en-US" dirty="0"/>
          </a:p>
          <a:p>
            <a:r>
              <a:rPr lang="zh-CN" altLang="en-US" dirty="0"/>
              <a:t>贷款风险预防</a:t>
            </a:r>
            <a:endParaRPr lang="en-US" altLang="zh-CN" dirty="0"/>
          </a:p>
          <a:p>
            <a:pPr marL="0" indent="0">
              <a:buNone/>
            </a:pPr>
            <a:r>
              <a:rPr lang="en-US" dirty="0"/>
              <a:t>	</a:t>
            </a:r>
            <a:r>
              <a:rPr lang="en-US" dirty="0" err="1"/>
              <a:t>Z</a:t>
            </a:r>
            <a:r>
              <a:rPr lang="en-US" altLang="zh-CN" dirty="0" err="1"/>
              <a:t>estFinance</a:t>
            </a:r>
            <a:r>
              <a:rPr lang="zh-CN" altLang="en-US" dirty="0"/>
              <a:t>通过各种数据源获得用户行为数据，预测用户信用与还款行为。已与百度签订合作协定。</a:t>
            </a:r>
            <a:endParaRPr lang="en-US" altLang="zh-CN" dirty="0"/>
          </a:p>
          <a:p>
            <a:pPr marL="0" indent="0">
              <a:buNone/>
            </a:pPr>
            <a:endParaRPr lang="en-US" dirty="0"/>
          </a:p>
          <a:p>
            <a:r>
              <a:rPr lang="zh-CN" altLang="en-US" dirty="0"/>
              <a:t>医疗图像识别</a:t>
            </a:r>
            <a:endParaRPr lang="en-US" altLang="zh-CN" dirty="0"/>
          </a:p>
          <a:p>
            <a:pPr marL="0" indent="0">
              <a:buNone/>
            </a:pPr>
            <a:r>
              <a:rPr lang="en-US" dirty="0"/>
              <a:t>	IBM</a:t>
            </a:r>
            <a:r>
              <a:rPr lang="zh-CN" altLang="en-US" dirty="0"/>
              <a:t>通过图像识别技术，判断痣与皮肤癌。</a:t>
            </a:r>
            <a:endParaRPr lang="en-US" dirty="0"/>
          </a:p>
        </p:txBody>
      </p:sp>
    </p:spTree>
    <p:extLst>
      <p:ext uri="{BB962C8B-B14F-4D97-AF65-F5344CB8AC3E}">
        <p14:creationId xmlns:p14="http://schemas.microsoft.com/office/powerpoint/2010/main" val="342918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分类的应用</a:t>
            </a:r>
            <a:endParaRPr lang="en-US" dirty="0"/>
          </a:p>
        </p:txBody>
      </p:sp>
      <p:sp>
        <p:nvSpPr>
          <p:cNvPr id="3" name="Content Placeholder 2"/>
          <p:cNvSpPr>
            <a:spLocks noGrp="1"/>
          </p:cNvSpPr>
          <p:nvPr>
            <p:ph sz="quarter" idx="13"/>
          </p:nvPr>
        </p:nvSpPr>
        <p:spPr/>
        <p:txBody>
          <a:bodyPr>
            <a:normAutofit lnSpcReduction="10000"/>
          </a:bodyPr>
          <a:lstStyle/>
          <a:p>
            <a:r>
              <a:rPr lang="zh-CN" altLang="en-US" dirty="0"/>
              <a:t>故障识别</a:t>
            </a:r>
            <a:endParaRPr lang="en-US" altLang="zh-CN" dirty="0"/>
          </a:p>
          <a:p>
            <a:pPr marL="0" indent="0">
              <a:buNone/>
            </a:pPr>
            <a:r>
              <a:rPr lang="en-US" dirty="0"/>
              <a:t>	</a:t>
            </a:r>
            <a:r>
              <a:rPr lang="zh-CN" altLang="en-US" dirty="0"/>
              <a:t>北京高碑店华能电厂项目，</a:t>
            </a:r>
            <a:r>
              <a:rPr lang="en-US" altLang="zh-CN" dirty="0"/>
              <a:t>6</a:t>
            </a:r>
            <a:r>
              <a:rPr lang="zh-CN" altLang="en-US" dirty="0"/>
              <a:t>台机组，根据实时监控数据预测是否会出现故障。</a:t>
            </a:r>
            <a:endParaRPr lang="en-US" altLang="zh-CN" dirty="0"/>
          </a:p>
          <a:p>
            <a:pPr marL="0" indent="0">
              <a:buNone/>
            </a:pPr>
            <a:endParaRPr lang="en-US" dirty="0"/>
          </a:p>
          <a:p>
            <a:r>
              <a:rPr lang="zh-CN" altLang="en-US" dirty="0">
                <a:solidFill>
                  <a:schemeClr val="accent1">
                    <a:lumMod val="75000"/>
                  </a:schemeClr>
                </a:solidFill>
              </a:rPr>
              <a:t>贷款风险预防</a:t>
            </a:r>
            <a:endParaRPr lang="en-US" altLang="zh-CN"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Z</a:t>
            </a:r>
            <a:r>
              <a:rPr lang="en-US" altLang="zh-CN" dirty="0" err="1">
                <a:solidFill>
                  <a:schemeClr val="accent1">
                    <a:lumMod val="75000"/>
                  </a:schemeClr>
                </a:solidFill>
              </a:rPr>
              <a:t>estFinance</a:t>
            </a:r>
            <a:r>
              <a:rPr lang="zh-CN" altLang="en-US" dirty="0">
                <a:solidFill>
                  <a:schemeClr val="accent1">
                    <a:lumMod val="75000"/>
                  </a:schemeClr>
                </a:solidFill>
              </a:rPr>
              <a:t>通过各种数据源获得用户行为数据，预测用户信用与还款行为。已与百度签订合作协定。</a:t>
            </a:r>
            <a:endParaRPr lang="en-US" altLang="zh-CN" dirty="0">
              <a:solidFill>
                <a:schemeClr val="accent1">
                  <a:lumMod val="75000"/>
                </a:schemeClr>
              </a:solidFill>
            </a:endParaRPr>
          </a:p>
          <a:p>
            <a:pPr marL="0" indent="0">
              <a:buNone/>
            </a:pPr>
            <a:endParaRPr lang="en-US" dirty="0"/>
          </a:p>
          <a:p>
            <a:r>
              <a:rPr lang="zh-CN" altLang="en-US" dirty="0"/>
              <a:t>医疗图像识别</a:t>
            </a:r>
            <a:endParaRPr lang="en-US" altLang="zh-CN" dirty="0"/>
          </a:p>
          <a:p>
            <a:pPr marL="0" indent="0">
              <a:buNone/>
            </a:pPr>
            <a:r>
              <a:rPr lang="en-US" dirty="0"/>
              <a:t>	IBM</a:t>
            </a:r>
            <a:r>
              <a:rPr lang="zh-CN" altLang="en-US" dirty="0"/>
              <a:t>通过图像识别技术，判断痣与皮肤癌。</a:t>
            </a:r>
            <a:endParaRPr lang="en-US" dirty="0"/>
          </a:p>
        </p:txBody>
      </p:sp>
    </p:spTree>
    <p:extLst>
      <p:ext uri="{BB962C8B-B14F-4D97-AF65-F5344CB8AC3E}">
        <p14:creationId xmlns:p14="http://schemas.microsoft.com/office/powerpoint/2010/main" val="19944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分类的应用</a:t>
            </a:r>
            <a:endParaRPr lang="en-US" dirty="0"/>
          </a:p>
        </p:txBody>
      </p:sp>
      <p:sp>
        <p:nvSpPr>
          <p:cNvPr id="3" name="Content Placeholder 2"/>
          <p:cNvSpPr>
            <a:spLocks noGrp="1"/>
          </p:cNvSpPr>
          <p:nvPr>
            <p:ph sz="quarter" idx="13"/>
          </p:nvPr>
        </p:nvSpPr>
        <p:spPr/>
        <p:txBody>
          <a:bodyPr>
            <a:normAutofit lnSpcReduction="10000"/>
          </a:bodyPr>
          <a:lstStyle/>
          <a:p>
            <a:r>
              <a:rPr lang="zh-CN" altLang="en-US" dirty="0"/>
              <a:t>故障识别</a:t>
            </a:r>
            <a:endParaRPr lang="en-US" altLang="zh-CN" dirty="0"/>
          </a:p>
          <a:p>
            <a:pPr marL="0" indent="0">
              <a:buNone/>
            </a:pPr>
            <a:r>
              <a:rPr lang="en-US" dirty="0"/>
              <a:t>	</a:t>
            </a:r>
            <a:r>
              <a:rPr lang="zh-CN" altLang="en-US" dirty="0"/>
              <a:t>北京高碑店华能电厂项目，</a:t>
            </a:r>
            <a:r>
              <a:rPr lang="en-US" altLang="zh-CN" dirty="0"/>
              <a:t>6</a:t>
            </a:r>
            <a:r>
              <a:rPr lang="zh-CN" altLang="en-US" dirty="0"/>
              <a:t>台机组，根据实时监控数据预测是否会出现故障。</a:t>
            </a:r>
            <a:endParaRPr lang="en-US" altLang="zh-CN" dirty="0"/>
          </a:p>
          <a:p>
            <a:pPr marL="0" indent="0">
              <a:buNone/>
            </a:pPr>
            <a:endParaRPr lang="en-US" dirty="0"/>
          </a:p>
          <a:p>
            <a:r>
              <a:rPr lang="zh-CN" altLang="en-US" dirty="0"/>
              <a:t>贷款风险预防</a:t>
            </a:r>
            <a:endParaRPr lang="en-US" altLang="zh-CN" dirty="0"/>
          </a:p>
          <a:p>
            <a:pPr marL="0" indent="0">
              <a:buNone/>
            </a:pPr>
            <a:r>
              <a:rPr lang="en-US" dirty="0"/>
              <a:t>	</a:t>
            </a:r>
            <a:r>
              <a:rPr lang="en-US" dirty="0" err="1"/>
              <a:t>Z</a:t>
            </a:r>
            <a:r>
              <a:rPr lang="en-US" altLang="zh-CN" dirty="0" err="1"/>
              <a:t>estFinance</a:t>
            </a:r>
            <a:r>
              <a:rPr lang="zh-CN" altLang="en-US" dirty="0"/>
              <a:t>通过各种数据源获得用户行为数据，预测用户信用与还款行为。已与百度签订合作协定。</a:t>
            </a:r>
            <a:endParaRPr lang="en-US" altLang="zh-CN" dirty="0"/>
          </a:p>
          <a:p>
            <a:pPr marL="0" indent="0">
              <a:buNone/>
            </a:pPr>
            <a:endParaRPr lang="en-US" dirty="0"/>
          </a:p>
          <a:p>
            <a:r>
              <a:rPr lang="zh-CN" altLang="en-US" dirty="0">
                <a:solidFill>
                  <a:schemeClr val="accent1">
                    <a:lumMod val="75000"/>
                  </a:schemeClr>
                </a:solidFill>
              </a:rPr>
              <a:t>医疗图像识别</a:t>
            </a:r>
            <a:endParaRPr lang="en-US" altLang="zh-CN" dirty="0">
              <a:solidFill>
                <a:schemeClr val="accent1">
                  <a:lumMod val="75000"/>
                </a:schemeClr>
              </a:solidFill>
            </a:endParaRPr>
          </a:p>
          <a:p>
            <a:pPr marL="0" indent="0">
              <a:buNone/>
            </a:pPr>
            <a:r>
              <a:rPr lang="en-US" dirty="0">
                <a:solidFill>
                  <a:schemeClr val="accent1">
                    <a:lumMod val="75000"/>
                  </a:schemeClr>
                </a:solidFill>
              </a:rPr>
              <a:t>	IBM</a:t>
            </a:r>
            <a:r>
              <a:rPr lang="zh-CN" altLang="en-US" dirty="0">
                <a:solidFill>
                  <a:schemeClr val="accent1">
                    <a:lumMod val="75000"/>
                  </a:schemeClr>
                </a:solidFill>
              </a:rPr>
              <a:t>通过图像识别技术，判断痣与皮肤癌。</a:t>
            </a:r>
            <a:endParaRPr lang="en-US" dirty="0">
              <a:solidFill>
                <a:schemeClr val="accent1">
                  <a:lumMod val="75000"/>
                </a:schemeClr>
              </a:solidFill>
            </a:endParaRPr>
          </a:p>
        </p:txBody>
      </p:sp>
    </p:spTree>
    <p:extLst>
      <p:ext uri="{BB962C8B-B14F-4D97-AF65-F5344CB8AC3E}">
        <p14:creationId xmlns:p14="http://schemas.microsoft.com/office/powerpoint/2010/main" val="125644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什么是好的分类</a:t>
            </a:r>
            <a:endParaRPr lang="en-US" dirty="0"/>
          </a:p>
        </p:txBody>
      </p:sp>
      <p:sp>
        <p:nvSpPr>
          <p:cNvPr id="3" name="Content Placeholder 2"/>
          <p:cNvSpPr>
            <a:spLocks noGrp="1"/>
          </p:cNvSpPr>
          <p:nvPr>
            <p:ph sz="quarter" idx="13"/>
          </p:nvPr>
        </p:nvSpPr>
        <p:spPr/>
        <p:txBody>
          <a:bodyPr/>
          <a:lstStyle/>
          <a:p>
            <a:r>
              <a:rPr lang="zh-CN" altLang="en-US" dirty="0"/>
              <a:t>以交警抓酒后驾车司机为例</a:t>
            </a:r>
            <a:endParaRPr lang="en-US" altLang="zh-CN" dirty="0"/>
          </a:p>
          <a:p>
            <a:endParaRPr lang="en-US" dirty="0"/>
          </a:p>
          <a:p>
            <a:r>
              <a:rPr lang="zh-CN" altLang="en-US" dirty="0"/>
              <a:t>目标：抓出酒驾，不冤枉一个好人，不放过一个隐患</a:t>
            </a:r>
            <a:endParaRPr lang="en-US" altLang="zh-CN" dirty="0"/>
          </a:p>
          <a:p>
            <a:endParaRPr lang="en-US" dirty="0"/>
          </a:p>
          <a:p>
            <a:pPr marL="514350" indent="-514350">
              <a:buFont typeface="+mj-lt"/>
              <a:buAutoNum type="alphaUcPeriod"/>
            </a:pPr>
            <a:r>
              <a:rPr lang="zh-CN" altLang="en-US" dirty="0"/>
              <a:t>实际：没喝酒，识别出来：没喝酒</a:t>
            </a:r>
            <a:endParaRPr lang="en-US" altLang="zh-CN" dirty="0"/>
          </a:p>
          <a:p>
            <a:pPr marL="514350" indent="-514350">
              <a:buFont typeface="+mj-lt"/>
              <a:buAutoNum type="alphaUcPeriod"/>
            </a:pPr>
            <a:r>
              <a:rPr lang="zh-CN" altLang="en-US" dirty="0"/>
              <a:t>实际：没喝酒，识别出来：喝酒了</a:t>
            </a:r>
            <a:endParaRPr lang="en-US" altLang="zh-CN" dirty="0"/>
          </a:p>
          <a:p>
            <a:pPr marL="514350" indent="-514350">
              <a:buFont typeface="+mj-lt"/>
              <a:buAutoNum type="alphaUcPeriod"/>
            </a:pPr>
            <a:r>
              <a:rPr lang="zh-CN" altLang="en-US" dirty="0"/>
              <a:t>实际：喝酒了，识别出来：没喝酒</a:t>
            </a:r>
            <a:endParaRPr lang="en-US" altLang="zh-CN" dirty="0"/>
          </a:p>
          <a:p>
            <a:pPr marL="514350" indent="-514350">
              <a:buFont typeface="+mj-lt"/>
              <a:buAutoNum type="alphaUcPeriod"/>
            </a:pPr>
            <a:r>
              <a:rPr lang="zh-CN" altLang="en-US" dirty="0"/>
              <a:t>实际：喝酒了，识别出来：喝酒了</a:t>
            </a:r>
            <a:endParaRPr lang="en-US" dirty="0"/>
          </a:p>
        </p:txBody>
      </p:sp>
    </p:spTree>
    <p:extLst>
      <p:ext uri="{BB962C8B-B14F-4D97-AF65-F5344CB8AC3E}">
        <p14:creationId xmlns:p14="http://schemas.microsoft.com/office/powerpoint/2010/main" val="3680245565"/>
      </p:ext>
    </p:extLst>
  </p:cSld>
  <p:clrMapOvr>
    <a:masterClrMapping/>
  </p:clrMapOvr>
</p:sld>
</file>

<file path=ppt/theme/theme1.xml><?xml version="1.0" encoding="utf-8"?>
<a:theme xmlns:a="http://schemas.openxmlformats.org/drawingml/2006/main" name="DAL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11980</TotalTime>
  <Words>2867</Words>
  <Application>Microsoft Office PowerPoint</Application>
  <PresentationFormat>Widescreen</PresentationFormat>
  <Paragraphs>552</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DengXian</vt:lpstr>
      <vt:lpstr>DengXian Light</vt:lpstr>
      <vt:lpstr>Microsoft JhengHei</vt:lpstr>
      <vt:lpstr>Arial</vt:lpstr>
      <vt:lpstr>Calibri</vt:lpstr>
      <vt:lpstr>Calibri Light</vt:lpstr>
      <vt:lpstr>Cambria Math</vt:lpstr>
      <vt:lpstr>Wingdings</vt:lpstr>
      <vt:lpstr>DAL Theme</vt:lpstr>
      <vt:lpstr>Classification分类问题</vt:lpstr>
      <vt:lpstr>什么是分类？</vt:lpstr>
      <vt:lpstr>什么是分类？</vt:lpstr>
      <vt:lpstr>什么是分类？</vt:lpstr>
      <vt:lpstr>什么是分类</vt:lpstr>
      <vt:lpstr>分类的应用</vt:lpstr>
      <vt:lpstr>分类的应用</vt:lpstr>
      <vt:lpstr>分类的应用</vt:lpstr>
      <vt:lpstr>什么是好的分类</vt:lpstr>
      <vt:lpstr>什么是好的分类</vt:lpstr>
      <vt:lpstr>什么是好的分类</vt:lpstr>
      <vt:lpstr>什么是好的分类</vt:lpstr>
      <vt:lpstr>什么是好的分类</vt:lpstr>
      <vt:lpstr>什么是好的分类</vt:lpstr>
      <vt:lpstr>什么是好的分类</vt:lpstr>
      <vt:lpstr>什么是好的分类</vt:lpstr>
      <vt:lpstr>什么是好的分类</vt:lpstr>
      <vt:lpstr>什么是好的分类</vt:lpstr>
      <vt:lpstr>什么是好的分类</vt:lpstr>
      <vt:lpstr>什么是好的分类-ROC曲线</vt:lpstr>
      <vt:lpstr>什么是好的分类-ROC曲线</vt:lpstr>
      <vt:lpstr>什么是好的分类-ROC曲线</vt:lpstr>
      <vt:lpstr>什么是好的分类-ROC曲线</vt:lpstr>
      <vt:lpstr>分类算法</vt:lpstr>
      <vt:lpstr>分类算法-决策树</vt:lpstr>
      <vt:lpstr>分类算法-决策树</vt:lpstr>
      <vt:lpstr>分类算法-决策树</vt:lpstr>
      <vt:lpstr>分类算法-决策树</vt:lpstr>
      <vt:lpstr>分类算法-决策树</vt:lpstr>
      <vt:lpstr>分类算法-决策树</vt:lpstr>
      <vt:lpstr>分类算法-决策树</vt:lpstr>
      <vt:lpstr>分类算法-决策树：建立与预测</vt:lpstr>
      <vt:lpstr>分类算法-决策树：建立决策树与信息熵</vt:lpstr>
      <vt:lpstr>分类算法-决策树：建立决策树与信息熵</vt:lpstr>
      <vt:lpstr>分类算法-决策树：建立决策树与信息熵</vt:lpstr>
      <vt:lpstr>分类算法-决策树：建立决策树与信息熵</vt:lpstr>
      <vt:lpstr>分类算法-决策树：建立决策树与信息熵</vt:lpstr>
      <vt:lpstr>分类算法-决策树：建立决策树与信息熵</vt:lpstr>
      <vt:lpstr>分类算法-决策树：建立决策树与信息熵</vt:lpstr>
      <vt:lpstr>分类算法-决策树：使用决策树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xlceline7@gmail.com</dc:creator>
  <cp:lastModifiedBy>Xiaoli Chen</cp:lastModifiedBy>
  <cp:revision>253</cp:revision>
  <cp:lastPrinted>2017-06-09T23:50:59Z</cp:lastPrinted>
  <dcterms:created xsi:type="dcterms:W3CDTF">2017-06-06T00:15:35Z</dcterms:created>
  <dcterms:modified xsi:type="dcterms:W3CDTF">2017-12-01T11:26:55Z</dcterms:modified>
</cp:coreProperties>
</file>